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2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1AA554-353A-4A43-8B35-1EA3F837E56D}" type="datetimeFigureOut">
              <a:rPr lang="es-ES" smtClean="0"/>
              <a:t>21/01/2017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344283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1AA554-353A-4A43-8B35-1EA3F837E56D}" type="datetimeFigureOut">
              <a:rPr lang="es-ES" smtClean="0"/>
              <a:t>21/01/2017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40303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1AA554-353A-4A43-8B35-1EA3F837E56D}" type="datetimeFigureOut">
              <a:rPr lang="es-ES" smtClean="0"/>
              <a:t>21/01/2017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192598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1AA554-353A-4A43-8B35-1EA3F837E56D}" type="datetimeFigureOut">
              <a:rPr lang="es-ES" smtClean="0"/>
              <a:t>21/01/2017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266676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1AA554-353A-4A43-8B35-1EA3F837E56D}" type="datetimeFigureOut">
              <a:rPr lang="es-ES" smtClean="0"/>
              <a:t>21/01/2017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351689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1AA554-353A-4A43-8B35-1EA3F837E56D}" type="datetimeFigureOut">
              <a:rPr lang="es-ES" smtClean="0"/>
              <a:t>21/01/2017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213234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1AA554-353A-4A43-8B35-1EA3F837E56D}" type="datetimeFigureOut">
              <a:rPr lang="es-ES" smtClean="0"/>
              <a:t>21/01/2017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195412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A1AA554-353A-4A43-8B35-1EA3F837E56D}" type="datetimeFigureOut">
              <a:rPr lang="es-ES" smtClean="0"/>
              <a:t>21/01/2017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393956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AA554-353A-4A43-8B35-1EA3F837E56D}" type="datetimeFigureOut">
              <a:rPr lang="es-ES" smtClean="0"/>
              <a:t>21/01/2017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302362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1AA554-353A-4A43-8B35-1EA3F837E56D}" type="datetimeFigureOut">
              <a:rPr lang="es-ES" smtClean="0"/>
              <a:t>21/01/2017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7880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1AA554-353A-4A43-8B35-1EA3F837E56D}" type="datetimeFigureOut">
              <a:rPr lang="es-ES" smtClean="0"/>
              <a:t>21/01/2017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82A59E-C139-4528-BFA1-F2ED1478F811}" type="slidenum">
              <a:rPr lang="es-ES" smtClean="0"/>
              <a:t>‹Nº›</a:t>
            </a:fld>
            <a:endParaRPr lang="es-ES"/>
          </a:p>
        </p:txBody>
      </p:sp>
    </p:spTree>
    <p:extLst>
      <p:ext uri="{BB962C8B-B14F-4D97-AF65-F5344CB8AC3E}">
        <p14:creationId xmlns:p14="http://schemas.microsoft.com/office/powerpoint/2010/main" val="119776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AA554-353A-4A43-8B35-1EA3F837E56D}" type="datetimeFigureOut">
              <a:rPr lang="es-ES" smtClean="0"/>
              <a:t>21/01/2017</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2A59E-C139-4528-BFA1-F2ED1478F811}" type="slidenum">
              <a:rPr lang="es-ES" smtClean="0"/>
              <a:t>‹Nº›</a:t>
            </a:fld>
            <a:endParaRPr lang="es-ES"/>
          </a:p>
        </p:txBody>
      </p:sp>
    </p:spTree>
    <p:extLst>
      <p:ext uri="{BB962C8B-B14F-4D97-AF65-F5344CB8AC3E}">
        <p14:creationId xmlns:p14="http://schemas.microsoft.com/office/powerpoint/2010/main" val="26398839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1143359" y="98879"/>
            <a:ext cx="1633359" cy="707886"/>
          </a:xfrm>
          <a:prstGeom prst="rect">
            <a:avLst/>
          </a:prstGeom>
          <a:noFill/>
        </p:spPr>
        <p:txBody>
          <a:bodyPr wrap="square" rtlCol="0">
            <a:spAutoFit/>
          </a:bodyPr>
          <a:lstStyle/>
          <a:p>
            <a:r>
              <a:rPr lang="es-ES" sz="4000" b="1" dirty="0" smtClean="0">
                <a:solidFill>
                  <a:srgbClr val="FFFF00"/>
                </a:solidFill>
                <a:effectLst>
                  <a:outerShdw blurRad="38100" dist="38100" dir="2700000" algn="tl">
                    <a:srgbClr val="000000">
                      <a:alpha val="43137"/>
                    </a:srgbClr>
                  </a:outerShdw>
                </a:effectLst>
              </a:rPr>
              <a:t>INICIO</a:t>
            </a:r>
            <a:endParaRPr lang="es-ES" sz="4000" b="1" dirty="0">
              <a:solidFill>
                <a:srgbClr val="FFFF00"/>
              </a:solidFill>
              <a:effectLst>
                <a:outerShdw blurRad="38100" dist="38100" dir="2700000" algn="tl">
                  <a:srgbClr val="000000">
                    <a:alpha val="43137"/>
                  </a:srgbClr>
                </a:outerShdw>
              </a:effectLst>
            </a:endParaRPr>
          </a:p>
        </p:txBody>
      </p:sp>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458780" cy="369332"/>
          </a:xfrm>
          <a:prstGeom prst="rect">
            <a:avLst/>
          </a:prstGeom>
          <a:noFill/>
        </p:spPr>
        <p:txBody>
          <a:bodyPr wrap="none" rtlCol="0">
            <a:spAutoFit/>
          </a:bodyPr>
          <a:lstStyle/>
          <a:p>
            <a:r>
              <a:rPr lang="es-ES" b="1" dirty="0" smtClean="0">
                <a:solidFill>
                  <a:schemeClr val="bg1"/>
                </a:solidFill>
              </a:rPr>
              <a:t>INI</a:t>
            </a:r>
            <a:endParaRPr lang="es-ES" b="1" dirty="0">
              <a:solidFill>
                <a:schemeClr val="bg1"/>
              </a:solidFill>
            </a:endParaRPr>
          </a:p>
        </p:txBody>
      </p:sp>
      <p:sp>
        <p:nvSpPr>
          <p:cNvPr id="24" name="CuadroTexto 23"/>
          <p:cNvSpPr txBox="1"/>
          <p:nvPr/>
        </p:nvSpPr>
        <p:spPr>
          <a:xfrm>
            <a:off x="453548" y="5378362"/>
            <a:ext cx="3012983" cy="1231106"/>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Primera pantalla del sistema: como los contenidos de la aplicación solo se pueden ver estando registrado, nos da dos opciones: hacer login o crear una nueva </a:t>
            </a:r>
            <a:r>
              <a:rPr lang="es-ES" sz="1400" dirty="0" smtClean="0">
                <a:solidFill>
                  <a:schemeClr val="bg1"/>
                </a:solidFill>
              </a:rPr>
              <a:t>cuenta.</a:t>
            </a:r>
            <a:endParaRPr lang="es-ES" sz="1400" dirty="0">
              <a:solidFill>
                <a:schemeClr val="bg1"/>
              </a:solidFill>
            </a:endParaRP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Que se acabe de abrir la aplicación o no se haya abierto una sesión.</a:t>
            </a:r>
          </a:p>
        </p:txBody>
      </p:sp>
      <p:sp>
        <p:nvSpPr>
          <p:cNvPr id="28" name="CuadroTexto 27"/>
          <p:cNvSpPr txBox="1"/>
          <p:nvPr/>
        </p:nvSpPr>
        <p:spPr>
          <a:xfrm>
            <a:off x="3999127" y="1535391"/>
            <a:ext cx="6127514"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va a la pantalla principal en caso de que nos registremos con éxito. En otro caso, no se consigue acceder a más contenidos.</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2031325"/>
          </a:xfrm>
          <a:prstGeom prst="rect">
            <a:avLst/>
          </a:prstGeom>
          <a:noFill/>
        </p:spPr>
        <p:txBody>
          <a:bodyPr wrap="square" rtlCol="0">
            <a:spAutoFit/>
          </a:bodyPr>
          <a:lstStyle/>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 El usuario pulsa en </a:t>
            </a:r>
            <a:r>
              <a:rPr lang="es-ES" sz="1400" i="1" dirty="0">
                <a:solidFill>
                  <a:schemeClr val="bg1"/>
                </a:solidFill>
              </a:rPr>
              <a:t>Registrarse</a:t>
            </a:r>
            <a:r>
              <a:rPr lang="es-ES" sz="1400" dirty="0">
                <a:solidFill>
                  <a:schemeClr val="bg1"/>
                </a:solidFill>
              </a:rPr>
              <a:t>. En ese caso, se le redirige a las páginas para crear una nueva cuenta, en este caso el primer paso será ir a la pantalla donde se dice si es una empresa o un particular</a:t>
            </a:r>
            <a:r>
              <a:rPr lang="es-ES" sz="1400" dirty="0" smtClean="0">
                <a:solidFill>
                  <a:schemeClr val="bg1"/>
                </a:solidFill>
              </a:rPr>
              <a:t>.</a:t>
            </a:r>
          </a:p>
          <a:p>
            <a:pPr lvl="0"/>
            <a:endParaRPr lang="es-ES" sz="1400" dirty="0">
              <a:solidFill>
                <a:schemeClr val="bg1"/>
              </a:solidFill>
            </a:endParaRPr>
          </a:p>
          <a:p>
            <a:pPr marL="285750" lvl="0" indent="-285750">
              <a:buFont typeface="Arial" panose="020B0604020202020204" pitchFamily="34" charset="0"/>
              <a:buChar char="•"/>
            </a:pPr>
            <a:r>
              <a:rPr lang="es-ES" sz="1400" dirty="0">
                <a:solidFill>
                  <a:schemeClr val="bg1"/>
                </a:solidFill>
              </a:rPr>
              <a:t>Acción 2. El usuario escribe su e-mail y contraseña y pulsa </a:t>
            </a:r>
            <a:r>
              <a:rPr lang="es-ES" sz="1400" i="1" dirty="0">
                <a:solidFill>
                  <a:schemeClr val="bg1"/>
                </a:solidFill>
              </a:rPr>
              <a:t>Entrar.</a:t>
            </a:r>
            <a:endParaRPr lang="es-ES" sz="1400" dirty="0">
              <a:solidFill>
                <a:schemeClr val="bg1"/>
              </a:solidFill>
            </a:endParaRPr>
          </a:p>
          <a:p>
            <a:r>
              <a:rPr lang="es-ES" sz="1400" dirty="0">
                <a:solidFill>
                  <a:schemeClr val="bg1"/>
                </a:solidFill>
              </a:rPr>
              <a:t>	- Si los datos se corresponden a una cuenta correcta existente, se </a:t>
            </a:r>
            <a:r>
              <a:rPr lang="es-ES" sz="1400" dirty="0" smtClean="0">
                <a:solidFill>
                  <a:schemeClr val="bg1"/>
                </a:solidFill>
              </a:rPr>
              <a:t>	redirige </a:t>
            </a:r>
            <a:r>
              <a:rPr lang="es-ES" sz="1400" dirty="0">
                <a:solidFill>
                  <a:schemeClr val="bg1"/>
                </a:solidFill>
              </a:rPr>
              <a:t>a la página </a:t>
            </a:r>
            <a:r>
              <a:rPr lang="es-ES" sz="1400" dirty="0" smtClean="0">
                <a:solidFill>
                  <a:schemeClr val="bg1"/>
                </a:solidFill>
              </a:rPr>
              <a:t>principal</a:t>
            </a:r>
            <a:r>
              <a:rPr lang="es-ES" sz="1400" dirty="0">
                <a:solidFill>
                  <a:schemeClr val="bg1"/>
                </a:solidFill>
              </a:rPr>
              <a:t>.</a:t>
            </a:r>
          </a:p>
          <a:p>
            <a:r>
              <a:rPr lang="es-ES" sz="1400" dirty="0">
                <a:solidFill>
                  <a:schemeClr val="bg1"/>
                </a:solidFill>
              </a:rPr>
              <a:t>	- Si los datos no son correctos, se permanece en la página y se </a:t>
            </a:r>
            <a:r>
              <a:rPr lang="es-ES" sz="1400" dirty="0" smtClean="0">
                <a:solidFill>
                  <a:schemeClr val="bg1"/>
                </a:solidFill>
              </a:rPr>
              <a:t>	muestra </a:t>
            </a:r>
            <a:r>
              <a:rPr lang="es-ES" sz="1400" dirty="0">
                <a:solidFill>
                  <a:schemeClr val="bg1"/>
                </a:solidFill>
              </a:rPr>
              <a:t>el </a:t>
            </a:r>
            <a:r>
              <a:rPr lang="es-ES" sz="1400" dirty="0" smtClean="0">
                <a:solidFill>
                  <a:schemeClr val="bg1"/>
                </a:solidFill>
              </a:rPr>
              <a:t>error</a:t>
            </a:r>
            <a:r>
              <a:rPr lang="es-ES" sz="1400" dirty="0">
                <a:solidFill>
                  <a:schemeClr val="bg1"/>
                </a:solidFill>
              </a:rPr>
              <a:t>.</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11304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614271" cy="369332"/>
          </a:xfrm>
          <a:prstGeom prst="rect">
            <a:avLst/>
          </a:prstGeom>
          <a:noFill/>
        </p:spPr>
        <p:txBody>
          <a:bodyPr wrap="none" rtlCol="0">
            <a:spAutoFit/>
          </a:bodyPr>
          <a:lstStyle/>
          <a:p>
            <a:r>
              <a:rPr lang="es-ES" b="1" dirty="0" smtClean="0">
                <a:solidFill>
                  <a:schemeClr val="bg1"/>
                </a:solidFill>
              </a:rPr>
              <a:t>PUO</a:t>
            </a:r>
            <a:endParaRPr lang="es-ES" b="1" dirty="0">
              <a:solidFill>
                <a:schemeClr val="bg1"/>
              </a:solidFill>
            </a:endParaRPr>
          </a:p>
        </p:txBody>
      </p:sp>
      <p:sp>
        <p:nvSpPr>
          <p:cNvPr id="24" name="CuadroTexto 23"/>
          <p:cNvSpPr txBox="1"/>
          <p:nvPr/>
        </p:nvSpPr>
        <p:spPr>
          <a:xfrm>
            <a:off x="453548" y="5378362"/>
            <a:ext cx="3012983" cy="1015663"/>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En esta pantalla la empresa puede ver sus tokens disponibles y decidir si la publicación es una oferta o un sorteo.</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asume que en la pantalla de principal la empresa ha seleccionado un cuadro de una oferta sin publicar.</a:t>
            </a:r>
          </a:p>
        </p:txBody>
      </p:sp>
      <p:sp>
        <p:nvSpPr>
          <p:cNvPr id="28" name="CuadroTexto 27"/>
          <p:cNvSpPr txBox="1"/>
          <p:nvPr/>
        </p:nvSpPr>
        <p:spPr>
          <a:xfrm>
            <a:off x="3999127" y="1535391"/>
            <a:ext cx="6127514"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Al finalizar, la empresa verá su página principal con la oferta en cuestión marcada como publicada.</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954107"/>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 La empresa selecciona que está segura de que desea publicar la oferta.</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2. La empresa selecciona si es una oferta o un sorteo.</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644359" y="210300"/>
            <a:ext cx="2526548" cy="461665"/>
          </a:xfrm>
          <a:prstGeom prst="rect">
            <a:avLst/>
          </a:prstGeom>
          <a:noFill/>
        </p:spPr>
        <p:txBody>
          <a:bodyPr wrap="square" rtlCol="0">
            <a:spAutoFit/>
          </a:bodyPr>
          <a:lstStyle/>
          <a:p>
            <a:r>
              <a:rPr lang="es-ES" sz="2400" b="1" dirty="0" smtClean="0">
                <a:solidFill>
                  <a:srgbClr val="FFFF00"/>
                </a:solidFill>
                <a:effectLst>
                  <a:outerShdw blurRad="38100" dist="38100" dir="2700000" algn="tl">
                    <a:srgbClr val="000000">
                      <a:alpha val="43137"/>
                    </a:srgbClr>
                  </a:outerShdw>
                </a:effectLst>
              </a:rPr>
              <a:t>PUBLICAR OFERTA</a:t>
            </a:r>
            <a:endParaRPr lang="es-ES" sz="2400" b="1" dirty="0">
              <a:solidFill>
                <a:srgbClr val="FFFF00"/>
              </a:solidFill>
              <a:effectLst>
                <a:outerShdw blurRad="38100" dist="38100" dir="2700000" algn="tl">
                  <a:srgbClr val="000000">
                    <a:alpha val="43137"/>
                  </a:srgbClr>
                </a:outerShdw>
              </a:effectLst>
            </a:endParaRPr>
          </a:p>
        </p:txBody>
      </p:sp>
      <p:pic>
        <p:nvPicPr>
          <p:cNvPr id="9218" name="Imagen 7"/>
          <p:cNvPicPr>
            <a:picLocks noChangeAspect="1" noChangeArrowheads="1"/>
          </p:cNvPicPr>
          <p:nvPr/>
        </p:nvPicPr>
        <p:blipFill>
          <a:blip r:embed="rId3">
            <a:extLst>
              <a:ext uri="{28A0092B-C50C-407E-A947-70E740481C1C}">
                <a14:useLocalDpi xmlns:a14="http://schemas.microsoft.com/office/drawing/2010/main" val="0"/>
              </a:ext>
            </a:extLst>
          </a:blip>
          <a:srcRect l="29807" t="627" r="30159" b="2821"/>
          <a:stretch>
            <a:fillRect/>
          </a:stretch>
        </p:blipFill>
        <p:spPr bwMode="auto">
          <a:xfrm>
            <a:off x="453547" y="839027"/>
            <a:ext cx="2869195" cy="412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8728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868704" y="98226"/>
            <a:ext cx="2323172" cy="707886"/>
          </a:xfrm>
          <a:prstGeom prst="rect">
            <a:avLst/>
          </a:prstGeom>
          <a:noFill/>
        </p:spPr>
        <p:txBody>
          <a:bodyPr wrap="square" rtlCol="0">
            <a:spAutoFit/>
          </a:bodyPr>
          <a:lstStyle/>
          <a:p>
            <a:r>
              <a:rPr lang="es-ES" sz="4000" b="1" dirty="0" smtClean="0">
                <a:solidFill>
                  <a:srgbClr val="FFFF00"/>
                </a:solidFill>
                <a:effectLst>
                  <a:outerShdw blurRad="38100" dist="38100" dir="2700000" algn="tl">
                    <a:srgbClr val="000000">
                      <a:alpha val="43137"/>
                    </a:srgbClr>
                  </a:outerShdw>
                </a:effectLst>
              </a:rPr>
              <a:t>REGISTRO</a:t>
            </a:r>
            <a:endParaRPr lang="es-ES" sz="4000" b="1" dirty="0">
              <a:solidFill>
                <a:srgbClr val="FFFF00"/>
              </a:solidFill>
              <a:effectLst>
                <a:outerShdw blurRad="38100" dist="38100" dir="2700000" algn="tl">
                  <a:srgbClr val="000000">
                    <a:alpha val="43137"/>
                  </a:srgbClr>
                </a:outerShdw>
              </a:effectLst>
            </a:endParaRPr>
          </a:p>
        </p:txBody>
      </p:sp>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687817" cy="369332"/>
          </a:xfrm>
          <a:prstGeom prst="rect">
            <a:avLst/>
          </a:prstGeom>
          <a:noFill/>
        </p:spPr>
        <p:txBody>
          <a:bodyPr wrap="none" rtlCol="0">
            <a:spAutoFit/>
          </a:bodyPr>
          <a:lstStyle/>
          <a:p>
            <a:r>
              <a:rPr lang="es-ES" b="1" dirty="0" smtClean="0">
                <a:solidFill>
                  <a:schemeClr val="bg1"/>
                </a:solidFill>
              </a:rPr>
              <a:t>REG1</a:t>
            </a:r>
            <a:endParaRPr lang="es-ES" b="1" dirty="0">
              <a:solidFill>
                <a:schemeClr val="bg1"/>
              </a:solidFill>
            </a:endParaRPr>
          </a:p>
        </p:txBody>
      </p:sp>
      <p:sp>
        <p:nvSpPr>
          <p:cNvPr id="24" name="CuadroTexto 23"/>
          <p:cNvSpPr txBox="1"/>
          <p:nvPr/>
        </p:nvSpPr>
        <p:spPr>
          <a:xfrm>
            <a:off x="453548" y="5378362"/>
            <a:ext cx="3012983" cy="1015663"/>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Pantalla en la cual se decide qué tipo de cuenta se va a crear (recordemos que hay dos tipos de usuarios: empresas y particulares).</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369332"/>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ha pulsado en registrarse desde la pantalla inicial (INI).</a:t>
            </a:r>
          </a:p>
        </p:txBody>
      </p:sp>
      <p:sp>
        <p:nvSpPr>
          <p:cNvPr id="28" name="CuadroTexto 27"/>
          <p:cNvSpPr txBox="1"/>
          <p:nvPr/>
        </p:nvSpPr>
        <p:spPr>
          <a:xfrm>
            <a:off x="3999127" y="1535391"/>
            <a:ext cx="6127514"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redirige a las páginas para pedir datos y así terminar el registro.</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1169551"/>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 El usuario pulsa en </a:t>
            </a:r>
            <a:r>
              <a:rPr lang="es-ES" sz="1400" i="1" dirty="0">
                <a:solidFill>
                  <a:schemeClr val="bg1"/>
                </a:solidFill>
              </a:rPr>
              <a:t>Particular</a:t>
            </a:r>
            <a:r>
              <a:rPr lang="es-ES" sz="1400" dirty="0">
                <a:solidFill>
                  <a:schemeClr val="bg1"/>
                </a:solidFill>
              </a:rPr>
              <a:t>. Entonces se le lleva a la página de registro de particulares (REG2</a:t>
            </a:r>
            <a:r>
              <a:rPr lang="es-ES" sz="1400" dirty="0" smtClean="0">
                <a:solidFill>
                  <a:schemeClr val="bg1"/>
                </a:solidFill>
              </a:rPr>
              <a:t>).</a:t>
            </a:r>
          </a:p>
          <a:p>
            <a:pPr lvl="0"/>
            <a:endParaRPr lang="es-ES" sz="1400" dirty="0">
              <a:solidFill>
                <a:schemeClr val="bg1"/>
              </a:solidFill>
            </a:endParaRPr>
          </a:p>
          <a:p>
            <a:pPr marL="285750" lvl="0" indent="-285750">
              <a:buFont typeface="Arial" panose="020B0604020202020204" pitchFamily="34" charset="0"/>
              <a:buChar char="•"/>
            </a:pPr>
            <a:r>
              <a:rPr lang="es-ES" sz="1400" dirty="0">
                <a:solidFill>
                  <a:schemeClr val="bg1"/>
                </a:solidFill>
              </a:rPr>
              <a:t>Acción 2. El usuario pulsa en </a:t>
            </a:r>
            <a:r>
              <a:rPr lang="es-ES" sz="1400" i="1" dirty="0">
                <a:solidFill>
                  <a:schemeClr val="bg1"/>
                </a:solidFill>
              </a:rPr>
              <a:t>Empresa</a:t>
            </a:r>
            <a:r>
              <a:rPr lang="es-ES" sz="1400" dirty="0">
                <a:solidFill>
                  <a:schemeClr val="bg1"/>
                </a:solidFill>
              </a:rPr>
              <a:t>. Entonces se le lleva a la página de registro de empresas (REG3).</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38283" t="20700" r="34705" b="11783"/>
          <a:stretch>
            <a:fillRect/>
          </a:stretch>
        </p:blipFill>
        <p:spPr bwMode="auto">
          <a:xfrm>
            <a:off x="442836" y="805458"/>
            <a:ext cx="2948402" cy="416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1483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261502" y="179954"/>
            <a:ext cx="3409746" cy="461665"/>
          </a:xfrm>
          <a:prstGeom prst="rect">
            <a:avLst/>
          </a:prstGeom>
          <a:noFill/>
        </p:spPr>
        <p:txBody>
          <a:bodyPr wrap="square" rtlCol="0">
            <a:spAutoFit/>
          </a:bodyPr>
          <a:lstStyle/>
          <a:p>
            <a:r>
              <a:rPr lang="es-ES" sz="2400" b="1" smtClean="0">
                <a:solidFill>
                  <a:srgbClr val="FFFF00"/>
                </a:solidFill>
                <a:effectLst>
                  <a:outerShdw blurRad="38100" dist="38100" dir="2700000" algn="tl">
                    <a:srgbClr val="000000">
                      <a:alpha val="43137"/>
                    </a:srgbClr>
                  </a:outerShdw>
                </a:effectLst>
              </a:rPr>
              <a:t>REGISTRO PARTICULARES</a:t>
            </a:r>
            <a:endParaRPr lang="es-ES" sz="2400" b="1" dirty="0">
              <a:solidFill>
                <a:srgbClr val="FFFF00"/>
              </a:solidFill>
              <a:effectLst>
                <a:outerShdw blurRad="38100" dist="38100" dir="2700000" algn="tl">
                  <a:srgbClr val="000000">
                    <a:alpha val="43137"/>
                  </a:srgbClr>
                </a:outerShdw>
              </a:effectLst>
            </a:endParaRPr>
          </a:p>
        </p:txBody>
      </p:sp>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687817" cy="369332"/>
          </a:xfrm>
          <a:prstGeom prst="rect">
            <a:avLst/>
          </a:prstGeom>
          <a:noFill/>
        </p:spPr>
        <p:txBody>
          <a:bodyPr wrap="none" rtlCol="0">
            <a:spAutoFit/>
          </a:bodyPr>
          <a:lstStyle/>
          <a:p>
            <a:r>
              <a:rPr lang="es-ES" b="1" dirty="0" smtClean="0">
                <a:solidFill>
                  <a:schemeClr val="bg1"/>
                </a:solidFill>
              </a:rPr>
              <a:t>REG2</a:t>
            </a:r>
            <a:endParaRPr lang="es-ES" b="1" dirty="0">
              <a:solidFill>
                <a:schemeClr val="bg1"/>
              </a:solidFill>
            </a:endParaRPr>
          </a:p>
        </p:txBody>
      </p:sp>
      <p:sp>
        <p:nvSpPr>
          <p:cNvPr id="24" name="CuadroTexto 23"/>
          <p:cNvSpPr txBox="1"/>
          <p:nvPr/>
        </p:nvSpPr>
        <p:spPr>
          <a:xfrm>
            <a:off x="453548" y="5378362"/>
            <a:ext cx="3012983" cy="800219"/>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le piden los datos necesarios a un particular para que cree una nueva cuenta.</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Que se haya elegido crear una cuenta con tipo de usuario: particular.</a:t>
            </a:r>
          </a:p>
        </p:txBody>
      </p:sp>
      <p:sp>
        <p:nvSpPr>
          <p:cNvPr id="28" name="CuadroTexto 27"/>
          <p:cNvSpPr txBox="1"/>
          <p:nvPr/>
        </p:nvSpPr>
        <p:spPr>
          <a:xfrm>
            <a:off x="3999127" y="1535391"/>
            <a:ext cx="6127514" cy="800219"/>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crea una nueva cuenta y se accede a su página principal en caso de que los datos sean correctos. Se muestran los errores en caso de que los datos no sean correctos.</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2677656"/>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 El usuario escribe sus datos en los cuadros destinados a ello: nombre, dirección, correo, nombre de usuario y contraseña</a:t>
            </a:r>
            <a:r>
              <a:rPr lang="es-ES" sz="1400" dirty="0" smtClean="0">
                <a:solidFill>
                  <a:schemeClr val="bg1"/>
                </a:solidFill>
              </a:rPr>
              <a:t>.</a:t>
            </a:r>
          </a:p>
          <a:p>
            <a:pPr lvl="0"/>
            <a:endParaRPr lang="es-ES" sz="1400" dirty="0">
              <a:solidFill>
                <a:schemeClr val="bg1"/>
              </a:solidFill>
            </a:endParaRPr>
          </a:p>
          <a:p>
            <a:pPr marL="285750" lvl="0" indent="-285750">
              <a:buFont typeface="Arial" panose="020B0604020202020204" pitchFamily="34" charset="0"/>
              <a:buChar char="•"/>
            </a:pPr>
            <a:r>
              <a:rPr lang="es-ES" sz="1400" dirty="0">
                <a:solidFill>
                  <a:schemeClr val="bg1"/>
                </a:solidFill>
              </a:rPr>
              <a:t>Acción 2. El usuario pulsa </a:t>
            </a:r>
            <a:r>
              <a:rPr lang="es-ES" sz="1400" i="1" dirty="0">
                <a:solidFill>
                  <a:schemeClr val="bg1"/>
                </a:solidFill>
              </a:rPr>
              <a:t>Finalizar registro.</a:t>
            </a:r>
            <a:endParaRPr lang="es-ES" sz="1400" dirty="0">
              <a:solidFill>
                <a:schemeClr val="bg1"/>
              </a:solidFill>
            </a:endParaRPr>
          </a:p>
          <a:p>
            <a:r>
              <a:rPr lang="es-ES" sz="1400" dirty="0">
                <a:solidFill>
                  <a:schemeClr val="bg1"/>
                </a:solidFill>
              </a:rPr>
              <a:t>	- Si los datos que hay escritos en los cuadros son correctos (están </a:t>
            </a:r>
            <a:r>
              <a:rPr lang="es-ES" sz="1400" dirty="0" smtClean="0">
                <a:solidFill>
                  <a:schemeClr val="bg1"/>
                </a:solidFill>
              </a:rPr>
              <a:t>	todos </a:t>
            </a:r>
            <a:r>
              <a:rPr lang="es-ES" sz="1400" dirty="0">
                <a:solidFill>
                  <a:schemeClr val="bg1"/>
                </a:solidFill>
              </a:rPr>
              <a:t>rellenos, correctamente rellenos y no corresponden a una </a:t>
            </a:r>
            <a:r>
              <a:rPr lang="es-ES" sz="1400" dirty="0" smtClean="0">
                <a:solidFill>
                  <a:schemeClr val="bg1"/>
                </a:solidFill>
              </a:rPr>
              <a:t>	cuenta </a:t>
            </a:r>
            <a:r>
              <a:rPr lang="es-ES" sz="1400" dirty="0">
                <a:solidFill>
                  <a:schemeClr val="bg1"/>
                </a:solidFill>
              </a:rPr>
              <a:t>ya existente), se crea una nueva cuenta y se redirige a la </a:t>
            </a:r>
            <a:r>
              <a:rPr lang="es-ES" sz="1400" dirty="0" smtClean="0">
                <a:solidFill>
                  <a:schemeClr val="bg1"/>
                </a:solidFill>
              </a:rPr>
              <a:t>	pantalla </a:t>
            </a:r>
            <a:r>
              <a:rPr lang="es-ES" sz="1400" dirty="0">
                <a:solidFill>
                  <a:schemeClr val="bg1"/>
                </a:solidFill>
              </a:rPr>
              <a:t>principal.</a:t>
            </a:r>
          </a:p>
          <a:p>
            <a:r>
              <a:rPr lang="es-ES" sz="1400" dirty="0">
                <a:solidFill>
                  <a:schemeClr val="bg1"/>
                </a:solidFill>
              </a:rPr>
              <a:t>	- En caso de que los datos no sean correctos porque falla alguno de </a:t>
            </a:r>
            <a:r>
              <a:rPr lang="es-ES" sz="1400" dirty="0" smtClean="0">
                <a:solidFill>
                  <a:schemeClr val="bg1"/>
                </a:solidFill>
              </a:rPr>
              <a:t>	los </a:t>
            </a:r>
            <a:r>
              <a:rPr lang="es-ES" sz="1400" dirty="0">
                <a:solidFill>
                  <a:schemeClr val="bg1"/>
                </a:solidFill>
              </a:rPr>
              <a:t>supuestos antes comentados, se le muestra al usuario el tipo de </a:t>
            </a:r>
            <a:r>
              <a:rPr lang="es-ES" sz="1400" dirty="0" smtClean="0">
                <a:solidFill>
                  <a:schemeClr val="bg1"/>
                </a:solidFill>
              </a:rPr>
              <a:t>	error </a:t>
            </a:r>
            <a:r>
              <a:rPr lang="es-ES" sz="1400" dirty="0">
                <a:solidFill>
                  <a:schemeClr val="bg1"/>
                </a:solidFill>
              </a:rPr>
              <a:t>que comete y se permanece en la página para que puedan </a:t>
            </a:r>
            <a:r>
              <a:rPr lang="es-ES" sz="1400" dirty="0" smtClean="0">
                <a:solidFill>
                  <a:schemeClr val="bg1"/>
                </a:solidFill>
              </a:rPr>
              <a:t>	modificarse </a:t>
            </a:r>
            <a:r>
              <a:rPr lang="es-ES" sz="1400" dirty="0">
                <a:solidFill>
                  <a:schemeClr val="bg1"/>
                </a:solidFill>
              </a:rPr>
              <a:t>los datos pertinentes si así se desea.</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l="39087" t="20735" r="35350" b="12013"/>
          <a:stretch>
            <a:fillRect/>
          </a:stretch>
        </p:blipFill>
        <p:spPr bwMode="auto">
          <a:xfrm>
            <a:off x="453547" y="833591"/>
            <a:ext cx="2908172" cy="41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0189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687817" cy="369332"/>
          </a:xfrm>
          <a:prstGeom prst="rect">
            <a:avLst/>
          </a:prstGeom>
          <a:noFill/>
        </p:spPr>
        <p:txBody>
          <a:bodyPr wrap="none" rtlCol="0">
            <a:spAutoFit/>
          </a:bodyPr>
          <a:lstStyle/>
          <a:p>
            <a:r>
              <a:rPr lang="es-ES" b="1" dirty="0" smtClean="0">
                <a:solidFill>
                  <a:schemeClr val="bg1"/>
                </a:solidFill>
              </a:rPr>
              <a:t>REG3</a:t>
            </a:r>
            <a:endParaRPr lang="es-ES" b="1" dirty="0">
              <a:solidFill>
                <a:schemeClr val="bg1"/>
              </a:solidFill>
            </a:endParaRPr>
          </a:p>
        </p:txBody>
      </p:sp>
      <p:sp>
        <p:nvSpPr>
          <p:cNvPr id="24" name="CuadroTexto 23"/>
          <p:cNvSpPr txBox="1"/>
          <p:nvPr/>
        </p:nvSpPr>
        <p:spPr>
          <a:xfrm>
            <a:off x="453548" y="5378362"/>
            <a:ext cx="3012983" cy="1231106"/>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Pantalla muy similar a la de registro de particulares (REG2), pero que esta vez es para un tipo de usuario distinto: empresas, del cual nos permite crear una nueva cuenta.</a:t>
            </a:r>
            <a:endParaRPr lang="es-ES" sz="1400" dirty="0">
              <a:solidFill>
                <a:schemeClr val="bg1"/>
              </a:solidFill>
            </a:endParaRP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Que se haya elegido crear una cuenta con tipo de usuario: empresa.</a:t>
            </a:r>
            <a:endParaRPr lang="es-ES" sz="1400" dirty="0">
              <a:solidFill>
                <a:schemeClr val="bg1"/>
              </a:solidFill>
            </a:endParaRPr>
          </a:p>
        </p:txBody>
      </p:sp>
      <p:sp>
        <p:nvSpPr>
          <p:cNvPr id="28" name="CuadroTexto 27"/>
          <p:cNvSpPr txBox="1"/>
          <p:nvPr/>
        </p:nvSpPr>
        <p:spPr>
          <a:xfrm>
            <a:off x="3999127" y="1535391"/>
            <a:ext cx="6127514" cy="1231106"/>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crea una nueva cuenta y se vuelve a la página de inicio (INI) en caso de que los datos sean correctos. Esto es porque, por seguridad, se necesitará comprobar la veracidad de los datos y la actividad de la empresa antes de que pueda empezar a utilizar la aplicación. Se muestran los errores en caso de que los datos no sean correctos.</a:t>
            </a:r>
            <a:endParaRPr lang="es-ES" sz="1400" dirty="0">
              <a:solidFill>
                <a:schemeClr val="bg1"/>
              </a:solidFill>
            </a:endParaRPr>
          </a:p>
        </p:txBody>
      </p:sp>
      <p:sp>
        <p:nvSpPr>
          <p:cNvPr id="29" name="CuadroTexto 28"/>
          <p:cNvSpPr txBox="1"/>
          <p:nvPr/>
        </p:nvSpPr>
        <p:spPr>
          <a:xfrm>
            <a:off x="3993533" y="3028950"/>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3" y="3254132"/>
            <a:ext cx="6133106" cy="2677656"/>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 El usuario escribe sus datos en los cuadros destinados a ello: nombre, actividad, correo, nombre de usuario y contraseña</a:t>
            </a:r>
            <a:r>
              <a:rPr lang="es-ES" sz="1400" dirty="0" smtClean="0">
                <a:solidFill>
                  <a:schemeClr val="bg1"/>
                </a:solidFill>
              </a:rPr>
              <a:t>.</a:t>
            </a:r>
          </a:p>
          <a:p>
            <a:pPr lvl="0"/>
            <a:endParaRPr lang="es-ES" sz="1400" dirty="0">
              <a:solidFill>
                <a:schemeClr val="bg1"/>
              </a:solidFill>
            </a:endParaRPr>
          </a:p>
          <a:p>
            <a:pPr marL="285750" lvl="0" indent="-285750">
              <a:buFont typeface="Arial" panose="020B0604020202020204" pitchFamily="34" charset="0"/>
              <a:buChar char="•"/>
            </a:pPr>
            <a:r>
              <a:rPr lang="es-ES" sz="1400" dirty="0">
                <a:solidFill>
                  <a:schemeClr val="bg1"/>
                </a:solidFill>
              </a:rPr>
              <a:t>Acción 2. El usuario pulsa </a:t>
            </a:r>
            <a:r>
              <a:rPr lang="es-ES" sz="1400" i="1" dirty="0">
                <a:solidFill>
                  <a:schemeClr val="bg1"/>
                </a:solidFill>
              </a:rPr>
              <a:t>Finalizar registro.</a:t>
            </a:r>
            <a:endParaRPr lang="es-ES" sz="1400" dirty="0">
              <a:solidFill>
                <a:schemeClr val="bg1"/>
              </a:solidFill>
            </a:endParaRPr>
          </a:p>
          <a:p>
            <a:r>
              <a:rPr lang="es-ES" sz="1400" dirty="0">
                <a:solidFill>
                  <a:schemeClr val="bg1"/>
                </a:solidFill>
              </a:rPr>
              <a:t>	- Si los datos que hay escritos en los cuadros son correctos (están </a:t>
            </a:r>
            <a:r>
              <a:rPr lang="es-ES" sz="1400" dirty="0" smtClean="0">
                <a:solidFill>
                  <a:schemeClr val="bg1"/>
                </a:solidFill>
              </a:rPr>
              <a:t>	todos </a:t>
            </a:r>
            <a:r>
              <a:rPr lang="es-ES" sz="1400" dirty="0">
                <a:solidFill>
                  <a:schemeClr val="bg1"/>
                </a:solidFill>
              </a:rPr>
              <a:t>rellenos, correctamente rellenos y no corresponden a una </a:t>
            </a:r>
            <a:r>
              <a:rPr lang="es-ES" sz="1400" dirty="0" smtClean="0">
                <a:solidFill>
                  <a:schemeClr val="bg1"/>
                </a:solidFill>
              </a:rPr>
              <a:t>	cuenta </a:t>
            </a:r>
            <a:r>
              <a:rPr lang="es-ES" sz="1400" dirty="0">
                <a:solidFill>
                  <a:schemeClr val="bg1"/>
                </a:solidFill>
              </a:rPr>
              <a:t>ya existente), se crea una nueva cuenta y se redirige a la </a:t>
            </a:r>
            <a:r>
              <a:rPr lang="es-ES" sz="1400" dirty="0" smtClean="0">
                <a:solidFill>
                  <a:schemeClr val="bg1"/>
                </a:solidFill>
              </a:rPr>
              <a:t>	pantalla </a:t>
            </a:r>
            <a:r>
              <a:rPr lang="es-ES" sz="1400" dirty="0">
                <a:solidFill>
                  <a:schemeClr val="bg1"/>
                </a:solidFill>
              </a:rPr>
              <a:t>de inicio (INI).</a:t>
            </a:r>
          </a:p>
          <a:p>
            <a:r>
              <a:rPr lang="es-ES" sz="1400" dirty="0">
                <a:solidFill>
                  <a:schemeClr val="bg1"/>
                </a:solidFill>
              </a:rPr>
              <a:t>	- En caso de que los datos no sean correctos porque falla alguno de </a:t>
            </a:r>
            <a:r>
              <a:rPr lang="es-ES" sz="1400" dirty="0" smtClean="0">
                <a:solidFill>
                  <a:schemeClr val="bg1"/>
                </a:solidFill>
              </a:rPr>
              <a:t>	los </a:t>
            </a:r>
            <a:r>
              <a:rPr lang="es-ES" sz="1400" dirty="0">
                <a:solidFill>
                  <a:schemeClr val="bg1"/>
                </a:solidFill>
              </a:rPr>
              <a:t>supuestos antes comentados, se le muestra al usuario el tipo de </a:t>
            </a:r>
            <a:r>
              <a:rPr lang="es-ES" sz="1400" dirty="0" smtClean="0">
                <a:solidFill>
                  <a:schemeClr val="bg1"/>
                </a:solidFill>
              </a:rPr>
              <a:t>	error </a:t>
            </a:r>
            <a:r>
              <a:rPr lang="es-ES" sz="1400" dirty="0">
                <a:solidFill>
                  <a:schemeClr val="bg1"/>
                </a:solidFill>
              </a:rPr>
              <a:t>que comete y se permanece en la página para que puedan </a:t>
            </a:r>
            <a:r>
              <a:rPr lang="es-ES" sz="1400" dirty="0" smtClean="0">
                <a:solidFill>
                  <a:schemeClr val="bg1"/>
                </a:solidFill>
              </a:rPr>
              <a:t>	modificarse </a:t>
            </a:r>
            <a:r>
              <a:rPr lang="es-ES" sz="1400" dirty="0">
                <a:solidFill>
                  <a:schemeClr val="bg1"/>
                </a:solidFill>
              </a:rPr>
              <a:t>los datos pertinentes si así se desea.</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l="38396" t="20660" r="34683" b="11140"/>
          <a:stretch>
            <a:fillRect/>
          </a:stretch>
        </p:blipFill>
        <p:spPr bwMode="auto">
          <a:xfrm>
            <a:off x="453547" y="806765"/>
            <a:ext cx="2908172"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CuadroTexto 19"/>
          <p:cNvSpPr txBox="1"/>
          <p:nvPr/>
        </p:nvSpPr>
        <p:spPr>
          <a:xfrm>
            <a:off x="538466" y="206314"/>
            <a:ext cx="2738333" cy="461665"/>
          </a:xfrm>
          <a:prstGeom prst="rect">
            <a:avLst/>
          </a:prstGeom>
          <a:noFill/>
        </p:spPr>
        <p:txBody>
          <a:bodyPr wrap="square" rtlCol="0">
            <a:spAutoFit/>
          </a:bodyPr>
          <a:lstStyle/>
          <a:p>
            <a:r>
              <a:rPr lang="es-ES" sz="2400" b="1" dirty="0" smtClean="0">
                <a:solidFill>
                  <a:srgbClr val="FFFF00"/>
                </a:solidFill>
                <a:effectLst>
                  <a:outerShdw blurRad="38100" dist="38100" dir="2700000" algn="tl">
                    <a:srgbClr val="000000">
                      <a:alpha val="43137"/>
                    </a:srgbClr>
                  </a:outerShdw>
                </a:effectLst>
              </a:rPr>
              <a:t>REGISTRO EMPRESA</a:t>
            </a:r>
            <a:endParaRPr lang="es-ES" sz="24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0032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83648" y="70040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uadroTexto 17"/>
          <p:cNvSpPr txBox="1"/>
          <p:nvPr/>
        </p:nvSpPr>
        <p:spPr>
          <a:xfrm>
            <a:off x="453548" y="4917703"/>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53548" y="5193696"/>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760778" y="4912328"/>
            <a:ext cx="770147" cy="369332"/>
          </a:xfrm>
          <a:prstGeom prst="rect">
            <a:avLst/>
          </a:prstGeom>
          <a:noFill/>
        </p:spPr>
        <p:txBody>
          <a:bodyPr wrap="none" rtlCol="0">
            <a:spAutoFit/>
          </a:bodyPr>
          <a:lstStyle/>
          <a:p>
            <a:r>
              <a:rPr lang="es-ES" b="1" dirty="0" smtClean="0">
                <a:solidFill>
                  <a:schemeClr val="bg1"/>
                </a:solidFill>
              </a:rPr>
              <a:t>PPAL1</a:t>
            </a:r>
            <a:endParaRPr lang="es-ES" b="1" dirty="0">
              <a:solidFill>
                <a:schemeClr val="bg1"/>
              </a:solidFill>
            </a:endParaRPr>
          </a:p>
        </p:txBody>
      </p:sp>
      <p:sp>
        <p:nvSpPr>
          <p:cNvPr id="24" name="CuadroTexto 23"/>
          <p:cNvSpPr txBox="1"/>
          <p:nvPr/>
        </p:nvSpPr>
        <p:spPr>
          <a:xfrm>
            <a:off x="453548" y="5255644"/>
            <a:ext cx="3211202" cy="1600438"/>
          </a:xfrm>
          <a:prstGeom prst="rect">
            <a:avLst/>
          </a:prstGeom>
          <a:noFill/>
        </p:spPr>
        <p:txBody>
          <a:bodyPr wrap="square" rtlCol="0">
            <a:spAutoFit/>
          </a:bodyPr>
          <a:lstStyle/>
          <a:p>
            <a:r>
              <a:rPr lang="es-ES" sz="1400" b="1" dirty="0" smtClean="0">
                <a:solidFill>
                  <a:schemeClr val="bg1"/>
                </a:solidFill>
              </a:rPr>
              <a:t>	</a:t>
            </a:r>
            <a:r>
              <a:rPr lang="es-ES" sz="1400" b="1" dirty="0" smtClean="0">
                <a:solidFill>
                  <a:schemeClr val="bg1"/>
                </a:solidFill>
              </a:rPr>
              <a:t>       </a:t>
            </a:r>
            <a:r>
              <a:rPr lang="es-ES" sz="1400" dirty="0" smtClean="0">
                <a:solidFill>
                  <a:schemeClr val="bg1"/>
                </a:solidFill>
              </a:rPr>
              <a:t>Pantalla </a:t>
            </a:r>
            <a:r>
              <a:rPr lang="es-ES" sz="1400" dirty="0">
                <a:solidFill>
                  <a:schemeClr val="bg1"/>
                </a:solidFill>
              </a:rPr>
              <a:t>principal de un particular: le muestra una serie de ofertas destacadas y le permite, en un par de clics, utilizar todas las funcionalidades o acceder a toda la información que tiene a su alcance: buscador, ofertas, ofertas que le han gustado, perfil, sorteos...</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7" y="806765"/>
            <a:ext cx="5868206" cy="800219"/>
          </a:xfrm>
          <a:prstGeom prst="rect">
            <a:avLst/>
          </a:prstGeom>
          <a:noFill/>
        </p:spPr>
        <p:txBody>
          <a:bodyPr wrap="square" rtlCol="0">
            <a:spAutoFit/>
          </a:bodyPr>
          <a:lstStyle/>
          <a:p>
            <a:r>
              <a:rPr lang="es-ES" b="1" dirty="0" smtClean="0">
                <a:solidFill>
                  <a:schemeClr val="bg1"/>
                </a:solidFill>
              </a:rPr>
              <a:t>	</a:t>
            </a:r>
            <a:r>
              <a:rPr lang="es-ES" sz="1400" b="1" dirty="0" smtClean="0">
                <a:solidFill>
                  <a:schemeClr val="bg1"/>
                </a:solidFill>
              </a:rPr>
              <a:t>          </a:t>
            </a:r>
            <a:r>
              <a:rPr lang="es-ES" sz="1400" dirty="0" smtClean="0">
                <a:solidFill>
                  <a:schemeClr val="bg1"/>
                </a:solidFill>
              </a:rPr>
              <a:t>Se </a:t>
            </a:r>
            <a:r>
              <a:rPr lang="es-ES" sz="1400" dirty="0">
                <a:solidFill>
                  <a:schemeClr val="bg1"/>
                </a:solidFill>
              </a:rPr>
              <a:t>acaba de iniciar sesión con una cuenta de particular existente o se ha decidido volver a la pantalla principal desde alguna otra con funcionalidad más específica.</a:t>
            </a:r>
          </a:p>
        </p:txBody>
      </p:sp>
      <p:sp>
        <p:nvSpPr>
          <p:cNvPr id="28" name="CuadroTexto 27"/>
          <p:cNvSpPr txBox="1"/>
          <p:nvPr/>
        </p:nvSpPr>
        <p:spPr>
          <a:xfrm>
            <a:off x="3999127" y="1535391"/>
            <a:ext cx="6127514" cy="800219"/>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El usuario queda redirigido a otra página específica de la funcionalidad que quiere utilizar o de la información a la que quiere acceder. En concreto, se puede cerrar sesión y por ello volver a la página de inicio (INI).</a:t>
            </a:r>
          </a:p>
        </p:txBody>
      </p:sp>
      <p:sp>
        <p:nvSpPr>
          <p:cNvPr id="29" name="CuadroTexto 28"/>
          <p:cNvSpPr txBox="1"/>
          <p:nvPr/>
        </p:nvSpPr>
        <p:spPr>
          <a:xfrm>
            <a:off x="3993534" y="2354096"/>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645046"/>
            <a:ext cx="5873798" cy="4185761"/>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 El usuario pulsa en una de las ofertas que se le muestran en el centro de la pantalla. En ese caso, se avanza hasta la página de la oferta en cuestión</a:t>
            </a:r>
            <a:r>
              <a:rPr lang="es-ES" sz="1400" dirty="0" smtClean="0">
                <a:solidFill>
                  <a:schemeClr val="bg1"/>
                </a:solidFill>
              </a:rPr>
              <a:t>.</a:t>
            </a:r>
          </a:p>
          <a:p>
            <a:pPr lvl="0"/>
            <a:endParaRPr lang="es-ES" sz="1400" dirty="0">
              <a:solidFill>
                <a:schemeClr val="bg1"/>
              </a:solidFill>
            </a:endParaRPr>
          </a:p>
          <a:p>
            <a:pPr marL="285750" lvl="0" indent="-285750">
              <a:buFont typeface="Arial" panose="020B0604020202020204" pitchFamily="34" charset="0"/>
              <a:buChar char="•"/>
            </a:pPr>
            <a:r>
              <a:rPr lang="es-ES" sz="1400" dirty="0">
                <a:solidFill>
                  <a:schemeClr val="bg1"/>
                </a:solidFill>
              </a:rPr>
              <a:t>Acción 2. El usuario pulsa en el icono de buscar (la lupa que hay arriba a la derecha). Entonces, se genera un cuadro donde el usuario puede escribir lo que quiere buscar. Tras aceptar que eso que ha escrito es lo que quiere buscar, se avanza hasta la página que muestra los resultados de la búsqueda. En caso de que (se haya escrito o no) se pulse en otro lugar de la pantalla, se volverá a la pantalla principal (PPAL1), desapareciendo por tanto ese cuadro de escritura</a:t>
            </a:r>
            <a:r>
              <a:rPr lang="es-ES" sz="1400" dirty="0" smtClean="0">
                <a:solidFill>
                  <a:schemeClr val="bg1"/>
                </a:solidFill>
              </a:rPr>
              <a:t>.</a:t>
            </a:r>
          </a:p>
          <a:p>
            <a:pPr lvl="0"/>
            <a:endParaRPr lang="es-ES" sz="1400" dirty="0">
              <a:solidFill>
                <a:schemeClr val="bg1"/>
              </a:solidFill>
            </a:endParaRPr>
          </a:p>
          <a:p>
            <a:pPr marL="285750" lvl="0" indent="-285750">
              <a:buFont typeface="Arial" panose="020B0604020202020204" pitchFamily="34" charset="0"/>
              <a:buChar char="•"/>
            </a:pPr>
            <a:r>
              <a:rPr lang="es-ES" sz="1400" dirty="0">
                <a:solidFill>
                  <a:schemeClr val="bg1"/>
                </a:solidFill>
              </a:rPr>
              <a:t>Acción 3. El usuario pulsa en el icono de la esquina izquierda (las tres rayas horizontales). En tal caso, se despliega un menú con diversas opciones. Pulsar en cualquiera de ellas nos redirigirá a la página específica de lo que acabamos de pulsar. Por ejemplo, pulsando en </a:t>
            </a:r>
            <a:r>
              <a:rPr lang="es-ES" sz="1400" i="1" dirty="0">
                <a:solidFill>
                  <a:schemeClr val="bg1"/>
                </a:solidFill>
              </a:rPr>
              <a:t>Mi cuenta</a:t>
            </a:r>
            <a:r>
              <a:rPr lang="es-ES" sz="1400" dirty="0">
                <a:solidFill>
                  <a:schemeClr val="bg1"/>
                </a:solidFill>
              </a:rPr>
              <a:t> accederíamos a la página de gestión de nuestro perfil. Reseñable es que, si pulsamos en </a:t>
            </a:r>
            <a:r>
              <a:rPr lang="es-ES" sz="1400" i="1" dirty="0">
                <a:solidFill>
                  <a:schemeClr val="bg1"/>
                </a:solidFill>
              </a:rPr>
              <a:t>Cerrar sesión</a:t>
            </a:r>
            <a:r>
              <a:rPr lang="es-ES" sz="1400" dirty="0">
                <a:solidFill>
                  <a:schemeClr val="bg1"/>
                </a:solidFill>
              </a:rPr>
              <a:t>, se nos redirige a la pantalla de inicio (INI), con la sesión terminada.</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357524" y="210300"/>
            <a:ext cx="3205029" cy="461665"/>
          </a:xfrm>
          <a:prstGeom prst="rect">
            <a:avLst/>
          </a:prstGeom>
          <a:noFill/>
        </p:spPr>
        <p:txBody>
          <a:bodyPr wrap="square" rtlCol="0">
            <a:spAutoFit/>
          </a:bodyPr>
          <a:lstStyle/>
          <a:p>
            <a:r>
              <a:rPr lang="es-ES" sz="2400" b="1" dirty="0" smtClean="0">
                <a:solidFill>
                  <a:srgbClr val="FFFF00"/>
                </a:solidFill>
                <a:effectLst>
                  <a:outerShdw blurRad="38100" dist="38100" dir="2700000" algn="tl">
                    <a:srgbClr val="000000">
                      <a:alpha val="43137"/>
                    </a:srgbClr>
                  </a:outerShdw>
                </a:effectLst>
              </a:rPr>
              <a:t>PRINCIPAL PARTICULAR</a:t>
            </a:r>
            <a:endParaRPr lang="es-ES" sz="2400" b="1" dirty="0">
              <a:solidFill>
                <a:srgbClr val="FFFF00"/>
              </a:solidFill>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l="38393" t="20757" r="34822" b="11429"/>
          <a:stretch>
            <a:fillRect/>
          </a:stretch>
        </p:blipFill>
        <p:spPr bwMode="auto">
          <a:xfrm>
            <a:off x="483649" y="671966"/>
            <a:ext cx="2902528" cy="409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118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978059" y="98879"/>
            <a:ext cx="1859148" cy="707886"/>
          </a:xfrm>
          <a:prstGeom prst="rect">
            <a:avLst/>
          </a:prstGeom>
          <a:noFill/>
        </p:spPr>
        <p:txBody>
          <a:bodyPr wrap="square" rtlCol="0">
            <a:spAutoFit/>
          </a:bodyPr>
          <a:lstStyle/>
          <a:p>
            <a:r>
              <a:rPr lang="es-ES" sz="4000" b="1" dirty="0" smtClean="0">
                <a:solidFill>
                  <a:srgbClr val="FFFF00"/>
                </a:solidFill>
                <a:effectLst>
                  <a:outerShdw blurRad="38100" dist="38100" dir="2700000" algn="tl">
                    <a:srgbClr val="000000">
                      <a:alpha val="43137"/>
                    </a:srgbClr>
                  </a:outerShdw>
                </a:effectLst>
              </a:rPr>
              <a:t>OFERTA</a:t>
            </a:r>
            <a:endParaRPr lang="es-ES" sz="4000" b="1" dirty="0">
              <a:solidFill>
                <a:srgbClr val="FFFF00"/>
              </a:solidFill>
              <a:effectLst>
                <a:outerShdw blurRad="38100" dist="38100" dir="2700000" algn="tl">
                  <a:srgbClr val="000000">
                    <a:alpha val="43137"/>
                  </a:srgbClr>
                </a:outerShdw>
              </a:effectLst>
            </a:endParaRPr>
          </a:p>
        </p:txBody>
      </p:sp>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569387" cy="369332"/>
          </a:xfrm>
          <a:prstGeom prst="rect">
            <a:avLst/>
          </a:prstGeom>
          <a:noFill/>
        </p:spPr>
        <p:txBody>
          <a:bodyPr wrap="none" rtlCol="0">
            <a:spAutoFit/>
          </a:bodyPr>
          <a:lstStyle/>
          <a:p>
            <a:r>
              <a:rPr lang="es-ES" b="1" dirty="0" smtClean="0">
                <a:solidFill>
                  <a:schemeClr val="bg1"/>
                </a:solidFill>
              </a:rPr>
              <a:t>OFP</a:t>
            </a:r>
            <a:endParaRPr lang="es-ES" b="1" dirty="0">
              <a:solidFill>
                <a:schemeClr val="bg1"/>
              </a:solidFill>
            </a:endParaRPr>
          </a:p>
        </p:txBody>
      </p:sp>
      <p:sp>
        <p:nvSpPr>
          <p:cNvPr id="24" name="CuadroTexto 23"/>
          <p:cNvSpPr txBox="1"/>
          <p:nvPr/>
        </p:nvSpPr>
        <p:spPr>
          <a:xfrm>
            <a:off x="453548" y="5378362"/>
            <a:ext cx="3012983" cy="1446550"/>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En esta pantalla el particular puede darle “me gusta” a la oferta, acceder a la web de ofertante, volver a la página principal o darle al botón de descargar el cupón de la oferta.</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asume que en la pantalla de principal el usuario ha pinchado en una oferta.</a:t>
            </a:r>
          </a:p>
        </p:txBody>
      </p:sp>
      <p:sp>
        <p:nvSpPr>
          <p:cNvPr id="28" name="CuadroTexto 27"/>
          <p:cNvSpPr txBox="1"/>
          <p:nvPr/>
        </p:nvSpPr>
        <p:spPr>
          <a:xfrm>
            <a:off x="3999127" y="1535391"/>
            <a:ext cx="6127514"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Al finalizar, el usuario está en la pantalla del cupón o en la principal.</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1600438"/>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1.a El usuario da “me gusta” a la oferta</a:t>
            </a:r>
            <a:r>
              <a:rPr lang="es-ES" sz="1400" dirty="0" smtClean="0">
                <a:solidFill>
                  <a:schemeClr val="bg1"/>
                </a:solidFill>
              </a:rPr>
              <a:t>.</a:t>
            </a:r>
          </a:p>
          <a:p>
            <a:pPr lvl="0"/>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1.b. El usuario pulsa en la web del ofertante.</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1.c. El usuario pulsa en retroceder.</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1.d. El usuario pulsa en descargar cupón.</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22" name="Imagen 11"/>
          <p:cNvPicPr>
            <a:picLocks noChangeAspect="1" noChangeArrowheads="1"/>
          </p:cNvPicPr>
          <p:nvPr/>
        </p:nvPicPr>
        <p:blipFill>
          <a:blip r:embed="rId3">
            <a:extLst>
              <a:ext uri="{28A0092B-C50C-407E-A947-70E740481C1C}">
                <a14:useLocalDpi xmlns:a14="http://schemas.microsoft.com/office/drawing/2010/main" val="0"/>
              </a:ext>
            </a:extLst>
          </a:blip>
          <a:srcRect l="30130" r="29904" b="2618"/>
          <a:stretch>
            <a:fillRect/>
          </a:stretch>
        </p:blipFill>
        <p:spPr bwMode="auto">
          <a:xfrm>
            <a:off x="453547" y="816053"/>
            <a:ext cx="2908172" cy="414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56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1011733" y="98879"/>
            <a:ext cx="1777262" cy="707886"/>
          </a:xfrm>
          <a:prstGeom prst="rect">
            <a:avLst/>
          </a:prstGeom>
          <a:noFill/>
        </p:spPr>
        <p:txBody>
          <a:bodyPr wrap="square" rtlCol="0">
            <a:spAutoFit/>
          </a:bodyPr>
          <a:lstStyle/>
          <a:p>
            <a:r>
              <a:rPr lang="es-ES" sz="4000" b="1" dirty="0" smtClean="0">
                <a:solidFill>
                  <a:srgbClr val="FFFF00"/>
                </a:solidFill>
                <a:effectLst>
                  <a:outerShdw blurRad="38100" dist="38100" dir="2700000" algn="tl">
                    <a:srgbClr val="000000">
                      <a:alpha val="43137"/>
                    </a:srgbClr>
                  </a:outerShdw>
                </a:effectLst>
              </a:rPr>
              <a:t>CUPÓN</a:t>
            </a:r>
            <a:endParaRPr lang="es-ES" sz="4000" b="1" dirty="0">
              <a:solidFill>
                <a:srgbClr val="FFFF00"/>
              </a:solidFill>
              <a:effectLst>
                <a:outerShdw blurRad="38100" dist="38100" dir="2700000" algn="tl">
                  <a:srgbClr val="000000">
                    <a:alpha val="43137"/>
                  </a:srgbClr>
                </a:outerShdw>
              </a:effectLst>
            </a:endParaRPr>
          </a:p>
        </p:txBody>
      </p:sp>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580608" cy="369332"/>
          </a:xfrm>
          <a:prstGeom prst="rect">
            <a:avLst/>
          </a:prstGeom>
          <a:noFill/>
        </p:spPr>
        <p:txBody>
          <a:bodyPr wrap="none" rtlCol="0">
            <a:spAutoFit/>
          </a:bodyPr>
          <a:lstStyle/>
          <a:p>
            <a:r>
              <a:rPr lang="es-ES" b="1" dirty="0" smtClean="0">
                <a:solidFill>
                  <a:schemeClr val="bg1"/>
                </a:solidFill>
              </a:rPr>
              <a:t>CUP</a:t>
            </a:r>
            <a:endParaRPr lang="es-ES" b="1" dirty="0">
              <a:solidFill>
                <a:schemeClr val="bg1"/>
              </a:solidFill>
            </a:endParaRPr>
          </a:p>
        </p:txBody>
      </p:sp>
      <p:sp>
        <p:nvSpPr>
          <p:cNvPr id="24" name="CuadroTexto 23"/>
          <p:cNvSpPr txBox="1"/>
          <p:nvPr/>
        </p:nvSpPr>
        <p:spPr>
          <a:xfrm>
            <a:off x="453548" y="5378362"/>
            <a:ext cx="3012983" cy="1015663"/>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En esta pantalla el particular puede retroceder a la oferta o a la página principal. Debe hacer una captura de pantalla del cupón.</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asume que en la pantalla de la oferta el usuario ha seleccionado “descargar cupón”.</a:t>
            </a:r>
          </a:p>
        </p:txBody>
      </p:sp>
      <p:sp>
        <p:nvSpPr>
          <p:cNvPr id="28" name="CuadroTexto 27"/>
          <p:cNvSpPr txBox="1"/>
          <p:nvPr/>
        </p:nvSpPr>
        <p:spPr>
          <a:xfrm>
            <a:off x="3999127" y="1535391"/>
            <a:ext cx="6127514"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Al finalizar, el usuario está en la pantalla de la oferta o en la principal.</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3" y="2886377"/>
            <a:ext cx="6760139" cy="738664"/>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1.a El usuario selecciona retroceder.</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1.b. El usuario selecciona volver a la página principal.</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146" name="Imagen 1"/>
          <p:cNvPicPr>
            <a:picLocks noChangeAspect="1" noChangeArrowheads="1"/>
          </p:cNvPicPr>
          <p:nvPr/>
        </p:nvPicPr>
        <p:blipFill>
          <a:blip r:embed="rId3">
            <a:extLst>
              <a:ext uri="{28A0092B-C50C-407E-A947-70E740481C1C}">
                <a14:useLocalDpi xmlns:a14="http://schemas.microsoft.com/office/drawing/2010/main" val="0"/>
              </a:ext>
            </a:extLst>
          </a:blip>
          <a:srcRect l="29929" r="30101" b="3311"/>
          <a:stretch>
            <a:fillRect/>
          </a:stretch>
        </p:blipFill>
        <p:spPr bwMode="auto">
          <a:xfrm>
            <a:off x="453548" y="806763"/>
            <a:ext cx="2908171" cy="415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44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1016817" y="98879"/>
            <a:ext cx="1886444" cy="707886"/>
          </a:xfrm>
          <a:prstGeom prst="rect">
            <a:avLst/>
          </a:prstGeom>
          <a:noFill/>
        </p:spPr>
        <p:txBody>
          <a:bodyPr wrap="square" rtlCol="0">
            <a:spAutoFit/>
          </a:bodyPr>
          <a:lstStyle/>
          <a:p>
            <a:r>
              <a:rPr lang="es-ES" sz="4000" b="1" dirty="0" smtClean="0">
                <a:solidFill>
                  <a:srgbClr val="FFFF00"/>
                </a:solidFill>
                <a:effectLst>
                  <a:outerShdw blurRad="38100" dist="38100" dir="2700000" algn="tl">
                    <a:srgbClr val="000000">
                      <a:alpha val="43137"/>
                    </a:srgbClr>
                  </a:outerShdw>
                </a:effectLst>
              </a:rPr>
              <a:t>SORTEO</a:t>
            </a:r>
            <a:endParaRPr lang="es-ES" sz="4000" b="1" dirty="0">
              <a:solidFill>
                <a:srgbClr val="FFFF00"/>
              </a:solidFill>
              <a:effectLst>
                <a:outerShdw blurRad="38100" dist="38100" dir="2700000" algn="tl">
                  <a:srgbClr val="000000">
                    <a:alpha val="43137"/>
                  </a:srgbClr>
                </a:outerShdw>
              </a:effectLst>
            </a:endParaRPr>
          </a:p>
        </p:txBody>
      </p:sp>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572593" cy="369332"/>
          </a:xfrm>
          <a:prstGeom prst="rect">
            <a:avLst/>
          </a:prstGeom>
          <a:noFill/>
        </p:spPr>
        <p:txBody>
          <a:bodyPr wrap="none" rtlCol="0">
            <a:spAutoFit/>
          </a:bodyPr>
          <a:lstStyle/>
          <a:p>
            <a:r>
              <a:rPr lang="es-ES" b="1" dirty="0" smtClean="0">
                <a:solidFill>
                  <a:schemeClr val="bg1"/>
                </a:solidFill>
              </a:rPr>
              <a:t>SOP</a:t>
            </a:r>
            <a:endParaRPr lang="es-ES" b="1" dirty="0">
              <a:solidFill>
                <a:schemeClr val="bg1"/>
              </a:solidFill>
            </a:endParaRPr>
          </a:p>
        </p:txBody>
      </p:sp>
      <p:sp>
        <p:nvSpPr>
          <p:cNvPr id="24" name="CuadroTexto 23"/>
          <p:cNvSpPr txBox="1"/>
          <p:nvPr/>
        </p:nvSpPr>
        <p:spPr>
          <a:xfrm>
            <a:off x="453548" y="5378362"/>
            <a:ext cx="3012983" cy="1446550"/>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En esta pantalla el particular puede conseguir una participación de la oferta, volver a la pantalla principal o visitar la web del sorteador para conseguir más participaciones.</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b="1" dirty="0" smtClean="0">
                <a:solidFill>
                  <a:schemeClr val="bg1"/>
                </a:solidFill>
              </a:rPr>
              <a:t> </a:t>
            </a:r>
            <a:r>
              <a:rPr lang="es-ES" sz="1400" dirty="0" smtClean="0">
                <a:solidFill>
                  <a:schemeClr val="bg1"/>
                </a:solidFill>
              </a:rPr>
              <a:t>Se </a:t>
            </a:r>
            <a:r>
              <a:rPr lang="es-ES" sz="1400" dirty="0">
                <a:solidFill>
                  <a:schemeClr val="bg1"/>
                </a:solidFill>
              </a:rPr>
              <a:t>asume que en la pantalla de principal el usuario ha pinchado en un sorteo.</a:t>
            </a:r>
          </a:p>
        </p:txBody>
      </p:sp>
      <p:sp>
        <p:nvSpPr>
          <p:cNvPr id="28" name="CuadroTexto 27"/>
          <p:cNvSpPr txBox="1"/>
          <p:nvPr/>
        </p:nvSpPr>
        <p:spPr>
          <a:xfrm>
            <a:off x="3999127" y="1535391"/>
            <a:ext cx="6127514" cy="369332"/>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Al finalizar, el usuario está en la pantalla </a:t>
            </a:r>
            <a:r>
              <a:rPr lang="es-ES" sz="1400" dirty="0" smtClean="0">
                <a:solidFill>
                  <a:schemeClr val="bg1"/>
                </a:solidFill>
              </a:rPr>
              <a:t>principal.</a:t>
            </a:r>
            <a:endParaRPr lang="es-ES" sz="1400" dirty="0"/>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1169551"/>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1.a El usuario da en “conseguir participación”.</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1.b. El usuario pulsa en la web del </a:t>
            </a:r>
            <a:r>
              <a:rPr lang="es-ES" sz="1400" dirty="0" smtClean="0">
                <a:solidFill>
                  <a:schemeClr val="bg1"/>
                </a:solidFill>
              </a:rPr>
              <a:t>sorteador</a:t>
            </a:r>
            <a:r>
              <a:rPr lang="es-ES" sz="1400" dirty="0">
                <a:solidFill>
                  <a:schemeClr val="bg1"/>
                </a:solidFill>
              </a:rPr>
              <a:t>.</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1.c. El usuario pulsa en retroceder.</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170" name="Imagen 15"/>
          <p:cNvPicPr>
            <a:picLocks noChangeAspect="1" noChangeArrowheads="1"/>
          </p:cNvPicPr>
          <p:nvPr/>
        </p:nvPicPr>
        <p:blipFill>
          <a:blip r:embed="rId3">
            <a:extLst>
              <a:ext uri="{28A0092B-C50C-407E-A947-70E740481C1C}">
                <a14:useLocalDpi xmlns:a14="http://schemas.microsoft.com/office/drawing/2010/main" val="0"/>
              </a:ext>
            </a:extLst>
          </a:blip>
          <a:srcRect l="29933" t="-2" r="29707" b="2222"/>
          <a:stretch>
            <a:fillRect/>
          </a:stretch>
        </p:blipFill>
        <p:spPr bwMode="auto">
          <a:xfrm>
            <a:off x="453547" y="806765"/>
            <a:ext cx="2908172" cy="41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roceso 19"/>
          <p:cNvSpPr/>
          <p:nvPr/>
        </p:nvSpPr>
        <p:spPr>
          <a:xfrm rot="18467684">
            <a:off x="3450430" y="6415619"/>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Proceso 20"/>
          <p:cNvSpPr/>
          <p:nvPr/>
        </p:nvSpPr>
        <p:spPr>
          <a:xfrm rot="18467684">
            <a:off x="3973086" y="6600286"/>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Proceso 29"/>
          <p:cNvSpPr/>
          <p:nvPr/>
        </p:nvSpPr>
        <p:spPr>
          <a:xfrm rot="18467684">
            <a:off x="4300633" y="7113470"/>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71575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l="38327" t="20903" r="34763" b="11317"/>
          <a:stretch>
            <a:fillRect/>
          </a:stretch>
        </p:blipFill>
        <p:spPr bwMode="auto">
          <a:xfrm>
            <a:off x="453548" y="806765"/>
            <a:ext cx="2908171" cy="41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uadroTexto 17"/>
          <p:cNvSpPr txBox="1"/>
          <p:nvPr/>
        </p:nvSpPr>
        <p:spPr>
          <a:xfrm>
            <a:off x="453548" y="5100791"/>
            <a:ext cx="1473224" cy="369332"/>
          </a:xfrm>
          <a:prstGeom prst="rect">
            <a:avLst/>
          </a:prstGeom>
          <a:noFill/>
        </p:spPr>
        <p:txBody>
          <a:bodyPr wrap="none" rtlCol="0">
            <a:spAutoFit/>
          </a:bodyPr>
          <a:lstStyle/>
          <a:p>
            <a:r>
              <a:rPr lang="es-ES" b="1" dirty="0" smtClean="0">
                <a:solidFill>
                  <a:srgbClr val="FFFF00"/>
                </a:solidFill>
              </a:rPr>
              <a:t>Identificador:</a:t>
            </a:r>
            <a:endParaRPr lang="es-ES" b="1" dirty="0">
              <a:solidFill>
                <a:srgbClr val="FFFF00"/>
              </a:solidFill>
            </a:endParaRPr>
          </a:p>
        </p:txBody>
      </p:sp>
      <p:sp>
        <p:nvSpPr>
          <p:cNvPr id="22" name="CuadroTexto 21"/>
          <p:cNvSpPr txBox="1"/>
          <p:nvPr/>
        </p:nvSpPr>
        <p:spPr>
          <a:xfrm>
            <a:off x="442836" y="5378362"/>
            <a:ext cx="1358064" cy="369332"/>
          </a:xfrm>
          <a:prstGeom prst="rect">
            <a:avLst/>
          </a:prstGeom>
          <a:noFill/>
        </p:spPr>
        <p:txBody>
          <a:bodyPr wrap="none" rtlCol="0">
            <a:spAutoFit/>
          </a:bodyPr>
          <a:lstStyle/>
          <a:p>
            <a:r>
              <a:rPr lang="es-ES" b="1" dirty="0" smtClean="0">
                <a:solidFill>
                  <a:srgbClr val="FFFF00"/>
                </a:solidFill>
              </a:rPr>
              <a:t>Descripción:</a:t>
            </a:r>
            <a:endParaRPr lang="es-ES" b="1" dirty="0">
              <a:solidFill>
                <a:srgbClr val="FFFF00"/>
              </a:solidFill>
            </a:endParaRPr>
          </a:p>
        </p:txBody>
      </p:sp>
      <p:sp>
        <p:nvSpPr>
          <p:cNvPr id="23" name="CuadroTexto 22"/>
          <p:cNvSpPr txBox="1"/>
          <p:nvPr/>
        </p:nvSpPr>
        <p:spPr>
          <a:xfrm>
            <a:off x="1800900" y="5100791"/>
            <a:ext cx="622286" cy="369332"/>
          </a:xfrm>
          <a:prstGeom prst="rect">
            <a:avLst/>
          </a:prstGeom>
          <a:noFill/>
        </p:spPr>
        <p:txBody>
          <a:bodyPr wrap="none" rtlCol="0">
            <a:spAutoFit/>
          </a:bodyPr>
          <a:lstStyle/>
          <a:p>
            <a:r>
              <a:rPr lang="es-ES" b="1" dirty="0" smtClean="0">
                <a:solidFill>
                  <a:schemeClr val="bg1"/>
                </a:solidFill>
              </a:rPr>
              <a:t>PEM</a:t>
            </a:r>
            <a:endParaRPr lang="es-ES" b="1" dirty="0">
              <a:solidFill>
                <a:schemeClr val="bg1"/>
              </a:solidFill>
            </a:endParaRPr>
          </a:p>
        </p:txBody>
      </p:sp>
      <p:sp>
        <p:nvSpPr>
          <p:cNvPr id="24" name="CuadroTexto 23"/>
          <p:cNvSpPr txBox="1"/>
          <p:nvPr/>
        </p:nvSpPr>
        <p:spPr>
          <a:xfrm>
            <a:off x="453548" y="5378362"/>
            <a:ext cx="3012983" cy="1015663"/>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En esta pantalla la empresa puede ver sus ofertas y sorteos, y cuales están publicados, cerrar sesión o ver el menú.</a:t>
            </a:r>
          </a:p>
        </p:txBody>
      </p:sp>
      <p:sp>
        <p:nvSpPr>
          <p:cNvPr id="25" name="CuadroTexto 24"/>
          <p:cNvSpPr txBox="1"/>
          <p:nvPr/>
        </p:nvSpPr>
        <p:spPr>
          <a:xfrm>
            <a:off x="3999126" y="806765"/>
            <a:ext cx="1487395" cy="369332"/>
          </a:xfrm>
          <a:prstGeom prst="rect">
            <a:avLst/>
          </a:prstGeom>
          <a:noFill/>
        </p:spPr>
        <p:txBody>
          <a:bodyPr wrap="none" rtlCol="0">
            <a:spAutoFit/>
          </a:bodyPr>
          <a:lstStyle/>
          <a:p>
            <a:r>
              <a:rPr lang="es-ES" b="1" dirty="0" smtClean="0">
                <a:solidFill>
                  <a:srgbClr val="FFFF00"/>
                </a:solidFill>
              </a:rPr>
              <a:t>Precondición:</a:t>
            </a:r>
            <a:endParaRPr lang="es-ES" b="1" dirty="0">
              <a:solidFill>
                <a:srgbClr val="FFFF00"/>
              </a:solidFill>
            </a:endParaRPr>
          </a:p>
        </p:txBody>
      </p:sp>
      <p:sp>
        <p:nvSpPr>
          <p:cNvPr id="26" name="CuadroTexto 25"/>
          <p:cNvSpPr txBox="1"/>
          <p:nvPr/>
        </p:nvSpPr>
        <p:spPr>
          <a:xfrm>
            <a:off x="3999126" y="1541000"/>
            <a:ext cx="1578445" cy="369332"/>
          </a:xfrm>
          <a:prstGeom prst="rect">
            <a:avLst/>
          </a:prstGeom>
          <a:noFill/>
        </p:spPr>
        <p:txBody>
          <a:bodyPr wrap="none" rtlCol="0">
            <a:spAutoFit/>
          </a:bodyPr>
          <a:lstStyle/>
          <a:p>
            <a:r>
              <a:rPr lang="es-ES" b="1" dirty="0" smtClean="0">
                <a:solidFill>
                  <a:srgbClr val="FFFF00"/>
                </a:solidFill>
              </a:rPr>
              <a:t>Postcondición:</a:t>
            </a:r>
            <a:endParaRPr lang="es-ES" b="1" dirty="0">
              <a:solidFill>
                <a:srgbClr val="FFFF00"/>
              </a:solidFill>
            </a:endParaRPr>
          </a:p>
        </p:txBody>
      </p:sp>
      <p:sp>
        <p:nvSpPr>
          <p:cNvPr id="27" name="CuadroTexto 26"/>
          <p:cNvSpPr txBox="1"/>
          <p:nvPr/>
        </p:nvSpPr>
        <p:spPr>
          <a:xfrm>
            <a:off x="3999126" y="806765"/>
            <a:ext cx="6374407"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Se asume que en la pantalla de inicio ha iniciado sesión una empresa.</a:t>
            </a:r>
          </a:p>
        </p:txBody>
      </p:sp>
      <p:sp>
        <p:nvSpPr>
          <p:cNvPr id="28" name="CuadroTexto 27"/>
          <p:cNvSpPr txBox="1"/>
          <p:nvPr/>
        </p:nvSpPr>
        <p:spPr>
          <a:xfrm>
            <a:off x="3999127" y="1535391"/>
            <a:ext cx="6127514" cy="584775"/>
          </a:xfrm>
          <a:prstGeom prst="rect">
            <a:avLst/>
          </a:prstGeom>
          <a:noFill/>
        </p:spPr>
        <p:txBody>
          <a:bodyPr wrap="square" rtlCol="0">
            <a:spAutoFit/>
          </a:bodyPr>
          <a:lstStyle/>
          <a:p>
            <a:r>
              <a:rPr lang="es-ES" b="1" dirty="0" smtClean="0">
                <a:solidFill>
                  <a:schemeClr val="bg1"/>
                </a:solidFill>
              </a:rPr>
              <a:t>	          </a:t>
            </a:r>
            <a:r>
              <a:rPr lang="es-ES" sz="1400" dirty="0">
                <a:solidFill>
                  <a:schemeClr val="bg1"/>
                </a:solidFill>
              </a:rPr>
              <a:t>Al finalizar, la empresa verá el menú, pudiendo elegir una de las opciones, estará en la pantalla de inicio o en la de publicar oferta.</a:t>
            </a:r>
          </a:p>
        </p:txBody>
      </p:sp>
      <p:sp>
        <p:nvSpPr>
          <p:cNvPr id="29" name="CuadroTexto 28"/>
          <p:cNvSpPr txBox="1"/>
          <p:nvPr/>
        </p:nvSpPr>
        <p:spPr>
          <a:xfrm>
            <a:off x="3993533" y="2556087"/>
            <a:ext cx="3358355" cy="369332"/>
          </a:xfrm>
          <a:prstGeom prst="rect">
            <a:avLst/>
          </a:prstGeom>
          <a:noFill/>
        </p:spPr>
        <p:txBody>
          <a:bodyPr wrap="none" rtlCol="0">
            <a:spAutoFit/>
          </a:bodyPr>
          <a:lstStyle/>
          <a:p>
            <a:r>
              <a:rPr lang="es-ES" b="1" dirty="0" smtClean="0">
                <a:solidFill>
                  <a:srgbClr val="FFFF00"/>
                </a:solidFill>
              </a:rPr>
              <a:t>Acciones a realizar en la pantalla:</a:t>
            </a:r>
            <a:endParaRPr lang="es-ES" b="1" dirty="0">
              <a:solidFill>
                <a:srgbClr val="FFFF00"/>
              </a:solidFill>
            </a:endParaRPr>
          </a:p>
        </p:txBody>
      </p:sp>
      <p:sp>
        <p:nvSpPr>
          <p:cNvPr id="31" name="CuadroTexto 30"/>
          <p:cNvSpPr txBox="1"/>
          <p:nvPr/>
        </p:nvSpPr>
        <p:spPr>
          <a:xfrm>
            <a:off x="3993534" y="2886378"/>
            <a:ext cx="6133106" cy="1169551"/>
          </a:xfrm>
          <a:prstGeom prst="rect">
            <a:avLst/>
          </a:prstGeom>
          <a:noFill/>
        </p:spPr>
        <p:txBody>
          <a:bodyPr wrap="square" rtlCol="0">
            <a:spAutoFit/>
          </a:bodyPr>
          <a:lstStyle/>
          <a:p>
            <a:pPr marL="285750" lvl="0" indent="-285750">
              <a:buFont typeface="Arial" panose="020B0604020202020204" pitchFamily="34" charset="0"/>
              <a:buChar char="•"/>
            </a:pPr>
            <a:r>
              <a:rPr lang="es-ES" sz="1400" dirty="0">
                <a:solidFill>
                  <a:schemeClr val="bg1"/>
                </a:solidFill>
              </a:rPr>
              <a:t>Acción 1.a El usuario pincha en cerrar sesión</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1.b. El usuario pincha en el menú</a:t>
            </a:r>
          </a:p>
          <a:p>
            <a:pPr marL="285750" lvl="0" indent="-285750">
              <a:buFont typeface="Arial" panose="020B0604020202020204" pitchFamily="34" charset="0"/>
              <a:buChar char="•"/>
            </a:pPr>
            <a:endParaRPr lang="es-ES" sz="1400" dirty="0" smtClean="0">
              <a:solidFill>
                <a:schemeClr val="bg1"/>
              </a:solidFill>
            </a:endParaRPr>
          </a:p>
          <a:p>
            <a:pPr marL="285750" lvl="0" indent="-285750">
              <a:buFont typeface="Arial" panose="020B0604020202020204" pitchFamily="34" charset="0"/>
              <a:buChar char="•"/>
            </a:pPr>
            <a:r>
              <a:rPr lang="es-ES" sz="1400" dirty="0" smtClean="0">
                <a:solidFill>
                  <a:schemeClr val="bg1"/>
                </a:solidFill>
              </a:rPr>
              <a:t>Acción </a:t>
            </a:r>
            <a:r>
              <a:rPr lang="es-ES" sz="1400" dirty="0">
                <a:solidFill>
                  <a:schemeClr val="bg1"/>
                </a:solidFill>
              </a:rPr>
              <a:t>1.c. El usuario pulsa en el recuadro de una oferta sin publicar.</a:t>
            </a:r>
          </a:p>
        </p:txBody>
      </p:sp>
      <p:sp>
        <p:nvSpPr>
          <p:cNvPr id="19" name="Proceso 18"/>
          <p:cNvSpPr/>
          <p:nvPr/>
        </p:nvSpPr>
        <p:spPr>
          <a:xfrm rot="18467684">
            <a:off x="3555243" y="6271768"/>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Proceso 32"/>
          <p:cNvSpPr/>
          <p:nvPr/>
        </p:nvSpPr>
        <p:spPr>
          <a:xfrm rot="18467684">
            <a:off x="3907246" y="6678073"/>
            <a:ext cx="12487702" cy="277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Proceso 33"/>
          <p:cNvSpPr/>
          <p:nvPr/>
        </p:nvSpPr>
        <p:spPr>
          <a:xfrm rot="18467684">
            <a:off x="4514604" y="6821925"/>
            <a:ext cx="12487702" cy="277571"/>
          </a:xfrm>
          <a:prstGeom prst="flowChartProces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503254" y="277700"/>
            <a:ext cx="2808757" cy="461665"/>
          </a:xfrm>
          <a:prstGeom prst="rect">
            <a:avLst/>
          </a:prstGeom>
          <a:noFill/>
        </p:spPr>
        <p:txBody>
          <a:bodyPr wrap="square" rtlCol="0">
            <a:spAutoFit/>
          </a:bodyPr>
          <a:lstStyle/>
          <a:p>
            <a:r>
              <a:rPr lang="es-ES" sz="2400" b="1" dirty="0" smtClean="0">
                <a:solidFill>
                  <a:srgbClr val="FFFF00"/>
                </a:solidFill>
                <a:effectLst>
                  <a:outerShdw blurRad="38100" dist="38100" dir="2700000" algn="tl">
                    <a:srgbClr val="000000">
                      <a:alpha val="43137"/>
                    </a:srgbClr>
                  </a:outerShdw>
                </a:effectLst>
              </a:rPr>
              <a:t>PRINCIPAL EMPRESA</a:t>
            </a:r>
            <a:endParaRPr lang="es-ES" sz="2400" b="1" dirty="0">
              <a:solidFill>
                <a:srgbClr val="FFFF00"/>
              </a:solidFill>
              <a:effectLst>
                <a:outerShdw blurRad="38100" dist="38100" dir="2700000" algn="tl">
                  <a:srgbClr val="000000">
                    <a:alpha val="43137"/>
                  </a:srgbClr>
                </a:outerShdw>
              </a:effectLst>
            </a:endParaRPr>
          </a:p>
        </p:txBody>
      </p:sp>
      <p:pic>
        <p:nvPicPr>
          <p:cNvPr id="8194" name="Imagen 17"/>
          <p:cNvPicPr>
            <a:picLocks noChangeAspect="1" noChangeArrowheads="1"/>
          </p:cNvPicPr>
          <p:nvPr/>
        </p:nvPicPr>
        <p:blipFill>
          <a:blip r:embed="rId3">
            <a:extLst>
              <a:ext uri="{28A0092B-C50C-407E-A947-70E740481C1C}">
                <a14:useLocalDpi xmlns:a14="http://schemas.microsoft.com/office/drawing/2010/main" val="0"/>
              </a:ext>
            </a:extLst>
          </a:blip>
          <a:srcRect l="30130" r="29904" b="3317"/>
          <a:stretch>
            <a:fillRect/>
          </a:stretch>
        </p:blipFill>
        <p:spPr bwMode="auto">
          <a:xfrm>
            <a:off x="456298" y="807071"/>
            <a:ext cx="2908253" cy="415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630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739</Words>
  <Application>Microsoft Office PowerPoint</Application>
  <PresentationFormat>Panorámica</PresentationFormat>
  <Paragraphs>146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de Torre Barrio</dc:creator>
  <cp:lastModifiedBy>Lucas de Torre Barrio</cp:lastModifiedBy>
  <cp:revision>31</cp:revision>
  <dcterms:created xsi:type="dcterms:W3CDTF">2017-01-20T16:02:24Z</dcterms:created>
  <dcterms:modified xsi:type="dcterms:W3CDTF">2017-01-21T11:12:15Z</dcterms:modified>
</cp:coreProperties>
</file>