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637"/>
  </p:normalViewPr>
  <p:slideViewPr>
    <p:cSldViewPr snapToGrid="0" snapToObjects="1">
      <p:cViewPr varScale="1">
        <p:scale>
          <a:sx n="115" d="100"/>
          <a:sy n="115" d="100"/>
        </p:scale>
        <p:origin x="47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5/25/21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5/25/21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5/25/21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5/25/21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5/25/21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5/25/21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5/25/21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743BB-BA1B-AC45-800D-CB1C9CCD3BA4}"/>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BEM – CSS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Biến</a:t>
            </a:r>
            <a:r>
              <a:rPr lang="en-US" dirty="0">
                <a:latin typeface="Times New Roman" panose="02020603050405020304" pitchFamily="18" charset="0"/>
                <a:cs typeface="Times New Roman" panose="02020603050405020304" pitchFamily="18" charset="0"/>
              </a:rPr>
              <a:t> CSS</a:t>
            </a:r>
          </a:p>
        </p:txBody>
      </p:sp>
      <p:sp>
        <p:nvSpPr>
          <p:cNvPr id="3" name="Subtitle 2">
            <a:extLst>
              <a:ext uri="{FF2B5EF4-FFF2-40B4-BE49-F238E27FC236}">
                <a16:creationId xmlns:a16="http://schemas.microsoft.com/office/drawing/2014/main" id="{EEE79ED8-6716-1F4D-854C-1E9280C7FA43}"/>
              </a:ext>
            </a:extLst>
          </p:cNvPr>
          <p:cNvSpPr>
            <a:spLocks noGrp="1"/>
          </p:cNvSpPr>
          <p:nvPr>
            <p:ph type="subTitle" idx="1"/>
          </p:nvPr>
        </p:nvSpPr>
        <p:spPr/>
        <p:txBody>
          <a:bodyPr/>
          <a:lstStyle/>
          <a:p>
            <a:r>
              <a:rPr lang="en-US" b="1" dirty="0" err="1">
                <a:latin typeface="Times New Roman" panose="02020603050405020304" pitchFamily="18" charset="0"/>
                <a:cs typeface="Times New Roman" panose="02020603050405020304" pitchFamily="18" charset="0"/>
              </a:rPr>
              <a:t>Tìm</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hiểu</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về</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cách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đặt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tên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trong</a:t>
            </a:r>
            <a:r>
              <a:rPr lang="en-US" b="1" dirty="0">
                <a:latin typeface="Times New Roman" panose="02020603050405020304" pitchFamily="18" charset="0"/>
                <a:cs typeface="Times New Roman" panose="02020603050405020304" pitchFamily="18" charset="0"/>
              </a:rPr>
              <a:t> CSS </a:t>
            </a:r>
            <a:r>
              <a:rPr lang="en-US" b="1" dirty="0" err="1">
                <a:latin typeface="Times New Roman" panose="02020603050405020304" pitchFamily="18" charset="0"/>
                <a:cs typeface="Times New Roman" panose="02020603050405020304" pitchFamily="18" charset="0"/>
              </a:rPr>
              <a:t>và</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sử</a:t>
            </a:r>
            <a:r>
              <a:rPr lang="en-US" b="1" dirty="0">
                <a:latin typeface="Times New Roman" panose="02020603050405020304" pitchFamily="18" charset="0"/>
                <a:cs typeface="Times New Roman" panose="02020603050405020304" pitchFamily="18" charset="0"/>
              </a:rPr>
              <a:t> dung </a:t>
            </a:r>
            <a:r>
              <a:rPr lang="en-US" b="1" dirty="0" err="1">
                <a:latin typeface="Times New Roman" panose="02020603050405020304" pitchFamily="18" charset="0"/>
                <a:cs typeface="Times New Roman" panose="02020603050405020304" pitchFamily="18" charset="0"/>
              </a:rPr>
              <a:t>biến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trong</a:t>
            </a:r>
            <a:r>
              <a:rPr lang="en-US" b="1" dirty="0">
                <a:latin typeface="Times New Roman" panose="02020603050405020304" pitchFamily="18" charset="0"/>
                <a:cs typeface="Times New Roman" panose="02020603050405020304" pitchFamily="18" charset="0"/>
              </a:rPr>
              <a:t> CSS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2792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DCF40-E5E1-F341-8829-5F02976169E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BEM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gì</a:t>
            </a:r>
            <a:r>
              <a:rPr lang="en-US" dirty="0">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13ABC181-DBB4-4248-902E-E1DF81A49F3D}"/>
              </a:ext>
            </a:extLst>
          </p:cNvPr>
          <p:cNvSpPr>
            <a:spLocks noGrp="1"/>
          </p:cNvSpPr>
          <p:nvPr>
            <p:ph idx="1"/>
          </p:nvPr>
        </p:nvSpPr>
        <p:spPr>
          <a:xfrm>
            <a:off x="668407" y="1930400"/>
            <a:ext cx="4307261" cy="3880773"/>
          </a:xfrm>
        </p:spPr>
        <p:txBody>
          <a:bodyPr/>
          <a:lstStyle/>
          <a:p>
            <a:r>
              <a:rPr lang="vi-VN" dirty="0"/>
              <a:t>BEM là một quy ước đặt tên, giúp cho việc code Frontend dễ đọc và dễ hiểu hơn, dễ làm việc và dễ mở rộng cũng như bảo trì. Việc đặt tên chuẩn giúp các bạn hiểu được đoạn code đó có ý nghĩa gì, nó thực hiện nhiệm vụ gì. Từ đó những người khác khi đọc vào code của bạn họ cũng hiểu được bạn đang làm gì, từ đó dễ dàng phân tích, thay đổi và quản lý hơn sau này.</a:t>
            </a:r>
            <a:endParaRPr lang="en-US" dirty="0"/>
          </a:p>
        </p:txBody>
      </p:sp>
      <p:pic>
        <p:nvPicPr>
          <p:cNvPr id="6" name="Picture 5">
            <a:extLst>
              <a:ext uri="{FF2B5EF4-FFF2-40B4-BE49-F238E27FC236}">
                <a16:creationId xmlns:a16="http://schemas.microsoft.com/office/drawing/2014/main" id="{74B6F84F-297D-C040-B454-A5D7A7515ED4}"/>
              </a:ext>
            </a:extLst>
          </p:cNvPr>
          <p:cNvPicPr>
            <a:picLocks noChangeAspect="1"/>
          </p:cNvPicPr>
          <p:nvPr/>
        </p:nvPicPr>
        <p:blipFill>
          <a:blip r:embed="rId2"/>
          <a:stretch>
            <a:fillRect/>
          </a:stretch>
        </p:blipFill>
        <p:spPr>
          <a:xfrm>
            <a:off x="5040498" y="2092815"/>
            <a:ext cx="4233504" cy="2278567"/>
          </a:xfrm>
          <a:prstGeom prst="rect">
            <a:avLst/>
          </a:prstGeom>
        </p:spPr>
      </p:pic>
    </p:spTree>
    <p:extLst>
      <p:ext uri="{BB962C8B-B14F-4D97-AF65-F5344CB8AC3E}">
        <p14:creationId xmlns:p14="http://schemas.microsoft.com/office/powerpoint/2010/main" val="70447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BE32E-BA85-E64B-BF3C-AAECB92DB98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 – Block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BEM</a:t>
            </a:r>
          </a:p>
        </p:txBody>
      </p:sp>
      <p:pic>
        <p:nvPicPr>
          <p:cNvPr id="5" name="Content Placeholder 4">
            <a:extLst>
              <a:ext uri="{FF2B5EF4-FFF2-40B4-BE49-F238E27FC236}">
                <a16:creationId xmlns:a16="http://schemas.microsoft.com/office/drawing/2014/main" id="{A5A698AD-ED39-554B-AF65-452582519BB4}"/>
              </a:ext>
            </a:extLst>
          </p:cNvPr>
          <p:cNvPicPr>
            <a:picLocks noGrp="1" noChangeAspect="1"/>
          </p:cNvPicPr>
          <p:nvPr>
            <p:ph idx="1"/>
          </p:nvPr>
        </p:nvPicPr>
        <p:blipFill>
          <a:blip r:embed="rId2"/>
          <a:stretch>
            <a:fillRect/>
          </a:stretch>
        </p:blipFill>
        <p:spPr>
          <a:xfrm>
            <a:off x="788845" y="2085915"/>
            <a:ext cx="3850061" cy="2145758"/>
          </a:xfrm>
        </p:spPr>
      </p:pic>
      <p:pic>
        <p:nvPicPr>
          <p:cNvPr id="8" name="Picture 7">
            <a:extLst>
              <a:ext uri="{FF2B5EF4-FFF2-40B4-BE49-F238E27FC236}">
                <a16:creationId xmlns:a16="http://schemas.microsoft.com/office/drawing/2014/main" id="{403D7B3C-B377-BA40-88DB-7AF125F25EB7}"/>
              </a:ext>
            </a:extLst>
          </p:cNvPr>
          <p:cNvPicPr>
            <a:picLocks noChangeAspect="1"/>
          </p:cNvPicPr>
          <p:nvPr/>
        </p:nvPicPr>
        <p:blipFill>
          <a:blip r:embed="rId3"/>
          <a:stretch>
            <a:fillRect/>
          </a:stretch>
        </p:blipFill>
        <p:spPr>
          <a:xfrm>
            <a:off x="4225784" y="2085915"/>
            <a:ext cx="4242633" cy="2124710"/>
          </a:xfrm>
          <a:prstGeom prst="rect">
            <a:avLst/>
          </a:prstGeom>
        </p:spPr>
      </p:pic>
      <p:sp>
        <p:nvSpPr>
          <p:cNvPr id="9" name="TextBox 8">
            <a:extLst>
              <a:ext uri="{FF2B5EF4-FFF2-40B4-BE49-F238E27FC236}">
                <a16:creationId xmlns:a16="http://schemas.microsoft.com/office/drawing/2014/main" id="{187F65EB-895E-0443-97CA-26BA0BC586E5}"/>
              </a:ext>
            </a:extLst>
          </p:cNvPr>
          <p:cNvSpPr txBox="1"/>
          <p:nvPr/>
        </p:nvSpPr>
        <p:spPr>
          <a:xfrm>
            <a:off x="936703" y="4387188"/>
            <a:ext cx="8207297" cy="646331"/>
          </a:xfrm>
          <a:prstGeom prst="rect">
            <a:avLst/>
          </a:prstGeom>
          <a:noFill/>
        </p:spPr>
        <p:txBody>
          <a:bodyPr wrap="square" rtlCol="0">
            <a:spAutoFit/>
          </a:bodyPr>
          <a:lstStyle/>
          <a:p>
            <a:r>
              <a:rPr lang="vi-VN" dirty="0"/>
              <a:t>chúng ta hãy coi nó là một Block, Block là đại diện cho chữ cái đầu tiên trong </a:t>
            </a:r>
            <a:r>
              <a:rPr lang="vi-VN" b="1" dirty="0"/>
              <a:t>B</a:t>
            </a:r>
            <a:r>
              <a:rPr lang="vi-VN" dirty="0"/>
              <a:t>EM nhé. Như tên gọi của nó ta có thể đặt class cho nó là .stick-man</a:t>
            </a:r>
            <a:endParaRPr lang="en-US" dirty="0"/>
          </a:p>
        </p:txBody>
      </p:sp>
    </p:spTree>
    <p:extLst>
      <p:ext uri="{BB962C8B-B14F-4D97-AF65-F5344CB8AC3E}">
        <p14:creationId xmlns:p14="http://schemas.microsoft.com/office/powerpoint/2010/main" val="651301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BA1F4-873B-F64F-9B42-2880F44E770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 – Element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BEM</a:t>
            </a:r>
          </a:p>
        </p:txBody>
      </p:sp>
      <p:sp>
        <p:nvSpPr>
          <p:cNvPr id="3" name="Content Placeholder 2">
            <a:extLst>
              <a:ext uri="{FF2B5EF4-FFF2-40B4-BE49-F238E27FC236}">
                <a16:creationId xmlns:a16="http://schemas.microsoft.com/office/drawing/2014/main" id="{F6EA17DE-D8C0-814D-AD74-24030D6039AB}"/>
              </a:ext>
            </a:extLst>
          </p:cNvPr>
          <p:cNvSpPr>
            <a:spLocks noGrp="1"/>
          </p:cNvSpPr>
          <p:nvPr>
            <p:ph idx="1"/>
          </p:nvPr>
        </p:nvSpPr>
        <p:spPr>
          <a:xfrm>
            <a:off x="677334" y="2160590"/>
            <a:ext cx="4753310" cy="3927976"/>
          </a:xfrm>
        </p:spPr>
        <p:txBody>
          <a:bodyPr>
            <a:normAutofit/>
          </a:bodyPr>
          <a:lstStyle/>
          <a:p>
            <a:r>
              <a:rPr lang="vi-VN" dirty="0">
                <a:latin typeface="Times New Roman" panose="02020603050405020304" pitchFamily="18" charset="0"/>
                <a:cs typeface="Times New Roman" panose="02020603050405020304" pitchFamily="18" charset="0"/>
              </a:rPr>
              <a:t>Tiếp theo là chữ </a:t>
            </a:r>
            <a:r>
              <a:rPr lang="vi-VN" b="1" dirty="0">
                <a:latin typeface="Times New Roman" panose="02020603050405020304" pitchFamily="18" charset="0"/>
                <a:cs typeface="Times New Roman" panose="02020603050405020304" pitchFamily="18" charset="0"/>
              </a:rPr>
              <a:t>E</a:t>
            </a:r>
            <a:r>
              <a:rPr lang="vi-VN" dirty="0">
                <a:latin typeface="Times New Roman" panose="02020603050405020304" pitchFamily="18" charset="0"/>
                <a:cs typeface="Times New Roman" panose="02020603050405020304" pitchFamily="18" charset="0"/>
              </a:rPr>
              <a:t> trong B</a:t>
            </a:r>
            <a:r>
              <a:rPr lang="vi-VN" b="1" dirty="0">
                <a:latin typeface="Times New Roman" panose="02020603050405020304" pitchFamily="18" charset="0"/>
                <a:cs typeface="Times New Roman" panose="02020603050405020304" pitchFamily="18" charset="0"/>
              </a:rPr>
              <a:t>E</a:t>
            </a:r>
            <a:r>
              <a:rPr lang="vi-VN" dirty="0">
                <a:latin typeface="Times New Roman" panose="02020603050405020304" pitchFamily="18" charset="0"/>
                <a:cs typeface="Times New Roman" panose="02020603050405020304" pitchFamily="18" charset="0"/>
              </a:rPr>
              <a:t>M nghĩa là </a:t>
            </a:r>
            <a:r>
              <a:rPr lang="vi-VN" i="1" dirty="0">
                <a:latin typeface="Times New Roman" panose="02020603050405020304" pitchFamily="18" charset="0"/>
                <a:cs typeface="Times New Roman" panose="02020603050405020304" pitchFamily="18" charset="0"/>
              </a:rPr>
              <a:t>Elements</a:t>
            </a:r>
            <a:r>
              <a:rPr lang="vi-VN" dirty="0">
                <a:latin typeface="Times New Roman" panose="02020603050405020304" pitchFamily="18" charset="0"/>
                <a:cs typeface="Times New Roman" panose="02020603050405020304" pitchFamily="18" charset="0"/>
              </a:rPr>
              <a:t> tức là những thành phần có trong Stick Man này, như là cái đầu(head), tay(arm), chân(feet), cơ thể(body)… Lúc này chúng ta sẽ có các class như là .stick-man__head, .stick-man__arm, .stick-man__feet…. Lúc này các bạn có thể thấy là </a:t>
            </a:r>
            <a:r>
              <a:rPr lang="vi-VN" i="1" dirty="0">
                <a:latin typeface="Times New Roman" panose="02020603050405020304" pitchFamily="18" charset="0"/>
                <a:cs typeface="Times New Roman" panose="02020603050405020304" pitchFamily="18" charset="0"/>
              </a:rPr>
              <a:t>Element</a:t>
            </a:r>
            <a:r>
              <a:rPr lang="vi-VN" dirty="0">
                <a:latin typeface="Times New Roman" panose="02020603050405020304" pitchFamily="18" charset="0"/>
                <a:cs typeface="Times New Roman" panose="02020603050405020304" pitchFamily="18" charset="0"/>
              </a:rPr>
              <a:t> theo sau 2 dấu gạch dưới __ của Block. Cấu trúc tạm thời lúc này ta có .</a:t>
            </a:r>
            <a:r>
              <a:rPr lang="vi-VN" b="1" dirty="0">
                <a:latin typeface="Times New Roman" panose="02020603050405020304" pitchFamily="18" charset="0"/>
                <a:cs typeface="Times New Roman" panose="02020603050405020304" pitchFamily="18" charset="0"/>
              </a:rPr>
              <a:t>Block__Element</a:t>
            </a:r>
            <a:endParaRPr lang="en-US"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4A1B784-777C-EE43-B079-ED204EB3DBC4}"/>
              </a:ext>
            </a:extLst>
          </p:cNvPr>
          <p:cNvPicPr>
            <a:picLocks noChangeAspect="1"/>
          </p:cNvPicPr>
          <p:nvPr/>
        </p:nvPicPr>
        <p:blipFill>
          <a:blip r:embed="rId2"/>
          <a:stretch>
            <a:fillRect/>
          </a:stretch>
        </p:blipFill>
        <p:spPr>
          <a:xfrm>
            <a:off x="4734367" y="1773240"/>
            <a:ext cx="5257125" cy="3255960"/>
          </a:xfrm>
          <a:prstGeom prst="rect">
            <a:avLst/>
          </a:prstGeom>
        </p:spPr>
      </p:pic>
    </p:spTree>
    <p:extLst>
      <p:ext uri="{BB962C8B-B14F-4D97-AF65-F5344CB8AC3E}">
        <p14:creationId xmlns:p14="http://schemas.microsoft.com/office/powerpoint/2010/main" val="3745640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DD0F9-786C-F346-96CA-8192C5D2E84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 – Modified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BEM</a:t>
            </a:r>
          </a:p>
        </p:txBody>
      </p:sp>
      <p:sp>
        <p:nvSpPr>
          <p:cNvPr id="3" name="Content Placeholder 2">
            <a:extLst>
              <a:ext uri="{FF2B5EF4-FFF2-40B4-BE49-F238E27FC236}">
                <a16:creationId xmlns:a16="http://schemas.microsoft.com/office/drawing/2014/main" id="{F0CEC2F2-209F-754E-8B04-2043051720F0}"/>
              </a:ext>
            </a:extLst>
          </p:cNvPr>
          <p:cNvSpPr>
            <a:spLocks noGrp="1"/>
          </p:cNvSpPr>
          <p:nvPr>
            <p:ph idx="1"/>
          </p:nvPr>
        </p:nvSpPr>
        <p:spPr>
          <a:xfrm>
            <a:off x="677334" y="2160589"/>
            <a:ext cx="4742159" cy="3880773"/>
          </a:xfrm>
        </p:spPr>
        <p:txBody>
          <a:bodyPr/>
          <a:lstStyle/>
          <a:p>
            <a:r>
              <a:rPr lang="en-US" dirty="0" err="1">
                <a:latin typeface="Times New Roman" panose="02020603050405020304" pitchFamily="18" charset="0"/>
                <a:cs typeface="Times New Roman" panose="02020603050405020304" pitchFamily="18" charset="0"/>
              </a:rPr>
              <a:t>Cuối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chữ</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nghĩa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Modified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nghĩa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Block </a:t>
            </a:r>
            <a:r>
              <a:rPr lang="en-US" dirty="0" err="1">
                <a:latin typeface="Times New Roman" panose="02020603050405020304" pitchFamily="18" charset="0"/>
                <a:cs typeface="Times New Roman" panose="02020603050405020304" pitchFamily="18" charset="0"/>
              </a:rPr>
              <a:t>hoặc</a:t>
            </a:r>
            <a:r>
              <a:rPr lang="en-US" dirty="0">
                <a:latin typeface="Times New Roman" panose="02020603050405020304" pitchFamily="18" charset="0"/>
                <a:cs typeface="Times New Roman" panose="02020603050405020304" pitchFamily="18" charset="0"/>
              </a:rPr>
              <a:t> Element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Block </a:t>
            </a:r>
            <a:r>
              <a:rPr lang="en-US" dirty="0" err="1">
                <a:latin typeface="Times New Roman" panose="02020603050405020304" pitchFamily="18" charset="0"/>
                <a:cs typeface="Times New Roman" panose="02020603050405020304" pitchFamily="18" charset="0"/>
              </a:rPr>
              <a:t>cụ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.stick-man, hay .stick-</a:t>
            </a:r>
            <a:r>
              <a:rPr lang="en-US" dirty="0" err="1">
                <a:latin typeface="Times New Roman" panose="02020603050405020304" pitchFamily="18" charset="0"/>
                <a:cs typeface="Times New Roman" panose="02020603050405020304" pitchFamily="18" charset="0"/>
              </a:rPr>
              <a:t>man__head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a:t>
            </a:r>
            <a:r>
              <a:rPr lang="en-US" dirty="0">
                <a:latin typeface="Times New Roman" panose="02020603050405020304" pitchFamily="18" charset="0"/>
                <a:cs typeface="Times New Roman" panose="02020603050405020304" pitchFamily="18" charset="0"/>
              </a:rPr>
              <a:t> Stick Man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màu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hồng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chúng</a:t>
            </a:r>
            <a:r>
              <a:rPr lang="en-US" dirty="0">
                <a:latin typeface="Times New Roman" panose="02020603050405020304" pitchFamily="18" charset="0"/>
                <a:cs typeface="Times New Roman" panose="02020603050405020304" pitchFamily="18" charset="0"/>
              </a:rPr>
              <a:t> ta </a:t>
            </a:r>
            <a:r>
              <a:rPr lang="en-US" dirty="0" err="1">
                <a:latin typeface="Times New Roman" panose="02020603050405020304" pitchFamily="18" charset="0"/>
                <a:cs typeface="Times New Roman" panose="02020603050405020304" pitchFamily="18" charset="0"/>
              </a:rPr>
              <a:t>muốn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màu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xanh</a:t>
            </a:r>
            <a:r>
              <a:rPr lang="en-US" dirty="0">
                <a:latin typeface="Times New Roman" panose="02020603050405020304" pitchFamily="18" charset="0"/>
                <a:cs typeface="Times New Roman" panose="02020603050405020304" pitchFamily="18" charset="0"/>
              </a:rPr>
              <a:t> hay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màu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đỏ</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theo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sau</a:t>
            </a:r>
            <a:r>
              <a:rPr lang="en-US" dirty="0">
                <a:latin typeface="Times New Roman" panose="02020603050405020304" pitchFamily="18" charset="0"/>
                <a:cs typeface="Times New Roman" panose="02020603050405020304" pitchFamily="18" charset="0"/>
              </a:rPr>
              <a:t> Block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2 </a:t>
            </a:r>
            <a:r>
              <a:rPr lang="en-US" dirty="0" err="1">
                <a:latin typeface="Times New Roman" panose="02020603050405020304" pitchFamily="18" charset="0"/>
                <a:cs typeface="Times New Roman" panose="02020603050405020304" pitchFamily="18" charset="0"/>
              </a:rPr>
              <a:t>dấu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ngang</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ví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a:t>
            </a:r>
            <a:r>
              <a:rPr lang="en-US" dirty="0">
                <a:latin typeface="Times New Roman" panose="02020603050405020304" pitchFamily="18" charset="0"/>
                <a:cs typeface="Times New Roman" panose="02020603050405020304" pitchFamily="18" charset="0"/>
              </a:rPr>
              <a:t> .stick-man--blue, .stick-man--red . Ta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trúc</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.Block–Modified</a:t>
            </a:r>
            <a:endParaRPr lang="en-US"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4ADFF990-ADAD-F94F-AEA0-D385D9487982}"/>
              </a:ext>
            </a:extLst>
          </p:cNvPr>
          <p:cNvPicPr>
            <a:picLocks noChangeAspect="1"/>
          </p:cNvPicPr>
          <p:nvPr/>
        </p:nvPicPr>
        <p:blipFill>
          <a:blip r:embed="rId2"/>
          <a:stretch>
            <a:fillRect/>
          </a:stretch>
        </p:blipFill>
        <p:spPr>
          <a:xfrm>
            <a:off x="5385091" y="1746638"/>
            <a:ext cx="5560827" cy="2784862"/>
          </a:xfrm>
          <a:prstGeom prst="rect">
            <a:avLst/>
          </a:prstGeom>
        </p:spPr>
      </p:pic>
    </p:spTree>
    <p:extLst>
      <p:ext uri="{BB962C8B-B14F-4D97-AF65-F5344CB8AC3E}">
        <p14:creationId xmlns:p14="http://schemas.microsoft.com/office/powerpoint/2010/main" val="2639670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1E5B7-0530-8041-97A8-150FCCD7F86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 – Modified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BEM(</a:t>
            </a:r>
            <a:r>
              <a:rPr lang="en-US" dirty="0" err="1">
                <a:latin typeface="Times New Roman" panose="02020603050405020304" pitchFamily="18" charset="0"/>
                <a:cs typeface="Times New Roman" panose="02020603050405020304" pitchFamily="18" charset="0"/>
              </a:rPr>
              <a:t>Tiếp</a:t>
            </a:r>
            <a:r>
              <a:rPr lang="en-US" dirty="0">
                <a:latin typeface="Times New Roman" panose="02020603050405020304" pitchFamily="18" charset="0"/>
                <a:cs typeface="Times New Roman" panose="02020603050405020304" pitchFamily="18" charset="0"/>
              </a:rPr>
              <a:t> )</a:t>
            </a:r>
            <a:endParaRPr lang="en-US" dirty="0"/>
          </a:p>
        </p:txBody>
      </p:sp>
      <p:sp>
        <p:nvSpPr>
          <p:cNvPr id="3" name="Content Placeholder 2">
            <a:extLst>
              <a:ext uri="{FF2B5EF4-FFF2-40B4-BE49-F238E27FC236}">
                <a16:creationId xmlns:a16="http://schemas.microsoft.com/office/drawing/2014/main" id="{C83EEA4E-7657-BF42-BE49-6997B30C579C}"/>
              </a:ext>
            </a:extLst>
          </p:cNvPr>
          <p:cNvSpPr>
            <a:spLocks noGrp="1"/>
          </p:cNvSpPr>
          <p:nvPr>
            <p:ph idx="1"/>
          </p:nvPr>
        </p:nvSpPr>
        <p:spPr>
          <a:xfrm>
            <a:off x="677334" y="2160590"/>
            <a:ext cx="4351866" cy="3113938"/>
          </a:xfrm>
        </p:spPr>
        <p:txBody>
          <a:bodyPr/>
          <a:lstStyle/>
          <a:p>
            <a:r>
              <a:rPr lang="vi-VN" dirty="0">
                <a:latin typeface="Times New Roman" panose="02020603050405020304" pitchFamily="18" charset="0"/>
                <a:cs typeface="Times New Roman" panose="02020603050405020304" pitchFamily="18" charset="0"/>
              </a:rPr>
              <a:t>Tuy nhiên mình lại muốn thay đổi cái đầu(head) to ra thôi thì lúc này </a:t>
            </a:r>
            <a:r>
              <a:rPr lang="vi-VN" b="1" dirty="0">
                <a:latin typeface="Times New Roman" panose="02020603050405020304" pitchFamily="18" charset="0"/>
                <a:cs typeface="Times New Roman" panose="02020603050405020304" pitchFamily="18" charset="0"/>
              </a:rPr>
              <a:t>Modified</a:t>
            </a:r>
            <a:r>
              <a:rPr lang="vi-VN" dirty="0">
                <a:latin typeface="Times New Roman" panose="02020603050405020304" pitchFamily="18" charset="0"/>
                <a:cs typeface="Times New Roman" panose="02020603050405020304" pitchFamily="18" charset="0"/>
              </a:rPr>
              <a:t> phải theo sau Element là </a:t>
            </a:r>
            <a:r>
              <a:rPr lang="vi-VN" b="1" dirty="0">
                <a:latin typeface="Times New Roman" panose="02020603050405020304" pitchFamily="18" charset="0"/>
                <a:cs typeface="Times New Roman" panose="02020603050405020304" pitchFamily="18" charset="0"/>
              </a:rPr>
              <a:t>head</a:t>
            </a:r>
            <a:r>
              <a:rPr lang="vi-VN" dirty="0">
                <a:latin typeface="Times New Roman" panose="02020603050405020304" pitchFamily="18" charset="0"/>
                <a:cs typeface="Times New Roman" panose="02020603050405020304" pitchFamily="18" charset="0"/>
              </a:rPr>
              <a:t> thay vì Block như sau</a:t>
            </a:r>
            <a:r>
              <a:rPr lang="vi-VN" b="1" i="1" dirty="0">
                <a:latin typeface="Times New Roman" panose="02020603050405020304" pitchFamily="18" charset="0"/>
                <a:cs typeface="Times New Roman" panose="02020603050405020304" pitchFamily="18" charset="0"/>
              </a:rPr>
              <a:t> .stick-man__head--big </a:t>
            </a:r>
            <a:r>
              <a:rPr lang="vi-VN" dirty="0">
                <a:latin typeface="Times New Roman" panose="02020603050405020304" pitchFamily="18" charset="0"/>
                <a:cs typeface="Times New Roman" panose="02020603050405020304" pitchFamily="18" charset="0"/>
              </a:rPr>
              <a:t>hay tay dài ra ta có </a:t>
            </a:r>
            <a:r>
              <a:rPr lang="vi-VN" b="1" i="1" dirty="0">
                <a:latin typeface="Times New Roman" panose="02020603050405020304" pitchFamily="18" charset="0"/>
                <a:cs typeface="Times New Roman" panose="02020603050405020304" pitchFamily="18" charset="0"/>
              </a:rPr>
              <a:t>.stick-man__arm--long </a:t>
            </a:r>
            <a:r>
              <a:rPr lang="vi-VN" dirty="0">
                <a:latin typeface="Times New Roman" panose="02020603050405020304" pitchFamily="18" charset="0"/>
                <a:cs typeface="Times New Roman" panose="02020603050405020304" pitchFamily="18" charset="0"/>
              </a:rPr>
              <a:t>, </a:t>
            </a:r>
            <a:r>
              <a:rPr lang="vi-VN" b="1" i="1" dirty="0">
                <a:latin typeface="Times New Roman" panose="02020603050405020304" pitchFamily="18" charset="0"/>
                <a:cs typeface="Times New Roman" panose="02020603050405020304" pitchFamily="18" charset="0"/>
              </a:rPr>
              <a:t>.stick-man__head--small </a:t>
            </a:r>
            <a:r>
              <a:rPr lang="vi-VN" dirty="0">
                <a:latin typeface="Times New Roman" panose="02020603050405020304" pitchFamily="18" charset="0"/>
                <a:cs typeface="Times New Roman" panose="02020603050405020304" pitchFamily="18" charset="0"/>
              </a:rPr>
              <a:t>cho đầu nhỏ lại. Ta có cấu trúc </a:t>
            </a:r>
            <a:r>
              <a:rPr lang="vi-VN" b="1" dirty="0">
                <a:latin typeface="Times New Roman" panose="02020603050405020304" pitchFamily="18" charset="0"/>
                <a:cs typeface="Times New Roman" panose="02020603050405020304" pitchFamily="18" charset="0"/>
              </a:rPr>
              <a:t>.Block__Element–Modified</a:t>
            </a:r>
            <a:endParaRPr lang="en-US"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108A5198-8A09-C445-8C44-055F11C29F4A}"/>
              </a:ext>
            </a:extLst>
          </p:cNvPr>
          <p:cNvPicPr>
            <a:picLocks noChangeAspect="1"/>
          </p:cNvPicPr>
          <p:nvPr/>
        </p:nvPicPr>
        <p:blipFill>
          <a:blip r:embed="rId2"/>
          <a:stretch>
            <a:fillRect/>
          </a:stretch>
        </p:blipFill>
        <p:spPr>
          <a:xfrm>
            <a:off x="4854628" y="2002883"/>
            <a:ext cx="5152292" cy="2580268"/>
          </a:xfrm>
          <a:prstGeom prst="rect">
            <a:avLst/>
          </a:prstGeom>
        </p:spPr>
      </p:pic>
    </p:spTree>
    <p:extLst>
      <p:ext uri="{BB962C8B-B14F-4D97-AF65-F5344CB8AC3E}">
        <p14:creationId xmlns:p14="http://schemas.microsoft.com/office/powerpoint/2010/main" val="3128057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520EF-37F2-9941-815C-071112F02360}"/>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Biến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CSS</a:t>
            </a:r>
          </a:p>
        </p:txBody>
      </p:sp>
      <p:sp>
        <p:nvSpPr>
          <p:cNvPr id="3" name="Content Placeholder 2">
            <a:extLst>
              <a:ext uri="{FF2B5EF4-FFF2-40B4-BE49-F238E27FC236}">
                <a16:creationId xmlns:a16="http://schemas.microsoft.com/office/drawing/2014/main" id="{C4BAEBD4-0AF6-B643-B771-04FD7B83E646}"/>
              </a:ext>
            </a:extLst>
          </p:cNvPr>
          <p:cNvSpPr>
            <a:spLocks noGrp="1"/>
          </p:cNvSpPr>
          <p:nvPr>
            <p:ph idx="1"/>
          </p:nvPr>
        </p:nvSpPr>
        <p:spPr>
          <a:xfrm>
            <a:off x="677334" y="2160589"/>
            <a:ext cx="4742159" cy="3880773"/>
          </a:xfrm>
        </p:spPr>
        <p:txBody>
          <a:bodyPr/>
          <a:lstStyle/>
          <a:p>
            <a:r>
              <a:rPr lang="vi-VN" dirty="0">
                <a:latin typeface="Times New Roman" panose="02020603050405020304" pitchFamily="18" charset="0"/>
                <a:cs typeface="Times New Roman" panose="02020603050405020304" pitchFamily="18" charset="0"/>
              </a:rPr>
              <a:t>Có rất nhiều lý do để sử dụng biến trong CSS. Nhưng theo bản thân mình thấy thì khi sử dụng biến thì số lượng code bị lặp lại được hạn chế và dễ dàng tùy chỉnh. Chỉ cần dùng biến và thay đổi giá trị biến thì tất cả các elements dùng biến đó đều thay đổi theo.</a:t>
            </a:r>
          </a:p>
          <a:p>
            <a:r>
              <a:rPr lang="vi-VN" dirty="0">
                <a:latin typeface="Times New Roman" panose="02020603050405020304" pitchFamily="18" charset="0"/>
                <a:cs typeface="Times New Roman" panose="02020603050405020304" pitchFamily="18" charset="0"/>
              </a:rPr>
              <a:t>Khi làm chắc chắn các bạn sẽ gặp các trường hợp như thế này. Cả 3 elements này đều dùng chung 1 mã màu, khiến code bị lặp đi lặp lại.</a:t>
            </a:r>
            <a:endParaRPr lang="en-US"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DE9E76DB-76EF-974A-85A9-2361BBF433F2}"/>
              </a:ext>
            </a:extLst>
          </p:cNvPr>
          <p:cNvPicPr>
            <a:picLocks noChangeAspect="1"/>
          </p:cNvPicPr>
          <p:nvPr/>
        </p:nvPicPr>
        <p:blipFill>
          <a:blip r:embed="rId2"/>
          <a:stretch>
            <a:fillRect/>
          </a:stretch>
        </p:blipFill>
        <p:spPr>
          <a:xfrm>
            <a:off x="5483517" y="1867985"/>
            <a:ext cx="3924300" cy="3543300"/>
          </a:xfrm>
          <a:prstGeom prst="rect">
            <a:avLst/>
          </a:prstGeom>
        </p:spPr>
      </p:pic>
    </p:spTree>
    <p:extLst>
      <p:ext uri="{BB962C8B-B14F-4D97-AF65-F5344CB8AC3E}">
        <p14:creationId xmlns:p14="http://schemas.microsoft.com/office/powerpoint/2010/main" val="1730286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13032-E5E0-A540-875C-BE5C035E6460}"/>
              </a:ext>
            </a:extLst>
          </p:cNvPr>
          <p:cNvSpPr>
            <a:spLocks noGrp="1"/>
          </p:cNvSpPr>
          <p:nvPr>
            <p:ph type="title"/>
          </p:nvPr>
        </p:nvSpPr>
        <p:spPr/>
        <p:txBody>
          <a:bodyPr/>
          <a:lstStyle/>
          <a:p>
            <a:r>
              <a:rPr lang="en-US" b="1" dirty="0" err="1">
                <a:latin typeface="Times New Roman" panose="02020603050405020304" pitchFamily="18" charset="0"/>
                <a:cs typeface="Times New Roman" panose="02020603050405020304" pitchFamily="18" charset="0"/>
              </a:rPr>
              <a:t>Khai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báo</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và</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sử</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dụng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biến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trong</a:t>
            </a:r>
            <a:r>
              <a:rPr lang="en-US" b="1" dirty="0">
                <a:latin typeface="Times New Roman" panose="02020603050405020304" pitchFamily="18" charset="0"/>
                <a:cs typeface="Times New Roman" panose="02020603050405020304" pitchFamily="18" charset="0"/>
              </a:rPr>
              <a:t> CSS</a:t>
            </a:r>
            <a:br>
              <a:rPr lang="en-US" b="1" dirty="0"/>
            </a:br>
            <a:endParaRPr lang="en-US" dirty="0"/>
          </a:p>
        </p:txBody>
      </p:sp>
      <p:sp>
        <p:nvSpPr>
          <p:cNvPr id="3" name="Content Placeholder 2">
            <a:extLst>
              <a:ext uri="{FF2B5EF4-FFF2-40B4-BE49-F238E27FC236}">
                <a16:creationId xmlns:a16="http://schemas.microsoft.com/office/drawing/2014/main" id="{6787B530-EA90-B649-A146-7C0CE228AC9E}"/>
              </a:ext>
            </a:extLst>
          </p:cNvPr>
          <p:cNvSpPr>
            <a:spLocks noGrp="1"/>
          </p:cNvSpPr>
          <p:nvPr>
            <p:ph idx="1"/>
          </p:nvPr>
        </p:nvSpPr>
        <p:spPr>
          <a:xfrm>
            <a:off x="677334" y="2160589"/>
            <a:ext cx="4820217" cy="3880773"/>
          </a:xfrm>
        </p:spPr>
        <p:txBody>
          <a:bodyPr/>
          <a:lstStyle/>
          <a:p>
            <a:r>
              <a:rPr lang="vi-VN" dirty="0">
                <a:latin typeface="Times New Roman" panose="02020603050405020304" pitchFamily="18" charset="0"/>
                <a:cs typeface="Times New Roman" panose="02020603050405020304" pitchFamily="18" charset="0"/>
              </a:rPr>
              <a:t>Cách khai báo cũng đơn giản thôi các bạn sử dụng theo cú pháp này:</a:t>
            </a:r>
            <a:r>
              <a:rPr lang="vi-VN" b="1" i="1" dirty="0">
                <a:latin typeface="Times New Roman" panose="02020603050405020304" pitchFamily="18" charset="0"/>
                <a:cs typeface="Times New Roman" panose="02020603050405020304" pitchFamily="18" charset="0"/>
              </a:rPr>
              <a:t> --tênbiến: giá trị</a:t>
            </a:r>
            <a:r>
              <a:rPr lang="vi-VN" dirty="0">
                <a:latin typeface="Times New Roman" panose="02020603050405020304" pitchFamily="18" charset="0"/>
                <a:cs typeface="Times New Roman" panose="02020603050405020304" pitchFamily="18" charset="0"/>
              </a:rPr>
              <a:t>. Tên biến bắt buộc phải bắt đầu bằng 2 dấu -  nhé. Ví dụ </a:t>
            </a:r>
            <a:r>
              <a:rPr lang="vi-VN" b="1" i="1" dirty="0">
                <a:latin typeface="Times New Roman" panose="02020603050405020304" pitchFamily="18" charset="0"/>
                <a:cs typeface="Times New Roman" panose="02020603050405020304" pitchFamily="18" charset="0"/>
              </a:rPr>
              <a:t>--color-red: red.</a:t>
            </a:r>
          </a:p>
          <a:p>
            <a:r>
              <a:rPr lang="vi-VN" dirty="0">
                <a:latin typeface="Times New Roman" panose="02020603050405020304" pitchFamily="18" charset="0"/>
                <a:cs typeface="Times New Roman" panose="02020603050405020304" pitchFamily="18" charset="0"/>
              </a:rPr>
              <a:t>Thường thường khi dùng biến trong CSS mình hay khai báo biến trong pseudo </a:t>
            </a:r>
            <a:r>
              <a:rPr lang="vi-VN" b="1" i="1" dirty="0">
                <a:latin typeface="Times New Roman" panose="02020603050405020304" pitchFamily="18" charset="0"/>
                <a:cs typeface="Times New Roman" panose="02020603050405020304" pitchFamily="18" charset="0"/>
              </a:rPr>
              <a:t>:root</a:t>
            </a:r>
            <a:r>
              <a:rPr lang="vi-VN" dirty="0">
                <a:latin typeface="Times New Roman" panose="02020603050405020304" pitchFamily="18" charset="0"/>
                <a:cs typeface="Times New Roman" panose="02020603050405020304" pitchFamily="18" charset="0"/>
              </a:rPr>
              <a:t>(thẻ &lt;html&gt;) tức là ở vị trí cao nhất, để các thành phần trong trang có thể kế thừa từ nó.  Tại sao để trong thẻ </a:t>
            </a:r>
            <a:r>
              <a:rPr lang="vi-VN" b="1" i="1" dirty="0">
                <a:latin typeface="Times New Roman" panose="02020603050405020304" pitchFamily="18" charset="0"/>
                <a:cs typeface="Times New Roman" panose="02020603050405020304" pitchFamily="18" charset="0"/>
              </a:rPr>
              <a:t>&lt;html&gt;</a:t>
            </a:r>
            <a:r>
              <a:rPr lang="vi-VN" dirty="0">
                <a:latin typeface="Times New Roman" panose="02020603050405020304" pitchFamily="18" charset="0"/>
                <a:cs typeface="Times New Roman" panose="02020603050405020304" pitchFamily="18" charset="0"/>
              </a:rPr>
              <a:t> vì thẻ </a:t>
            </a:r>
            <a:r>
              <a:rPr lang="vi-VN" b="1" i="1" dirty="0">
                <a:latin typeface="Times New Roman" panose="02020603050405020304" pitchFamily="18" charset="0"/>
                <a:cs typeface="Times New Roman" panose="02020603050405020304" pitchFamily="18" charset="0"/>
              </a:rPr>
              <a:t>&lt;html&gt; </a:t>
            </a:r>
            <a:r>
              <a:rPr lang="vi-VN" dirty="0">
                <a:latin typeface="Times New Roman" panose="02020603050405020304" pitchFamily="18" charset="0"/>
                <a:cs typeface="Times New Roman" panose="02020603050405020304" pitchFamily="18" charset="0"/>
              </a:rPr>
              <a:t>là phần tử cao nhất, các thành phần trong trang đều là phần tử con của thẻ </a:t>
            </a:r>
            <a:r>
              <a:rPr lang="vi-VN" b="1" i="1" dirty="0">
                <a:latin typeface="Times New Roman" panose="02020603050405020304" pitchFamily="18" charset="0"/>
                <a:cs typeface="Times New Roman" panose="02020603050405020304" pitchFamily="18" charset="0"/>
              </a:rPr>
              <a:t>&lt;html&gt;.</a:t>
            </a:r>
            <a:endParaRPr lang="en-US" b="1" i="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05CED24A-DC61-6C49-9CFF-0F62E7741742}"/>
              </a:ext>
            </a:extLst>
          </p:cNvPr>
          <p:cNvPicPr>
            <a:picLocks noChangeAspect="1"/>
          </p:cNvPicPr>
          <p:nvPr/>
        </p:nvPicPr>
        <p:blipFill>
          <a:blip r:embed="rId2"/>
          <a:stretch>
            <a:fillRect/>
          </a:stretch>
        </p:blipFill>
        <p:spPr>
          <a:xfrm>
            <a:off x="5687897" y="2160589"/>
            <a:ext cx="4024815" cy="1473059"/>
          </a:xfrm>
          <a:prstGeom prst="rect">
            <a:avLst/>
          </a:prstGeom>
        </p:spPr>
      </p:pic>
      <p:pic>
        <p:nvPicPr>
          <p:cNvPr id="9" name="Picture 8">
            <a:extLst>
              <a:ext uri="{FF2B5EF4-FFF2-40B4-BE49-F238E27FC236}">
                <a16:creationId xmlns:a16="http://schemas.microsoft.com/office/drawing/2014/main" id="{7DDB8F36-4E69-BA4C-90FC-C9FB9427B41B}"/>
              </a:ext>
            </a:extLst>
          </p:cNvPr>
          <p:cNvPicPr>
            <a:picLocks noChangeAspect="1"/>
          </p:cNvPicPr>
          <p:nvPr/>
        </p:nvPicPr>
        <p:blipFill>
          <a:blip r:embed="rId3"/>
          <a:stretch>
            <a:fillRect/>
          </a:stretch>
        </p:blipFill>
        <p:spPr>
          <a:xfrm>
            <a:off x="5687897" y="4003678"/>
            <a:ext cx="4024815" cy="1101894"/>
          </a:xfrm>
          <a:prstGeom prst="rect">
            <a:avLst/>
          </a:prstGeom>
        </p:spPr>
      </p:pic>
    </p:spTree>
    <p:extLst>
      <p:ext uri="{BB962C8B-B14F-4D97-AF65-F5344CB8AC3E}">
        <p14:creationId xmlns:p14="http://schemas.microsoft.com/office/powerpoint/2010/main" val="35890091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156</TotalTime>
  <Words>652</Words>
  <Application>Microsoft Macintosh PowerPoint</Application>
  <PresentationFormat>Widescreen</PresentationFormat>
  <Paragraphs>18</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Times New Roman</vt:lpstr>
      <vt:lpstr>Trebuchet MS</vt:lpstr>
      <vt:lpstr>Wingdings 3</vt:lpstr>
      <vt:lpstr>Facet</vt:lpstr>
      <vt:lpstr>BEM – CSS và Biến CSS</vt:lpstr>
      <vt:lpstr>BEM là gì ?</vt:lpstr>
      <vt:lpstr>B – Block trong BEM</vt:lpstr>
      <vt:lpstr>E – Element trong BEM</vt:lpstr>
      <vt:lpstr>M – Modified trong BEM</vt:lpstr>
      <vt:lpstr>M – Modified trong BEM(Tiếp )</vt:lpstr>
      <vt:lpstr>Biến trong CSS</vt:lpstr>
      <vt:lpstr>Khai báo và sử dụng biến trong CSS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BEM - CSS</dc:title>
  <dc:creator>Microsoft Office User</dc:creator>
  <cp:lastModifiedBy>Microsoft Office User</cp:lastModifiedBy>
  <cp:revision>24</cp:revision>
  <dcterms:created xsi:type="dcterms:W3CDTF">2021-05-25T10:14:17Z</dcterms:created>
  <dcterms:modified xsi:type="dcterms:W3CDTF">2021-05-25T12:51:14Z</dcterms:modified>
</cp:coreProperties>
</file>