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1" r:id="rId18"/>
    <p:sldId id="272" r:id="rId19"/>
    <p:sldId id="273" r:id="rId20"/>
    <p:sldId id="276" r:id="rId21"/>
    <p:sldId id="277" r:id="rId22"/>
    <p:sldId id="278" r:id="rId23"/>
    <p:sldId id="279" r:id="rId24"/>
    <p:sldId id="281" r:id="rId25"/>
    <p:sldId id="280" r:id="rId26"/>
    <p:sldId id="285" r:id="rId27"/>
    <p:sldId id="286" r:id="rId28"/>
    <p:sldId id="282" r:id="rId29"/>
    <p:sldId id="283" r:id="rId30"/>
    <p:sldId id="284"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25"/>
    <p:restoredTop sz="94678"/>
  </p:normalViewPr>
  <p:slideViewPr>
    <p:cSldViewPr snapToGrid="0" snapToObjects="1">
      <p:cViewPr varScale="1">
        <p:scale>
          <a:sx n="114" d="100"/>
          <a:sy n="114" d="100"/>
        </p:scale>
        <p:origin x="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4T12:54:07.130"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Primitive" TargetMode="External"/><Relationship Id="rId2" Type="http://schemas.openxmlformats.org/officeDocument/2006/relationships/hyperlink" Target="https://developer.mozilla.org/en-US/docs/Glossary/JavaScri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avascript.info/blob" TargetMode="External"/><Relationship Id="rId2" Type="http://schemas.openxmlformats.org/officeDocument/2006/relationships/hyperlink" Target="https://javascript.info/formdata"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javascript.info/arraybuffer-binary-array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637D-3AA1-9D41-971F-1CAC6E199B11}"/>
              </a:ext>
            </a:extLst>
          </p:cNvPr>
          <p:cNvSpPr>
            <a:spLocks noGrp="1"/>
          </p:cNvSpPr>
          <p:nvPr>
            <p:ph type="ctrTitle"/>
          </p:nvPr>
        </p:nvSpPr>
        <p:spPr/>
        <p:txBody>
          <a:bodyPr/>
          <a:lstStyle/>
          <a:p>
            <a:r>
              <a:rPr lang="en-US" dirty="0" err="1"/>
              <a:t>Javascript</a:t>
            </a:r>
            <a:endParaRPr lang="en-US" dirty="0"/>
          </a:p>
        </p:txBody>
      </p:sp>
      <p:sp>
        <p:nvSpPr>
          <p:cNvPr id="3" name="Subtitle 2">
            <a:extLst>
              <a:ext uri="{FF2B5EF4-FFF2-40B4-BE49-F238E27FC236}">
                <a16:creationId xmlns:a16="http://schemas.microsoft.com/office/drawing/2014/main" id="{4341637E-A193-7C45-A747-656EACE84158}"/>
              </a:ext>
            </a:extLst>
          </p:cNvPr>
          <p:cNvSpPr>
            <a:spLocks noGrp="1"/>
          </p:cNvSpPr>
          <p:nvPr>
            <p:ph type="subTitle" idx="1"/>
          </p:nvPr>
        </p:nvSpPr>
        <p:spPr/>
        <p:txBody>
          <a:bodyPr/>
          <a:lstStyle/>
          <a:p>
            <a:r>
              <a:rPr lang="en-US" dirty="0"/>
              <a:t>Nodejs and </a:t>
            </a:r>
            <a:r>
              <a:rPr lang="en-US" dirty="0" err="1"/>
              <a:t>reactjs</a:t>
            </a:r>
            <a:endParaRPr lang="en-US" dirty="0"/>
          </a:p>
        </p:txBody>
      </p:sp>
      <p:pic>
        <p:nvPicPr>
          <p:cNvPr id="5" name="Picture 4">
            <a:extLst>
              <a:ext uri="{FF2B5EF4-FFF2-40B4-BE49-F238E27FC236}">
                <a16:creationId xmlns:a16="http://schemas.microsoft.com/office/drawing/2014/main" id="{0A267940-5FC9-734C-9161-FACCF8F9381A}"/>
              </a:ext>
            </a:extLst>
          </p:cNvPr>
          <p:cNvPicPr>
            <a:picLocks noChangeAspect="1"/>
          </p:cNvPicPr>
          <p:nvPr/>
        </p:nvPicPr>
        <p:blipFill>
          <a:blip r:embed="rId2"/>
          <a:stretch>
            <a:fillRect/>
          </a:stretch>
        </p:blipFill>
        <p:spPr>
          <a:xfrm>
            <a:off x="857842" y="1710268"/>
            <a:ext cx="4960899" cy="3720674"/>
          </a:xfrm>
          <a:prstGeom prst="rect">
            <a:avLst/>
          </a:prstGeom>
        </p:spPr>
      </p:pic>
    </p:spTree>
    <p:extLst>
      <p:ext uri="{BB962C8B-B14F-4D97-AF65-F5344CB8AC3E}">
        <p14:creationId xmlns:p14="http://schemas.microsoft.com/office/powerpoint/2010/main" val="11578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08EF-C5C7-9E4B-B99A-2B51C38F875B}"/>
              </a:ext>
            </a:extLst>
          </p:cNvPr>
          <p:cNvSpPr>
            <a:spLocks noGrp="1"/>
          </p:cNvSpPr>
          <p:nvPr>
            <p:ph type="title"/>
          </p:nvPr>
        </p:nvSpPr>
        <p:spPr>
          <a:xfrm>
            <a:off x="677334" y="609600"/>
            <a:ext cx="8596668" cy="646323"/>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JS</a:t>
            </a:r>
          </a:p>
        </p:txBody>
      </p:sp>
      <p:sp>
        <p:nvSpPr>
          <p:cNvPr id="3" name="Content Placeholder 2">
            <a:extLst>
              <a:ext uri="{FF2B5EF4-FFF2-40B4-BE49-F238E27FC236}">
                <a16:creationId xmlns:a16="http://schemas.microsoft.com/office/drawing/2014/main" id="{B657EDD7-0C6B-7248-A0F7-283839B8652A}"/>
              </a:ext>
            </a:extLst>
          </p:cNvPr>
          <p:cNvSpPr>
            <a:spLocks noGrp="1"/>
          </p:cNvSpPr>
          <p:nvPr>
            <p:ph idx="1"/>
          </p:nvPr>
        </p:nvSpPr>
        <p:spPr>
          <a:xfrm>
            <a:off x="677334" y="1487277"/>
            <a:ext cx="8596668" cy="5080131"/>
          </a:xfrm>
        </p:spPr>
        <p:txBody>
          <a:bodyPr/>
          <a:lstStyle/>
          <a:p>
            <a:r>
              <a:rPr lang="vi-VN" dirty="0"/>
              <a:t>Trong JavaScript, dữ liệu văn bản được lưu trữ dưới dạng chuỗi. </a:t>
            </a:r>
          </a:p>
          <a:p>
            <a:r>
              <a:rPr lang="vi-VN" dirty="0"/>
              <a:t>Chuỗi trong JS được đặt trong nháy đơn hoặc nháy kép hoặc </a:t>
            </a:r>
            <a:r>
              <a:rPr lang="vi-VN" b="1" i="1" dirty="0"/>
              <a:t>backticks</a:t>
            </a:r>
          </a:p>
          <a:p>
            <a:r>
              <a:rPr lang="vi-VN" dirty="0"/>
              <a:t>Một vài các ký tự đặc biệt trong chuỗi JS</a:t>
            </a:r>
          </a:p>
          <a:p>
            <a:endParaRPr lang="en-US" dirty="0"/>
          </a:p>
        </p:txBody>
      </p:sp>
      <p:pic>
        <p:nvPicPr>
          <p:cNvPr id="5" name="Picture 4">
            <a:extLst>
              <a:ext uri="{FF2B5EF4-FFF2-40B4-BE49-F238E27FC236}">
                <a16:creationId xmlns:a16="http://schemas.microsoft.com/office/drawing/2014/main" id="{B661268C-8A52-114D-B192-9CE574AA3343}"/>
              </a:ext>
            </a:extLst>
          </p:cNvPr>
          <p:cNvPicPr>
            <a:picLocks noChangeAspect="1"/>
          </p:cNvPicPr>
          <p:nvPr/>
        </p:nvPicPr>
        <p:blipFill>
          <a:blip r:embed="rId2"/>
          <a:stretch>
            <a:fillRect/>
          </a:stretch>
        </p:blipFill>
        <p:spPr>
          <a:xfrm>
            <a:off x="677333" y="2754676"/>
            <a:ext cx="8411583" cy="3812732"/>
          </a:xfrm>
          <a:prstGeom prst="rect">
            <a:avLst/>
          </a:prstGeom>
        </p:spPr>
      </p:pic>
    </p:spTree>
    <p:extLst>
      <p:ext uri="{BB962C8B-B14F-4D97-AF65-F5344CB8AC3E}">
        <p14:creationId xmlns:p14="http://schemas.microsoft.com/office/powerpoint/2010/main" val="410445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72C5-E172-F042-8973-F40BD9A5F2AC}"/>
              </a:ext>
            </a:extLst>
          </p:cNvPr>
          <p:cNvSpPr>
            <a:spLocks noGrp="1"/>
          </p:cNvSpPr>
          <p:nvPr>
            <p:ph type="title"/>
          </p:nvPr>
        </p:nvSpPr>
        <p:spPr>
          <a:xfrm>
            <a:off x="677333" y="80790"/>
            <a:ext cx="8596668" cy="624289"/>
          </a:xfrm>
        </p:spPr>
        <p:txBody>
          <a:bodyPr>
            <a:normAutofit fontScale="90000"/>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62FAB-0F4D-AA4E-BE6D-67A0003E71F4}"/>
              </a:ext>
            </a:extLst>
          </p:cNvPr>
          <p:cNvSpPr>
            <a:spLocks noGrp="1"/>
          </p:cNvSpPr>
          <p:nvPr>
            <p:ph idx="1"/>
          </p:nvPr>
        </p:nvSpPr>
        <p:spPr>
          <a:xfrm>
            <a:off x="765469" y="793214"/>
            <a:ext cx="9206668" cy="5521322"/>
          </a:xfrm>
        </p:spPr>
        <p:txBody>
          <a:bodyPr/>
          <a:lstStyle/>
          <a:p>
            <a:r>
              <a:rPr lang="en-US" b="1" i="1" dirty="0">
                <a:latin typeface="Times New Roman" panose="02020603050405020304" pitchFamily="18" charset="0"/>
                <a:cs typeface="Times New Roman" panose="02020603050405020304" pitchFamily="18" charset="0"/>
              </a:rPr>
              <a:t>String length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Accessing characters: </a:t>
            </a:r>
            <a:r>
              <a:rPr lang="en-US" dirty="0" err="1">
                <a:latin typeface="Consolas" panose="020B0609020204030204" pitchFamily="49" charset="0"/>
                <a:cs typeface="Consolas" panose="020B0609020204030204" pitchFamily="49" charset="0"/>
              </a:rPr>
              <a:t>charAt</a:t>
            </a:r>
            <a:r>
              <a:rPr lang="en-US" dirty="0">
                <a:latin typeface="Consolas" panose="020B0609020204030204" pitchFamily="49" charset="0"/>
                <a:cs typeface="Consolas" panose="020B0609020204030204" pitchFamily="49" charset="0"/>
              </a:rPr>
              <a:t>[index]</a:t>
            </a:r>
          </a:p>
          <a:p>
            <a:r>
              <a:rPr lang="en-US" dirty="0">
                <a:latin typeface="Times New Roman" panose="02020603050405020304" pitchFamily="18" charset="0"/>
                <a:cs typeface="Times New Roman" panose="02020603050405020304" pitchFamily="18" charset="0"/>
              </a:rPr>
              <a:t>Strings are immutable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r>
              <a:rPr lang="en-US" dirty="0">
                <a:latin typeface="Consolas" panose="020B0609020204030204" pitchFamily="49" charset="0"/>
                <a:cs typeface="Consolas" panose="020B0609020204030204" pitchFamily="49" charset="0"/>
              </a:rPr>
              <a:t>let str = 'Hi'; str[0] = 'h'; // error alert( str[0] ); // doesn't work</a:t>
            </a:r>
          </a:p>
          <a:p>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C1485B2-84A5-B845-B794-0FED9021D338}"/>
              </a:ext>
            </a:extLst>
          </p:cNvPr>
          <p:cNvGraphicFramePr>
            <a:graphicFrameLocks noGrp="1"/>
          </p:cNvGraphicFramePr>
          <p:nvPr>
            <p:extLst>
              <p:ext uri="{D42A27DB-BD31-4B8C-83A1-F6EECF244321}">
                <p14:modId xmlns:p14="http://schemas.microsoft.com/office/powerpoint/2010/main" val="2546700974"/>
              </p:ext>
            </p:extLst>
          </p:nvPr>
        </p:nvGraphicFramePr>
        <p:xfrm>
          <a:off x="765468" y="2580701"/>
          <a:ext cx="9094628" cy="3657600"/>
        </p:xfrm>
        <a:graphic>
          <a:graphicData uri="http://schemas.openxmlformats.org/drawingml/2006/table">
            <a:tbl>
              <a:tblPr firstRow="1" bandRow="1">
                <a:tableStyleId>{5C22544A-7EE6-4342-B048-85BDC9FD1C3A}</a:tableStyleId>
              </a:tblPr>
              <a:tblGrid>
                <a:gridCol w="3476026">
                  <a:extLst>
                    <a:ext uri="{9D8B030D-6E8A-4147-A177-3AD203B41FA5}">
                      <a16:colId xmlns:a16="http://schemas.microsoft.com/office/drawing/2014/main" val="3360245987"/>
                    </a:ext>
                  </a:extLst>
                </a:gridCol>
                <a:gridCol w="5618602">
                  <a:extLst>
                    <a:ext uri="{9D8B030D-6E8A-4147-A177-3AD203B41FA5}">
                      <a16:colId xmlns:a16="http://schemas.microsoft.com/office/drawing/2014/main" val="683035523"/>
                    </a:ext>
                  </a:extLst>
                </a:gridCol>
              </a:tblGrid>
              <a:tr h="304892">
                <a:tc>
                  <a:txBody>
                    <a:bodyPr/>
                    <a:lstStyle/>
                    <a:p>
                      <a:pPr algn="ctr"/>
                      <a:r>
                        <a:rPr lang="en-US" dirty="0"/>
                        <a:t>Name method</a:t>
                      </a:r>
                    </a:p>
                  </a:txBody>
                  <a:tcPr/>
                </a:tc>
                <a:tc>
                  <a:txBody>
                    <a:bodyPr/>
                    <a:lstStyle/>
                    <a:p>
                      <a:pPr algn="ctr"/>
                      <a:r>
                        <a:rPr lang="en-US" dirty="0"/>
                        <a:t>meaning</a:t>
                      </a:r>
                    </a:p>
                  </a:txBody>
                  <a:tcPr/>
                </a:tc>
                <a:extLst>
                  <a:ext uri="{0D108BD9-81ED-4DB2-BD59-A6C34878D82A}">
                    <a16:rowId xmlns:a16="http://schemas.microsoft.com/office/drawing/2014/main" val="3723037335"/>
                  </a:ext>
                </a:extLst>
              </a:tr>
              <a:tr h="304892">
                <a:tc>
                  <a:txBody>
                    <a:bodyPr/>
                    <a:lstStyle/>
                    <a:p>
                      <a:r>
                        <a:rPr lang="en-US" dirty="0" err="1"/>
                        <a:t>toUpperCase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hoa</a:t>
                      </a:r>
                      <a:endParaRPr lang="en-US" dirty="0"/>
                    </a:p>
                  </a:txBody>
                  <a:tcPr/>
                </a:tc>
                <a:extLst>
                  <a:ext uri="{0D108BD9-81ED-4DB2-BD59-A6C34878D82A}">
                    <a16:rowId xmlns:a16="http://schemas.microsoft.com/office/drawing/2014/main" val="866554445"/>
                  </a:ext>
                </a:extLst>
              </a:tr>
              <a:tr h="304892">
                <a:tc>
                  <a:txBody>
                    <a:bodyPr/>
                    <a:lstStyle/>
                    <a:p>
                      <a:r>
                        <a:rPr lang="en-US" dirty="0" err="1"/>
                        <a:t>toLowerCase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thường</a:t>
                      </a:r>
                      <a:endParaRPr lang="en-US" dirty="0"/>
                    </a:p>
                  </a:txBody>
                  <a:tcPr/>
                </a:tc>
                <a:extLst>
                  <a:ext uri="{0D108BD9-81ED-4DB2-BD59-A6C34878D82A}">
                    <a16:rowId xmlns:a16="http://schemas.microsoft.com/office/drawing/2014/main" val="2540416710"/>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str.indexOf</a:t>
                      </a:r>
                      <a:r>
                        <a:rPr lang="en-US" dirty="0"/>
                        <a:t>(</a:t>
                      </a:r>
                      <a:r>
                        <a:rPr lang="en-US" dirty="0" err="1"/>
                        <a:t>substr</a:t>
                      </a:r>
                      <a:r>
                        <a:rPr lang="en-US" dirty="0"/>
                        <a:t>, pos)</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r>
                        <a:rPr lang="en-US" dirty="0"/>
                        <a:t>.</a:t>
                      </a:r>
                    </a:p>
                  </a:txBody>
                  <a:tcPr/>
                </a:tc>
                <a:extLst>
                  <a:ext uri="{0D108BD9-81ED-4DB2-BD59-A6C34878D82A}">
                    <a16:rowId xmlns:a16="http://schemas.microsoft.com/office/drawing/2014/main" val="96286638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str.lastIndexOf</a:t>
                      </a:r>
                      <a:r>
                        <a:rPr lang="en-US" dirty="0"/>
                        <a:t>(</a:t>
                      </a:r>
                      <a:r>
                        <a:rPr lang="en-US" dirty="0" err="1"/>
                        <a:t>substr,position</a:t>
                      </a:r>
                      <a:r>
                        <a:rPr lang="en-US" dirty="0"/>
                        <a:t>)</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endParaRPr lang="en-US" dirty="0"/>
                    </a:p>
                  </a:txBody>
                  <a:tcPr/>
                </a:tc>
                <a:extLst>
                  <a:ext uri="{0D108BD9-81ED-4DB2-BD59-A6C34878D82A}">
                    <a16:rowId xmlns:a16="http://schemas.microsoft.com/office/drawing/2014/main" val="3041095207"/>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str.slice</a:t>
                      </a:r>
                      <a:r>
                        <a:rPr lang="en-US" dirty="0"/>
                        <a:t>(start [, end])</a:t>
                      </a:r>
                    </a:p>
                  </a:txBody>
                  <a:tcPr/>
                </a:tc>
                <a:tc>
                  <a:txBody>
                    <a:bodyPr/>
                    <a:lstStyle/>
                    <a:p>
                      <a:r>
                        <a:rPr lang="en-US" dirty="0" err="1"/>
                        <a:t>Tách</a:t>
                      </a:r>
                      <a:r>
                        <a:rPr lang="en-US" dirty="0"/>
                        <a:t> </a:t>
                      </a:r>
                      <a:r>
                        <a:rPr lang="en-US" dirty="0" err="1"/>
                        <a:t>chuỗi</a:t>
                      </a:r>
                      <a:r>
                        <a:rPr lang="en-US" dirty="0"/>
                        <a:t> con</a:t>
                      </a:r>
                    </a:p>
                  </a:txBody>
                  <a:tcPr/>
                </a:tc>
                <a:extLst>
                  <a:ext uri="{0D108BD9-81ED-4DB2-BD59-A6C34878D82A}">
                    <a16:rowId xmlns:a16="http://schemas.microsoft.com/office/drawing/2014/main" val="1059163854"/>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str.substring</a:t>
                      </a:r>
                      <a:r>
                        <a:rPr lang="en-US" dirty="0"/>
                        <a:t>(start [, end])</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3427033605"/>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a:t>
                      </a:r>
                      <a:r>
                        <a:rPr lang="en-US" dirty="0"/>
                        <a:t>(start [, length])</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4025797398"/>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str.replace</a:t>
                      </a:r>
                      <a:r>
                        <a:rPr lang="en-US" dirty="0"/>
                        <a:t>()</a:t>
                      </a:r>
                    </a:p>
                  </a:txBody>
                  <a:tcPr/>
                </a:tc>
                <a:tc>
                  <a:txBody>
                    <a:bodyPr/>
                    <a:lstStyle/>
                    <a:p>
                      <a:r>
                        <a:rPr lang="en-US" dirty="0" err="1"/>
                        <a:t>Thay</a:t>
                      </a:r>
                      <a:r>
                        <a:rPr lang="en-US" dirty="0"/>
                        <a:t> </a:t>
                      </a:r>
                      <a:r>
                        <a:rPr lang="en-US" dirty="0" err="1"/>
                        <a:t>thế</a:t>
                      </a:r>
                      <a:r>
                        <a:rPr lang="en-US" dirty="0"/>
                        <a:t> </a:t>
                      </a:r>
                      <a:r>
                        <a:rPr lang="en-US" dirty="0" err="1"/>
                        <a:t>chuỗi</a:t>
                      </a:r>
                      <a:endParaRPr lang="en-US" dirty="0"/>
                    </a:p>
                  </a:txBody>
                  <a:tcPr/>
                </a:tc>
                <a:extLst>
                  <a:ext uri="{0D108BD9-81ED-4DB2-BD59-A6C34878D82A}">
                    <a16:rowId xmlns:a16="http://schemas.microsoft.com/office/drawing/2014/main" val="366594834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str.concat</a:t>
                      </a:r>
                      <a:r>
                        <a:rPr lang="en-US" sz="1800" b="0" i="0" kern="1200" dirty="0">
                          <a:solidFill>
                            <a:schemeClr val="dk1"/>
                          </a:solidFill>
                          <a:effectLst/>
                          <a:latin typeface="+mn-lt"/>
                          <a:ea typeface="+mn-ea"/>
                          <a:cs typeface="+mn-cs"/>
                        </a:rPr>
                        <a:t>()</a:t>
                      </a:r>
                      <a:endParaRPr lang="en-US" b="0" dirty="0"/>
                    </a:p>
                  </a:txBody>
                  <a:tcPr/>
                </a:tc>
                <a:tc>
                  <a:txBody>
                    <a:bodyPr/>
                    <a:lstStyle/>
                    <a:p>
                      <a:r>
                        <a:rPr lang="en-US" dirty="0" err="1"/>
                        <a:t>Ghép</a:t>
                      </a:r>
                      <a:r>
                        <a:rPr lang="en-US" dirty="0"/>
                        <a:t> </a:t>
                      </a:r>
                      <a:r>
                        <a:rPr lang="en-US" dirty="0" err="1"/>
                        <a:t>chuỗi</a:t>
                      </a:r>
                      <a:endParaRPr lang="en-US" dirty="0"/>
                    </a:p>
                  </a:txBody>
                  <a:tcPr/>
                </a:tc>
                <a:extLst>
                  <a:ext uri="{0D108BD9-81ED-4DB2-BD59-A6C34878D82A}">
                    <a16:rowId xmlns:a16="http://schemas.microsoft.com/office/drawing/2014/main" val="3382390505"/>
                  </a:ext>
                </a:extLst>
              </a:tr>
            </a:tbl>
          </a:graphicData>
        </a:graphic>
      </p:graphicFrame>
    </p:spTree>
    <p:extLst>
      <p:ext uri="{BB962C8B-B14F-4D97-AF65-F5344CB8AC3E}">
        <p14:creationId xmlns:p14="http://schemas.microsoft.com/office/powerpoint/2010/main" val="399931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BF7-72AC-574B-A260-BFEB62989C39}"/>
              </a:ext>
            </a:extLst>
          </p:cNvPr>
          <p:cNvSpPr>
            <a:spLocks noGrp="1"/>
          </p:cNvSpPr>
          <p:nvPr>
            <p:ph type="title"/>
          </p:nvPr>
        </p:nvSpPr>
        <p:spPr>
          <a:xfrm>
            <a:off x="677334" y="609600"/>
            <a:ext cx="8596668" cy="624289"/>
          </a:xfrm>
        </p:spPr>
        <p:txBody>
          <a:bodyPr>
            <a:normAutofit fontScale="90000"/>
          </a:bodyPr>
          <a:lstStyle/>
          <a:p>
            <a:r>
              <a:rPr lang="en-US" dirty="0">
                <a:latin typeface="Times New Roman" panose="02020603050405020304" pitchFamily="18" charset="0"/>
                <a:cs typeface="Times New Roman" panose="02020603050405020304" pitchFamily="18" charset="0"/>
              </a:rPr>
              <a:t>Symbol type</a:t>
            </a:r>
          </a:p>
        </p:txBody>
      </p:sp>
      <p:sp>
        <p:nvSpPr>
          <p:cNvPr id="3" name="Content Placeholder 2">
            <a:extLst>
              <a:ext uri="{FF2B5EF4-FFF2-40B4-BE49-F238E27FC236}">
                <a16:creationId xmlns:a16="http://schemas.microsoft.com/office/drawing/2014/main" id="{D73EAF76-2CEB-BE40-AEB3-58FD7723C765}"/>
              </a:ext>
            </a:extLst>
          </p:cNvPr>
          <p:cNvSpPr>
            <a:spLocks noGrp="1"/>
          </p:cNvSpPr>
          <p:nvPr>
            <p:ph idx="1"/>
          </p:nvPr>
        </p:nvSpPr>
        <p:spPr>
          <a:xfrm>
            <a:off x="677334" y="1377109"/>
            <a:ext cx="8596668" cy="4664254"/>
          </a:xfrm>
        </p:spPr>
        <p:txBody>
          <a:bodyPr>
            <a:normAutofit fontScale="85000" lnSpcReduction="20000"/>
          </a:bodyPr>
          <a:lstStyle/>
          <a:p>
            <a:r>
              <a:rPr lang="en-US" b="1" dirty="0"/>
              <a:t>A “symbol” represents a unique identifier.</a:t>
            </a:r>
          </a:p>
          <a:p>
            <a:r>
              <a:rPr lang="en-US" dirty="0"/>
              <a:t>In </a:t>
            </a:r>
            <a:r>
              <a:rPr lang="en-US" dirty="0">
                <a:hlinkClick r:id="rId2" tooltip="JavaScript: JavaScript (or &quot;JS&quot;) is a programming language used most often for dynamic client-side scripts on webpages, but it is also often used on the server-side, using packages such as Node.js."/>
              </a:rPr>
              <a:t>JavaScript</a:t>
            </a:r>
            <a:r>
              <a:rPr lang="en-US" dirty="0"/>
              <a:t>, Symbol is a </a:t>
            </a:r>
            <a:r>
              <a:rPr lang="en-US" dirty="0">
                <a:hlinkClick r:id="rId3" tooltip="primitive value: In JavaScript, a primitive (primitive value, primitive data type) is data that is not an object and has no methods. There are 7 primitive data types: string, number, bigint, boolean, null, undefined, and symbol."/>
              </a:rPr>
              <a:t>primitive value</a:t>
            </a:r>
            <a:r>
              <a:rPr lang="en-US" dirty="0"/>
              <a:t>.</a:t>
            </a:r>
          </a:p>
          <a:p>
            <a:pPr marL="0" indent="0">
              <a:buNone/>
            </a:pPr>
            <a:endParaRPr lang="en-US" b="1" dirty="0"/>
          </a:p>
          <a:p>
            <a:r>
              <a:rPr lang="en-US" dirty="0"/>
              <a:t>// id is a new symbol</a:t>
            </a:r>
          </a:p>
          <a:p>
            <a:r>
              <a:rPr lang="en-US" dirty="0"/>
              <a:t> let id = Symbol();</a:t>
            </a:r>
          </a:p>
          <a:p>
            <a:r>
              <a:rPr lang="en-US" b="1" i="1" dirty="0"/>
              <a:t>// id is a symbol with the description "id”</a:t>
            </a:r>
          </a:p>
          <a:p>
            <a:r>
              <a:rPr lang="en-US" dirty="0"/>
              <a:t> let id = Symbol("id");</a:t>
            </a:r>
          </a:p>
          <a:p>
            <a:r>
              <a:rPr lang="en-US" dirty="0"/>
              <a:t>let id1 = Symbol("id"); let id2 = Symbol("id");</a:t>
            </a:r>
          </a:p>
          <a:p>
            <a:r>
              <a:rPr lang="en-US" b="1" i="1" dirty="0"/>
              <a:t> </a:t>
            </a:r>
            <a:r>
              <a:rPr lang="en-US" b="1" i="1" dirty="0" err="1"/>
              <a:t>console.log</a:t>
            </a:r>
            <a:r>
              <a:rPr lang="en-US" b="1" i="1" dirty="0"/>
              <a:t>(id1 == id2); // false</a:t>
            </a:r>
          </a:p>
          <a:p>
            <a:r>
              <a:rPr lang="en-US" dirty="0"/>
              <a:t>let id = Symbol("id"); alert(id); </a:t>
            </a:r>
          </a:p>
          <a:p>
            <a:r>
              <a:rPr lang="en-US" b="1" i="1" dirty="0"/>
              <a:t>// </a:t>
            </a:r>
            <a:r>
              <a:rPr lang="en-US" b="1" i="1" dirty="0" err="1"/>
              <a:t>TypeError</a:t>
            </a:r>
            <a:r>
              <a:rPr lang="en-US" b="1" i="1" dirty="0"/>
              <a:t>: </a:t>
            </a:r>
            <a:r>
              <a:rPr lang="en-US" b="1" i="1" u="sng" dirty="0"/>
              <a:t>Cannot convert a Symbol value to a string</a:t>
            </a:r>
          </a:p>
          <a:p>
            <a:r>
              <a:rPr lang="en-US" dirty="0"/>
              <a:t>let id = Symbol("id"); alert(</a:t>
            </a:r>
            <a:r>
              <a:rPr lang="en-US" dirty="0" err="1"/>
              <a:t>id.toString</a:t>
            </a:r>
            <a:r>
              <a:rPr lang="en-US" dirty="0"/>
              <a:t>()); </a:t>
            </a:r>
          </a:p>
          <a:p>
            <a:r>
              <a:rPr lang="en-US" b="1" i="1" dirty="0"/>
              <a:t>// Symbol(id), now it works</a:t>
            </a:r>
          </a:p>
          <a:p>
            <a:r>
              <a:rPr lang="en-US" dirty="0"/>
              <a:t>let id = Symbol("id"); </a:t>
            </a:r>
          </a:p>
          <a:p>
            <a:r>
              <a:rPr lang="en-US" b="1" i="1" dirty="0" err="1"/>
              <a:t>Console.log</a:t>
            </a:r>
            <a:r>
              <a:rPr lang="en-US" b="1" i="1" dirty="0"/>
              <a:t>(</a:t>
            </a:r>
            <a:r>
              <a:rPr lang="en-US" b="1" i="1" dirty="0" err="1"/>
              <a:t>id.description</a:t>
            </a:r>
            <a:r>
              <a:rPr lang="en-US" b="1" i="1" dirty="0"/>
              <a:t>); // id</a:t>
            </a:r>
          </a:p>
        </p:txBody>
      </p:sp>
    </p:spTree>
    <p:extLst>
      <p:ext uri="{BB962C8B-B14F-4D97-AF65-F5344CB8AC3E}">
        <p14:creationId xmlns:p14="http://schemas.microsoft.com/office/powerpoint/2010/main" val="307587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665B-0999-3C44-9468-560018777BD8}"/>
              </a:ext>
            </a:extLst>
          </p:cNvPr>
          <p:cNvSpPr>
            <a:spLocks noGrp="1"/>
          </p:cNvSpPr>
          <p:nvPr>
            <p:ph type="title"/>
          </p:nvPr>
        </p:nvSpPr>
        <p:spPr>
          <a:xfrm>
            <a:off x="677334" y="609600"/>
            <a:ext cx="8596668" cy="668357"/>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Array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8A834C-3837-F643-8F3C-9B7F7FF26EEC}"/>
              </a:ext>
            </a:extLst>
          </p:cNvPr>
          <p:cNvSpPr>
            <a:spLocks noGrp="1"/>
          </p:cNvSpPr>
          <p:nvPr>
            <p:ph idx="1"/>
          </p:nvPr>
        </p:nvSpPr>
        <p:spPr>
          <a:xfrm>
            <a:off x="677334" y="1492231"/>
            <a:ext cx="8422599" cy="5095855"/>
          </a:xfrm>
        </p:spPr>
        <p:txBody>
          <a:bodyPr/>
          <a:lstStyle/>
          <a:p>
            <a:r>
              <a:rPr lang="en-US" dirty="0">
                <a:latin typeface="Times New Roman" panose="02020603050405020304" pitchFamily="18" charset="0"/>
                <a:cs typeface="Times New Roman" panose="02020603050405020304" pitchFamily="18" charset="0"/>
              </a:rPr>
              <a:t>An array is an ordered collection of data. Arrays are used to store multiple values in a single variable. This is compared to a variable that can store only one value. </a:t>
            </a:r>
          </a:p>
          <a:p>
            <a:r>
              <a:rPr lang="vi-VN" dirty="0">
                <a:latin typeface="Times New Roman" panose="02020603050405020304" pitchFamily="18" charset="0"/>
                <a:cs typeface="Times New Roman" panose="02020603050405020304" pitchFamily="18" charset="0"/>
              </a:rPr>
              <a:t>Một mảng là một bộ sưu tập dữ liệu theo thứ tự. Mảng được sử dụng để lưu trữ nhiều giá trị trong một biến đơn. Khác với một biến đơn chỉ có thể lưu trữ một giá trị.</a:t>
            </a:r>
          </a:p>
          <a:p>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 object.</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var fruits = new Array( "apple", "orange", "mango" );</a:t>
            </a:r>
          </a:p>
          <a:p>
            <a:pPr marL="0" indent="0">
              <a:buNone/>
            </a:pPr>
            <a:r>
              <a:rPr lang="en-US" b="1" dirty="0">
                <a:latin typeface="Times New Roman" panose="02020603050405020304" pitchFamily="18" charset="0"/>
                <a:cs typeface="Times New Roman" panose="02020603050405020304" pitchFamily="18" charset="0"/>
              </a:rPr>
              <a:t>	var fruits = [ "apple", "orange", "mango" ];</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chiều</a:t>
            </a:r>
            <a:r>
              <a:rPr lang="en-US" b="1" dirty="0">
                <a:latin typeface="Times New Roman" panose="02020603050405020304" pitchFamily="18" charset="0"/>
                <a:cs typeface="Times New Roman" panose="02020603050405020304" pitchFamily="18" charset="0"/>
              </a:rPr>
              <a:t> : var </a:t>
            </a:r>
            <a:r>
              <a:rPr lang="en-US" b="1" dirty="0" err="1">
                <a:latin typeface="Times New Roman" panose="02020603050405020304" pitchFamily="18" charset="0"/>
                <a:cs typeface="Times New Roman" panose="02020603050405020304" pitchFamily="18" charset="0"/>
              </a:rPr>
              <a:t>myArr</a:t>
            </a:r>
            <a:r>
              <a:rPr lang="en-US" b="1" dirty="0">
                <a:latin typeface="Times New Roman" panose="02020603050405020304" pitchFamily="18" charset="0"/>
                <a:cs typeface="Times New Roman" panose="02020603050405020304" pitchFamily="18" charset="0"/>
              </a:rPr>
              <a:t> = [[1,2,3] , [4,5,6] , [‘bay’ , ‘tam’ , ‘chin’]];</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Kiếm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bao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thì</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 length</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Array.length</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đếm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4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CFE-BC9C-344E-B96D-9A4FFEB9A61A}"/>
              </a:ext>
            </a:extLst>
          </p:cNvPr>
          <p:cNvSpPr>
            <a:spLocks noGrp="1"/>
          </p:cNvSpPr>
          <p:nvPr>
            <p:ph type="title"/>
          </p:nvPr>
        </p:nvSpPr>
        <p:spPr>
          <a:xfrm>
            <a:off x="677334" y="609600"/>
            <a:ext cx="8596668" cy="635306"/>
          </a:xfrm>
        </p:spPr>
        <p:txBody>
          <a:bodyPr>
            <a:normAutofit fontScale="90000"/>
          </a:bodyPr>
          <a:lstStyle/>
          <a:p>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9670C8D8-6462-3B4D-8E3B-E2CF5C8FB52A}"/>
              </a:ext>
            </a:extLst>
          </p:cNvPr>
          <p:cNvSpPr>
            <a:spLocks noGrp="1"/>
          </p:cNvSpPr>
          <p:nvPr>
            <p:ph idx="1"/>
          </p:nvPr>
        </p:nvSpPr>
        <p:spPr>
          <a:xfrm>
            <a:off x="677334" y="1784733"/>
            <a:ext cx="8596668" cy="4256629"/>
          </a:xfrm>
        </p:spPr>
        <p:txBody>
          <a:bodyPr/>
          <a:lstStyle/>
          <a:p>
            <a:r>
              <a:rPr lang="vi-VN" dirty="0"/>
              <a:t>/ Truy xuất vào các phần tử trong mảng :</a:t>
            </a:r>
          </a:p>
          <a:p>
            <a:r>
              <a:rPr lang="vi-VN" dirty="0"/>
              <a:t>Cú pháp : Ten_Mang[chi_so_phan_tu] ; ví dụ : var name = arr[0]  // phần tử đầu tiên. Lưu ý mảng phần tử đầu tiên được đánh chỉ số bắt đầu từ 0 (vị trí phần tử trong mảng).</a:t>
            </a:r>
          </a:p>
          <a:p>
            <a:endParaRPr lang="vi-VN" dirty="0"/>
          </a:p>
          <a:p>
            <a:r>
              <a:rPr lang="vi-VN" dirty="0"/>
              <a:t>2/ Duyệt qua các phần tử trong mảng : dùng câu lệnh forEach() hoặc for()</a:t>
            </a:r>
          </a:p>
          <a:p>
            <a:r>
              <a:rPr lang="vi-VN" dirty="0"/>
              <a:t>Cú pháp : nameArray.forEach(function (item, index, array) { console.log(item, index); });</a:t>
            </a:r>
          </a:p>
          <a:p>
            <a:r>
              <a:rPr lang="vi-VN" dirty="0"/>
              <a:t>Cú pháp : for(var i = 0; i&lt; nameArray.lenght; i++){console.log(nameArray[i]); });}</a:t>
            </a:r>
          </a:p>
          <a:p>
            <a:r>
              <a:rPr lang="vi-VN" dirty="0"/>
              <a:t>Cú pháp : for (variable of iterable) { statement }</a:t>
            </a:r>
          </a:p>
          <a:p>
            <a:endParaRPr lang="en-US" dirty="0"/>
          </a:p>
        </p:txBody>
      </p:sp>
    </p:spTree>
    <p:extLst>
      <p:ext uri="{BB962C8B-B14F-4D97-AF65-F5344CB8AC3E}">
        <p14:creationId xmlns:p14="http://schemas.microsoft.com/office/powerpoint/2010/main" val="319847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714D-99AE-1F4C-8781-9802093BF461}"/>
              </a:ext>
            </a:extLst>
          </p:cNvPr>
          <p:cNvSpPr>
            <a:spLocks noGrp="1"/>
          </p:cNvSpPr>
          <p:nvPr>
            <p:ph type="title"/>
          </p:nvPr>
        </p:nvSpPr>
        <p:spPr>
          <a:xfrm>
            <a:off x="677334" y="132655"/>
            <a:ext cx="8596668" cy="660559"/>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AD525-731B-CD45-AC9E-2488E42F9CDA}"/>
              </a:ext>
            </a:extLst>
          </p:cNvPr>
          <p:cNvSpPr>
            <a:spLocks noGrp="1"/>
          </p:cNvSpPr>
          <p:nvPr>
            <p:ph idx="1"/>
          </p:nvPr>
        </p:nvSpPr>
        <p:spPr>
          <a:xfrm>
            <a:off x="677334" y="1432193"/>
            <a:ext cx="8596668" cy="5044625"/>
          </a:xfrm>
        </p:spPr>
        <p:txBody>
          <a:bodyPr/>
          <a:lstStyle/>
          <a:p>
            <a:endParaRPr lang="en-US" dirty="0"/>
          </a:p>
        </p:txBody>
      </p:sp>
      <p:graphicFrame>
        <p:nvGraphicFramePr>
          <p:cNvPr id="4" name="Table 3">
            <a:extLst>
              <a:ext uri="{FF2B5EF4-FFF2-40B4-BE49-F238E27FC236}">
                <a16:creationId xmlns:a16="http://schemas.microsoft.com/office/drawing/2014/main" id="{7EFA7046-C77E-8E4C-BAAE-915BD7CB9A1C}"/>
              </a:ext>
            </a:extLst>
          </p:cNvPr>
          <p:cNvGraphicFramePr>
            <a:graphicFrameLocks noGrp="1"/>
          </p:cNvGraphicFramePr>
          <p:nvPr>
            <p:extLst>
              <p:ext uri="{D42A27DB-BD31-4B8C-83A1-F6EECF244321}">
                <p14:modId xmlns:p14="http://schemas.microsoft.com/office/powerpoint/2010/main" val="2917604513"/>
              </p:ext>
            </p:extLst>
          </p:nvPr>
        </p:nvGraphicFramePr>
        <p:xfrm>
          <a:off x="677334" y="1090671"/>
          <a:ext cx="8775138" cy="5386149"/>
        </p:xfrm>
        <a:graphic>
          <a:graphicData uri="http://schemas.openxmlformats.org/drawingml/2006/table">
            <a:tbl>
              <a:tblPr firstRow="1" bandRow="1">
                <a:tableStyleId>{5C22544A-7EE6-4342-B048-85BDC9FD1C3A}</a:tableStyleId>
              </a:tblPr>
              <a:tblGrid>
                <a:gridCol w="4387569">
                  <a:extLst>
                    <a:ext uri="{9D8B030D-6E8A-4147-A177-3AD203B41FA5}">
                      <a16:colId xmlns:a16="http://schemas.microsoft.com/office/drawing/2014/main" val="4129756161"/>
                    </a:ext>
                  </a:extLst>
                </a:gridCol>
                <a:gridCol w="4387569">
                  <a:extLst>
                    <a:ext uri="{9D8B030D-6E8A-4147-A177-3AD203B41FA5}">
                      <a16:colId xmlns:a16="http://schemas.microsoft.com/office/drawing/2014/main" val="3949262889"/>
                    </a:ext>
                  </a:extLst>
                </a:gridCol>
              </a:tblGrid>
              <a:tr h="370967">
                <a:tc>
                  <a:txBody>
                    <a:bodyPr/>
                    <a:lstStyle/>
                    <a:p>
                      <a:r>
                        <a:rPr lang="en-US" sz="1200" dirty="0" err="1">
                          <a:latin typeface="Times New Roman" panose="02020603050405020304" pitchFamily="18" charset="0"/>
                          <a:cs typeface="Times New Roman" panose="02020603050405020304" pitchFamily="18" charset="0"/>
                        </a:rPr>
                        <a:t>Phương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Miêu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tả</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3058774"/>
                  </a:ext>
                </a:extLst>
              </a:tr>
              <a:tr h="583161">
                <a:tc>
                  <a:txBody>
                    <a:bodyPr/>
                    <a:lstStyle/>
                    <a:p>
                      <a:r>
                        <a:rPr lang="en-US" sz="1200" b="1" dirty="0">
                          <a:latin typeface="Times New Roman" panose="02020603050405020304" pitchFamily="18" charset="0"/>
                          <a:cs typeface="Times New Roman" panose="02020603050405020304" pitchFamily="18" charset="0"/>
                        </a:rPr>
                        <a:t>push()</a:t>
                      </a:r>
                    </a:p>
                  </a:txBody>
                  <a:tcPr/>
                </a:tc>
                <a:tc>
                  <a:txBody>
                    <a:bodyPr/>
                    <a:lstStyle/>
                    <a:p>
                      <a:r>
                        <a:rPr lang="en-US" sz="120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8198410"/>
                  </a:ext>
                </a:extLst>
              </a:tr>
              <a:tr h="349896">
                <a:tc>
                  <a:txBody>
                    <a:bodyPr/>
                    <a:lstStyle/>
                    <a:p>
                      <a:r>
                        <a:rPr lang="en-US" sz="1200" b="1" dirty="0">
                          <a:latin typeface="Times New Roman" panose="02020603050405020304" pitchFamily="18" charset="0"/>
                          <a:cs typeface="Times New Roman" panose="02020603050405020304" pitchFamily="18" charset="0"/>
                        </a:rPr>
                        <a:t>pop()</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ở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đó</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8696480"/>
                  </a:ext>
                </a:extLst>
              </a:tr>
              <a:tr h="349896">
                <a:tc>
                  <a:txBody>
                    <a:bodyPr/>
                    <a:lstStyle/>
                    <a:p>
                      <a:r>
                        <a:rPr lang="en-US" sz="1200" b="1" dirty="0">
                          <a:latin typeface="Times New Roman" panose="02020603050405020304" pitchFamily="18" charset="0"/>
                          <a:cs typeface="Times New Roman" panose="02020603050405020304" pitchFamily="18" charset="0"/>
                        </a:rPr>
                        <a:t>shift()</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5519876"/>
                  </a:ext>
                </a:extLst>
              </a:tr>
              <a:tr h="583161">
                <a:tc>
                  <a:txBody>
                    <a:bodyPr/>
                    <a:lstStyle/>
                    <a:p>
                      <a:r>
                        <a:rPr lang="en-US" sz="1200" b="1" dirty="0" err="1">
                          <a:latin typeface="Times New Roman" panose="02020603050405020304" pitchFamily="18" charset="0"/>
                          <a:cs typeface="Times New Roman" panose="02020603050405020304" pitchFamily="18" charset="0"/>
                        </a:rPr>
                        <a:t>unshift</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6807992"/>
                  </a:ext>
                </a:extLst>
              </a:tr>
              <a:tr h="583161">
                <a:tc>
                  <a:txBody>
                    <a:bodyPr/>
                    <a:lstStyle/>
                    <a:p>
                      <a:r>
                        <a:rPr lang="en-US" sz="1200" b="1" dirty="0" err="1">
                          <a:latin typeface="Times New Roman" panose="02020603050405020304" pitchFamily="18" charset="0"/>
                          <a:cs typeface="Times New Roman" panose="02020603050405020304" pitchFamily="18" charset="0"/>
                        </a:rPr>
                        <a: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0927584"/>
                  </a:ext>
                </a:extLst>
              </a:tr>
              <a:tr h="583161">
                <a:tc>
                  <a:txBody>
                    <a:bodyPr/>
                    <a:lstStyle/>
                    <a:p>
                      <a:r>
                        <a:rPr lang="en-US" sz="1200" b="1" dirty="0" err="1">
                          <a:latin typeface="Times New Roman" panose="02020603050405020304" pitchFamily="18" charset="0"/>
                          <a:cs typeface="Times New Roman" panose="02020603050405020304" pitchFamily="18" charset="0"/>
                        </a:rPr>
                        <a:t>lastIndexOf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55517"/>
                  </a:ext>
                </a:extLst>
              </a:tr>
              <a:tr h="349896">
                <a:tc>
                  <a:txBody>
                    <a:bodyPr/>
                    <a:lstStyle/>
                    <a:p>
                      <a:r>
                        <a:rPr lang="en-US" sz="1200" b="1" dirty="0">
                          <a:latin typeface="Times New Roman" panose="02020603050405020304" pitchFamily="18" charset="0"/>
                          <a:cs typeface="Times New Roman" panose="02020603050405020304" pitchFamily="18" charset="0"/>
                        </a:rPr>
                        <a:t>reverse</a:t>
                      </a:r>
                    </a:p>
                  </a:txBody>
                  <a:tcPr/>
                </a:tc>
                <a:tc>
                  <a:txBody>
                    <a:bodyPr/>
                    <a:lstStyle/>
                    <a:p>
                      <a:r>
                        <a:rPr lang="en-US" sz="1200" dirty="0" err="1">
                          <a:latin typeface="Times New Roman" panose="02020603050405020304" pitchFamily="18" charset="0"/>
                          <a:cs typeface="Times New Roman" panose="02020603050405020304" pitchFamily="18" charset="0"/>
                        </a:rPr>
                        <a:t>Đảo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ngược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1758038"/>
                  </a:ext>
                </a:extLst>
              </a:tr>
              <a:tr h="816425">
                <a:tc>
                  <a:txBody>
                    <a:bodyPr/>
                    <a:lstStyle/>
                    <a:p>
                      <a:r>
                        <a:rPr lang="en-US" sz="1200" b="1" dirty="0">
                          <a:latin typeface="Times New Roman" panose="02020603050405020304" pitchFamily="18" charset="0"/>
                          <a:cs typeface="Times New Roman" panose="02020603050405020304" pitchFamily="18" charset="0"/>
                        </a:rPr>
                        <a:t>slice(start, [end])</a:t>
                      </a:r>
                    </a:p>
                  </a:txBody>
                  <a:tcPr/>
                </a:tc>
                <a:tc>
                  <a:txBody>
                    <a:bodyPr/>
                    <a:lstStyle/>
                    <a:p>
                      <a:r>
                        <a:rPr lang="en-US" sz="1200" dirty="0" err="1">
                          <a:latin typeface="Times New Roman" panose="02020603050405020304" pitchFamily="18" charset="0"/>
                          <a:cs typeface="Times New Roman" panose="02020603050405020304" pitchFamily="18" charset="0"/>
                        </a:rPr>
                        <a:t>Trả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một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strat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 </a:t>
                      </a:r>
                      <a:r>
                        <a:rPr lang="en-US" sz="1200" b="0" baseline="0" dirty="0" err="1">
                          <a:latin typeface="Times New Roman" panose="02020603050405020304" pitchFamily="18" charset="0"/>
                          <a:cs typeface="Times New Roman" panose="02020603050405020304" pitchFamily="18" charset="0"/>
                        </a:rPr>
                        <a:t>của</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Nếu</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ko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mặc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lấy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đén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cuối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có</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thể</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âm</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5895547"/>
                  </a:ext>
                </a:extLst>
              </a:tr>
              <a:tr h="816425">
                <a:tc>
                  <a:txBody>
                    <a:bodyPr/>
                    <a:lstStyle/>
                    <a:p>
                      <a:r>
                        <a:rPr lang="en-US" sz="1200" b="1" dirty="0">
                          <a:latin typeface="Times New Roman" panose="02020603050405020304" pitchFamily="18" charset="0"/>
                          <a:cs typeface="Times New Roman" panose="02020603050405020304" pitchFamily="18" charset="0"/>
                        </a:rPr>
                        <a:t>splice(</a:t>
                      </a:r>
                      <a:r>
                        <a:rPr lang="en-US" sz="1200" b="1"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 [value1, value2,…])</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tại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thay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thế</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bằng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[value1, value2,…] </a:t>
                      </a:r>
                      <a:r>
                        <a:rPr lang="en-US" sz="1200" b="0" baseline="0" dirty="0">
                          <a:latin typeface="Times New Roman" panose="02020603050405020304" pitchFamily="18" charset="0"/>
                          <a:cs typeface="Times New Roman" panose="02020603050405020304" pitchFamily="18" charset="0"/>
                        </a:rPr>
                        <a:t>(</a:t>
                      </a:r>
                      <a:r>
                        <a:rPr lang="en-US" sz="1200" b="0" baseline="0" dirty="0" err="1">
                          <a:latin typeface="Times New Roman" panose="02020603050405020304" pitchFamily="18" charset="0"/>
                          <a:cs typeface="Times New Roman" panose="02020603050405020304" pitchFamily="18" charset="0"/>
                        </a:rPr>
                        <a:t>chèn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mới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đã</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xóa</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306803"/>
                  </a:ext>
                </a:extLst>
              </a:tr>
            </a:tbl>
          </a:graphicData>
        </a:graphic>
      </p:graphicFrame>
    </p:spTree>
    <p:extLst>
      <p:ext uri="{BB962C8B-B14F-4D97-AF65-F5344CB8AC3E}">
        <p14:creationId xmlns:p14="http://schemas.microsoft.com/office/powerpoint/2010/main" val="178727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EF61-F854-834F-964F-281459255E2B}"/>
              </a:ext>
            </a:extLst>
          </p:cNvPr>
          <p:cNvSpPr>
            <a:spLocks noGrp="1"/>
          </p:cNvSpPr>
          <p:nvPr>
            <p:ph type="title"/>
          </p:nvPr>
        </p:nvSpPr>
        <p:spPr>
          <a:xfrm>
            <a:off x="677334" y="137264"/>
            <a:ext cx="8596668" cy="679373"/>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89C89BB3-AAE7-F840-BF2C-32CFF06E80A0}"/>
              </a:ext>
            </a:extLst>
          </p:cNvPr>
          <p:cNvSpPr>
            <a:spLocks noGrp="1"/>
          </p:cNvSpPr>
          <p:nvPr>
            <p:ph idx="1"/>
          </p:nvPr>
        </p:nvSpPr>
        <p:spPr>
          <a:xfrm>
            <a:off x="677334" y="1024569"/>
            <a:ext cx="8596668" cy="5016794"/>
          </a:xfrm>
        </p:spPr>
        <p:txBody>
          <a:bodyPr/>
          <a:lstStyle/>
          <a:p>
            <a:endParaRPr lang="en-US" dirty="0"/>
          </a:p>
        </p:txBody>
      </p:sp>
      <p:graphicFrame>
        <p:nvGraphicFramePr>
          <p:cNvPr id="4" name="Table 3">
            <a:extLst>
              <a:ext uri="{FF2B5EF4-FFF2-40B4-BE49-F238E27FC236}">
                <a16:creationId xmlns:a16="http://schemas.microsoft.com/office/drawing/2014/main" id="{F24BE37B-F4FB-794D-AA80-1D2440D207D9}"/>
              </a:ext>
            </a:extLst>
          </p:cNvPr>
          <p:cNvGraphicFramePr>
            <a:graphicFrameLocks noGrp="1"/>
          </p:cNvGraphicFramePr>
          <p:nvPr>
            <p:extLst>
              <p:ext uri="{D42A27DB-BD31-4B8C-83A1-F6EECF244321}">
                <p14:modId xmlns:p14="http://schemas.microsoft.com/office/powerpoint/2010/main" val="3466319019"/>
              </p:ext>
            </p:extLst>
          </p:nvPr>
        </p:nvGraphicFramePr>
        <p:xfrm>
          <a:off x="677334" y="1024569"/>
          <a:ext cx="8596668" cy="5063646"/>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264394176"/>
                    </a:ext>
                  </a:extLst>
                </a:gridCol>
                <a:gridCol w="4298334">
                  <a:extLst>
                    <a:ext uri="{9D8B030D-6E8A-4147-A177-3AD203B41FA5}">
                      <a16:colId xmlns:a16="http://schemas.microsoft.com/office/drawing/2014/main" val="2960620638"/>
                    </a:ext>
                  </a:extLst>
                </a:gridCol>
              </a:tblGrid>
              <a:tr h="404979">
                <a:tc>
                  <a:txBody>
                    <a:bodyPr/>
                    <a:lstStyle/>
                    <a:p>
                      <a:r>
                        <a:rPr lang="en-US" sz="1400" dirty="0" err="1">
                          <a:latin typeface="Times New Roman" panose="02020603050405020304" pitchFamily="18" charset="0"/>
                          <a:cs typeface="Times New Roman" panose="02020603050405020304" pitchFamily="18" charset="0"/>
                        </a:rPr>
                        <a:t>Phương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nghĩa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4189493"/>
                  </a:ext>
                </a:extLst>
              </a:tr>
              <a:tr h="568122">
                <a:tc>
                  <a:txBody>
                    <a:bodyPr/>
                    <a:lstStyle/>
                    <a:p>
                      <a:r>
                        <a:rPr lang="en-US" sz="1400" b="1" dirty="0">
                          <a:latin typeface="Times New Roman" panose="02020603050405020304" pitchFamily="18" charset="0"/>
                          <a:cs typeface="Times New Roman" panose="02020603050405020304" pitchFamily="18" charset="0"/>
                        </a:rPr>
                        <a:t>join([separator])</a:t>
                      </a:r>
                    </a:p>
                  </a:txBody>
                  <a:tcPr/>
                </a:tc>
                <a:tc>
                  <a:txBody>
                    <a:bodyPr/>
                    <a:lstStyle/>
                    <a:p>
                      <a:r>
                        <a:rPr lang="en-US" sz="1400" dirty="0" err="1">
                          <a:latin typeface="Times New Roman" panose="02020603050405020304" pitchFamily="18" charset="0"/>
                          <a:cs typeface="Times New Roman" panose="02020603050405020304" pitchFamily="18" charset="0"/>
                        </a:rPr>
                        <a:t>Chuyển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thành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trong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được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ngăn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bơi</a:t>
                      </a:r>
                      <a:r>
                        <a:rPr lang="en-US" sz="1400" baseline="0" dirty="0">
                          <a:latin typeface="Times New Roman" panose="02020603050405020304" pitchFamily="18" charset="0"/>
                          <a:cs typeface="Times New Roman" panose="02020603050405020304" pitchFamily="18" charset="0"/>
                        </a:rPr>
                        <a:t> </a:t>
                      </a:r>
                      <a:r>
                        <a:rPr lang="en-US" sz="1400" b="1" baseline="0" dirty="0">
                          <a:latin typeface="Times New Roman" panose="02020603050405020304" pitchFamily="18" charset="0"/>
                          <a:cs typeface="Times New Roman" panose="02020603050405020304" pitchFamily="18" charset="0"/>
                        </a:rPr>
                        <a:t>separator</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149197"/>
                  </a:ext>
                </a:extLst>
              </a:tr>
              <a:tr h="404979">
                <a:tc>
                  <a:txBody>
                    <a:bodyPr/>
                    <a:lstStyle/>
                    <a:p>
                      <a:r>
                        <a:rPr lang="en-US" sz="1400" b="1" dirty="0" err="1">
                          <a:latin typeface="Times New Roman" panose="02020603050405020304" pitchFamily="18" charset="0"/>
                          <a:cs typeface="Times New Roman" panose="02020603050405020304" pitchFamily="18" charset="0"/>
                        </a:rPr>
                        <a:t>toString</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Tạo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biểu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diễn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và</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nó</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090156"/>
                  </a:ext>
                </a:extLst>
              </a:tr>
              <a:tr h="568122">
                <a:tc>
                  <a:txBody>
                    <a:bodyPr/>
                    <a:lstStyle/>
                    <a:p>
                      <a:r>
                        <a:rPr lang="en-US" sz="1400" b="1" dirty="0" err="1">
                          <a:latin typeface="Times New Roman" panose="02020603050405020304" pitchFamily="18" charset="0"/>
                          <a:cs typeface="Times New Roman" panose="02020603050405020304" pitchFamily="18" charset="0"/>
                        </a:rPr>
                        <a:t>isArray</a:t>
                      </a:r>
                      <a:r>
                        <a:rPr lang="en-US" sz="1400" b="1" dirty="0">
                          <a:latin typeface="Times New Roman" panose="02020603050405020304" pitchFamily="18" charset="0"/>
                          <a:cs typeface="Times New Roman" panose="02020603050405020304" pitchFamily="18" charset="0"/>
                        </a:rPr>
                        <a:t>(array)</a:t>
                      </a:r>
                    </a:p>
                  </a:txBody>
                  <a:tcPr/>
                </a:tc>
                <a:tc>
                  <a:txBody>
                    <a:bodyPr/>
                    <a:lstStyle/>
                    <a:p>
                      <a:r>
                        <a:rPr lang="en-US" sz="1400" dirty="0" err="1">
                          <a:latin typeface="Times New Roman" panose="02020603050405020304" pitchFamily="18" charset="0"/>
                          <a:cs typeface="Times New Roman" panose="02020603050405020304" pitchFamily="18" charset="0"/>
                        </a:rPr>
                        <a:t>Kiểm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tra</a:t>
                      </a:r>
                      <a:r>
                        <a:rPr lang="en-US" sz="1400" baseline="0" dirty="0">
                          <a:latin typeface="Times New Roman" panose="02020603050405020304" pitchFamily="18" charset="0"/>
                          <a:cs typeface="Times New Roman" panose="02020603050405020304" pitchFamily="18" charset="0"/>
                        </a:rPr>
                        <a:t> </a:t>
                      </a:r>
                      <a:r>
                        <a:rPr lang="en-US" sz="1400" b="1" i="0" baseline="0" dirty="0">
                          <a:latin typeface="Times New Roman" panose="02020603050405020304" pitchFamily="18" charset="0"/>
                          <a:cs typeface="Times New Roman" panose="02020603050405020304" pitchFamily="18" charset="0"/>
                        </a:rPr>
                        <a:t>array</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có</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phải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kiểu</a:t>
                      </a:r>
                      <a:r>
                        <a:rPr lang="en-US" sz="1400" baseline="0" dirty="0">
                          <a:latin typeface="Times New Roman" panose="02020603050405020304" pitchFamily="18" charset="0"/>
                          <a:cs typeface="Times New Roman" panose="02020603050405020304" pitchFamily="18" charset="0"/>
                        </a:rPr>
                        <a:t> object hay </a:t>
                      </a:r>
                      <a:r>
                        <a:rPr lang="en-US" sz="1400" baseline="0" dirty="0" err="1">
                          <a:latin typeface="Times New Roman" panose="02020603050405020304" pitchFamily="18" charset="0"/>
                          <a:cs typeface="Times New Roman" panose="02020603050405020304" pitchFamily="18" charset="0"/>
                        </a:rPr>
                        <a:t>ko</a:t>
                      </a:r>
                      <a:r>
                        <a:rPr lang="en-US" sz="1400" baseline="0" dirty="0">
                          <a:latin typeface="Times New Roman" panose="02020603050405020304" pitchFamily="18" charset="0"/>
                          <a:cs typeface="Times New Roman" panose="02020603050405020304" pitchFamily="18" charset="0"/>
                        </a:rPr>
                        <a:t> ? </a:t>
                      </a:r>
                      <a:r>
                        <a:rPr lang="en-US" sz="1400" baseline="0" dirty="0" err="1">
                          <a:latin typeface="Times New Roman" panose="02020603050405020304" pitchFamily="18" charset="0"/>
                          <a:cs typeface="Times New Roman" panose="02020603050405020304" pitchFamily="18" charset="0"/>
                        </a:rPr>
                        <a:t>Trả</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về</a:t>
                      </a:r>
                      <a:r>
                        <a:rPr lang="en-US" sz="1400" baseline="0" dirty="0">
                          <a:latin typeface="Times New Roman" panose="02020603050405020304" pitchFamily="18" charset="0"/>
                          <a:cs typeface="Times New Roman" panose="02020603050405020304" pitchFamily="18" charset="0"/>
                        </a:rPr>
                        <a:t> true/ false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917408"/>
                  </a:ext>
                </a:extLst>
              </a:tr>
              <a:tr h="517427">
                <a:tc>
                  <a:txBody>
                    <a:bodyPr/>
                    <a:lstStyle/>
                    <a:p>
                      <a:r>
                        <a:rPr lang="en-US" sz="1400" b="1" dirty="0">
                          <a:latin typeface="Times New Roman" panose="02020603050405020304" pitchFamily="18" charset="0"/>
                          <a:cs typeface="Times New Roman" panose="02020603050405020304" pitchFamily="18" charset="0"/>
                        </a:rPr>
                        <a:t>sort([</a:t>
                      </a:r>
                      <a:r>
                        <a:rPr lang="en-US" sz="1400" b="1" dirty="0" err="1">
                          <a:latin typeface="Times New Roman" panose="02020603050405020304" pitchFamily="18" charset="0"/>
                          <a:cs typeface="Times New Roman" panose="02020603050405020304" pitchFamily="18" charset="0"/>
                        </a:rPr>
                        <a:t>sortfunction</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Sắp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xếp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tăng</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giảm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theo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điều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kiện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hàm</a:t>
                      </a:r>
                      <a:r>
                        <a:rPr lang="en-US" sz="1400" baseline="0" dirty="0">
                          <a:latin typeface="Times New Roman" panose="02020603050405020304" pitchFamily="18" charset="0"/>
                          <a:cs typeface="Times New Roman" panose="02020603050405020304" pitchFamily="18" charset="0"/>
                        </a:rPr>
                        <a:t> </a:t>
                      </a:r>
                      <a:r>
                        <a:rPr lang="en-US" sz="1400" b="1" baseline="0" dirty="0" err="1">
                          <a:latin typeface="Times New Roman" panose="02020603050405020304" pitchFamily="18" charset="0"/>
                          <a:cs typeface="Times New Roman" panose="02020603050405020304" pitchFamily="18" charset="0"/>
                        </a:rPr>
                        <a:t>sortFunction</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a,b</a:t>
                      </a:r>
                      <a:r>
                        <a:rPr lang="en-US" sz="1400" baseline="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62808283"/>
                  </a:ext>
                </a:extLst>
              </a:tr>
              <a:tr h="568122">
                <a:tc>
                  <a:txBody>
                    <a:bodyPr/>
                    <a:lstStyle/>
                    <a:p>
                      <a:r>
                        <a:rPr lang="en-US" sz="1400" b="1" dirty="0">
                          <a:latin typeface="Times New Roman" panose="02020603050405020304" pitchFamily="18" charset="0"/>
                          <a:cs typeface="Times New Roman" panose="02020603050405020304" pitchFamily="18" charset="0"/>
                        </a:rPr>
                        <a:t>find()</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find() method returns the value of the first element in the provided array that satisfies</a:t>
                      </a:r>
                    </a:p>
                  </a:txBody>
                  <a:tcPr/>
                </a:tc>
                <a:extLst>
                  <a:ext uri="{0D108BD9-81ED-4DB2-BD59-A6C34878D82A}">
                    <a16:rowId xmlns:a16="http://schemas.microsoft.com/office/drawing/2014/main" val="3915436308"/>
                  </a:ext>
                </a:extLst>
              </a:tr>
              <a:tr h="5681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filter()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filter() method creates a new array with all elements that pass the test implemented</a:t>
                      </a:r>
                    </a:p>
                  </a:txBody>
                  <a:tcPr/>
                </a:tc>
                <a:extLst>
                  <a:ext uri="{0D108BD9-81ED-4DB2-BD59-A6C34878D82A}">
                    <a16:rowId xmlns:a16="http://schemas.microsoft.com/office/drawing/2014/main" val="4184404469"/>
                  </a:ext>
                </a:extLst>
              </a:tr>
              <a:tr h="7174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map()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map() method creates a new array with the results of calling a provided function on every element in the calling array.</a:t>
                      </a:r>
                    </a:p>
                  </a:txBody>
                  <a:tcPr/>
                </a:tc>
                <a:extLst>
                  <a:ext uri="{0D108BD9-81ED-4DB2-BD59-A6C34878D82A}">
                    <a16:rowId xmlns:a16="http://schemas.microsoft.com/office/drawing/2014/main" val="3197617919"/>
                  </a:ext>
                </a:extLst>
              </a:tr>
              <a:tr h="6994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reduce()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reduce() method executes a reducer function (that you provide) on each element of the array, resulting in a single output value</a:t>
                      </a:r>
                    </a:p>
                  </a:txBody>
                  <a:tcPr/>
                </a:tc>
                <a:extLst>
                  <a:ext uri="{0D108BD9-81ED-4DB2-BD59-A6C34878D82A}">
                    <a16:rowId xmlns:a16="http://schemas.microsoft.com/office/drawing/2014/main" val="2148536067"/>
                  </a:ext>
                </a:extLst>
              </a:tr>
            </a:tbl>
          </a:graphicData>
        </a:graphic>
      </p:graphicFrame>
    </p:spTree>
    <p:extLst>
      <p:ext uri="{BB962C8B-B14F-4D97-AF65-F5344CB8AC3E}">
        <p14:creationId xmlns:p14="http://schemas.microsoft.com/office/powerpoint/2010/main" val="361298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6FBF-BEA1-8642-A3F5-6D0EBEEDECC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javascript</a:t>
            </a:r>
            <a:endParaRPr lang="en-US" dirty="0"/>
          </a:p>
        </p:txBody>
      </p:sp>
      <p:pic>
        <p:nvPicPr>
          <p:cNvPr id="4" name="Content Placeholder 5">
            <a:extLst>
              <a:ext uri="{FF2B5EF4-FFF2-40B4-BE49-F238E27FC236}">
                <a16:creationId xmlns:a16="http://schemas.microsoft.com/office/drawing/2014/main" id="{738B45CE-9202-0F45-B937-7A82CB55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713" y="1972019"/>
            <a:ext cx="8601461" cy="4276381"/>
          </a:xfrm>
        </p:spPr>
      </p:pic>
    </p:spTree>
    <p:extLst>
      <p:ext uri="{BB962C8B-B14F-4D97-AF65-F5344CB8AC3E}">
        <p14:creationId xmlns:p14="http://schemas.microsoft.com/office/powerpoint/2010/main" val="300993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9378-9C30-AB49-A1AF-8898DBA68AB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4CBBA61C-784F-E84C-87C9-681ACC38EBF0}"/>
              </a:ext>
            </a:extLst>
          </p:cNvPr>
          <p:cNvSpPr>
            <a:spLocks noGrp="1"/>
          </p:cNvSpPr>
          <p:nvPr>
            <p:ph idx="1"/>
          </p:nvPr>
        </p:nvSpPr>
        <p:spPr>
          <a:xfrm>
            <a:off x="677334" y="1520329"/>
            <a:ext cx="8596668" cy="4521034"/>
          </a:xfrm>
        </p:spPr>
        <p:txBody>
          <a:bodyPr/>
          <a:lstStyle/>
          <a:p>
            <a:r>
              <a:rPr lang="en-US" dirty="0" err="1">
                <a:latin typeface="Times New Roman" charset="0"/>
                <a:ea typeface="Times New Roman" charset="0"/>
                <a:cs typeface="Times New Roman" charset="0"/>
              </a:rPr>
              <a:t>Cú</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pháp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 </a:t>
            </a:r>
            <a:r>
              <a:rPr lang="en-US" b="1" dirty="0"/>
              <a:t>object literal</a:t>
            </a:r>
            <a:endParaRPr lang="en-US" b="1"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Ví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a:t>
            </a:r>
            <a:r>
              <a:rPr lang="en-US" dirty="0">
                <a:latin typeface="Times New Roman" charset="0"/>
                <a:ea typeface="Times New Roman" charset="0"/>
                <a:cs typeface="Times New Roman" charset="0"/>
              </a:rPr>
              <a:t> : var person =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 age:50,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p>
          <a:p>
            <a:r>
              <a:rPr lang="en-US" dirty="0">
                <a:latin typeface="Times New Roman" charset="0"/>
                <a:ea typeface="Times New Roman" charset="0"/>
                <a:cs typeface="Times New Roman" charset="0"/>
              </a:rPr>
              <a:t>var person =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age:50,</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a:p>
            <a:endParaRPr lang="en-US" dirty="0"/>
          </a:p>
        </p:txBody>
      </p:sp>
      <p:pic>
        <p:nvPicPr>
          <p:cNvPr id="4" name="Picture 3">
            <a:extLst>
              <a:ext uri="{FF2B5EF4-FFF2-40B4-BE49-F238E27FC236}">
                <a16:creationId xmlns:a16="http://schemas.microsoft.com/office/drawing/2014/main" id="{EF3787FB-3A03-E84C-B60F-25D9E3D08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88875"/>
            <a:ext cx="8562753" cy="2498651"/>
          </a:xfrm>
          <a:prstGeom prst="rect">
            <a:avLst/>
          </a:prstGeom>
        </p:spPr>
      </p:pic>
    </p:spTree>
    <p:extLst>
      <p:ext uri="{BB962C8B-B14F-4D97-AF65-F5344CB8AC3E}">
        <p14:creationId xmlns:p14="http://schemas.microsoft.com/office/powerpoint/2010/main" val="249259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180-6F27-2E4E-9E2D-B146A7A0D73B}"/>
              </a:ext>
            </a:extLst>
          </p:cNvPr>
          <p:cNvSpPr>
            <a:spLocks noGrp="1"/>
          </p:cNvSpPr>
          <p:nvPr>
            <p:ph type="title"/>
          </p:nvPr>
        </p:nvSpPr>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167ACD5F-85CC-9545-8439-2B4E3A5A5E2F}"/>
              </a:ext>
            </a:extLst>
          </p:cNvPr>
          <p:cNvSpPr>
            <a:spLocks noGrp="1"/>
          </p:cNvSpPr>
          <p:nvPr>
            <p:ph idx="1"/>
          </p:nvPr>
        </p:nvSpPr>
        <p:spPr/>
        <p:txBody>
          <a:bodyPr/>
          <a:lstStyle/>
          <a:p>
            <a:r>
              <a:rPr lang="en-US" dirty="0">
                <a:latin typeface="Times New Roman" charset="0"/>
                <a:ea typeface="Times New Roman" charset="0"/>
                <a:cs typeface="Times New Roman" charset="0"/>
              </a:rPr>
              <a:t>Accessing Object Properties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a:t>
            </a:r>
          </a:p>
          <a:p>
            <a:pPr lvl="1"/>
            <a:r>
              <a:rPr lang="en-US" sz="1800" i="1" dirty="0" err="1"/>
              <a:t>objectName.propertyName</a:t>
            </a:r>
            <a:r>
              <a:rPr lang="en-US" sz="1800" i="1" dirty="0"/>
              <a:t> or </a:t>
            </a:r>
            <a:r>
              <a:rPr lang="en-US" sz="1800" i="1" dirty="0" err="1"/>
              <a:t>objectName</a:t>
            </a:r>
            <a:r>
              <a:rPr lang="en-US" sz="1800" i="1" dirty="0"/>
              <a:t>["</a:t>
            </a:r>
            <a:r>
              <a:rPr lang="en-US" sz="1800" i="1" dirty="0" err="1"/>
              <a:t>propertyName</a:t>
            </a:r>
            <a:r>
              <a:rPr lang="en-US" sz="1800" i="1" dirty="0"/>
              <a:t>"]</a:t>
            </a:r>
          </a:p>
          <a:p>
            <a:r>
              <a:rPr lang="en-US" dirty="0">
                <a:latin typeface="Times New Roman" charset="0"/>
                <a:ea typeface="Times New Roman" charset="0"/>
                <a:cs typeface="Times New Roman" charset="0"/>
              </a:rPr>
              <a:t>Accessing Object Methods(</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phương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a:t>
            </a:r>
          </a:p>
          <a:p>
            <a:pPr lvl="1"/>
            <a:r>
              <a:rPr lang="en-US" sz="1800" i="1" dirty="0" err="1"/>
              <a:t>objectName.methodName</a:t>
            </a:r>
            <a:r>
              <a:rPr lang="en-US" sz="1800" i="1" dirty="0"/>
              <a:t>()</a:t>
            </a:r>
          </a:p>
          <a:p>
            <a:r>
              <a:rPr lang="en-US" sz="2000" dirty="0"/>
              <a:t>For </a:t>
            </a:r>
            <a:r>
              <a:rPr lang="mr-IN" sz="2000" dirty="0"/>
              <a:t>…</a:t>
            </a:r>
            <a:r>
              <a:rPr lang="vi-VN" sz="2000" dirty="0"/>
              <a:t> in : </a:t>
            </a:r>
          </a:p>
          <a:p>
            <a:r>
              <a:rPr lang="en-US" sz="2000" dirty="0"/>
              <a:t>C</a:t>
            </a:r>
            <a:r>
              <a:rPr lang="vi-VN" sz="2000" dirty="0"/>
              <a:t>ú pháp : </a:t>
            </a:r>
            <a:r>
              <a:rPr lang="en-US" sz="2000" b="1" dirty="0"/>
              <a:t>for</a:t>
            </a:r>
            <a:r>
              <a:rPr lang="en-US" sz="2000" dirty="0"/>
              <a:t> (</a:t>
            </a:r>
            <a:r>
              <a:rPr lang="en-US" sz="2000" i="1" dirty="0"/>
              <a:t>variable</a:t>
            </a:r>
            <a:r>
              <a:rPr lang="en-US" sz="2000" dirty="0"/>
              <a:t> </a:t>
            </a:r>
            <a:r>
              <a:rPr lang="en-US" sz="2000" b="1" dirty="0"/>
              <a:t>in</a:t>
            </a:r>
            <a:r>
              <a:rPr lang="en-US" sz="2000" dirty="0"/>
              <a:t> </a:t>
            </a:r>
            <a:r>
              <a:rPr lang="en-US" sz="2000" i="1" dirty="0"/>
              <a:t>object</a:t>
            </a:r>
            <a:r>
              <a:rPr lang="en-US" sz="2000" dirty="0"/>
              <a:t>) { </a:t>
            </a:r>
            <a:r>
              <a:rPr lang="en-US" sz="2000" i="1" dirty="0"/>
              <a:t>...</a:t>
            </a:r>
            <a:r>
              <a:rPr lang="en-US" sz="2000" dirty="0"/>
              <a:t> }</a:t>
            </a:r>
          </a:p>
          <a:p>
            <a:endParaRPr lang="en-US" dirty="0"/>
          </a:p>
        </p:txBody>
      </p:sp>
    </p:spTree>
    <p:extLst>
      <p:ext uri="{BB962C8B-B14F-4D97-AF65-F5344CB8AC3E}">
        <p14:creationId xmlns:p14="http://schemas.microsoft.com/office/powerpoint/2010/main" val="17914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041-504C-2F44-9743-4210CEC6BAE3}"/>
              </a:ext>
            </a:extLst>
          </p:cNvPr>
          <p:cNvSpPr>
            <a:spLocks noGrp="1"/>
          </p:cNvSpPr>
          <p:nvPr>
            <p:ph type="title"/>
          </p:nvPr>
        </p:nvSpPr>
        <p:spPr>
          <a:xfrm>
            <a:off x="677334" y="609600"/>
            <a:ext cx="8596668" cy="569205"/>
          </a:xfrm>
        </p:spPr>
        <p:txBody>
          <a:bodyPr>
            <a:normAutofit fontScale="90000"/>
          </a:bodyPr>
          <a:lstStyle/>
          <a:p>
            <a:r>
              <a:rPr lang="vi-VN" dirty="0"/>
              <a:t>Kiểu dữ liệu js</a:t>
            </a:r>
            <a:endParaRPr lang="en-US" dirty="0"/>
          </a:p>
        </p:txBody>
      </p:sp>
      <p:sp>
        <p:nvSpPr>
          <p:cNvPr id="3" name="Content Placeholder 2">
            <a:extLst>
              <a:ext uri="{FF2B5EF4-FFF2-40B4-BE49-F238E27FC236}">
                <a16:creationId xmlns:a16="http://schemas.microsoft.com/office/drawing/2014/main" id="{50125BCA-6288-A642-8E30-0F66C3D5F14E}"/>
              </a:ext>
            </a:extLst>
          </p:cNvPr>
          <p:cNvSpPr>
            <a:spLocks noGrp="1"/>
          </p:cNvSpPr>
          <p:nvPr>
            <p:ph idx="1"/>
          </p:nvPr>
        </p:nvSpPr>
        <p:spPr>
          <a:xfrm>
            <a:off x="677334" y="1366093"/>
            <a:ext cx="8596668" cy="4675270"/>
          </a:xfrm>
        </p:spPr>
        <p:txBody>
          <a:bodyPr>
            <a:normAutofit fontScale="70000" lnSpcReduction="20000"/>
          </a:bodyPr>
          <a:lstStyle/>
          <a:p>
            <a:r>
              <a:rPr lang="vi-VN" sz="2400" b="1" dirty="0">
                <a:latin typeface="Times New Roman" panose="02020603050405020304" pitchFamily="18" charset="0"/>
                <a:cs typeface="Times New Roman" panose="02020603050405020304" pitchFamily="18" charset="0"/>
              </a:rPr>
              <a:t>JS không quy định kiểu dữ liệu cho biến khi khai báo biến, mà kiểu dữ liệu của biến sẽ được tự động xác định khi gán dữ liệu cho 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Kiểu số (number): số nguyên, số thực</a:t>
            </a:r>
            <a:r>
              <a:rPr lang="en-US" sz="2400" dirty="0">
                <a:latin typeface="Times New Roman" panose="02020603050405020304" pitchFamily="18" charset="0"/>
                <a:cs typeface="Times New Roman" panose="02020603050405020304" pitchFamily="18" charset="0"/>
              </a:rPr>
              <a:t> / NAN (not a number)</a:t>
            </a:r>
          </a:p>
          <a:p>
            <a:pPr marL="400050" lvl="1"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ko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2^53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const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1234567890123456789012345678901234567890n; // n la </a:t>
            </a:r>
            <a:r>
              <a:rPr lang="en-US" sz="2400" dirty="0" err="1">
                <a:latin typeface="Times New Roman" panose="02020603050405020304" pitchFamily="18" charset="0"/>
                <a:cs typeface="Times New Roman" panose="02020603050405020304" pitchFamily="18" charset="0"/>
              </a:rPr>
              <a:t>bigint</a:t>
            </a:r>
            <a:endParaRPr lang="en-US" sz="2400" dirty="0">
              <a:latin typeface="Times New Roman" panose="02020603050405020304" pitchFamily="18" charset="0"/>
              <a:cs typeface="Times New Roman" panose="02020603050405020304" pitchFamily="18" charset="0"/>
            </a:endParaRPr>
          </a:p>
          <a:p>
            <a:pPr marL="400050" lvl="1" indent="0">
              <a:buNone/>
            </a:pPr>
            <a:r>
              <a:rPr lang="vi-VN" sz="2400" dirty="0">
                <a:latin typeface="Times New Roman" panose="02020603050405020304" pitchFamily="18" charset="0"/>
                <a:cs typeface="Times New Roman" panose="02020603050405020304" pitchFamily="18" charset="0"/>
              </a:rPr>
              <a:t>- Kiểu luận lý (boolean): true/false</a:t>
            </a:r>
          </a:p>
          <a:p>
            <a:pPr marL="400050" lvl="1" indent="0">
              <a:buNone/>
            </a:pPr>
            <a:r>
              <a:rPr lang="vi-VN" sz="2400" dirty="0">
                <a:latin typeface="Times New Roman" panose="02020603050405020304" pitchFamily="18" charset="0"/>
                <a:cs typeface="Times New Roman" panose="02020603050405020304" pitchFamily="18" charset="0"/>
              </a:rPr>
              <a:t>- Kiểu chuỗi (string)</a:t>
            </a:r>
          </a:p>
          <a:p>
            <a:pPr marL="400050" lvl="1" indent="0">
              <a:buNone/>
            </a:pPr>
            <a:r>
              <a:rPr lang="vi-VN" sz="2400" dirty="0">
                <a:latin typeface="Times New Roman" panose="02020603050405020304" pitchFamily="18" charset="0"/>
                <a:cs typeface="Times New Roman" panose="02020603050405020304" pitchFamily="18" charset="0"/>
              </a:rPr>
              <a:t>- Kiểu Symbol // </a:t>
            </a:r>
            <a:r>
              <a:rPr lang="en-US" sz="2400" dirty="0">
                <a:latin typeface="Times New Roman" charset="0"/>
                <a:ea typeface="Times New Roman" charset="0"/>
                <a:cs typeface="Times New Roman" charset="0"/>
              </a:rPr>
              <a:t>var sym1 = Symbol();</a:t>
            </a:r>
          </a:p>
          <a:p>
            <a:pPr marL="400050" lvl="1" indent="0">
              <a:buNone/>
            </a:pPr>
            <a:r>
              <a:rPr lang="en-US" sz="2400" dirty="0">
                <a:latin typeface="Times New Roman" charset="0"/>
                <a:ea typeface="Times New Roman" charset="0"/>
                <a:cs typeface="Times New Roman" charset="0"/>
              </a:rPr>
              <a:t>- // 7 </a:t>
            </a:r>
            <a:r>
              <a:rPr lang="en-US" sz="2400" dirty="0" err="1">
                <a:latin typeface="Times New Roman" charset="0"/>
                <a:ea typeface="Times New Roman" charset="0"/>
                <a:cs typeface="Times New Roman" charset="0"/>
              </a:rPr>
              <a:t>kiểu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dữ</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nguyên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thuỷ</a:t>
            </a:r>
            <a:r>
              <a:rPr lang="en-US" sz="2400" dirty="0">
                <a:latin typeface="Times New Roman" charset="0"/>
                <a:ea typeface="Times New Roman" charset="0"/>
                <a:cs typeface="Times New Roman" charset="0"/>
              </a:rPr>
              <a:t> ban </a:t>
            </a:r>
            <a:r>
              <a:rPr lang="en-US" sz="2400" dirty="0" err="1">
                <a:latin typeface="Times New Roman" charset="0"/>
                <a:ea typeface="Times New Roman" charset="0"/>
                <a:cs typeface="Times New Roman" charset="0"/>
              </a:rPr>
              <a:t>đầu</a:t>
            </a:r>
            <a:r>
              <a:rPr lang="en-US" sz="2400" dirty="0">
                <a:latin typeface="Times New Roman" charset="0"/>
                <a:ea typeface="Times New Roman" charset="0"/>
                <a:cs typeface="Times New Roman" charset="0"/>
              </a:rPr>
              <a:t> </a:t>
            </a:r>
          </a:p>
          <a:p>
            <a:pPr marL="400050" lvl="1" indent="0">
              <a:buNone/>
            </a:pPr>
            <a:r>
              <a:rPr lang="vi-VN" sz="2400" dirty="0">
                <a:latin typeface="Times New Roman" panose="02020603050405020304" pitchFamily="18" charset="0"/>
                <a:cs typeface="Times New Roman" panose="02020603050405020304" pitchFamily="18" charset="0"/>
              </a:rPr>
              <a:t>- Kiểu đối tượng (object)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vi-VN" sz="2400" dirty="0">
              <a:latin typeface="Times New Roman" charset="0"/>
              <a:ea typeface="Times New Roman" charset="0"/>
              <a:cs typeface="Times New Roman" charset="0"/>
            </a:endParaRP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p>
          <a:p>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typeof</a:t>
            </a:r>
            <a:r>
              <a:rPr lang="en-US" sz="2400" b="1" dirty="0">
                <a:latin typeface="Times New Roman" panose="02020603050405020304" pitchFamily="18" charset="0"/>
                <a:cs typeface="Times New Roman" panose="02020603050405020304" pitchFamily="18" charset="0"/>
              </a:rPr>
              <a:t>(bien)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 number,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object(null), function, undefined.</a:t>
            </a:r>
            <a:br>
              <a:rPr lang="vi-VN" sz="2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6178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E23D-296C-D940-8C14-53743607D033}"/>
              </a:ext>
            </a:extLst>
          </p:cNvPr>
          <p:cNvSpPr>
            <a:spLocks noGrp="1"/>
          </p:cNvSpPr>
          <p:nvPr>
            <p:ph type="title"/>
          </p:nvPr>
        </p:nvSpPr>
        <p:spPr>
          <a:xfrm>
            <a:off x="677334" y="269467"/>
            <a:ext cx="8596668" cy="547171"/>
          </a:xfrm>
        </p:spPr>
        <p:txBody>
          <a:bodyPr>
            <a:normAutofit fontScale="90000"/>
          </a:bodyPr>
          <a:lstStyle/>
          <a:p>
            <a:r>
              <a:rPr lang="en-US" dirty="0"/>
              <a:t>Callback </a:t>
            </a:r>
            <a:r>
              <a:rPr lang="en-US" dirty="0" err="1"/>
              <a:t>javascript</a:t>
            </a:r>
            <a:endParaRPr lang="en-US" dirty="0"/>
          </a:p>
        </p:txBody>
      </p:sp>
      <p:sp>
        <p:nvSpPr>
          <p:cNvPr id="3" name="Content Placeholder 2">
            <a:extLst>
              <a:ext uri="{FF2B5EF4-FFF2-40B4-BE49-F238E27FC236}">
                <a16:creationId xmlns:a16="http://schemas.microsoft.com/office/drawing/2014/main" id="{901BCBEB-12E6-604C-A258-657E2744DFE4}"/>
              </a:ext>
            </a:extLst>
          </p:cNvPr>
          <p:cNvSpPr>
            <a:spLocks noGrp="1"/>
          </p:cNvSpPr>
          <p:nvPr>
            <p:ph idx="1"/>
          </p:nvPr>
        </p:nvSpPr>
        <p:spPr>
          <a:xfrm>
            <a:off x="677334" y="1178805"/>
            <a:ext cx="8596668" cy="4862557"/>
          </a:xfrm>
        </p:spPr>
        <p:txBody>
          <a:bodyPr/>
          <a:lstStyle/>
          <a:p>
            <a:r>
              <a:rPr lang="en-US" dirty="0" err="1"/>
              <a:t>Bản</a:t>
            </a:r>
            <a:r>
              <a:rPr lang="en-US" dirty="0"/>
              <a:t> </a:t>
            </a:r>
            <a:r>
              <a:rPr lang="en-US" dirty="0" err="1"/>
              <a:t>chất</a:t>
            </a:r>
            <a:r>
              <a:rPr lang="en-US" dirty="0"/>
              <a:t> </a:t>
            </a:r>
            <a:r>
              <a:rPr lang="en-US" dirty="0" err="1"/>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r>
              <a:rPr lang="en-US" dirty="0"/>
              <a:t> (asynchronous), </a:t>
            </a:r>
            <a:r>
              <a:rPr lang="en-US" dirty="0" err="1"/>
              <a:t>để</a:t>
            </a:r>
            <a:r>
              <a:rPr lang="en-US" dirty="0"/>
              <a:t> </a:t>
            </a:r>
            <a:r>
              <a:rPr lang="en-US" dirty="0" err="1"/>
              <a:t>góp</a:t>
            </a:r>
            <a:r>
              <a:rPr lang="en-US" dirty="0"/>
              <a:t> </a:t>
            </a:r>
            <a:r>
              <a:rPr lang="en-US" dirty="0" err="1"/>
              <a:t>phần</a:t>
            </a:r>
            <a:r>
              <a:rPr lang="en-US" dirty="0"/>
              <a:t> </a:t>
            </a:r>
            <a:r>
              <a:rPr lang="en-US" dirty="0" err="1"/>
              <a:t>làm</a:t>
            </a:r>
            <a:r>
              <a:rPr lang="en-US" dirty="0"/>
              <a:t> </a:t>
            </a:r>
            <a:r>
              <a:rPr lang="en-US" dirty="0" err="1"/>
              <a:t>nên</a:t>
            </a:r>
            <a:r>
              <a:rPr lang="en-US" dirty="0"/>
              <a:t> </a:t>
            </a:r>
            <a:r>
              <a:rPr lang="en-US" dirty="0" err="1"/>
              <a:t>đặc</a:t>
            </a:r>
            <a:r>
              <a:rPr lang="en-US" dirty="0"/>
              <a:t> </a:t>
            </a:r>
            <a:r>
              <a:rPr lang="en-US" dirty="0" err="1"/>
              <a:t>tính</a:t>
            </a:r>
            <a:r>
              <a:rPr lang="en-US" dirty="0"/>
              <a:t> </a:t>
            </a:r>
            <a:r>
              <a:rPr lang="en-US" dirty="0" err="1"/>
              <a:t>này</a:t>
            </a:r>
            <a:r>
              <a:rPr lang="en-US" dirty="0"/>
              <a:t> </a:t>
            </a:r>
            <a:r>
              <a:rPr lang="en-US" dirty="0" err="1"/>
              <a:t>thì</a:t>
            </a:r>
            <a:r>
              <a:rPr lang="en-US" dirty="0"/>
              <a:t> </a:t>
            </a:r>
            <a:r>
              <a:rPr lang="en-US" dirty="0" err="1"/>
              <a:t>khái</a:t>
            </a:r>
            <a:r>
              <a:rPr lang="en-US" dirty="0"/>
              <a:t> </a:t>
            </a:r>
            <a:r>
              <a:rPr lang="en-US" dirty="0" err="1"/>
              <a:t>niệm</a:t>
            </a:r>
            <a:r>
              <a:rPr lang="en-US" dirty="0"/>
              <a:t> callback ra </a:t>
            </a:r>
            <a:r>
              <a:rPr lang="en-US" dirty="0" err="1"/>
              <a:t>đời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gửi</a:t>
            </a:r>
            <a:r>
              <a:rPr lang="en-US" dirty="0"/>
              <a:t> AJAX request, </a:t>
            </a:r>
            <a:r>
              <a:rPr lang="en-US" dirty="0" err="1"/>
              <a:t>gọi</a:t>
            </a:r>
            <a:r>
              <a:rPr lang="en-US" dirty="0"/>
              <a:t> </a:t>
            </a:r>
            <a:r>
              <a:rPr lang="en-US" dirty="0" err="1"/>
              <a:t>hàm</a:t>
            </a:r>
            <a:r>
              <a:rPr lang="en-US" dirty="0"/>
              <a:t> </a:t>
            </a:r>
            <a:r>
              <a:rPr lang="en-US" dirty="0" err="1"/>
              <a:t>bên</a:t>
            </a:r>
            <a:r>
              <a:rPr lang="en-US" dirty="0"/>
              <a:t> </a:t>
            </a:r>
            <a:r>
              <a:rPr lang="en-US" dirty="0" err="1"/>
              <a:t>trong</a:t>
            </a:r>
            <a:r>
              <a:rPr lang="en-US" dirty="0"/>
              <a:t> </a:t>
            </a:r>
            <a:r>
              <a:rPr lang="en-US" dirty="0" err="1"/>
              <a:t>setTimeout</a:t>
            </a:r>
            <a:r>
              <a:rPr lang="en-US" dirty="0"/>
              <a:t>, </a:t>
            </a:r>
            <a:r>
              <a:rPr lang="en-US" dirty="0" err="1"/>
              <a:t>setInterval</a:t>
            </a:r>
            <a:r>
              <a:rPr lang="en-US" dirty="0"/>
              <a:t> …</a:t>
            </a:r>
          </a:p>
          <a:p>
            <a:r>
              <a:rPr lang="en-US" dirty="0"/>
              <a:t>A callback is a piece of executable code that is passed as an argument to other code, which is expected to call back (execute) the argument at some convenient time.</a:t>
            </a:r>
          </a:p>
          <a:p>
            <a:r>
              <a:rPr lang="vi-VN" dirty="0"/>
              <a:t>Nói một cách dễ hiểu, callback tức là ta truyền một đoạn code (</a:t>
            </a:r>
            <a:r>
              <a:rPr lang="vi-VN" b="1" dirty="0"/>
              <a:t>Hàm A</a:t>
            </a:r>
            <a:r>
              <a:rPr lang="vi-VN" dirty="0"/>
              <a:t>) này vào một đoạn code khác (</a:t>
            </a:r>
            <a:r>
              <a:rPr lang="vi-VN" b="1" dirty="0"/>
              <a:t>Hàm B</a:t>
            </a:r>
            <a:r>
              <a:rPr lang="vi-VN" dirty="0"/>
              <a:t>). Tới một thời điểm nào đó, Hàm A sẽ được hàm B gọi lại (</a:t>
            </a:r>
            <a:r>
              <a:rPr lang="vi-VN" b="1" dirty="0"/>
              <a:t>callback</a:t>
            </a:r>
            <a:r>
              <a:rPr lang="vi-VN" dirty="0"/>
              <a:t>).</a:t>
            </a:r>
          </a:p>
          <a:p>
            <a:r>
              <a:rPr lang="en-US" b="1" i="1" dirty="0"/>
              <a:t>callback hell</a:t>
            </a:r>
            <a:r>
              <a:rPr lang="en-US" b="1" dirty="0"/>
              <a:t> </a:t>
            </a:r>
            <a:r>
              <a:rPr lang="en-US" dirty="0"/>
              <a:t>hay </a:t>
            </a:r>
            <a:r>
              <a:rPr lang="en-US" b="1" i="1" dirty="0"/>
              <a:t>pyramid of doom</a:t>
            </a:r>
            <a:r>
              <a:rPr lang="en-US" i="1" dirty="0"/>
              <a:t>: </a:t>
            </a:r>
            <a:r>
              <a:rPr lang="en-US" dirty="0" err="1"/>
              <a:t>là</a:t>
            </a:r>
            <a:r>
              <a:rPr lang="en-US" dirty="0"/>
              <a:t> </a:t>
            </a:r>
            <a:r>
              <a:rPr lang="en-US" dirty="0" err="1"/>
              <a:t>tình</a:t>
            </a:r>
            <a:r>
              <a:rPr lang="en-US" dirty="0"/>
              <a:t> </a:t>
            </a:r>
            <a:r>
              <a:rPr lang="en-US" dirty="0" err="1"/>
              <a:t>trạng</a:t>
            </a:r>
            <a:r>
              <a:rPr lang="en-US" dirty="0"/>
              <a:t> </a:t>
            </a:r>
            <a:r>
              <a:rPr lang="en-US" dirty="0" err="1"/>
              <a:t>các</a:t>
            </a:r>
            <a:r>
              <a:rPr lang="en-US" dirty="0"/>
              <a:t> </a:t>
            </a:r>
            <a:r>
              <a:rPr lang="en-US" dirty="0" err="1"/>
              <a:t>hàm</a:t>
            </a:r>
            <a:r>
              <a:rPr lang="en-US" dirty="0"/>
              <a:t> </a:t>
            </a:r>
            <a:r>
              <a:rPr lang="en-US" b="1" i="1" dirty="0"/>
              <a:t>callback</a:t>
            </a:r>
            <a:r>
              <a:rPr lang="en-US" dirty="0"/>
              <a:t> </a:t>
            </a:r>
            <a:r>
              <a:rPr lang="en-US" dirty="0" err="1"/>
              <a:t>lồng</a:t>
            </a:r>
            <a:r>
              <a:rPr lang="en-US" dirty="0"/>
              <a:t> </a:t>
            </a:r>
            <a:r>
              <a:rPr lang="en-US" dirty="0" err="1"/>
              <a:t>vào</a:t>
            </a:r>
            <a:r>
              <a:rPr lang="en-US" dirty="0"/>
              <a:t> </a:t>
            </a:r>
            <a:r>
              <a:rPr lang="en-US" dirty="0" err="1"/>
              <a:t>nhau</a:t>
            </a:r>
            <a:r>
              <a:rPr lang="en-US" dirty="0"/>
              <a:t> </a:t>
            </a:r>
            <a:r>
              <a:rPr lang="en-US" dirty="0" err="1"/>
              <a:t>ở</a:t>
            </a:r>
            <a:r>
              <a:rPr lang="en-US" dirty="0"/>
              <a:t> </a:t>
            </a:r>
            <a:r>
              <a:rPr lang="en-US" dirty="0" err="1"/>
              <a:t>quá</a:t>
            </a:r>
            <a:r>
              <a:rPr lang="en-US" dirty="0"/>
              <a:t> </a:t>
            </a:r>
            <a:r>
              <a:rPr lang="en-US" dirty="0" err="1"/>
              <a:t>nhiều</a:t>
            </a:r>
            <a:r>
              <a:rPr lang="en-US" dirty="0"/>
              <a:t> </a:t>
            </a:r>
            <a:r>
              <a:rPr lang="en-US" dirty="0" err="1"/>
              <a:t>tầng</a:t>
            </a:r>
            <a:r>
              <a:rPr lang="en-US" dirty="0"/>
              <a:t>.</a:t>
            </a:r>
          </a:p>
          <a:p>
            <a:endParaRPr lang="en-US" dirty="0"/>
          </a:p>
        </p:txBody>
      </p:sp>
    </p:spTree>
    <p:extLst>
      <p:ext uri="{BB962C8B-B14F-4D97-AF65-F5344CB8AC3E}">
        <p14:creationId xmlns:p14="http://schemas.microsoft.com/office/powerpoint/2010/main" val="419098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D8A1-5332-7E4C-ADAB-8A065947413A}"/>
              </a:ext>
            </a:extLst>
          </p:cNvPr>
          <p:cNvSpPr>
            <a:spLocks noGrp="1"/>
          </p:cNvSpPr>
          <p:nvPr>
            <p:ph type="title"/>
          </p:nvPr>
        </p:nvSpPr>
        <p:spPr>
          <a:xfrm>
            <a:off x="677334" y="609600"/>
            <a:ext cx="8596668" cy="602255"/>
          </a:xfrm>
        </p:spPr>
        <p:txBody>
          <a:bodyPr>
            <a:normAutofit fontScale="90000"/>
          </a:bodyPr>
          <a:lstStyle/>
          <a:p>
            <a:r>
              <a:rPr lang="en-US" dirty="0" err="1"/>
              <a:t>Ví</a:t>
            </a:r>
            <a:r>
              <a:rPr lang="en-US" dirty="0"/>
              <a:t> </a:t>
            </a:r>
            <a:r>
              <a:rPr lang="en-US" dirty="0" err="1"/>
              <a:t>dụ</a:t>
            </a:r>
            <a:r>
              <a:rPr lang="en-US" dirty="0"/>
              <a:t> </a:t>
            </a:r>
            <a:r>
              <a:rPr lang="en-US" dirty="0" err="1"/>
              <a:t>minh</a:t>
            </a:r>
            <a:r>
              <a:rPr lang="en-US" dirty="0"/>
              <a:t> </a:t>
            </a:r>
            <a:r>
              <a:rPr lang="en-US" dirty="0" err="1"/>
              <a:t>hoạ</a:t>
            </a:r>
            <a:r>
              <a:rPr lang="en-US" dirty="0"/>
              <a:t> callback hell</a:t>
            </a:r>
          </a:p>
        </p:txBody>
      </p:sp>
      <p:pic>
        <p:nvPicPr>
          <p:cNvPr id="5" name="Content Placeholder 4">
            <a:extLst>
              <a:ext uri="{FF2B5EF4-FFF2-40B4-BE49-F238E27FC236}">
                <a16:creationId xmlns:a16="http://schemas.microsoft.com/office/drawing/2014/main" id="{FB8DE8B1-F99C-D347-9A7C-4D5EFE41960B}"/>
              </a:ext>
            </a:extLst>
          </p:cNvPr>
          <p:cNvPicPr>
            <a:picLocks noGrp="1" noChangeAspect="1"/>
          </p:cNvPicPr>
          <p:nvPr>
            <p:ph idx="1"/>
          </p:nvPr>
        </p:nvPicPr>
        <p:blipFill>
          <a:blip r:embed="rId2"/>
          <a:stretch>
            <a:fillRect/>
          </a:stretch>
        </p:blipFill>
        <p:spPr>
          <a:xfrm>
            <a:off x="1507083" y="1563688"/>
            <a:ext cx="6937170" cy="4478337"/>
          </a:xfrm>
        </p:spPr>
      </p:pic>
    </p:spTree>
    <p:extLst>
      <p:ext uri="{BB962C8B-B14F-4D97-AF65-F5344CB8AC3E}">
        <p14:creationId xmlns:p14="http://schemas.microsoft.com/office/powerpoint/2010/main" val="369620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B465-495A-DE47-8B89-D740E2BB07DE}"/>
              </a:ext>
            </a:extLst>
          </p:cNvPr>
          <p:cNvSpPr>
            <a:spLocks noGrp="1"/>
          </p:cNvSpPr>
          <p:nvPr>
            <p:ph type="title"/>
          </p:nvPr>
        </p:nvSpPr>
        <p:spPr>
          <a:xfrm>
            <a:off x="677334" y="271417"/>
            <a:ext cx="8596668" cy="816638"/>
          </a:xfrm>
        </p:spPr>
        <p:txBody>
          <a:bodyPr/>
          <a:lstStyle/>
          <a:p>
            <a:r>
              <a:rPr lang="en-US" dirty="0" err="1"/>
              <a:t>Các</a:t>
            </a:r>
            <a:r>
              <a:rPr lang="en-US" dirty="0"/>
              <a:t> </a:t>
            </a:r>
            <a:r>
              <a:rPr lang="en-US" dirty="0" err="1"/>
              <a:t>cách</a:t>
            </a:r>
            <a:r>
              <a:rPr lang="en-US" dirty="0"/>
              <a:t> </a:t>
            </a:r>
            <a:r>
              <a:rPr lang="en-US" dirty="0" err="1"/>
              <a:t>khắc</a:t>
            </a:r>
            <a:r>
              <a:rPr lang="en-US" dirty="0"/>
              <a:t> </a:t>
            </a:r>
            <a:r>
              <a:rPr lang="en-US" dirty="0" err="1"/>
              <a:t>phục</a:t>
            </a:r>
            <a:r>
              <a:rPr lang="en-US" dirty="0"/>
              <a:t> callback hell</a:t>
            </a:r>
          </a:p>
        </p:txBody>
      </p:sp>
      <p:sp>
        <p:nvSpPr>
          <p:cNvPr id="3" name="Content Placeholder 2">
            <a:extLst>
              <a:ext uri="{FF2B5EF4-FFF2-40B4-BE49-F238E27FC236}">
                <a16:creationId xmlns:a16="http://schemas.microsoft.com/office/drawing/2014/main" id="{53AE8B64-3E75-4C47-B2F1-57565FEC691E}"/>
              </a:ext>
            </a:extLst>
          </p:cNvPr>
          <p:cNvSpPr>
            <a:spLocks noGrp="1"/>
          </p:cNvSpPr>
          <p:nvPr>
            <p:ph idx="1"/>
          </p:nvPr>
        </p:nvSpPr>
        <p:spPr>
          <a:xfrm>
            <a:off x="677333" y="1178805"/>
            <a:ext cx="9560579" cy="5407778"/>
          </a:xfrm>
        </p:spPr>
        <p:txBody>
          <a:bodyPr/>
          <a:lstStyle/>
          <a:p>
            <a:r>
              <a:rPr lang="vi-VN" dirty="0"/>
              <a:t>cách dầu tiên nghĩ đến chính là </a:t>
            </a:r>
            <a:r>
              <a:rPr lang="vi-VN" b="1" i="1" dirty="0"/>
              <a:t>Water Fall callback</a:t>
            </a:r>
            <a:r>
              <a:rPr lang="vi-VN" dirty="0"/>
              <a:t>, đơn giản là chia callback ra nhiều hàm rồi lần lượt cái trước gọi cái sau.</a:t>
            </a:r>
          </a:p>
          <a:p>
            <a:endParaRPr lang="en-US" dirty="0"/>
          </a:p>
        </p:txBody>
      </p:sp>
      <p:pic>
        <p:nvPicPr>
          <p:cNvPr id="5" name="Picture 4">
            <a:extLst>
              <a:ext uri="{FF2B5EF4-FFF2-40B4-BE49-F238E27FC236}">
                <a16:creationId xmlns:a16="http://schemas.microsoft.com/office/drawing/2014/main" id="{7F8B9F4D-04DD-8848-9023-7E040211346C}"/>
              </a:ext>
            </a:extLst>
          </p:cNvPr>
          <p:cNvPicPr>
            <a:picLocks noChangeAspect="1"/>
          </p:cNvPicPr>
          <p:nvPr/>
        </p:nvPicPr>
        <p:blipFill>
          <a:blip r:embed="rId2"/>
          <a:stretch>
            <a:fillRect/>
          </a:stretch>
        </p:blipFill>
        <p:spPr>
          <a:xfrm>
            <a:off x="1013550" y="1846993"/>
            <a:ext cx="6037245" cy="4606137"/>
          </a:xfrm>
          <a:prstGeom prst="rect">
            <a:avLst/>
          </a:prstGeom>
        </p:spPr>
      </p:pic>
    </p:spTree>
    <p:extLst>
      <p:ext uri="{BB962C8B-B14F-4D97-AF65-F5344CB8AC3E}">
        <p14:creationId xmlns:p14="http://schemas.microsoft.com/office/powerpoint/2010/main" val="20919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CB88-1D71-494D-88B4-2140D7A231B6}"/>
              </a:ext>
            </a:extLst>
          </p:cNvPr>
          <p:cNvSpPr>
            <a:spLocks noGrp="1"/>
          </p:cNvSpPr>
          <p:nvPr>
            <p:ph type="title"/>
          </p:nvPr>
        </p:nvSpPr>
        <p:spPr>
          <a:xfrm>
            <a:off x="677334" y="257060"/>
            <a:ext cx="8596668" cy="559578"/>
          </a:xfrm>
        </p:spPr>
        <p:txBody>
          <a:bodyPr>
            <a:normAutofit fontScale="90000"/>
          </a:bodyPr>
          <a:lstStyle/>
          <a:p>
            <a:r>
              <a:rPr lang="en-US" b="1" dirty="0"/>
              <a:t>Promise </a:t>
            </a:r>
            <a:r>
              <a:rPr lang="en-US" b="1" dirty="0" err="1"/>
              <a:t>là</a:t>
            </a:r>
            <a:r>
              <a:rPr lang="en-US" b="1" dirty="0"/>
              <a:t> </a:t>
            </a:r>
            <a:r>
              <a:rPr lang="en-US" b="1" dirty="0" err="1"/>
              <a:t>gì</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4536A39C-190E-2945-803F-C5FED7ADBA41}"/>
              </a:ext>
            </a:extLst>
          </p:cNvPr>
          <p:cNvSpPr>
            <a:spLocks noGrp="1"/>
          </p:cNvSpPr>
          <p:nvPr>
            <p:ph idx="1"/>
          </p:nvPr>
        </p:nvSpPr>
        <p:spPr>
          <a:xfrm>
            <a:off x="677334" y="1079653"/>
            <a:ext cx="8596666" cy="5299113"/>
          </a:xfrm>
        </p:spPr>
        <p:txBody>
          <a:bodyPr/>
          <a:lstStyle/>
          <a:p>
            <a:r>
              <a:rPr lang="vi-VN" dirty="0"/>
              <a:t>Promise là một </a:t>
            </a:r>
            <a:r>
              <a:rPr lang="vi-VN" i="1" dirty="0"/>
              <a:t>cơ chế</a:t>
            </a:r>
            <a:r>
              <a:rPr lang="vi-VN" dirty="0"/>
              <a:t> trong JavaScript giúp bạn thực thi các tác vụ bất đồng bộ mà không rơi vào </a:t>
            </a:r>
            <a:r>
              <a:rPr lang="vi-VN" i="1" dirty="0"/>
              <a:t>callback hell</a:t>
            </a:r>
            <a:r>
              <a:rPr lang="vi-VN" dirty="0"/>
              <a:t> hay </a:t>
            </a:r>
            <a:r>
              <a:rPr lang="vi-VN" i="1" dirty="0"/>
              <a:t>pyramid of doom.</a:t>
            </a:r>
          </a:p>
          <a:p>
            <a:endParaRPr lang="en-US" dirty="0"/>
          </a:p>
        </p:txBody>
      </p:sp>
      <p:pic>
        <p:nvPicPr>
          <p:cNvPr id="5" name="Picture 4">
            <a:extLst>
              <a:ext uri="{FF2B5EF4-FFF2-40B4-BE49-F238E27FC236}">
                <a16:creationId xmlns:a16="http://schemas.microsoft.com/office/drawing/2014/main" id="{718C52FF-2D67-3543-9DA3-BF37EAF8EB7F}"/>
              </a:ext>
            </a:extLst>
          </p:cNvPr>
          <p:cNvPicPr>
            <a:picLocks noChangeAspect="1"/>
          </p:cNvPicPr>
          <p:nvPr/>
        </p:nvPicPr>
        <p:blipFill>
          <a:blip r:embed="rId2"/>
          <a:stretch>
            <a:fillRect/>
          </a:stretch>
        </p:blipFill>
        <p:spPr>
          <a:xfrm>
            <a:off x="677332" y="1772415"/>
            <a:ext cx="8596670" cy="1308100"/>
          </a:xfrm>
          <a:prstGeom prst="rect">
            <a:avLst/>
          </a:prstGeom>
        </p:spPr>
      </p:pic>
      <p:pic>
        <p:nvPicPr>
          <p:cNvPr id="7" name="Picture 6">
            <a:extLst>
              <a:ext uri="{FF2B5EF4-FFF2-40B4-BE49-F238E27FC236}">
                <a16:creationId xmlns:a16="http://schemas.microsoft.com/office/drawing/2014/main" id="{34B1D383-0756-9848-98A2-8DAB6D7B81A5}"/>
              </a:ext>
            </a:extLst>
          </p:cNvPr>
          <p:cNvPicPr>
            <a:picLocks noChangeAspect="1"/>
          </p:cNvPicPr>
          <p:nvPr/>
        </p:nvPicPr>
        <p:blipFill>
          <a:blip r:embed="rId3"/>
          <a:stretch>
            <a:fillRect/>
          </a:stretch>
        </p:blipFill>
        <p:spPr>
          <a:xfrm>
            <a:off x="677333" y="3080515"/>
            <a:ext cx="8596667" cy="3121981"/>
          </a:xfrm>
          <a:prstGeom prst="rect">
            <a:avLst/>
          </a:prstGeom>
        </p:spPr>
      </p:pic>
    </p:spTree>
    <p:extLst>
      <p:ext uri="{BB962C8B-B14F-4D97-AF65-F5344CB8AC3E}">
        <p14:creationId xmlns:p14="http://schemas.microsoft.com/office/powerpoint/2010/main" val="3164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511-82B0-3E40-9127-976A2BA57275}"/>
              </a:ext>
            </a:extLst>
          </p:cNvPr>
          <p:cNvSpPr>
            <a:spLocks noGrp="1"/>
          </p:cNvSpPr>
          <p:nvPr>
            <p:ph type="title"/>
          </p:nvPr>
        </p:nvSpPr>
        <p:spPr>
          <a:xfrm>
            <a:off x="677334" y="214384"/>
            <a:ext cx="8596668" cy="380528"/>
          </a:xfrm>
        </p:spPr>
        <p:txBody>
          <a:bodyPr>
            <a:normAutofit fontScale="90000"/>
          </a:bodyPr>
          <a:lstStyle/>
          <a:p>
            <a:r>
              <a:rPr lang="en-US" dirty="0"/>
              <a:t>Promise hell</a:t>
            </a:r>
          </a:p>
        </p:txBody>
      </p:sp>
      <p:pic>
        <p:nvPicPr>
          <p:cNvPr id="5" name="Content Placeholder 4">
            <a:extLst>
              <a:ext uri="{FF2B5EF4-FFF2-40B4-BE49-F238E27FC236}">
                <a16:creationId xmlns:a16="http://schemas.microsoft.com/office/drawing/2014/main" id="{0CBD67E7-99E3-6849-9E02-641903A1970C}"/>
              </a:ext>
            </a:extLst>
          </p:cNvPr>
          <p:cNvPicPr>
            <a:picLocks noGrp="1" noChangeAspect="1"/>
          </p:cNvPicPr>
          <p:nvPr>
            <p:ph idx="1"/>
          </p:nvPr>
        </p:nvPicPr>
        <p:blipFill>
          <a:blip r:embed="rId2"/>
          <a:stretch>
            <a:fillRect/>
          </a:stretch>
        </p:blipFill>
        <p:spPr>
          <a:xfrm>
            <a:off x="677334" y="816639"/>
            <a:ext cx="8596312" cy="2741810"/>
          </a:xfrm>
        </p:spPr>
      </p:pic>
      <p:sp>
        <p:nvSpPr>
          <p:cNvPr id="6" name="Rectangle 5">
            <a:extLst>
              <a:ext uri="{FF2B5EF4-FFF2-40B4-BE49-F238E27FC236}">
                <a16:creationId xmlns:a16="http://schemas.microsoft.com/office/drawing/2014/main" id="{78AF01A5-F62D-3D46-BD81-1EE5668751AC}"/>
              </a:ext>
            </a:extLst>
          </p:cNvPr>
          <p:cNvSpPr/>
          <p:nvPr/>
        </p:nvSpPr>
        <p:spPr>
          <a:xfrm>
            <a:off x="677334" y="3683431"/>
            <a:ext cx="9303948" cy="923330"/>
          </a:xfrm>
          <a:prstGeom prst="rect">
            <a:avLst/>
          </a:prstGeom>
        </p:spPr>
        <p:txBody>
          <a:bodyPr wrap="square">
            <a:spAutoFit/>
          </a:bodyPr>
          <a:lstStyle/>
          <a:p>
            <a:r>
              <a:rPr lang="en-US" dirty="0" err="1">
                <a:solidFill>
                  <a:srgbClr val="333333"/>
                </a:solidFill>
                <a:latin typeface="-apple-system"/>
              </a:rPr>
              <a:t>Lý</a:t>
            </a:r>
            <a:r>
              <a:rPr lang="en-US" dirty="0">
                <a:solidFill>
                  <a:srgbClr val="333333"/>
                </a:solidFill>
                <a:latin typeface="-apple-system"/>
              </a:rPr>
              <a:t> do </a:t>
            </a:r>
            <a:r>
              <a:rPr lang="en-US" dirty="0" err="1">
                <a:solidFill>
                  <a:srgbClr val="333333"/>
                </a:solidFill>
                <a:latin typeface="-apple-system"/>
              </a:rPr>
              <a:t>vì</a:t>
            </a:r>
            <a:r>
              <a:rPr lang="en-US" dirty="0">
                <a:solidFill>
                  <a:srgbClr val="333333"/>
                </a:solidFill>
                <a:latin typeface="-apple-system"/>
              </a:rPr>
              <a:t> </a:t>
            </a:r>
            <a:r>
              <a:rPr lang="en-US" dirty="0" err="1">
                <a:solidFill>
                  <a:srgbClr val="333333"/>
                </a:solidFill>
                <a:latin typeface="-apple-system"/>
              </a:rPr>
              <a:t>chúng</a:t>
            </a:r>
            <a:r>
              <a:rPr lang="en-US" dirty="0">
                <a:solidFill>
                  <a:srgbClr val="333333"/>
                </a:solidFill>
                <a:latin typeface="-apple-system"/>
              </a:rPr>
              <a:t> ta </a:t>
            </a:r>
            <a:r>
              <a:rPr lang="en-US" dirty="0" err="1">
                <a:solidFill>
                  <a:srgbClr val="333333"/>
                </a:solidFill>
                <a:latin typeface="-apple-system"/>
              </a:rPr>
              <a:t>quên</a:t>
            </a:r>
            <a:r>
              <a:rPr lang="en-US" dirty="0">
                <a:solidFill>
                  <a:srgbClr val="333333"/>
                </a:solidFill>
                <a:latin typeface="-apple-system"/>
              </a:rPr>
              <a:t> </a:t>
            </a:r>
            <a:r>
              <a:rPr lang="en-US" dirty="0" err="1">
                <a:solidFill>
                  <a:srgbClr val="333333"/>
                </a:solidFill>
                <a:latin typeface="-apple-system"/>
              </a:rPr>
              <a:t>mất</a:t>
            </a:r>
            <a:r>
              <a:rPr lang="en-US" dirty="0">
                <a:solidFill>
                  <a:srgbClr val="333333"/>
                </a:solidFill>
                <a:latin typeface="-apple-system"/>
              </a:rPr>
              <a:t> </a:t>
            </a:r>
            <a:r>
              <a:rPr lang="en-US" dirty="0" err="1">
                <a:solidFill>
                  <a:srgbClr val="333333"/>
                </a:solidFill>
                <a:latin typeface="-apple-system"/>
              </a:rPr>
              <a:t>tính</a:t>
            </a:r>
            <a:r>
              <a:rPr lang="en-US" dirty="0">
                <a:solidFill>
                  <a:srgbClr val="333333"/>
                </a:solidFill>
                <a:latin typeface="-apple-system"/>
              </a:rPr>
              <a:t> </a:t>
            </a:r>
            <a:r>
              <a:rPr lang="en-US" dirty="0" err="1">
                <a:solidFill>
                  <a:srgbClr val="333333"/>
                </a:solidFill>
                <a:latin typeface="-apple-system"/>
              </a:rPr>
              <a:t>chất</a:t>
            </a:r>
            <a:r>
              <a:rPr lang="en-US" dirty="0">
                <a:solidFill>
                  <a:srgbClr val="333333"/>
                </a:solidFill>
                <a:latin typeface="-apple-system"/>
              </a:rPr>
              <a:t> </a:t>
            </a:r>
            <a:r>
              <a:rPr lang="en-US" dirty="0" err="1">
                <a:solidFill>
                  <a:srgbClr val="333333"/>
                </a:solidFill>
                <a:latin typeface="-apple-system"/>
              </a:rPr>
              <a:t>liên</a:t>
            </a:r>
            <a:r>
              <a:rPr lang="en-US" dirty="0">
                <a:solidFill>
                  <a:srgbClr val="333333"/>
                </a:solidFill>
                <a:latin typeface="-apple-system"/>
              </a:rPr>
              <a:t> </a:t>
            </a:r>
            <a:r>
              <a:rPr lang="en-US" dirty="0" err="1">
                <a:solidFill>
                  <a:srgbClr val="333333"/>
                </a:solidFill>
                <a:latin typeface="-apple-system"/>
              </a:rPr>
              <a:t>kết</a:t>
            </a:r>
            <a:r>
              <a:rPr lang="en-US" dirty="0">
                <a:solidFill>
                  <a:srgbClr val="333333"/>
                </a:solidFill>
                <a:latin typeface="-apple-system"/>
              </a:rPr>
              <a:t> (chaining) </a:t>
            </a:r>
            <a:r>
              <a:rPr lang="en-US" dirty="0" err="1">
                <a:solidFill>
                  <a:srgbClr val="333333"/>
                </a:solidFill>
                <a:latin typeface="-apple-system"/>
              </a:rPr>
              <a:t>của</a:t>
            </a:r>
            <a:r>
              <a:rPr lang="en-US" dirty="0">
                <a:solidFill>
                  <a:srgbClr val="333333"/>
                </a:solidFill>
                <a:latin typeface="-apple-system"/>
              </a:rPr>
              <a:t> promise, </a:t>
            </a:r>
            <a:r>
              <a:rPr lang="en-US" dirty="0" err="1">
                <a:solidFill>
                  <a:srgbClr val="333333"/>
                </a:solidFill>
                <a:latin typeface="-apple-system"/>
              </a:rPr>
              <a:t>cho</a:t>
            </a:r>
            <a:r>
              <a:rPr lang="en-US" dirty="0">
                <a:solidFill>
                  <a:srgbClr val="333333"/>
                </a:solidFill>
                <a:latin typeface="-apple-system"/>
              </a:rPr>
              <a:t> </a:t>
            </a:r>
            <a:r>
              <a:rPr lang="en-US" dirty="0" err="1">
                <a:solidFill>
                  <a:srgbClr val="333333"/>
                </a:solidFill>
                <a:latin typeface="-apple-system"/>
              </a:rPr>
              <a:t>phép</a:t>
            </a:r>
            <a:r>
              <a:rPr lang="en-US" dirty="0">
                <a:solidFill>
                  <a:srgbClr val="333333"/>
                </a:solidFill>
                <a:latin typeface="-apple-system"/>
              </a:rPr>
              <a:t> </a:t>
            </a:r>
            <a:r>
              <a:rPr lang="en-US" dirty="0" err="1">
                <a:solidFill>
                  <a:srgbClr val="333333"/>
                </a:solidFill>
                <a:latin typeface="-apple-system"/>
              </a:rPr>
              <a:t>bên</a:t>
            </a:r>
            <a:r>
              <a:rPr lang="en-US" dirty="0">
                <a:solidFill>
                  <a:srgbClr val="333333"/>
                </a:solidFill>
                <a:latin typeface="-apple-system"/>
              </a:rPr>
              <a:t> </a:t>
            </a:r>
            <a:r>
              <a:rPr lang="en-US" dirty="0" err="1">
                <a:solidFill>
                  <a:srgbClr val="333333"/>
                </a:solidFill>
                <a:latin typeface="-apple-system"/>
              </a:rPr>
              <a:t>trong</a:t>
            </a:r>
            <a:r>
              <a:rPr lang="en-US" dirty="0">
                <a:solidFill>
                  <a:srgbClr val="333333"/>
                </a:solidFill>
                <a:latin typeface="-apple-system"/>
              </a:rPr>
              <a:t> </a:t>
            </a:r>
            <a:r>
              <a:rPr lang="en-US" dirty="0" err="1">
                <a:solidFill>
                  <a:srgbClr val="333333"/>
                </a:solidFill>
                <a:latin typeface="-apple-system"/>
              </a:rPr>
              <a:t>hàm</a:t>
            </a:r>
            <a:r>
              <a:rPr lang="en-US" dirty="0">
                <a:solidFill>
                  <a:srgbClr val="333333"/>
                </a:solidFill>
                <a:latin typeface="-apple-system"/>
              </a:rPr>
              <a:t> </a:t>
            </a:r>
            <a:r>
              <a:rPr lang="en-US" dirty="0"/>
              <a:t>resolve</a:t>
            </a:r>
            <a:r>
              <a:rPr lang="en-US" dirty="0">
                <a:solidFill>
                  <a:srgbClr val="333333"/>
                </a:solidFill>
                <a:latin typeface="-apple-system"/>
              </a:rPr>
              <a:t> </a:t>
            </a:r>
            <a:r>
              <a:rPr lang="en-US" dirty="0" err="1">
                <a:solidFill>
                  <a:srgbClr val="333333"/>
                </a:solidFill>
                <a:latin typeface="-apple-system"/>
              </a:rPr>
              <a:t>có</a:t>
            </a:r>
            <a:r>
              <a:rPr lang="en-US" dirty="0">
                <a:solidFill>
                  <a:srgbClr val="333333"/>
                </a:solidFill>
                <a:latin typeface="-apple-system"/>
              </a:rPr>
              <a:t> </a:t>
            </a:r>
            <a:r>
              <a:rPr lang="en-US" dirty="0" err="1">
                <a:solidFill>
                  <a:srgbClr val="333333"/>
                </a:solidFill>
                <a:latin typeface="-apple-system"/>
              </a:rPr>
              <a:t>thể</a:t>
            </a:r>
            <a:r>
              <a:rPr lang="en-US" dirty="0">
                <a:solidFill>
                  <a:srgbClr val="333333"/>
                </a:solidFill>
                <a:latin typeface="-apple-system"/>
              </a:rPr>
              <a:t> </a:t>
            </a:r>
            <a:r>
              <a:rPr lang="en-US" dirty="0" err="1">
                <a:solidFill>
                  <a:srgbClr val="333333"/>
                </a:solidFill>
                <a:latin typeface="-apple-system"/>
              </a:rPr>
              <a:t>trả</a:t>
            </a:r>
            <a:r>
              <a:rPr lang="en-US" dirty="0">
                <a:solidFill>
                  <a:srgbClr val="333333"/>
                </a:solidFill>
                <a:latin typeface="-apple-system"/>
              </a:rPr>
              <a:t> </a:t>
            </a:r>
            <a:r>
              <a:rPr lang="en-US" dirty="0" err="1">
                <a:solidFill>
                  <a:srgbClr val="333333"/>
                </a:solidFill>
                <a:latin typeface="-apple-system"/>
              </a:rPr>
              <a:t>về</a:t>
            </a:r>
            <a:r>
              <a:rPr lang="en-US" dirty="0">
                <a:solidFill>
                  <a:srgbClr val="333333"/>
                </a:solidFill>
                <a:latin typeface="-apple-system"/>
              </a:rPr>
              <a:t> </a:t>
            </a:r>
            <a:r>
              <a:rPr lang="en-US" dirty="0" err="1">
                <a:solidFill>
                  <a:srgbClr val="333333"/>
                </a:solidFill>
                <a:latin typeface="-apple-system"/>
              </a:rPr>
              <a:t>một</a:t>
            </a:r>
            <a:r>
              <a:rPr lang="en-US" dirty="0">
                <a:solidFill>
                  <a:srgbClr val="333333"/>
                </a:solidFill>
                <a:latin typeface="-apple-system"/>
              </a:rPr>
              <a:t> </a:t>
            </a:r>
            <a:r>
              <a:rPr lang="en-US" dirty="0" err="1">
                <a:solidFill>
                  <a:srgbClr val="333333"/>
                </a:solidFill>
                <a:latin typeface="-apple-system"/>
              </a:rPr>
              <a:t>giá</a:t>
            </a:r>
            <a:r>
              <a:rPr lang="en-US" dirty="0">
                <a:solidFill>
                  <a:srgbClr val="333333"/>
                </a:solidFill>
                <a:latin typeface="-apple-system"/>
              </a:rPr>
              <a:t> </a:t>
            </a:r>
            <a:r>
              <a:rPr lang="en-US" dirty="0" err="1">
                <a:solidFill>
                  <a:srgbClr val="333333"/>
                </a:solidFill>
                <a:latin typeface="-apple-system"/>
              </a:rPr>
              <a:t>trị</a:t>
            </a:r>
            <a:r>
              <a:rPr lang="en-US" dirty="0">
                <a:solidFill>
                  <a:srgbClr val="333333"/>
                </a:solidFill>
                <a:latin typeface="-apple-system"/>
              </a:rPr>
              <a:t> </a:t>
            </a:r>
            <a:r>
              <a:rPr lang="en-US" dirty="0" err="1">
                <a:solidFill>
                  <a:srgbClr val="333333"/>
                </a:solidFill>
                <a:latin typeface="-apple-system"/>
              </a:rPr>
              <a:t>đồng</a:t>
            </a:r>
            <a:r>
              <a:rPr lang="en-US" dirty="0">
                <a:solidFill>
                  <a:srgbClr val="333333"/>
                </a:solidFill>
                <a:latin typeface="-apple-system"/>
              </a:rPr>
              <a:t> </a:t>
            </a:r>
            <a:r>
              <a:rPr lang="en-US" dirty="0" err="1">
                <a:solidFill>
                  <a:srgbClr val="333333"/>
                </a:solidFill>
                <a:latin typeface="-apple-system"/>
              </a:rPr>
              <a:t>bộ</a:t>
            </a:r>
            <a:r>
              <a:rPr lang="en-US" dirty="0">
                <a:solidFill>
                  <a:srgbClr val="333333"/>
                </a:solidFill>
                <a:latin typeface="-apple-system"/>
              </a:rPr>
              <a:t> </a:t>
            </a:r>
            <a:r>
              <a:rPr lang="en-US" dirty="0" err="1">
                <a:solidFill>
                  <a:srgbClr val="333333"/>
                </a:solidFill>
                <a:latin typeface="-apple-system"/>
              </a:rPr>
              <a:t>hoặc</a:t>
            </a:r>
            <a:r>
              <a:rPr lang="en-US" dirty="0">
                <a:solidFill>
                  <a:srgbClr val="333333"/>
                </a:solidFill>
                <a:latin typeface="-apple-system"/>
              </a:rPr>
              <a:t> </a:t>
            </a:r>
            <a:r>
              <a:rPr lang="en-US" b="1" dirty="0" err="1">
                <a:solidFill>
                  <a:srgbClr val="333333"/>
                </a:solidFill>
                <a:latin typeface="-apple-system"/>
              </a:rPr>
              <a:t>một</a:t>
            </a:r>
            <a:r>
              <a:rPr lang="en-US" b="1" dirty="0">
                <a:solidFill>
                  <a:srgbClr val="333333"/>
                </a:solidFill>
                <a:latin typeface="-apple-system"/>
              </a:rPr>
              <a:t> promise</a:t>
            </a:r>
            <a:r>
              <a:rPr lang="en-US" dirty="0">
                <a:solidFill>
                  <a:srgbClr val="333333"/>
                </a:solidFill>
                <a:latin typeface="-apple-system"/>
              </a:rPr>
              <a:t> </a:t>
            </a:r>
            <a:r>
              <a:rPr lang="en-US" dirty="0" err="1">
                <a:solidFill>
                  <a:srgbClr val="333333"/>
                </a:solidFill>
                <a:latin typeface="-apple-system"/>
              </a:rPr>
              <a:t>khác</a:t>
            </a:r>
            <a:r>
              <a:rPr lang="en-US" dirty="0">
                <a:solidFill>
                  <a:srgbClr val="333333"/>
                </a:solidFill>
                <a:latin typeface="-apple-system"/>
              </a:rPr>
              <a:t>. Do </a:t>
            </a:r>
            <a:r>
              <a:rPr lang="en-US" dirty="0" err="1">
                <a:solidFill>
                  <a:srgbClr val="333333"/>
                </a:solidFill>
                <a:latin typeface="-apple-system"/>
              </a:rPr>
              <a:t>đó</a:t>
            </a:r>
            <a:r>
              <a:rPr lang="en-US" dirty="0">
                <a:solidFill>
                  <a:srgbClr val="333333"/>
                </a:solidFill>
                <a:latin typeface="-apple-system"/>
              </a:rPr>
              <a:t> </a:t>
            </a:r>
            <a:r>
              <a:rPr lang="en-US" dirty="0" err="1">
                <a:solidFill>
                  <a:srgbClr val="333333"/>
                </a:solidFill>
                <a:latin typeface="-apple-system"/>
              </a:rPr>
              <a:t>cách</a:t>
            </a:r>
            <a:r>
              <a:rPr lang="en-US" dirty="0">
                <a:solidFill>
                  <a:srgbClr val="333333"/>
                </a:solidFill>
                <a:latin typeface="-apple-system"/>
              </a:rPr>
              <a:t> </a:t>
            </a:r>
            <a:r>
              <a:rPr lang="en-US" dirty="0" err="1">
                <a:solidFill>
                  <a:srgbClr val="333333"/>
                </a:solidFill>
                <a:latin typeface="-apple-system"/>
              </a:rPr>
              <a:t>giải</a:t>
            </a:r>
            <a:r>
              <a:rPr lang="en-US" dirty="0">
                <a:solidFill>
                  <a:srgbClr val="333333"/>
                </a:solidFill>
                <a:latin typeface="-apple-system"/>
              </a:rPr>
              <a:t> </a:t>
            </a:r>
            <a:r>
              <a:rPr lang="en-US" dirty="0" err="1">
                <a:solidFill>
                  <a:srgbClr val="333333"/>
                </a:solidFill>
                <a:latin typeface="-apple-system"/>
              </a:rPr>
              <a:t>quyết</a:t>
            </a:r>
            <a:r>
              <a:rPr lang="en-US" dirty="0">
                <a:solidFill>
                  <a:srgbClr val="333333"/>
                </a:solidFill>
                <a:latin typeface="-apple-system"/>
              </a:rPr>
              <a:t> </a:t>
            </a:r>
            <a:r>
              <a:rPr lang="en-US" dirty="0" err="1">
                <a:solidFill>
                  <a:srgbClr val="333333"/>
                </a:solidFill>
                <a:latin typeface="-apple-system"/>
              </a:rPr>
              <a:t>là</a:t>
            </a:r>
            <a:r>
              <a:rPr lang="en-US" dirty="0">
                <a:solidFill>
                  <a:srgbClr val="333333"/>
                </a:solidFill>
                <a:latin typeface="-apple-system"/>
              </a:rPr>
              <a:t>:</a:t>
            </a:r>
          </a:p>
          <a:p>
            <a:endParaRPr lang="en-US" dirty="0"/>
          </a:p>
        </p:txBody>
      </p:sp>
      <p:pic>
        <p:nvPicPr>
          <p:cNvPr id="8" name="Picture 7">
            <a:extLst>
              <a:ext uri="{FF2B5EF4-FFF2-40B4-BE49-F238E27FC236}">
                <a16:creationId xmlns:a16="http://schemas.microsoft.com/office/drawing/2014/main" id="{3BDB4791-3405-3442-983D-28C7B46662B8}"/>
              </a:ext>
            </a:extLst>
          </p:cNvPr>
          <p:cNvPicPr>
            <a:picLocks noChangeAspect="1"/>
          </p:cNvPicPr>
          <p:nvPr/>
        </p:nvPicPr>
        <p:blipFill>
          <a:blip r:embed="rId3"/>
          <a:stretch>
            <a:fillRect/>
          </a:stretch>
        </p:blipFill>
        <p:spPr>
          <a:xfrm>
            <a:off x="677333" y="4465796"/>
            <a:ext cx="8596311" cy="2100964"/>
          </a:xfrm>
          <a:prstGeom prst="rect">
            <a:avLst/>
          </a:prstGeom>
        </p:spPr>
      </p:pic>
    </p:spTree>
    <p:extLst>
      <p:ext uri="{BB962C8B-B14F-4D97-AF65-F5344CB8AC3E}">
        <p14:creationId xmlns:p14="http://schemas.microsoft.com/office/powerpoint/2010/main" val="3996191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30C0-EF6E-7542-9439-A34BFBE9544D}"/>
              </a:ext>
            </a:extLst>
          </p:cNvPr>
          <p:cNvSpPr>
            <a:spLocks noGrp="1"/>
          </p:cNvSpPr>
          <p:nvPr>
            <p:ph type="title"/>
          </p:nvPr>
        </p:nvSpPr>
        <p:spPr>
          <a:xfrm>
            <a:off x="677334" y="268077"/>
            <a:ext cx="8596668" cy="635306"/>
          </a:xfrm>
        </p:spPr>
        <p:txBody>
          <a:bodyPr>
            <a:normAutofit fontScale="90000"/>
          </a:bodyPr>
          <a:lstStyle/>
          <a:p>
            <a:r>
              <a:rPr lang="en-US" b="1" dirty="0"/>
              <a:t>async/await</a:t>
            </a:r>
            <a:br>
              <a:rPr lang="en-US" b="1" dirty="0"/>
            </a:br>
            <a:endParaRPr lang="en-US" dirty="0"/>
          </a:p>
        </p:txBody>
      </p:sp>
      <p:sp>
        <p:nvSpPr>
          <p:cNvPr id="3" name="Content Placeholder 2">
            <a:extLst>
              <a:ext uri="{FF2B5EF4-FFF2-40B4-BE49-F238E27FC236}">
                <a16:creationId xmlns:a16="http://schemas.microsoft.com/office/drawing/2014/main" id="{ECD2E7EE-F8BC-D94D-8700-D5C952CCAE3A}"/>
              </a:ext>
            </a:extLst>
          </p:cNvPr>
          <p:cNvSpPr>
            <a:spLocks noGrp="1"/>
          </p:cNvSpPr>
          <p:nvPr>
            <p:ph idx="1"/>
          </p:nvPr>
        </p:nvSpPr>
        <p:spPr>
          <a:xfrm>
            <a:off x="677334" y="1101687"/>
            <a:ext cx="4974319" cy="4939675"/>
          </a:xfrm>
        </p:spPr>
        <p:txBody>
          <a:bodyPr>
            <a:normAutofit/>
          </a:bodyPr>
          <a:lstStyle/>
          <a:p>
            <a:r>
              <a:rPr lang="vi-VN" dirty="0"/>
              <a:t>Được giới thiệu trong ES8, async/await là một </a:t>
            </a:r>
            <a:r>
              <a:rPr lang="vi-VN" i="1" dirty="0"/>
              <a:t>cơ chế</a:t>
            </a:r>
            <a:r>
              <a:rPr lang="vi-VN" dirty="0"/>
              <a:t> giúp bạn thực hiện các thao tác bất đồng bộ một cách </a:t>
            </a:r>
            <a:r>
              <a:rPr lang="vi-VN" i="1" dirty="0"/>
              <a:t>tuần tự</a:t>
            </a:r>
            <a:r>
              <a:rPr lang="vi-VN" dirty="0"/>
              <a:t> hơn. Async/await vẫn sử dụng Promise ở bên dưới nhưng mã nguồn của bạn (theo một cách nào đó) sẽ trong sáng và dễ theo dõi.</a:t>
            </a:r>
          </a:p>
          <a:p>
            <a:r>
              <a:rPr lang="en-US" dirty="0" err="1"/>
              <a:t>Để</a:t>
            </a:r>
            <a:r>
              <a:rPr lang="en-US" dirty="0"/>
              <a:t> </a:t>
            </a:r>
            <a:r>
              <a:rPr lang="en-US" dirty="0" err="1"/>
              <a:t>sử</a:t>
            </a:r>
            <a:r>
              <a:rPr lang="en-US" dirty="0"/>
              <a:t> </a:t>
            </a:r>
            <a:r>
              <a:rPr lang="en-US" dirty="0" err="1"/>
              <a:t>dụng</a:t>
            </a:r>
            <a:r>
              <a:rPr lang="en-US" dirty="0"/>
              <a:t>, </a:t>
            </a:r>
            <a:r>
              <a:rPr lang="en-US" dirty="0" err="1"/>
              <a:t>bạn</a:t>
            </a:r>
            <a:r>
              <a:rPr lang="en-US" dirty="0"/>
              <a:t> </a:t>
            </a:r>
            <a:r>
              <a:rPr lang="en-US" dirty="0" err="1"/>
              <a:t>phải</a:t>
            </a:r>
            <a:r>
              <a:rPr lang="en-US" dirty="0"/>
              <a:t> </a:t>
            </a:r>
            <a:r>
              <a:rPr lang="en-US" dirty="0" err="1"/>
              <a:t>khai</a:t>
            </a:r>
            <a:r>
              <a:rPr lang="en-US" dirty="0"/>
              <a:t> </a:t>
            </a:r>
            <a:r>
              <a:rPr lang="en-US" dirty="0" err="1"/>
              <a:t>báo</a:t>
            </a:r>
            <a:r>
              <a:rPr lang="en-US" dirty="0"/>
              <a:t> </a:t>
            </a:r>
            <a:r>
              <a:rPr lang="en-US" dirty="0" err="1"/>
              <a:t>hàm</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b="1" i="1" dirty="0"/>
              <a:t>async</a:t>
            </a:r>
            <a:r>
              <a:rPr lang="en-US" dirty="0"/>
              <a:t>. </a:t>
            </a:r>
            <a:r>
              <a:rPr lang="en-US" dirty="0" err="1"/>
              <a:t>Khi</a:t>
            </a:r>
            <a:r>
              <a:rPr lang="en-US" dirty="0"/>
              <a:t> </a:t>
            </a:r>
            <a:r>
              <a:rPr lang="en-US" dirty="0" err="1"/>
              <a:t>đó</a:t>
            </a:r>
            <a:r>
              <a:rPr lang="en-US" dirty="0"/>
              <a:t> </a:t>
            </a:r>
            <a:r>
              <a:rPr lang="en-US" dirty="0" err="1"/>
              <a:t>bên</a:t>
            </a:r>
            <a:r>
              <a:rPr lang="en-US" dirty="0"/>
              <a:t> </a:t>
            </a:r>
            <a:r>
              <a:rPr lang="en-US" dirty="0" err="1"/>
              <a:t>trong</a:t>
            </a:r>
            <a:r>
              <a:rPr lang="en-US" dirty="0"/>
              <a:t> </a:t>
            </a:r>
            <a:r>
              <a:rPr lang="en-US" dirty="0" err="1"/>
              <a:t>hàm</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dùng</a:t>
            </a:r>
            <a:r>
              <a:rPr lang="en-US" dirty="0"/>
              <a:t> </a:t>
            </a:r>
            <a:r>
              <a:rPr lang="en-US" b="1" i="1" dirty="0"/>
              <a:t>await</a:t>
            </a:r>
            <a:r>
              <a:rPr lang="en-US" dirty="0"/>
              <a:t>.</a:t>
            </a:r>
            <a:endParaRPr lang="vi-VN" dirty="0"/>
          </a:p>
          <a:p>
            <a:r>
              <a:rPr lang="vi-VN" b="1" i="1" dirty="0"/>
              <a:t>Cần lưu ý là kết quả trả về của async function luôn là một Promise.</a:t>
            </a:r>
          </a:p>
          <a:p>
            <a:endParaRPr lang="en-US" b="1" i="1" dirty="0"/>
          </a:p>
        </p:txBody>
      </p:sp>
      <p:pic>
        <p:nvPicPr>
          <p:cNvPr id="5" name="Picture 4">
            <a:extLst>
              <a:ext uri="{FF2B5EF4-FFF2-40B4-BE49-F238E27FC236}">
                <a16:creationId xmlns:a16="http://schemas.microsoft.com/office/drawing/2014/main" id="{B4321293-8958-D248-8BF2-890DC06337E8}"/>
              </a:ext>
            </a:extLst>
          </p:cNvPr>
          <p:cNvPicPr>
            <a:picLocks noChangeAspect="1"/>
          </p:cNvPicPr>
          <p:nvPr/>
        </p:nvPicPr>
        <p:blipFill>
          <a:blip r:embed="rId2"/>
          <a:stretch>
            <a:fillRect/>
          </a:stretch>
        </p:blipFill>
        <p:spPr>
          <a:xfrm>
            <a:off x="5891576" y="1196779"/>
            <a:ext cx="3682082" cy="2232221"/>
          </a:xfrm>
          <a:prstGeom prst="rect">
            <a:avLst/>
          </a:prstGeom>
        </p:spPr>
      </p:pic>
      <p:pic>
        <p:nvPicPr>
          <p:cNvPr id="7" name="Picture 6">
            <a:extLst>
              <a:ext uri="{FF2B5EF4-FFF2-40B4-BE49-F238E27FC236}">
                <a16:creationId xmlns:a16="http://schemas.microsoft.com/office/drawing/2014/main" id="{904E25B3-8844-0D46-BF32-CA60335BB027}"/>
              </a:ext>
            </a:extLst>
          </p:cNvPr>
          <p:cNvPicPr>
            <a:picLocks noChangeAspect="1"/>
          </p:cNvPicPr>
          <p:nvPr/>
        </p:nvPicPr>
        <p:blipFill>
          <a:blip r:embed="rId3"/>
          <a:stretch>
            <a:fillRect/>
          </a:stretch>
        </p:blipFill>
        <p:spPr>
          <a:xfrm>
            <a:off x="5891576" y="3571524"/>
            <a:ext cx="3682082" cy="2070100"/>
          </a:xfrm>
          <a:prstGeom prst="rect">
            <a:avLst/>
          </a:prstGeom>
        </p:spPr>
      </p:pic>
    </p:spTree>
    <p:extLst>
      <p:ext uri="{BB962C8B-B14F-4D97-AF65-F5344CB8AC3E}">
        <p14:creationId xmlns:p14="http://schemas.microsoft.com/office/powerpoint/2010/main" val="4207456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D28D-C89A-D740-8BA7-F8CBE495E178}"/>
              </a:ext>
            </a:extLst>
          </p:cNvPr>
          <p:cNvSpPr>
            <a:spLocks noGrp="1"/>
          </p:cNvSpPr>
          <p:nvPr>
            <p:ph type="title"/>
          </p:nvPr>
        </p:nvSpPr>
        <p:spPr>
          <a:xfrm>
            <a:off x="677334" y="323162"/>
            <a:ext cx="8596668" cy="657340"/>
          </a:xfrm>
        </p:spPr>
        <p:txBody>
          <a:bodyPr/>
          <a:lstStyle/>
          <a:p>
            <a:r>
              <a:rPr lang="en-US" dirty="0"/>
              <a:t>Fetching (network)</a:t>
            </a:r>
          </a:p>
        </p:txBody>
      </p:sp>
      <p:sp>
        <p:nvSpPr>
          <p:cNvPr id="3" name="Content Placeholder 2">
            <a:extLst>
              <a:ext uri="{FF2B5EF4-FFF2-40B4-BE49-F238E27FC236}">
                <a16:creationId xmlns:a16="http://schemas.microsoft.com/office/drawing/2014/main" id="{B114ADE4-5AA6-724B-8C68-63B9EE45EE3E}"/>
              </a:ext>
            </a:extLst>
          </p:cNvPr>
          <p:cNvSpPr>
            <a:spLocks noGrp="1"/>
          </p:cNvSpPr>
          <p:nvPr>
            <p:ph idx="1"/>
          </p:nvPr>
        </p:nvSpPr>
        <p:spPr>
          <a:xfrm>
            <a:off x="677334" y="1123720"/>
            <a:ext cx="5161605" cy="5411117"/>
          </a:xfrm>
        </p:spPr>
        <p:txBody>
          <a:bodyPr>
            <a:normAutofit fontScale="85000" lnSpcReduction="20000"/>
          </a:bodyPr>
          <a:lstStyle/>
          <a:p>
            <a:r>
              <a:rPr lang="en-US" dirty="0">
                <a:latin typeface="Arial" panose="020B0604020202020204" pitchFamily="34" charset="0"/>
                <a:cs typeface="Arial" panose="020B0604020202020204" pitchFamily="34" charset="0"/>
              </a:rPr>
              <a:t>JavaScript can send network requests to the server and load new information whenever is needed.</a:t>
            </a:r>
          </a:p>
          <a:p>
            <a:r>
              <a:rPr lang="en-US" dirty="0">
                <a:latin typeface="Arial" panose="020B0604020202020204" pitchFamily="34" charset="0"/>
                <a:cs typeface="Arial" panose="020B0604020202020204" pitchFamily="34" charset="0"/>
              </a:rPr>
              <a:t>JavaScript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Fetch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1 </a:t>
            </a:r>
            <a:r>
              <a:rPr lang="en-US" b="1" i="1" dirty="0">
                <a:latin typeface="Arial" panose="020B0604020202020204" pitchFamily="34" charset="0"/>
                <a:cs typeface="Arial" panose="020B0604020202020204" pitchFamily="34" charset="0"/>
              </a:rPr>
              <a:t>promise: </a:t>
            </a:r>
            <a:r>
              <a:rPr lang="en-US" dirty="0">
                <a:latin typeface="Arial" panose="020B0604020202020204" pitchFamily="34" charset="0"/>
                <a:cs typeface="Arial" panose="020B0604020202020204" pitchFamily="34" charset="0"/>
              </a:rPr>
              <a:t>let promise = fetch(</a:t>
            </a:r>
            <a:r>
              <a:rPr lang="en-US"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[options]). //</a:t>
            </a:r>
            <a:r>
              <a:rPr lang="en-US" b="1"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 the URL to access. </a:t>
            </a:r>
            <a:r>
              <a:rPr lang="en-US" b="1" dirty="0">
                <a:latin typeface="Arial" panose="020B0604020202020204" pitchFamily="34" charset="0"/>
                <a:cs typeface="Arial" panose="020B0604020202020204" pitchFamily="34" charset="0"/>
              </a:rPr>
              <a:t>options</a:t>
            </a:r>
            <a:r>
              <a:rPr lang="en-US" dirty="0">
                <a:latin typeface="Arial" panose="020B0604020202020204" pitchFamily="34" charset="0"/>
                <a:cs typeface="Arial" panose="020B0604020202020204" pitchFamily="34" charset="0"/>
              </a:rPr>
              <a:t> – optional parameters: method, headers etc.</a:t>
            </a:r>
          </a:p>
          <a:p>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HTTP-status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 </a:t>
            </a:r>
            <a:r>
              <a:rPr lang="en-US" b="1" dirty="0">
                <a:latin typeface="Arial" panose="020B0604020202020204" pitchFamily="34" charset="0"/>
                <a:cs typeface="Arial" panose="020B0604020202020204" pitchFamily="34" charset="0"/>
              </a:rPr>
              <a:t>status</a:t>
            </a:r>
            <a:r>
              <a:rPr lang="en-US" dirty="0">
                <a:latin typeface="Arial" panose="020B0604020202020204" pitchFamily="34" charset="0"/>
                <a:cs typeface="Arial" panose="020B0604020202020204" pitchFamily="34" charset="0"/>
              </a:rPr>
              <a:t> – HTTP status code, e.g. 200 // </a:t>
            </a:r>
            <a:r>
              <a:rPr lang="en-US" b="1" dirty="0">
                <a:latin typeface="Arial" panose="020B0604020202020204" pitchFamily="34" charset="0"/>
                <a:cs typeface="Arial" panose="020B0604020202020204" pitchFamily="34" charset="0"/>
              </a:rPr>
              <a:t>ok</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true if the HTTP status code is 200-299.</a:t>
            </a:r>
          </a:p>
          <a:p>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p>
          <a:p>
            <a:pPr lvl="1"/>
            <a:r>
              <a:rPr lang="en-US" b="1" dirty="0" err="1">
                <a:latin typeface="Arial" panose="020B0604020202020204" pitchFamily="34" charset="0"/>
                <a:cs typeface="Arial" panose="020B0604020202020204" pitchFamily="34" charset="0"/>
              </a:rPr>
              <a:t>response.text</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read the response and return as text,</a:t>
            </a:r>
          </a:p>
          <a:p>
            <a:pPr lvl="1"/>
            <a:r>
              <a:rPr lang="en-US" b="1" dirty="0" err="1">
                <a:latin typeface="Arial" panose="020B0604020202020204" pitchFamily="34" charset="0"/>
                <a:cs typeface="Arial" panose="020B0604020202020204" pitchFamily="34" charset="0"/>
              </a:rPr>
              <a:t>response.json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parse the response as JSON,</a:t>
            </a:r>
          </a:p>
          <a:p>
            <a:pPr lvl="1"/>
            <a:r>
              <a:rPr lang="en-US" b="1" dirty="0" err="1">
                <a:latin typeface="Arial" panose="020B0604020202020204" pitchFamily="34" charset="0"/>
                <a:cs typeface="Arial" panose="020B0604020202020204" pitchFamily="34" charset="0"/>
              </a:rPr>
              <a:t>response.formData</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err="1">
                <a:latin typeface="Arial" panose="020B0604020202020204" pitchFamily="34" charset="0"/>
                <a:cs typeface="Arial" panose="020B0604020202020204" pitchFamily="34" charset="0"/>
              </a:rPr>
              <a:t>FormData</a:t>
            </a:r>
            <a:r>
              <a:rPr lang="en-US" dirty="0">
                <a:latin typeface="Arial" panose="020B0604020202020204" pitchFamily="34" charset="0"/>
                <a:cs typeface="Arial" panose="020B0604020202020204" pitchFamily="34" charset="0"/>
              </a:rPr>
              <a:t> object (explained in the </a:t>
            </a:r>
            <a:r>
              <a:rPr lang="en-US" dirty="0">
                <a:latin typeface="Arial" panose="020B0604020202020204" pitchFamily="34" charset="0"/>
                <a:cs typeface="Arial" panose="020B0604020202020204" pitchFamily="34" charset="0"/>
                <a:hlinkClick r:id="rId2"/>
              </a:rPr>
              <a:t>next chapter</a:t>
            </a:r>
            <a:r>
              <a:rPr lang="en-US" dirty="0">
                <a:latin typeface="Arial" panose="020B0604020202020204" pitchFamily="34" charset="0"/>
                <a:cs typeface="Arial" panose="020B0604020202020204" pitchFamily="34" charset="0"/>
              </a:rPr>
              <a:t>),</a:t>
            </a:r>
          </a:p>
          <a:p>
            <a:pPr lvl="1"/>
            <a:r>
              <a:rPr lang="en-US" b="1" dirty="0" err="1">
                <a:latin typeface="Arial" panose="020B0604020202020204" pitchFamily="34" charset="0"/>
                <a:cs typeface="Arial" panose="020B0604020202020204" pitchFamily="34" charset="0"/>
              </a:rPr>
              <a:t>response.blob</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3"/>
              </a:rPr>
              <a:t>Blob</a:t>
            </a:r>
            <a:r>
              <a:rPr lang="en-US" dirty="0">
                <a:latin typeface="Arial" panose="020B0604020202020204" pitchFamily="34" charset="0"/>
                <a:cs typeface="Arial" panose="020B0604020202020204" pitchFamily="34" charset="0"/>
              </a:rPr>
              <a:t> (binary data with type),</a:t>
            </a:r>
          </a:p>
          <a:p>
            <a:pPr lvl="1"/>
            <a:r>
              <a:rPr lang="en-US" b="1" dirty="0" err="1">
                <a:latin typeface="Arial" panose="020B0604020202020204" pitchFamily="34" charset="0"/>
                <a:cs typeface="Arial" panose="020B0604020202020204" pitchFamily="34" charset="0"/>
              </a:rPr>
              <a:t>response.arrayBuffer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4"/>
              </a:rPr>
              <a:t>ArrayBuffer</a:t>
            </a:r>
            <a:r>
              <a:rPr lang="en-US" dirty="0">
                <a:latin typeface="Arial" panose="020B0604020202020204" pitchFamily="34" charset="0"/>
                <a:cs typeface="Arial" panose="020B0604020202020204" pitchFamily="34" charset="0"/>
              </a:rPr>
              <a:t> (low-level </a:t>
            </a:r>
            <a:r>
              <a:rPr lang="en-US" dirty="0" err="1">
                <a:latin typeface="Arial" panose="020B0604020202020204" pitchFamily="34" charset="0"/>
                <a:cs typeface="Arial" panose="020B0604020202020204" pitchFamily="34" charset="0"/>
              </a:rPr>
              <a:t>representaion</a:t>
            </a:r>
            <a:r>
              <a:rPr lang="en-US" dirty="0">
                <a:latin typeface="Arial" panose="020B0604020202020204" pitchFamily="34" charset="0"/>
                <a:cs typeface="Arial" panose="020B0604020202020204" pitchFamily="34" charset="0"/>
              </a:rPr>
              <a:t> of binary data)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5A5ADFE-8367-3943-A05D-1F82DB08CD72}"/>
              </a:ext>
            </a:extLst>
          </p:cNvPr>
          <p:cNvSpPr txBox="1"/>
          <p:nvPr/>
        </p:nvSpPr>
        <p:spPr>
          <a:xfrm>
            <a:off x="6096000" y="1123721"/>
            <a:ext cx="3910988" cy="646331"/>
          </a:xfrm>
          <a:prstGeom prst="rect">
            <a:avLst/>
          </a:prstGeom>
          <a:noFill/>
        </p:spPr>
        <p:txBody>
          <a:bodyPr wrap="square" rtlCol="0">
            <a:spAutoFit/>
          </a:bodyPr>
          <a:lstStyle/>
          <a:p>
            <a:r>
              <a:rPr lang="en-US" dirty="0"/>
              <a:t>Request header </a:t>
            </a:r>
            <a:r>
              <a:rPr lang="en-US" dirty="0" err="1"/>
              <a:t>và</a:t>
            </a:r>
            <a:r>
              <a:rPr lang="en-US" dirty="0"/>
              <a:t> method request</a:t>
            </a:r>
          </a:p>
          <a:p>
            <a:endParaRPr lang="en-US" dirty="0"/>
          </a:p>
        </p:txBody>
      </p:sp>
      <p:pic>
        <p:nvPicPr>
          <p:cNvPr id="6" name="Picture 5">
            <a:extLst>
              <a:ext uri="{FF2B5EF4-FFF2-40B4-BE49-F238E27FC236}">
                <a16:creationId xmlns:a16="http://schemas.microsoft.com/office/drawing/2014/main" id="{862BE702-F953-FA49-989F-D11DBD4DE794}"/>
              </a:ext>
            </a:extLst>
          </p:cNvPr>
          <p:cNvPicPr>
            <a:picLocks noChangeAspect="1"/>
          </p:cNvPicPr>
          <p:nvPr/>
        </p:nvPicPr>
        <p:blipFill>
          <a:blip r:embed="rId5"/>
          <a:stretch>
            <a:fillRect/>
          </a:stretch>
        </p:blipFill>
        <p:spPr>
          <a:xfrm>
            <a:off x="5965652" y="1674563"/>
            <a:ext cx="5910531" cy="4285561"/>
          </a:xfrm>
          <a:prstGeom prst="rect">
            <a:avLst/>
          </a:prstGeom>
        </p:spPr>
      </p:pic>
    </p:spTree>
    <p:extLst>
      <p:ext uri="{BB962C8B-B14F-4D97-AF65-F5344CB8AC3E}">
        <p14:creationId xmlns:p14="http://schemas.microsoft.com/office/powerpoint/2010/main" val="2824848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5FD8-F0F2-7742-836D-7B76E7D4F524}"/>
              </a:ext>
            </a:extLst>
          </p:cNvPr>
          <p:cNvSpPr>
            <a:spLocks noGrp="1"/>
          </p:cNvSpPr>
          <p:nvPr>
            <p:ph type="title"/>
          </p:nvPr>
        </p:nvSpPr>
        <p:spPr>
          <a:xfrm>
            <a:off x="677334" y="192349"/>
            <a:ext cx="8596668" cy="624289"/>
          </a:xfrm>
        </p:spPr>
        <p:txBody>
          <a:bodyPr>
            <a:normAutofit fontScale="90000"/>
          </a:bodyPr>
          <a:lstStyle/>
          <a:p>
            <a:r>
              <a:rPr lang="en-US" dirty="0"/>
              <a:t>Import and export</a:t>
            </a:r>
          </a:p>
        </p:txBody>
      </p:sp>
      <p:sp>
        <p:nvSpPr>
          <p:cNvPr id="3" name="Content Placeholder 2">
            <a:extLst>
              <a:ext uri="{FF2B5EF4-FFF2-40B4-BE49-F238E27FC236}">
                <a16:creationId xmlns:a16="http://schemas.microsoft.com/office/drawing/2014/main" id="{95985E9E-8490-4641-A089-FD57953CE5AD}"/>
              </a:ext>
            </a:extLst>
          </p:cNvPr>
          <p:cNvSpPr>
            <a:spLocks noGrp="1"/>
          </p:cNvSpPr>
          <p:nvPr>
            <p:ph idx="1"/>
          </p:nvPr>
        </p:nvSpPr>
        <p:spPr>
          <a:xfrm>
            <a:off x="677334" y="1167789"/>
            <a:ext cx="6670917" cy="4873574"/>
          </a:xfrm>
        </p:spPr>
        <p:txBody>
          <a:bodyPr/>
          <a:lstStyle/>
          <a:p>
            <a:r>
              <a:rPr lang="en-US" dirty="0"/>
              <a:t>Export and import directives have several syntax variants</a:t>
            </a:r>
          </a:p>
          <a:p>
            <a:r>
              <a:rPr lang="en-US" dirty="0" err="1"/>
              <a:t>Câu</a:t>
            </a:r>
            <a:r>
              <a:rPr lang="en-US" dirty="0"/>
              <a:t> </a:t>
            </a:r>
            <a:r>
              <a:rPr lang="en-US" dirty="0" err="1"/>
              <a:t>lệnh</a:t>
            </a:r>
            <a:r>
              <a:rPr lang="en-US" dirty="0"/>
              <a:t> export </a:t>
            </a:r>
            <a:r>
              <a:rPr lang="en-US" dirty="0" err="1"/>
              <a:t>dùng</a:t>
            </a:r>
            <a:r>
              <a:rPr lang="en-US" dirty="0"/>
              <a:t> </a:t>
            </a:r>
            <a:r>
              <a:rPr lang="en-US" dirty="0" err="1"/>
              <a:t>để</a:t>
            </a:r>
            <a:r>
              <a:rPr lang="en-US" dirty="0"/>
              <a:t> </a:t>
            </a:r>
            <a:r>
              <a:rPr lang="en-US" i="1" dirty="0" err="1"/>
              <a:t>xuất</a:t>
            </a:r>
            <a:r>
              <a:rPr lang="en-US" dirty="0"/>
              <a:t> ra </a:t>
            </a:r>
            <a:r>
              <a:rPr lang="en-US" dirty="0" err="1"/>
              <a:t>một</a:t>
            </a:r>
            <a:r>
              <a:rPr lang="en-US" dirty="0"/>
              <a:t> </a:t>
            </a:r>
            <a:r>
              <a:rPr lang="en-US" dirty="0" err="1"/>
              <a:t>mô-đun</a:t>
            </a:r>
            <a:r>
              <a:rPr lang="en-US" dirty="0"/>
              <a:t>:</a:t>
            </a:r>
          </a:p>
          <a:p>
            <a:endParaRPr lang="en-US" dirty="0"/>
          </a:p>
        </p:txBody>
      </p:sp>
      <p:pic>
        <p:nvPicPr>
          <p:cNvPr id="5" name="Picture 4">
            <a:extLst>
              <a:ext uri="{FF2B5EF4-FFF2-40B4-BE49-F238E27FC236}">
                <a16:creationId xmlns:a16="http://schemas.microsoft.com/office/drawing/2014/main" id="{D601D6B4-532B-944A-ACB8-88AFB7AECA2D}"/>
              </a:ext>
            </a:extLst>
          </p:cNvPr>
          <p:cNvPicPr>
            <a:picLocks noChangeAspect="1"/>
          </p:cNvPicPr>
          <p:nvPr/>
        </p:nvPicPr>
        <p:blipFill>
          <a:blip r:embed="rId2"/>
          <a:stretch>
            <a:fillRect/>
          </a:stretch>
        </p:blipFill>
        <p:spPr>
          <a:xfrm>
            <a:off x="936357" y="2128780"/>
            <a:ext cx="5626100" cy="2247900"/>
          </a:xfrm>
          <a:prstGeom prst="rect">
            <a:avLst/>
          </a:prstGeom>
        </p:spPr>
      </p:pic>
      <p:sp>
        <p:nvSpPr>
          <p:cNvPr id="6" name="TextBox 5">
            <a:extLst>
              <a:ext uri="{FF2B5EF4-FFF2-40B4-BE49-F238E27FC236}">
                <a16:creationId xmlns:a16="http://schemas.microsoft.com/office/drawing/2014/main" id="{91FB1311-0A95-B64F-B9FC-F1B54F080149}"/>
              </a:ext>
            </a:extLst>
          </p:cNvPr>
          <p:cNvSpPr txBox="1"/>
          <p:nvPr/>
        </p:nvSpPr>
        <p:spPr>
          <a:xfrm>
            <a:off x="6678721" y="1528615"/>
            <a:ext cx="4715219" cy="1200329"/>
          </a:xfrm>
          <a:prstGeom prst="rect">
            <a:avLst/>
          </a:prstGeom>
          <a:noFill/>
        </p:spPr>
        <p:txBody>
          <a:bodyPr wrap="square" rtlCol="0">
            <a:spAutoFit/>
          </a:bodyPr>
          <a:lstStyle/>
          <a:p>
            <a:r>
              <a:rPr lang="vi-VN" dirty="0"/>
              <a:t>Câu lệnh import trong ES6 dùng để </a:t>
            </a:r>
            <a:r>
              <a:rPr lang="vi-VN" i="1" dirty="0"/>
              <a:t>nhập</a:t>
            </a:r>
            <a:r>
              <a:rPr lang="vi-VN" dirty="0"/>
              <a:t> vào mô-đun từ một file cho trước (có thể là từ một thư viện hay mô-đun mà chúng ta tự định nghĩa).</a:t>
            </a:r>
            <a:endParaRPr lang="en-US" dirty="0"/>
          </a:p>
        </p:txBody>
      </p:sp>
      <p:pic>
        <p:nvPicPr>
          <p:cNvPr id="8" name="Picture 7">
            <a:extLst>
              <a:ext uri="{FF2B5EF4-FFF2-40B4-BE49-F238E27FC236}">
                <a16:creationId xmlns:a16="http://schemas.microsoft.com/office/drawing/2014/main" id="{53CFA882-A0B2-0A4F-9403-24512AEE40F6}"/>
              </a:ext>
            </a:extLst>
          </p:cNvPr>
          <p:cNvPicPr>
            <a:picLocks noChangeAspect="1"/>
          </p:cNvPicPr>
          <p:nvPr/>
        </p:nvPicPr>
        <p:blipFill>
          <a:blip r:embed="rId3"/>
          <a:stretch>
            <a:fillRect/>
          </a:stretch>
        </p:blipFill>
        <p:spPr>
          <a:xfrm>
            <a:off x="6678721" y="2842576"/>
            <a:ext cx="4448315" cy="1003498"/>
          </a:xfrm>
          <a:prstGeom prst="rect">
            <a:avLst/>
          </a:prstGeom>
        </p:spPr>
      </p:pic>
    </p:spTree>
    <p:extLst>
      <p:ext uri="{BB962C8B-B14F-4D97-AF65-F5344CB8AC3E}">
        <p14:creationId xmlns:p14="http://schemas.microsoft.com/office/powerpoint/2010/main" val="2051535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4EA4-9AD3-D545-9387-77A54DFD158A}"/>
              </a:ext>
            </a:extLst>
          </p:cNvPr>
          <p:cNvSpPr>
            <a:spLocks noGrp="1"/>
          </p:cNvSpPr>
          <p:nvPr>
            <p:ph type="title"/>
          </p:nvPr>
        </p:nvSpPr>
        <p:spPr>
          <a:xfrm>
            <a:off x="677334" y="247433"/>
            <a:ext cx="8596668" cy="569205"/>
          </a:xfrm>
        </p:spPr>
        <p:txBody>
          <a:bodyPr>
            <a:normAutofit fontScale="90000"/>
          </a:bodyPr>
          <a:lstStyle/>
          <a:p>
            <a:r>
              <a:rPr lang="en-US" b="1" dirty="0"/>
              <a:t>generator function</a:t>
            </a:r>
            <a:br>
              <a:rPr lang="en-US" b="1" dirty="0"/>
            </a:br>
            <a:endParaRPr lang="en-US" dirty="0"/>
          </a:p>
        </p:txBody>
      </p:sp>
      <p:sp>
        <p:nvSpPr>
          <p:cNvPr id="3" name="Content Placeholder 2">
            <a:extLst>
              <a:ext uri="{FF2B5EF4-FFF2-40B4-BE49-F238E27FC236}">
                <a16:creationId xmlns:a16="http://schemas.microsoft.com/office/drawing/2014/main" id="{D92E28BF-FF76-524B-9C44-F5B9E5A0A3F4}"/>
              </a:ext>
            </a:extLst>
          </p:cNvPr>
          <p:cNvSpPr>
            <a:spLocks noGrp="1"/>
          </p:cNvSpPr>
          <p:nvPr>
            <p:ph idx="1"/>
          </p:nvPr>
        </p:nvSpPr>
        <p:spPr>
          <a:xfrm>
            <a:off x="677334" y="969485"/>
            <a:ext cx="8596668" cy="5071878"/>
          </a:xfrm>
        </p:spPr>
        <p:txBody>
          <a:bodyPr/>
          <a:lstStyle/>
          <a:p>
            <a:r>
              <a:rPr lang="en-US" sz="1600" b="1" dirty="0"/>
              <a:t>Iterator: </a:t>
            </a:r>
            <a:r>
              <a:rPr lang="vi-VN" sz="1600" dirty="0"/>
              <a:t> là một đối tượng dùng để truy cập vào một dãy các phần tử, mỗi lần nó sẽ trả lại phần tử tiếp theo trong dãy và giữ lại được tứ tự duyệt mỗi lần nó được gọi đến.</a:t>
            </a:r>
          </a:p>
          <a:p>
            <a:r>
              <a:rPr lang="vi-VN" sz="1600" dirty="0"/>
              <a:t> </a:t>
            </a:r>
            <a:r>
              <a:rPr lang="vi-VN" sz="1600" b="1" dirty="0"/>
              <a:t>Iterator:</a:t>
            </a:r>
            <a:r>
              <a:rPr lang="vi-VN" sz="1600" dirty="0"/>
              <a:t> là một mẫu thiết kế. Nó quy định cách thức duyệt qua các phần tử của một collection. Collection là một tập hợp như mảng, stack, list.</a:t>
            </a:r>
          </a:p>
          <a:p>
            <a:r>
              <a:rPr lang="vi-VN" sz="1600" dirty="0"/>
              <a:t> </a:t>
            </a:r>
            <a:r>
              <a:rPr lang="vi-VN" sz="1600" b="1" i="1" dirty="0"/>
              <a:t>javascript iterator</a:t>
            </a:r>
            <a:r>
              <a:rPr lang="vi-VN" sz="1600" i="1" dirty="0"/>
              <a:t> </a:t>
            </a:r>
            <a:r>
              <a:rPr lang="vi-VN" sz="1600" dirty="0"/>
              <a:t>là một đối tượng cung cấp phương thức next() trả lại một đối tượng gồm hai thuộc tính là done kiểm tra xem dãy đã duyệt hết chưa và value giá trị phần tử tiếp theo trong dãy</a:t>
            </a:r>
            <a:endParaRPr lang="en-US" sz="1600" b="1" dirty="0"/>
          </a:p>
          <a:p>
            <a:endParaRPr lang="en-US" dirty="0"/>
          </a:p>
        </p:txBody>
      </p:sp>
      <p:pic>
        <p:nvPicPr>
          <p:cNvPr id="5" name="Picture 4">
            <a:extLst>
              <a:ext uri="{FF2B5EF4-FFF2-40B4-BE49-F238E27FC236}">
                <a16:creationId xmlns:a16="http://schemas.microsoft.com/office/drawing/2014/main" id="{59C4074C-B531-2345-839F-9D95C39F4C3B}"/>
              </a:ext>
            </a:extLst>
          </p:cNvPr>
          <p:cNvPicPr>
            <a:picLocks noChangeAspect="1"/>
          </p:cNvPicPr>
          <p:nvPr/>
        </p:nvPicPr>
        <p:blipFill>
          <a:blip r:embed="rId2"/>
          <a:stretch>
            <a:fillRect/>
          </a:stretch>
        </p:blipFill>
        <p:spPr>
          <a:xfrm>
            <a:off x="809127" y="3060261"/>
            <a:ext cx="5845061" cy="2981102"/>
          </a:xfrm>
          <a:prstGeom prst="rect">
            <a:avLst/>
          </a:prstGeom>
        </p:spPr>
      </p:pic>
    </p:spTree>
    <p:extLst>
      <p:ext uri="{BB962C8B-B14F-4D97-AF65-F5344CB8AC3E}">
        <p14:creationId xmlns:p14="http://schemas.microsoft.com/office/powerpoint/2010/main" val="76070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9CA-7F04-4741-9E08-DCE3F823E0D9}"/>
              </a:ext>
            </a:extLst>
          </p:cNvPr>
          <p:cNvSpPr>
            <a:spLocks noGrp="1"/>
          </p:cNvSpPr>
          <p:nvPr>
            <p:ph type="title"/>
          </p:nvPr>
        </p:nvSpPr>
        <p:spPr>
          <a:xfrm>
            <a:off x="677334" y="203366"/>
            <a:ext cx="8596668" cy="613272"/>
          </a:xfrm>
        </p:spPr>
        <p:txBody>
          <a:bodyPr>
            <a:normAutofit fontScale="90000"/>
          </a:bodyPr>
          <a:lstStyle/>
          <a:p>
            <a:r>
              <a:rPr lang="en-US" b="1" dirty="0">
                <a:latin typeface="Arial" panose="020B0604020202020204" pitchFamily="34" charset="0"/>
                <a:cs typeface="Arial" panose="020B0604020202020204" pitchFamily="34" charset="0"/>
              </a:rPr>
              <a:t>generator function(T)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CBE659-66DC-DD41-BEA6-EB337CB93CF0}"/>
              </a:ext>
            </a:extLst>
          </p:cNvPr>
          <p:cNvSpPr>
            <a:spLocks noGrp="1"/>
          </p:cNvSpPr>
          <p:nvPr>
            <p:ph idx="1"/>
          </p:nvPr>
        </p:nvSpPr>
        <p:spPr>
          <a:xfrm>
            <a:off x="677334" y="1013553"/>
            <a:ext cx="8596668" cy="5027810"/>
          </a:xfrm>
        </p:spPr>
        <p:txBody>
          <a:bodyPr/>
          <a:lstStyle/>
          <a:p>
            <a:r>
              <a:rPr lang="vi-VN" dirty="0">
                <a:latin typeface="Arial" panose="020B0604020202020204" pitchFamily="34" charset="0"/>
                <a:cs typeface="Arial" panose="020B0604020202020204" pitchFamily="34" charset="0"/>
              </a:rPr>
              <a:t>Một khi đã được khởi tạo chúng ta có thể gọi next để duyệt qua thằng tiếp theo.</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03FF164-401D-934A-9807-17A76FCD1FD3}"/>
              </a:ext>
            </a:extLst>
          </p:cNvPr>
          <p:cNvPicPr>
            <a:picLocks noChangeAspect="1"/>
          </p:cNvPicPr>
          <p:nvPr/>
        </p:nvPicPr>
        <p:blipFill>
          <a:blip r:embed="rId2"/>
          <a:stretch>
            <a:fillRect/>
          </a:stretch>
        </p:blipFill>
        <p:spPr>
          <a:xfrm>
            <a:off x="831570" y="1417957"/>
            <a:ext cx="8596668" cy="2109501"/>
          </a:xfrm>
          <a:prstGeom prst="rect">
            <a:avLst/>
          </a:prstGeom>
        </p:spPr>
      </p:pic>
      <p:sp>
        <p:nvSpPr>
          <p:cNvPr id="7" name="TextBox 6">
            <a:extLst>
              <a:ext uri="{FF2B5EF4-FFF2-40B4-BE49-F238E27FC236}">
                <a16:creationId xmlns:a16="http://schemas.microsoft.com/office/drawing/2014/main" id="{D86E502D-2519-184A-9CC8-4B67CA73E98F}"/>
              </a:ext>
            </a:extLst>
          </p:cNvPr>
          <p:cNvSpPr txBox="1"/>
          <p:nvPr/>
        </p:nvSpPr>
        <p:spPr>
          <a:xfrm>
            <a:off x="831570" y="3759445"/>
            <a:ext cx="5425297"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yield function (generator function)</a:t>
            </a:r>
          </a:p>
          <a:p>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4B1699D-75EB-534B-AA79-B316850A082D}"/>
              </a:ext>
            </a:extLst>
          </p:cNvPr>
          <p:cNvPicPr>
            <a:picLocks noChangeAspect="1"/>
          </p:cNvPicPr>
          <p:nvPr/>
        </p:nvPicPr>
        <p:blipFill>
          <a:blip r:embed="rId3"/>
          <a:stretch>
            <a:fillRect/>
          </a:stretch>
        </p:blipFill>
        <p:spPr>
          <a:xfrm>
            <a:off x="6193971" y="1510274"/>
            <a:ext cx="4432300" cy="3594100"/>
          </a:xfrm>
          <a:prstGeom prst="rect">
            <a:avLst/>
          </a:prstGeom>
        </p:spPr>
      </p:pic>
    </p:spTree>
    <p:extLst>
      <p:ext uri="{BB962C8B-B14F-4D97-AF65-F5344CB8AC3E}">
        <p14:creationId xmlns:p14="http://schemas.microsoft.com/office/powerpoint/2010/main" val="64686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0FD4-8D8A-7549-8E36-EB4E897384E9}"/>
              </a:ext>
            </a:extLst>
          </p:cNvPr>
          <p:cNvSpPr>
            <a:spLocks noGrp="1"/>
          </p:cNvSpPr>
          <p:nvPr>
            <p:ph type="title"/>
          </p:nvPr>
        </p:nvSpPr>
        <p:spPr/>
        <p:txBody>
          <a:bodyPr/>
          <a:lstStyle/>
          <a:p>
            <a:r>
              <a:rPr lang="vi-VN" dirty="0"/>
              <a:t>Biến và Khai báo biến js</a:t>
            </a:r>
            <a:endParaRPr lang="en-US" dirty="0"/>
          </a:p>
        </p:txBody>
      </p:sp>
      <p:sp>
        <p:nvSpPr>
          <p:cNvPr id="3" name="Content Placeholder 2">
            <a:extLst>
              <a:ext uri="{FF2B5EF4-FFF2-40B4-BE49-F238E27FC236}">
                <a16:creationId xmlns:a16="http://schemas.microsoft.com/office/drawing/2014/main" id="{E284E47D-13EF-DD47-815C-4192578BF254}"/>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b="1" i="1" dirty="0">
                <a:latin typeface="Times New Roman" panose="02020603050405020304" pitchFamily="18" charset="0"/>
                <a:cs typeface="Times New Roman" panose="02020603050405020304" pitchFamily="18" charset="0"/>
              </a:rPr>
              <a:t>var</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let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const</a:t>
            </a:r>
          </a:p>
          <a:p>
            <a:r>
              <a:rPr lang="vi-VN" dirty="0">
                <a:latin typeface="Times New Roman" panose="02020603050405020304" pitchFamily="18" charset="0"/>
                <a:cs typeface="Times New Roman" panose="02020603050405020304" pitchFamily="18" charset="0"/>
              </a:rPr>
              <a:t>Trong khi đặt tên biến trong JavaScript, bạn nên nhớ các quy tắc sau:</a:t>
            </a:r>
          </a:p>
          <a:p>
            <a:r>
              <a:rPr lang="vi-VN" dirty="0">
                <a:latin typeface="Times New Roman" panose="02020603050405020304" pitchFamily="18" charset="0"/>
                <a:cs typeface="Times New Roman" panose="02020603050405020304" pitchFamily="18" charset="0"/>
              </a:rPr>
              <a:t>Bạn không nên sử dụng bất kỳ từ khóa dành riêng nào cho một tên biến. Ví dụ, các tên biến </a:t>
            </a:r>
            <a:r>
              <a:rPr lang="vi-VN" b="1" dirty="0">
                <a:latin typeface="Times New Roman" panose="02020603050405020304" pitchFamily="18" charset="0"/>
                <a:cs typeface="Times New Roman" panose="02020603050405020304" pitchFamily="18" charset="0"/>
              </a:rPr>
              <a:t>break</a:t>
            </a:r>
            <a:r>
              <a:rPr lang="vi-VN" dirty="0">
                <a:latin typeface="Times New Roman" panose="02020603050405020304" pitchFamily="18" charset="0"/>
                <a:cs typeface="Times New Roman" panose="02020603050405020304" pitchFamily="18" charset="0"/>
              </a:rPr>
              <a:t> hoặc </a:t>
            </a:r>
            <a:r>
              <a:rPr lang="vi-VN" b="1" dirty="0">
                <a:latin typeface="Times New Roman" panose="02020603050405020304" pitchFamily="18" charset="0"/>
                <a:cs typeface="Times New Roman" panose="02020603050405020304" pitchFamily="18" charset="0"/>
              </a:rPr>
              <a:t>boolean</a:t>
            </a:r>
            <a:r>
              <a:rPr lang="vi-VN" dirty="0">
                <a:latin typeface="Times New Roman" panose="02020603050405020304" pitchFamily="18" charset="0"/>
                <a:cs typeface="Times New Roman" panose="02020603050405020304" pitchFamily="18" charset="0"/>
              </a:rPr>
              <a:t> là không hợp lệ.</a:t>
            </a:r>
          </a:p>
          <a:p>
            <a:r>
              <a:rPr lang="vi-VN"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b="1" dirty="0">
                <a:latin typeface="Times New Roman" panose="02020603050405020304" pitchFamily="18" charset="0"/>
                <a:cs typeface="Times New Roman" panose="02020603050405020304" pitchFamily="18" charset="0"/>
              </a:rPr>
              <a:t>123test</a:t>
            </a:r>
            <a:r>
              <a:rPr lang="vi-VN" dirty="0">
                <a:latin typeface="Times New Roman" panose="02020603050405020304" pitchFamily="18" charset="0"/>
                <a:cs typeface="Times New Roman" panose="02020603050405020304" pitchFamily="18" charset="0"/>
              </a:rPr>
              <a:t> là tên biến không hợp lệ nhưng</a:t>
            </a: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_123test</a:t>
            </a:r>
            <a:r>
              <a:rPr lang="vi-VN" dirty="0">
                <a:latin typeface="Times New Roman" panose="02020603050405020304" pitchFamily="18" charset="0"/>
                <a:cs typeface="Times New Roman" panose="02020603050405020304" pitchFamily="18" charset="0"/>
              </a:rPr>
              <a:t> là hợp lệ.</a:t>
            </a:r>
          </a:p>
          <a:p>
            <a:r>
              <a:rPr lang="vi-VN" dirty="0">
                <a:latin typeface="Times New Roman" panose="02020603050405020304" pitchFamily="18" charset="0"/>
                <a:cs typeface="Times New Roman" panose="02020603050405020304" pitchFamily="18" charset="0"/>
              </a:rPr>
              <a:t>Tên biến JavaScript là phân biệt kiểu chữ. Ví dụ,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và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là hai biến khác nhau.</a:t>
            </a:r>
          </a:p>
          <a:p>
            <a:endParaRPr lang="en-US" dirty="0"/>
          </a:p>
        </p:txBody>
      </p:sp>
    </p:spTree>
    <p:extLst>
      <p:ext uri="{BB962C8B-B14F-4D97-AF65-F5344CB8AC3E}">
        <p14:creationId xmlns:p14="http://schemas.microsoft.com/office/powerpoint/2010/main" val="22573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A2F-1261-0046-9508-D799689D8FAA}"/>
              </a:ext>
            </a:extLst>
          </p:cNvPr>
          <p:cNvSpPr>
            <a:spLocks noGrp="1"/>
          </p:cNvSpPr>
          <p:nvPr>
            <p:ph type="title"/>
          </p:nvPr>
        </p:nvSpPr>
        <p:spPr>
          <a:xfrm>
            <a:off x="677334" y="609600"/>
            <a:ext cx="8596668" cy="668357"/>
          </a:xfrm>
        </p:spPr>
        <p:txBody>
          <a:bodyPr/>
          <a:lstStyle/>
          <a:p>
            <a:r>
              <a:rPr lang="en-US" b="1" dirty="0">
                <a:latin typeface="Arial" panose="020B0604020202020204" pitchFamily="34" charset="0"/>
                <a:cs typeface="Arial" panose="020B0604020202020204" pitchFamily="34" charset="0"/>
              </a:rPr>
              <a:t>generator function(T)</a:t>
            </a:r>
            <a:endParaRPr lang="en-US" dirty="0"/>
          </a:p>
        </p:txBody>
      </p:sp>
      <p:sp>
        <p:nvSpPr>
          <p:cNvPr id="3" name="Content Placeholder 2">
            <a:extLst>
              <a:ext uri="{FF2B5EF4-FFF2-40B4-BE49-F238E27FC236}">
                <a16:creationId xmlns:a16="http://schemas.microsoft.com/office/drawing/2014/main" id="{D8B3E933-BEA8-2047-A4C9-4140647C1C27}"/>
              </a:ext>
            </a:extLst>
          </p:cNvPr>
          <p:cNvSpPr>
            <a:spLocks noGrp="1"/>
          </p:cNvSpPr>
          <p:nvPr>
            <p:ph idx="1"/>
          </p:nvPr>
        </p:nvSpPr>
        <p:spPr>
          <a:xfrm>
            <a:off x="677334" y="1575413"/>
            <a:ext cx="5084488" cy="4465950"/>
          </a:xfrm>
        </p:spPr>
        <p:txBody>
          <a:bodyPr/>
          <a:lstStyle/>
          <a:p>
            <a:r>
              <a:rPr lang="en-US" b="1" dirty="0"/>
              <a:t>yield* (</a:t>
            </a:r>
            <a:r>
              <a:rPr lang="en-US" b="1" dirty="0" err="1"/>
              <a:t>có</a:t>
            </a:r>
            <a:r>
              <a:rPr lang="en-US" b="1" dirty="0"/>
              <a:t> </a:t>
            </a:r>
            <a:r>
              <a:rPr lang="en-US" b="1" dirty="0" err="1"/>
              <a:t>thể</a:t>
            </a:r>
            <a:r>
              <a:rPr lang="en-US" b="1" dirty="0"/>
              <a:t> </a:t>
            </a:r>
            <a:r>
              <a:rPr lang="en-US" b="1" dirty="0" err="1"/>
              <a:t>hiểu</a:t>
            </a:r>
            <a:r>
              <a:rPr lang="en-US" b="1" dirty="0"/>
              <a:t> </a:t>
            </a:r>
            <a:r>
              <a:rPr lang="en-US" b="1" dirty="0" err="1"/>
              <a:t>như</a:t>
            </a:r>
            <a:r>
              <a:rPr lang="en-US" b="1" dirty="0"/>
              <a:t> callback ) : </a:t>
            </a:r>
            <a:r>
              <a:rPr lang="vi-VN" dirty="0"/>
              <a:t>biểu thức yield nhận vào một iterator khác hoặc một mảng khi chạy đến nó sẽ lần lượt chạy qua các giá trị của yield* rồi mới tới các yield tiếp theo.</a:t>
            </a:r>
            <a:endParaRPr lang="en-US" b="1" dirty="0"/>
          </a:p>
          <a:p>
            <a:endParaRPr lang="en-US" b="1" dirty="0"/>
          </a:p>
          <a:p>
            <a:endParaRPr lang="en-US" dirty="0"/>
          </a:p>
        </p:txBody>
      </p:sp>
      <p:pic>
        <p:nvPicPr>
          <p:cNvPr id="5" name="Picture 4">
            <a:extLst>
              <a:ext uri="{FF2B5EF4-FFF2-40B4-BE49-F238E27FC236}">
                <a16:creationId xmlns:a16="http://schemas.microsoft.com/office/drawing/2014/main" id="{2D5D53F0-FF07-F245-BB2E-306CD5B6D369}"/>
              </a:ext>
            </a:extLst>
          </p:cNvPr>
          <p:cNvPicPr>
            <a:picLocks noChangeAspect="1"/>
          </p:cNvPicPr>
          <p:nvPr/>
        </p:nvPicPr>
        <p:blipFill>
          <a:blip r:embed="rId2"/>
          <a:stretch>
            <a:fillRect/>
          </a:stretch>
        </p:blipFill>
        <p:spPr>
          <a:xfrm>
            <a:off x="5622275" y="1135038"/>
            <a:ext cx="3940366" cy="4906325"/>
          </a:xfrm>
          <a:prstGeom prst="rect">
            <a:avLst/>
          </a:prstGeom>
        </p:spPr>
      </p:pic>
    </p:spTree>
    <p:extLst>
      <p:ext uri="{BB962C8B-B14F-4D97-AF65-F5344CB8AC3E}">
        <p14:creationId xmlns:p14="http://schemas.microsoft.com/office/powerpoint/2010/main" val="1265056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514F-A11B-9942-8B91-FE596E60DC29}"/>
              </a:ext>
            </a:extLst>
          </p:cNvPr>
          <p:cNvSpPr>
            <a:spLocks noGrp="1"/>
          </p:cNvSpPr>
          <p:nvPr>
            <p:ph type="title"/>
          </p:nvPr>
        </p:nvSpPr>
        <p:spPr>
          <a:xfrm>
            <a:off x="677334" y="91807"/>
            <a:ext cx="8596668" cy="514120"/>
          </a:xfrm>
        </p:spPr>
        <p:txBody>
          <a:bodyPr>
            <a:normAutofit fontScale="90000"/>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3914B09D-8944-6342-8C27-239D6046EFD2}"/>
              </a:ext>
            </a:extLst>
          </p:cNvPr>
          <p:cNvSpPr>
            <a:spLocks noGrp="1"/>
          </p:cNvSpPr>
          <p:nvPr>
            <p:ph idx="1"/>
          </p:nvPr>
        </p:nvSpPr>
        <p:spPr>
          <a:xfrm>
            <a:off x="677334" y="804232"/>
            <a:ext cx="8596668" cy="4774422"/>
          </a:xfrm>
        </p:spPr>
        <p:txBody>
          <a:bodyPr/>
          <a:lstStyle/>
          <a:p>
            <a:r>
              <a:rPr lang="en-US" dirty="0"/>
              <a:t> That’s not an entirely new language-level entity, as one might think.</a:t>
            </a:r>
          </a:p>
          <a:p>
            <a:r>
              <a:rPr lang="en-US" dirty="0"/>
              <a:t>Let’s unveil any magic and see what a class really is. That’ll help in understanding many complex aspects.</a:t>
            </a:r>
          </a:p>
          <a:p>
            <a:r>
              <a:rPr lang="en-US" dirty="0"/>
              <a:t>In JavaScript, a class is a kind of function.</a:t>
            </a:r>
          </a:p>
          <a:p>
            <a:endParaRPr lang="en-US" dirty="0"/>
          </a:p>
        </p:txBody>
      </p:sp>
      <p:pic>
        <p:nvPicPr>
          <p:cNvPr id="5" name="Picture 4">
            <a:extLst>
              <a:ext uri="{FF2B5EF4-FFF2-40B4-BE49-F238E27FC236}">
                <a16:creationId xmlns:a16="http://schemas.microsoft.com/office/drawing/2014/main" id="{429C77CC-AE4F-EF48-AA95-C839E2375456}"/>
              </a:ext>
            </a:extLst>
          </p:cNvPr>
          <p:cNvPicPr>
            <a:picLocks noChangeAspect="1"/>
          </p:cNvPicPr>
          <p:nvPr/>
        </p:nvPicPr>
        <p:blipFill>
          <a:blip r:embed="rId2"/>
          <a:stretch>
            <a:fillRect/>
          </a:stretch>
        </p:blipFill>
        <p:spPr>
          <a:xfrm>
            <a:off x="677334" y="2508249"/>
            <a:ext cx="5954820" cy="2636627"/>
          </a:xfrm>
          <a:prstGeom prst="rect">
            <a:avLst/>
          </a:prstGeom>
        </p:spPr>
      </p:pic>
      <p:pic>
        <p:nvPicPr>
          <p:cNvPr id="7" name="Picture 6">
            <a:extLst>
              <a:ext uri="{FF2B5EF4-FFF2-40B4-BE49-F238E27FC236}">
                <a16:creationId xmlns:a16="http://schemas.microsoft.com/office/drawing/2014/main" id="{DD821EE7-496B-F448-B03B-87724E702A7B}"/>
              </a:ext>
            </a:extLst>
          </p:cNvPr>
          <p:cNvPicPr>
            <a:picLocks noChangeAspect="1"/>
          </p:cNvPicPr>
          <p:nvPr/>
        </p:nvPicPr>
        <p:blipFill>
          <a:blip r:embed="rId3"/>
          <a:stretch>
            <a:fillRect/>
          </a:stretch>
        </p:blipFill>
        <p:spPr>
          <a:xfrm>
            <a:off x="4975668" y="2508249"/>
            <a:ext cx="4906462" cy="2636627"/>
          </a:xfrm>
          <a:prstGeom prst="rect">
            <a:avLst/>
          </a:prstGeom>
        </p:spPr>
      </p:pic>
    </p:spTree>
    <p:extLst>
      <p:ext uri="{BB962C8B-B14F-4D97-AF65-F5344CB8AC3E}">
        <p14:creationId xmlns:p14="http://schemas.microsoft.com/office/powerpoint/2010/main" val="396053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EDCB-DF9E-0F46-88EC-9021694F1597}"/>
              </a:ext>
            </a:extLst>
          </p:cNvPr>
          <p:cNvSpPr>
            <a:spLocks noGrp="1"/>
          </p:cNvSpPr>
          <p:nvPr>
            <p:ph type="title"/>
          </p:nvPr>
        </p:nvSpPr>
        <p:spPr>
          <a:xfrm>
            <a:off x="740218" y="124858"/>
            <a:ext cx="8596668" cy="646323"/>
          </a:xfrm>
        </p:spPr>
        <p:txBody>
          <a:bodyPr/>
          <a:lstStyle/>
          <a:p>
            <a:r>
              <a:rPr lang="en-US" dirty="0"/>
              <a:t>Class Expression</a:t>
            </a:r>
          </a:p>
        </p:txBody>
      </p:sp>
      <p:pic>
        <p:nvPicPr>
          <p:cNvPr id="5" name="Content Placeholder 4">
            <a:extLst>
              <a:ext uri="{FF2B5EF4-FFF2-40B4-BE49-F238E27FC236}">
                <a16:creationId xmlns:a16="http://schemas.microsoft.com/office/drawing/2014/main" id="{4C9410D8-26F8-0542-9A66-4D829FA59BA5}"/>
              </a:ext>
            </a:extLst>
          </p:cNvPr>
          <p:cNvPicPr>
            <a:picLocks noGrp="1" noChangeAspect="1"/>
          </p:cNvPicPr>
          <p:nvPr>
            <p:ph idx="1"/>
          </p:nvPr>
        </p:nvPicPr>
        <p:blipFill>
          <a:blip r:embed="rId2"/>
          <a:stretch>
            <a:fillRect/>
          </a:stretch>
        </p:blipFill>
        <p:spPr>
          <a:xfrm>
            <a:off x="803102" y="771181"/>
            <a:ext cx="8470900" cy="2755900"/>
          </a:xfrm>
        </p:spPr>
      </p:pic>
      <p:pic>
        <p:nvPicPr>
          <p:cNvPr id="7" name="Picture 6">
            <a:extLst>
              <a:ext uri="{FF2B5EF4-FFF2-40B4-BE49-F238E27FC236}">
                <a16:creationId xmlns:a16="http://schemas.microsoft.com/office/drawing/2014/main" id="{E440F19E-B06A-9D41-BA2E-8E111A58F1C8}"/>
              </a:ext>
            </a:extLst>
          </p:cNvPr>
          <p:cNvPicPr>
            <a:picLocks noChangeAspect="1"/>
          </p:cNvPicPr>
          <p:nvPr/>
        </p:nvPicPr>
        <p:blipFill>
          <a:blip r:embed="rId3"/>
          <a:stretch>
            <a:fillRect/>
          </a:stretch>
        </p:blipFill>
        <p:spPr>
          <a:xfrm>
            <a:off x="803102" y="3428999"/>
            <a:ext cx="8131578" cy="3276509"/>
          </a:xfrm>
          <a:prstGeom prst="rect">
            <a:avLst/>
          </a:prstGeom>
        </p:spPr>
      </p:pic>
    </p:spTree>
    <p:extLst>
      <p:ext uri="{BB962C8B-B14F-4D97-AF65-F5344CB8AC3E}">
        <p14:creationId xmlns:p14="http://schemas.microsoft.com/office/powerpoint/2010/main" val="60755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A70BB-E920-C344-8AB4-61329207331E}"/>
              </a:ext>
            </a:extLst>
          </p:cNvPr>
          <p:cNvSpPr txBox="1"/>
          <p:nvPr/>
        </p:nvSpPr>
        <p:spPr>
          <a:xfrm>
            <a:off x="374573" y="418641"/>
            <a:ext cx="4968607" cy="923330"/>
          </a:xfrm>
          <a:prstGeom prst="rect">
            <a:avLst/>
          </a:prstGeom>
          <a:solidFill>
            <a:schemeClr val="accent1"/>
          </a:solidFill>
        </p:spPr>
        <p:txBody>
          <a:bodyPr wrap="square" rtlCol="0">
            <a:spAutoFit/>
          </a:bodyPr>
          <a:lstStyle/>
          <a:p>
            <a:r>
              <a:rPr lang="en-US" dirty="0"/>
              <a:t>Getters/setters, other </a:t>
            </a:r>
            <a:r>
              <a:rPr lang="en-US" dirty="0" err="1"/>
              <a:t>shorthands</a:t>
            </a:r>
            <a:endParaRPr lang="en-US" dirty="0"/>
          </a:p>
          <a:p>
            <a:endParaRPr lang="en-US" dirty="0"/>
          </a:p>
          <a:p>
            <a:endParaRPr lang="en-US" dirty="0"/>
          </a:p>
        </p:txBody>
      </p:sp>
      <p:pic>
        <p:nvPicPr>
          <p:cNvPr id="4" name="Picture 3">
            <a:extLst>
              <a:ext uri="{FF2B5EF4-FFF2-40B4-BE49-F238E27FC236}">
                <a16:creationId xmlns:a16="http://schemas.microsoft.com/office/drawing/2014/main" id="{E1F2DFDE-33A0-0D47-A154-7CA7786300C0}"/>
              </a:ext>
            </a:extLst>
          </p:cNvPr>
          <p:cNvPicPr>
            <a:picLocks noChangeAspect="1"/>
          </p:cNvPicPr>
          <p:nvPr/>
        </p:nvPicPr>
        <p:blipFill>
          <a:blip r:embed="rId2"/>
          <a:stretch>
            <a:fillRect/>
          </a:stretch>
        </p:blipFill>
        <p:spPr>
          <a:xfrm>
            <a:off x="374573" y="724359"/>
            <a:ext cx="4968607" cy="5715000"/>
          </a:xfrm>
          <a:prstGeom prst="rect">
            <a:avLst/>
          </a:prstGeom>
        </p:spPr>
      </p:pic>
      <p:sp>
        <p:nvSpPr>
          <p:cNvPr id="5" name="TextBox 4">
            <a:extLst>
              <a:ext uri="{FF2B5EF4-FFF2-40B4-BE49-F238E27FC236}">
                <a16:creationId xmlns:a16="http://schemas.microsoft.com/office/drawing/2014/main" id="{7BEE8283-52D3-344F-8194-CB3DBC70E9E5}"/>
              </a:ext>
            </a:extLst>
          </p:cNvPr>
          <p:cNvSpPr txBox="1"/>
          <p:nvPr/>
        </p:nvSpPr>
        <p:spPr>
          <a:xfrm>
            <a:off x="5490073" y="418641"/>
            <a:ext cx="4557310" cy="646331"/>
          </a:xfrm>
          <a:prstGeom prst="rect">
            <a:avLst/>
          </a:prstGeom>
          <a:solidFill>
            <a:schemeClr val="accent1"/>
          </a:solidFill>
        </p:spPr>
        <p:txBody>
          <a:bodyPr wrap="square" rtlCol="0">
            <a:spAutoFit/>
          </a:bodyPr>
          <a:lstStyle/>
          <a:p>
            <a:r>
              <a:rPr lang="en-US" dirty="0"/>
              <a:t>Class properties</a:t>
            </a:r>
          </a:p>
          <a:p>
            <a:endParaRPr lang="en-US" dirty="0"/>
          </a:p>
        </p:txBody>
      </p:sp>
      <p:pic>
        <p:nvPicPr>
          <p:cNvPr id="7" name="Picture 6">
            <a:extLst>
              <a:ext uri="{FF2B5EF4-FFF2-40B4-BE49-F238E27FC236}">
                <a16:creationId xmlns:a16="http://schemas.microsoft.com/office/drawing/2014/main" id="{21211377-697E-CA4A-9140-BE508F5C22C8}"/>
              </a:ext>
            </a:extLst>
          </p:cNvPr>
          <p:cNvPicPr>
            <a:picLocks noChangeAspect="1"/>
          </p:cNvPicPr>
          <p:nvPr/>
        </p:nvPicPr>
        <p:blipFill>
          <a:blip r:embed="rId3"/>
          <a:stretch>
            <a:fillRect/>
          </a:stretch>
        </p:blipFill>
        <p:spPr>
          <a:xfrm>
            <a:off x="5490073" y="735388"/>
            <a:ext cx="4557310" cy="2900178"/>
          </a:xfrm>
          <a:prstGeom prst="rect">
            <a:avLst/>
          </a:prstGeom>
        </p:spPr>
      </p:pic>
    </p:spTree>
    <p:extLst>
      <p:ext uri="{BB962C8B-B14F-4D97-AF65-F5344CB8AC3E}">
        <p14:creationId xmlns:p14="http://schemas.microsoft.com/office/powerpoint/2010/main" val="293031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BB3C-CA2C-F94C-A214-8C4DC42A78B8}"/>
              </a:ext>
            </a:extLst>
          </p:cNvPr>
          <p:cNvSpPr>
            <a:spLocks noGrp="1"/>
          </p:cNvSpPr>
          <p:nvPr>
            <p:ph type="title"/>
          </p:nvPr>
        </p:nvSpPr>
        <p:spPr/>
        <p:txBody>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78224740-BCB4-094C-8EFB-42DB9B756466}"/>
              </a:ext>
            </a:extLst>
          </p:cNvPr>
          <p:cNvSpPr>
            <a:spLocks noGrp="1"/>
          </p:cNvSpPr>
          <p:nvPr>
            <p:ph idx="1"/>
          </p:nvPr>
        </p:nvSpPr>
        <p:spPr>
          <a:xfrm>
            <a:off x="677334" y="1664830"/>
            <a:ext cx="5051437" cy="3880773"/>
          </a:xfrm>
        </p:spPr>
        <p:txBody>
          <a:bodyPr>
            <a:normAutofit fontScale="85000" lnSpcReduction="20000"/>
          </a:bodyPr>
          <a:lstStyle/>
          <a:p>
            <a:r>
              <a:rPr lang="en-US" dirty="0"/>
              <a:t>- </a:t>
            </a:r>
            <a:r>
              <a:rPr lang="en-US" dirty="0" err="1"/>
              <a:t>Kế</a:t>
            </a:r>
            <a:r>
              <a:rPr lang="en-US" dirty="0"/>
              <a:t> </a:t>
            </a:r>
            <a:r>
              <a:rPr lang="en-US" dirty="0" err="1"/>
              <a:t>thừa</a:t>
            </a:r>
            <a:r>
              <a:rPr lang="en-US" dirty="0"/>
              <a:t> : extends</a:t>
            </a:r>
          </a:p>
          <a:p>
            <a:r>
              <a:rPr lang="en-US" dirty="0"/>
              <a:t>- override: supper</a:t>
            </a:r>
          </a:p>
          <a:p>
            <a:r>
              <a:rPr lang="en-US" dirty="0"/>
              <a:t>- static method</a:t>
            </a:r>
          </a:p>
          <a:p>
            <a:r>
              <a:rPr lang="en-US" dirty="0"/>
              <a:t>- static property</a:t>
            </a:r>
          </a:p>
          <a:p>
            <a:r>
              <a:rPr lang="en-US" dirty="0"/>
              <a:t>- Private and protected properties and methods</a:t>
            </a:r>
          </a:p>
          <a:p>
            <a:pPr lvl="1"/>
            <a:r>
              <a:rPr lang="en-US" dirty="0"/>
              <a:t> </a:t>
            </a:r>
            <a:r>
              <a:rPr lang="en-US" b="1" dirty="0"/>
              <a:t>Protected properties are usually prefixed with an underscore _</a:t>
            </a:r>
          </a:p>
          <a:p>
            <a:pPr lvl="1"/>
            <a:r>
              <a:rPr lang="en-US" dirty="0"/>
              <a:t>There’s a finished JavaScript proposal, almost in the standard, that provides language-level support for private properties and methods.</a:t>
            </a:r>
          </a:p>
          <a:p>
            <a:pPr lvl="1"/>
            <a:r>
              <a:rPr lang="en-US" dirty="0"/>
              <a:t>Privates should start with </a:t>
            </a:r>
            <a:r>
              <a:rPr lang="en-US" b="1" dirty="0"/>
              <a:t>#.</a:t>
            </a:r>
            <a:r>
              <a:rPr lang="en-US" dirty="0"/>
              <a:t> They are only accessible from inside the class.</a:t>
            </a:r>
          </a:p>
          <a:p>
            <a:pPr lvl="1"/>
            <a:r>
              <a:rPr lang="en-US" dirty="0"/>
              <a:t>Privates -  this is a recent addition to the language. Not supported in JavaScript engines, or supported partially yet, requires </a:t>
            </a:r>
            <a:r>
              <a:rPr lang="en-US" dirty="0" err="1"/>
              <a:t>polyfilling</a:t>
            </a:r>
            <a:r>
              <a:rPr lang="en-US" dirty="0"/>
              <a:t>.</a:t>
            </a:r>
          </a:p>
          <a:p>
            <a:pPr marL="457200" lvl="1" indent="0">
              <a:buNone/>
            </a:pPr>
            <a:endParaRPr lang="en-US" dirty="0"/>
          </a:p>
          <a:p>
            <a:pPr lvl="2"/>
            <a:endParaRPr lang="en-US" b="1" dirty="0"/>
          </a:p>
          <a:p>
            <a:endParaRPr lang="en-US" dirty="0"/>
          </a:p>
        </p:txBody>
      </p:sp>
      <p:sp>
        <p:nvSpPr>
          <p:cNvPr id="4" name="TextBox 3">
            <a:extLst>
              <a:ext uri="{FF2B5EF4-FFF2-40B4-BE49-F238E27FC236}">
                <a16:creationId xmlns:a16="http://schemas.microsoft.com/office/drawing/2014/main" id="{6FC688E5-D5E2-8740-8AB0-1E37D29B3696}"/>
              </a:ext>
            </a:extLst>
          </p:cNvPr>
          <p:cNvSpPr txBox="1"/>
          <p:nvPr/>
        </p:nvSpPr>
        <p:spPr>
          <a:xfrm>
            <a:off x="5728771" y="1480163"/>
            <a:ext cx="3944039" cy="1400383"/>
          </a:xfrm>
          <a:prstGeom prst="rect">
            <a:avLst/>
          </a:prstGeom>
          <a:noFill/>
        </p:spPr>
        <p:txBody>
          <a:bodyPr wrap="square" rtlCol="0">
            <a:spAutoFit/>
          </a:bodyPr>
          <a:lstStyle/>
          <a:p>
            <a:r>
              <a:rPr lang="en-US" sz="1700" b="1" dirty="0"/>
              <a:t>Class checking: "</a:t>
            </a:r>
            <a:r>
              <a:rPr lang="en-US" sz="1700" b="1" dirty="0" err="1"/>
              <a:t>instanceof</a:t>
            </a:r>
            <a:r>
              <a:rPr lang="en-US" sz="1700" b="1" dirty="0"/>
              <a:t>”</a:t>
            </a:r>
          </a:p>
          <a:p>
            <a:endParaRPr lang="en-US" sz="1700" b="1" dirty="0"/>
          </a:p>
          <a:p>
            <a:r>
              <a:rPr lang="en-US" sz="1700" dirty="0"/>
              <a:t>-The </a:t>
            </a:r>
            <a:r>
              <a:rPr lang="en-US" sz="1700" dirty="0" err="1"/>
              <a:t>instanceof</a:t>
            </a:r>
            <a:r>
              <a:rPr lang="en-US" sz="1700" dirty="0"/>
              <a:t> operator</a:t>
            </a:r>
          </a:p>
          <a:p>
            <a:r>
              <a:rPr lang="en-US" sz="1700" dirty="0"/>
              <a:t>- Syntax : </a:t>
            </a:r>
            <a:r>
              <a:rPr lang="en-US" sz="1700" i="1" dirty="0"/>
              <a:t>obj </a:t>
            </a:r>
            <a:r>
              <a:rPr lang="en-US" sz="1700" i="1" dirty="0" err="1"/>
              <a:t>instanceof</a:t>
            </a:r>
            <a:r>
              <a:rPr lang="en-US" sz="1700" i="1" dirty="0"/>
              <a:t> Class</a:t>
            </a:r>
          </a:p>
          <a:p>
            <a:endParaRPr lang="en-US" sz="1700" dirty="0"/>
          </a:p>
        </p:txBody>
      </p:sp>
      <p:pic>
        <p:nvPicPr>
          <p:cNvPr id="6" name="Picture 5">
            <a:extLst>
              <a:ext uri="{FF2B5EF4-FFF2-40B4-BE49-F238E27FC236}">
                <a16:creationId xmlns:a16="http://schemas.microsoft.com/office/drawing/2014/main" id="{A9CA7BD1-054C-3947-A300-3317EFA67E22}"/>
              </a:ext>
            </a:extLst>
          </p:cNvPr>
          <p:cNvPicPr>
            <a:picLocks noChangeAspect="1"/>
          </p:cNvPicPr>
          <p:nvPr/>
        </p:nvPicPr>
        <p:blipFill>
          <a:blip r:embed="rId2"/>
          <a:stretch>
            <a:fillRect/>
          </a:stretch>
        </p:blipFill>
        <p:spPr>
          <a:xfrm>
            <a:off x="5728771" y="2773365"/>
            <a:ext cx="4307595" cy="1963887"/>
          </a:xfrm>
          <a:prstGeom prst="rect">
            <a:avLst/>
          </a:prstGeom>
        </p:spPr>
      </p:pic>
    </p:spTree>
    <p:extLst>
      <p:ext uri="{BB962C8B-B14F-4D97-AF65-F5344CB8AC3E}">
        <p14:creationId xmlns:p14="http://schemas.microsoft.com/office/powerpoint/2010/main" val="1108856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3BB95-80FA-FF46-AB76-3CB25D515EC4}"/>
              </a:ext>
            </a:extLst>
          </p:cNvPr>
          <p:cNvSpPr txBox="1"/>
          <p:nvPr/>
        </p:nvSpPr>
        <p:spPr>
          <a:xfrm>
            <a:off x="1795749" y="2820318"/>
            <a:ext cx="6632155" cy="769441"/>
          </a:xfrm>
          <a:prstGeom prst="rect">
            <a:avLst/>
          </a:prstGeom>
          <a:noFill/>
        </p:spPr>
        <p:txBody>
          <a:bodyPr wrap="square" rtlCol="0">
            <a:spAutoFit/>
          </a:bodyPr>
          <a:lstStyle/>
          <a:p>
            <a:pPr algn="ctr"/>
            <a:r>
              <a:rPr lang="en-US" sz="4400" dirty="0"/>
              <a:t>Thanks for watching !</a:t>
            </a:r>
          </a:p>
        </p:txBody>
      </p:sp>
    </p:spTree>
    <p:extLst>
      <p:ext uri="{BB962C8B-B14F-4D97-AF65-F5344CB8AC3E}">
        <p14:creationId xmlns:p14="http://schemas.microsoft.com/office/powerpoint/2010/main" val="332090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8410-681C-0446-BB69-BA30450779CF}"/>
              </a:ext>
            </a:extLst>
          </p:cNvPr>
          <p:cNvSpPr>
            <a:spLocks noGrp="1"/>
          </p:cNvSpPr>
          <p:nvPr>
            <p:ph type="title"/>
          </p:nvPr>
        </p:nvSpPr>
        <p:spPr/>
        <p:txBody>
          <a:bodyPr/>
          <a:lstStyle/>
          <a:p>
            <a:r>
              <a:rPr lang="vi-VN" dirty="0">
                <a:latin typeface="Times New Roman" charset="0"/>
                <a:ea typeface="Times New Roman" charset="0"/>
                <a:cs typeface="Times New Roman" charset="0"/>
              </a:rPr>
              <a:t>Biến và Khai báo biến js (Tiếp)</a:t>
            </a:r>
            <a:endParaRPr lang="en-US" dirty="0"/>
          </a:p>
        </p:txBody>
      </p:sp>
      <p:sp>
        <p:nvSpPr>
          <p:cNvPr id="3" name="Content Placeholder 2">
            <a:extLst>
              <a:ext uri="{FF2B5EF4-FFF2-40B4-BE49-F238E27FC236}">
                <a16:creationId xmlns:a16="http://schemas.microsoft.com/office/drawing/2014/main" id="{488691D9-6F86-524E-93D9-0B4E614CD0A1}"/>
              </a:ext>
            </a:extLst>
          </p:cNvPr>
          <p:cNvSpPr>
            <a:spLocks noGrp="1"/>
          </p:cNvSpPr>
          <p:nvPr>
            <p:ph idx="1"/>
          </p:nvPr>
        </p:nvSpPr>
        <p:spPr/>
        <p:txBody>
          <a:bodyPr/>
          <a:lstStyle/>
          <a:p>
            <a:r>
              <a:rPr lang="en-US" dirty="0" err="1">
                <a:latin typeface="Times New Roman" charset="0"/>
                <a:ea typeface="Times New Roman" charset="0"/>
                <a:cs typeface="Times New Roman" charset="0"/>
              </a:rPr>
              <a:t>Từ</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khoá</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var</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ra 1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toàn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cục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xuyên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ngoài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a:t>
            </a:r>
          </a:p>
          <a:p>
            <a:r>
              <a:rPr lang="en-US" dirty="0">
                <a:latin typeface="Times New Roman" charset="0"/>
                <a:ea typeface="Times New Roman" charset="0"/>
                <a:cs typeface="Times New Roman" charset="0"/>
              </a:rPr>
              <a:t>var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tên</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khi</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dấu</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đóng</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mở</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ngoặc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p>
          <a:p>
            <a:r>
              <a:rPr lang="en-US" b="1" i="1" dirty="0">
                <a:latin typeface="Times New Roman" charset="0"/>
                <a:ea typeface="Times New Roman" charset="0"/>
                <a:cs typeface="Times New Roman" charset="0"/>
              </a:rPr>
              <a:t>const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dùng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để</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hằng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số</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là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giá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trị</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thay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đổi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được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quá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chạy</a:t>
            </a:r>
            <a:r>
              <a:rPr lang="en-US"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78448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6A08-2709-F048-831F-A8CE00DCA9AE}"/>
              </a:ext>
            </a:extLst>
          </p:cNvPr>
          <p:cNvSpPr>
            <a:spLocks noGrp="1"/>
          </p:cNvSpPr>
          <p:nvPr>
            <p:ph type="title"/>
          </p:nvPr>
        </p:nvSpPr>
        <p:spPr/>
        <p:txBody>
          <a:bodyPr/>
          <a:lstStyle/>
          <a:p>
            <a:r>
              <a:rPr lang="en-US" dirty="0" err="1"/>
              <a:t>Các</a:t>
            </a:r>
            <a:r>
              <a:rPr lang="en-US" dirty="0"/>
              <a:t> </a:t>
            </a:r>
            <a:r>
              <a:rPr lang="en-US" dirty="0" err="1"/>
              <a:t>lệnh</a:t>
            </a:r>
            <a:r>
              <a:rPr lang="en-US" dirty="0"/>
              <a:t> </a:t>
            </a:r>
            <a:r>
              <a:rPr lang="en-US" dirty="0" err="1"/>
              <a:t>và</a:t>
            </a:r>
            <a:r>
              <a:rPr lang="en-US" dirty="0"/>
              <a:t> </a:t>
            </a:r>
            <a:r>
              <a:rPr lang="en-US" dirty="0" err="1"/>
              <a:t>biểu</a:t>
            </a:r>
            <a:r>
              <a:rPr lang="en-US" dirty="0"/>
              <a:t> </a:t>
            </a:r>
            <a:r>
              <a:rPr lang="en-US" dirty="0" err="1"/>
              <a:t>thức</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83DC65FD-8E3D-FD4C-A08B-E11E2481076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 code }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(true).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1}else{//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switch()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trươngg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if() …else()</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for()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6/ do{}while();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7/for</a:t>
            </a:r>
            <a:r>
              <a:rPr lang="mr-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 / for .. of () :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object.</a:t>
            </a:r>
            <a:endParaRPr lang="vi-VN"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7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A7EE-BDED-6347-A87A-E76A38FD07FA}"/>
              </a:ext>
            </a:extLst>
          </p:cNvPr>
          <p:cNvSpPr>
            <a:spLocks noGrp="1"/>
          </p:cNvSpPr>
          <p:nvPr>
            <p:ph type="title"/>
          </p:nvPr>
        </p:nvSpPr>
        <p:spPr>
          <a:xfrm>
            <a:off x="677334" y="609600"/>
            <a:ext cx="8596668" cy="547171"/>
          </a:xfrm>
        </p:spPr>
        <p:txBody>
          <a:bodyPr>
            <a:normAutofit fontScale="90000"/>
          </a:bodyPr>
          <a:lstStyle/>
          <a:p>
            <a:r>
              <a:rPr lang="en-US" sz="3200" dirty="0" err="1"/>
              <a:t>Hàm</a:t>
            </a:r>
            <a:r>
              <a:rPr lang="en-US" sz="3200" dirty="0"/>
              <a:t> </a:t>
            </a:r>
            <a:r>
              <a:rPr lang="en-US" sz="3200" dirty="0" err="1"/>
              <a:t>trong</a:t>
            </a:r>
            <a:r>
              <a:rPr lang="en-US" sz="3200" dirty="0"/>
              <a:t> </a:t>
            </a:r>
            <a:r>
              <a:rPr lang="en-US" sz="3200" dirty="0" err="1"/>
              <a:t>js</a:t>
            </a:r>
            <a:r>
              <a:rPr lang="en-US" sz="3200" dirty="0"/>
              <a:t> (</a:t>
            </a:r>
            <a:r>
              <a:rPr lang="en-US" dirty="0"/>
              <a:t>Function Declarations</a:t>
            </a:r>
            <a:r>
              <a:rPr lang="en-US" sz="3200" b="1" dirty="0"/>
              <a:t>)</a:t>
            </a:r>
            <a:endParaRPr lang="en-US" dirty="0"/>
          </a:p>
        </p:txBody>
      </p:sp>
      <p:sp>
        <p:nvSpPr>
          <p:cNvPr id="3" name="Content Placeholder 2">
            <a:extLst>
              <a:ext uri="{FF2B5EF4-FFF2-40B4-BE49-F238E27FC236}">
                <a16:creationId xmlns:a16="http://schemas.microsoft.com/office/drawing/2014/main" id="{8A81889F-1B8E-4046-8AFF-0AA5D06224E4}"/>
              </a:ext>
            </a:extLst>
          </p:cNvPr>
          <p:cNvSpPr>
            <a:spLocks noGrp="1"/>
          </p:cNvSpPr>
          <p:nvPr>
            <p:ph idx="1"/>
          </p:nvPr>
        </p:nvSpPr>
        <p:spPr>
          <a:xfrm>
            <a:off x="589199" y="1509623"/>
            <a:ext cx="8596668" cy="4884279"/>
          </a:xfrm>
        </p:spPr>
        <p:txBody>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030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E2B-7CE8-9848-89FB-0576E2CE0A34}"/>
              </a:ext>
            </a:extLst>
          </p:cNvPr>
          <p:cNvSpPr>
            <a:spLocks noGrp="1"/>
          </p:cNvSpPr>
          <p:nvPr>
            <p:ph type="title"/>
          </p:nvPr>
        </p:nvSpPr>
        <p:spPr/>
        <p:txBody>
          <a:bodyPr/>
          <a:lstStyle/>
          <a:p>
            <a:r>
              <a:rPr lang="en-US" dirty="0" err="1"/>
              <a:t>Hàm</a:t>
            </a:r>
            <a:r>
              <a:rPr lang="en-US" dirty="0"/>
              <a:t> </a:t>
            </a:r>
            <a:r>
              <a:rPr lang="en-US" dirty="0" err="1"/>
              <a:t>trong</a:t>
            </a:r>
            <a:r>
              <a:rPr lang="en-US" dirty="0"/>
              <a:t> JS (</a:t>
            </a:r>
            <a:r>
              <a:rPr lang="en-US" b="1" dirty="0"/>
              <a:t>Function expressions </a:t>
            </a:r>
            <a:r>
              <a:rPr lang="en-US" dirty="0"/>
              <a:t>)</a:t>
            </a:r>
          </a:p>
        </p:txBody>
      </p:sp>
      <p:sp>
        <p:nvSpPr>
          <p:cNvPr id="3" name="Content Placeholder 2">
            <a:extLst>
              <a:ext uri="{FF2B5EF4-FFF2-40B4-BE49-F238E27FC236}">
                <a16:creationId xmlns:a16="http://schemas.microsoft.com/office/drawing/2014/main" id="{A91428DE-05A9-164F-B149-D4629D9878DE}"/>
              </a:ext>
            </a:extLst>
          </p:cNvPr>
          <p:cNvSpPr>
            <a:spLocks noGrp="1"/>
          </p:cNvSpPr>
          <p:nvPr>
            <p:ph idx="1"/>
          </p:nvPr>
        </p:nvSpPr>
        <p:spPr/>
        <p:txBody>
          <a:bodyPr/>
          <a:lstStyle/>
          <a:p>
            <a:pPr>
              <a:buFont typeface="Wingdings" panose="05000000000000000000" pitchFamily="2" charset="2"/>
              <a:buChar char="v"/>
            </a:pPr>
            <a:r>
              <a:rPr lang="en-US" b="1" dirty="0"/>
              <a:t>Function expressions </a:t>
            </a:r>
            <a:r>
              <a:rPr lang="en-US" dirty="0"/>
              <a:t>: </a:t>
            </a:r>
            <a:r>
              <a:rPr lang="vi-VN" dirty="0">
                <a:latin typeface="Times New Roman" panose="02020603050405020304" pitchFamily="18" charset="0"/>
                <a:cs typeface="Times New Roman" panose="02020603050405020304" pitchFamily="18" charset="0"/>
              </a:rPr>
              <a:t>là cách định nghĩa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hàm, một f unction expressions là một biểu thức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định nghĩa một hàm không đặt tên.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Cú pháp của một  </a:t>
            </a:r>
            <a:r>
              <a:rPr lang="vi-VN" b="1" dirty="0">
                <a:latin typeface="Times New Roman" panose="02020603050405020304" pitchFamily="18" charset="0"/>
                <a:cs typeface="Times New Roman" panose="02020603050405020304" pitchFamily="18" charset="0"/>
              </a:rPr>
              <a:t>function expressions </a:t>
            </a:r>
            <a:r>
              <a:rPr lang="vi-VN" dirty="0">
                <a:latin typeface="Times New Roman" panose="02020603050405020304" pitchFamily="18" charset="0"/>
                <a:cs typeface="Times New Roman" panose="02020603050405020304" pitchFamily="18" charset="0"/>
              </a:rPr>
              <a:t>khá giống với một lệnh function, ngoại trừ ở chỗ nó được sử dụng như là một biểu thức chứ không phải là một lệnh và không yêu cầu tên hàm.</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let </a:t>
            </a:r>
            <a:r>
              <a:rPr lang="en-US" b="1" i="1" dirty="0" err="1">
                <a:latin typeface="Times New Roman" panose="02020603050405020304" pitchFamily="18" charset="0"/>
                <a:cs typeface="Times New Roman" panose="02020603050405020304" pitchFamily="18" charset="0"/>
              </a:rPr>
              <a:t>variablename</a:t>
            </a:r>
            <a:r>
              <a:rPr lang="en-US" b="1" dirty="0">
                <a:latin typeface="Times New Roman" panose="02020603050405020304" pitchFamily="18" charset="0"/>
                <a:cs typeface="Times New Roman" panose="02020603050405020304" pitchFamily="18" charset="0"/>
              </a:rPr>
              <a:t> = function(Argument List){ Function Body };</a:t>
            </a:r>
          </a:p>
          <a:p>
            <a:endParaRPr lang="en-US" dirty="0"/>
          </a:p>
        </p:txBody>
      </p:sp>
    </p:spTree>
    <p:extLst>
      <p:ext uri="{BB962C8B-B14F-4D97-AF65-F5344CB8AC3E}">
        <p14:creationId xmlns:p14="http://schemas.microsoft.com/office/powerpoint/2010/main" val="183181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720-754F-1249-94F5-9B32AD9E0B59}"/>
              </a:ext>
            </a:extLst>
          </p:cNvPr>
          <p:cNvSpPr>
            <a:spLocks noGrp="1"/>
          </p:cNvSpPr>
          <p:nvPr>
            <p:ph type="title"/>
          </p:nvPr>
        </p:nvSpPr>
        <p:spPr/>
        <p:txBody>
          <a:bodyPr/>
          <a:lstStyle/>
          <a:p>
            <a:r>
              <a:rPr lang="en-US" b="1" dirty="0">
                <a:latin typeface="Times New Roman" charset="0"/>
                <a:ea typeface="Times New Roman" charset="0"/>
                <a:cs typeface="Times New Roman" charset="0"/>
              </a:rPr>
              <a:t>Arrow Function</a:t>
            </a:r>
            <a:endParaRPr lang="en-US" dirty="0"/>
          </a:p>
        </p:txBody>
      </p:sp>
      <p:sp>
        <p:nvSpPr>
          <p:cNvPr id="3" name="Content Placeholder 2">
            <a:extLst>
              <a:ext uri="{FF2B5EF4-FFF2-40B4-BE49-F238E27FC236}">
                <a16:creationId xmlns:a16="http://schemas.microsoft.com/office/drawing/2014/main" id="{AAEA3376-A1C7-EB49-B2B6-BA2964DDE35E}"/>
              </a:ext>
            </a:extLst>
          </p:cNvPr>
          <p:cNvSpPr>
            <a:spLocks noGrp="1"/>
          </p:cNvSpPr>
          <p:nvPr>
            <p:ph idx="1"/>
          </p:nvPr>
        </p:nvSpPr>
        <p:spPr/>
        <p:txBody>
          <a:bodyPr/>
          <a:lstStyle/>
          <a:p>
            <a:r>
              <a:rPr lang="en-US" sz="2800" b="1" dirty="0">
                <a:latin typeface="Times New Roman" charset="0"/>
                <a:ea typeface="Times New Roman" charset="0"/>
                <a:cs typeface="Times New Roman" charset="0"/>
              </a:rPr>
              <a:t>Arrow Function</a:t>
            </a:r>
          </a:p>
          <a:p>
            <a:r>
              <a:rPr lang="en-US" sz="2800" dirty="0" err="1">
                <a:latin typeface="Times New Roman" charset="0"/>
                <a:ea typeface="Times New Roman" charset="0"/>
                <a:cs typeface="Times New Roman" charset="0"/>
              </a:rPr>
              <a:t>Cú</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pháp</a:t>
            </a:r>
            <a:r>
              <a:rPr lang="en-US" sz="2800" dirty="0">
                <a:latin typeface="Times New Roman" charset="0"/>
                <a:ea typeface="Times New Roman" charset="0"/>
                <a:cs typeface="Times New Roman" charset="0"/>
              </a:rPr>
              <a:t> : </a:t>
            </a:r>
          </a:p>
          <a:p>
            <a:pPr marL="400050" lvl="1" indent="0" fontAlgn="base">
              <a:buNone/>
            </a:pPr>
            <a:r>
              <a:rPr lang="en-US" sz="2800" dirty="0">
                <a:latin typeface="Times New Roman" charset="0"/>
                <a:ea typeface="Times New Roman" charset="0"/>
                <a:cs typeface="Times New Roman" charset="0"/>
              </a:rPr>
              <a:t>let  </a:t>
            </a:r>
            <a:r>
              <a:rPr lang="en-US" sz="2800" dirty="0" err="1">
                <a:latin typeface="Times New Roman" charset="0"/>
                <a:ea typeface="Times New Roman" charset="0"/>
                <a:cs typeface="Times New Roman" charset="0"/>
              </a:rPr>
              <a:t>functionName</a:t>
            </a:r>
            <a:r>
              <a:rPr lang="en-US" sz="2800" dirty="0">
                <a:latin typeface="Times New Roman" charset="0"/>
                <a:ea typeface="Times New Roman" charset="0"/>
                <a:cs typeface="Times New Roman" charset="0"/>
              </a:rPr>
              <a:t>  =  (var1, var2) =&gt; {</a:t>
            </a:r>
          </a:p>
          <a:p>
            <a:pPr marL="400050" lvl="1" indent="0" fontAlgn="base">
              <a:buNone/>
            </a:pPr>
            <a:r>
              <a:rPr lang="en-US" sz="2800" dirty="0">
                <a:latin typeface="Times New Roman" charset="0"/>
                <a:ea typeface="Times New Roman" charset="0"/>
                <a:cs typeface="Times New Roman" charset="0"/>
              </a:rPr>
              <a:t>    // </a:t>
            </a:r>
            <a:r>
              <a:rPr lang="en-US" sz="2800" dirty="0" err="1">
                <a:latin typeface="Times New Roman" charset="0"/>
                <a:ea typeface="Times New Roman" charset="0"/>
                <a:cs typeface="Times New Roman" charset="0"/>
              </a:rPr>
              <a:t>Nội</a:t>
            </a:r>
            <a:r>
              <a:rPr lang="en-US" sz="2800" dirty="0">
                <a:latin typeface="Times New Roman" charset="0"/>
                <a:ea typeface="Times New Roman" charset="0"/>
                <a:cs typeface="Times New Roman" charset="0"/>
              </a:rPr>
              <a:t> dung function</a:t>
            </a:r>
          </a:p>
          <a:p>
            <a:pPr marL="400050" lvl="1" indent="0" fontAlgn="base">
              <a:buNone/>
            </a:pPr>
            <a:r>
              <a:rPr lang="en-US" sz="2800"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27757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84DF-796E-844C-BF8B-41AE024E5FE4}"/>
              </a:ext>
            </a:extLst>
          </p:cNvPr>
          <p:cNvSpPr>
            <a:spLocks noGrp="1"/>
          </p:cNvSpPr>
          <p:nvPr>
            <p:ph type="title"/>
          </p:nvPr>
        </p:nvSpPr>
        <p:spPr>
          <a:xfrm>
            <a:off x="677334" y="279095"/>
            <a:ext cx="8596668" cy="657340"/>
          </a:xfrm>
        </p:spPr>
        <p:txBody>
          <a:bodyPr/>
          <a:lstStyle/>
          <a:p>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072C0E82-B1EF-0D4F-8EEF-26A32D51E76A}"/>
              </a:ext>
            </a:extLst>
          </p:cNvPr>
          <p:cNvSpPr>
            <a:spLocks noGrp="1"/>
          </p:cNvSpPr>
          <p:nvPr>
            <p:ph idx="1"/>
          </p:nvPr>
        </p:nvSpPr>
        <p:spPr>
          <a:xfrm>
            <a:off x="677334" y="1311007"/>
            <a:ext cx="8596668" cy="5012675"/>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Number(), </a:t>
            </a:r>
            <a:r>
              <a:rPr lang="en-US" dirty="0" err="1">
                <a:latin typeface="Times New Roman" panose="02020603050405020304" pitchFamily="18" charset="0"/>
                <a:cs typeface="Times New Roman" panose="02020603050405020304" pitchFamily="18" charset="0"/>
              </a:rPr>
              <a:t>Number.parseFloat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Number.parseInt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Number.isInteger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Number.isNaN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isNaN</a:t>
            </a:r>
            <a:r>
              <a:rPr lang="en-US" dirty="0">
                <a:latin typeface="Times New Roman" panose="02020603050405020304" pitchFamily="18" charset="0"/>
                <a:cs typeface="Times New Roman" panose="02020603050405020304" pitchFamily="18" charset="0"/>
              </a:rPr>
              <a:t>()</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a:t>
            </a:r>
            <a:r>
              <a:rPr lang="en-US" dirty="0" err="1">
                <a:latin typeface="Consolas" panose="020B0609020204030204" pitchFamily="49" charset="0"/>
                <a:ea typeface="Tahoma" panose="020B0604030504040204" pitchFamily="34" charset="0"/>
                <a:cs typeface="Consolas" panose="020B0609020204030204" pitchFamily="49" charset="0"/>
              </a:rPr>
              <a:t>NaN</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r>
              <a:rPr lang="en-US" sz="2000" dirty="0">
                <a:latin typeface="Consolas" panose="020B0609020204030204" pitchFamily="49" charset="0"/>
                <a:ea typeface="Tahoma" panose="020B0604030504040204" pitchFamily="34" charset="0"/>
                <a:cs typeface="Consolas" panose="020B0609020204030204" pitchFamily="49" charset="0"/>
              </a:rPr>
              <a:t> </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a:t>
            </a:r>
            <a:r>
              <a:rPr lang="en-US" dirty="0" err="1">
                <a:latin typeface="Consolas" panose="020B0609020204030204" pitchFamily="49" charset="0"/>
                <a:ea typeface="Tahoma" panose="020B0604030504040204" pitchFamily="34" charset="0"/>
                <a:cs typeface="Consolas" panose="020B0609020204030204" pitchFamily="49" charset="0"/>
              </a:rPr>
              <a:t>Number.NaN</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r>
              <a:rPr lang="en-US" sz="2000" dirty="0">
                <a:latin typeface="Consolas" panose="020B0609020204030204" pitchFamily="49" charset="0"/>
                <a:ea typeface="Tahoma" panose="020B0604030504040204" pitchFamily="34" charset="0"/>
                <a:cs typeface="Consolas" panose="020B0609020204030204" pitchFamily="49" charset="0"/>
              </a:rPr>
              <a:t> </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(0</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0);</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NaN</a:t>
            </a:r>
            <a:r>
              <a:rPr lang="en-US"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r>
              <a:rPr lang="en-US" sz="2000"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(undefined);</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r>
              <a:rPr lang="en-US" sz="2000"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p>
          <a:p>
            <a:r>
              <a:rPr lang="en-US" dirty="0">
                <a:latin typeface="Consolas" panose="020B0609020204030204" pitchFamily="49" charset="0"/>
                <a:cs typeface="Consolas" panose="020B0609020204030204" pitchFamily="49" charset="0"/>
              </a:rPr>
              <a:t>var </a:t>
            </a:r>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 = function(value) { var n = </a:t>
            </a:r>
            <a:r>
              <a:rPr lang="en-US" dirty="0" err="1">
                <a:latin typeface="Consolas" panose="020B0609020204030204" pitchFamily="49" charset="0"/>
                <a:cs typeface="Consolas" panose="020B0609020204030204" pitchFamily="49" charset="0"/>
              </a:rPr>
              <a:t>parseInt</a:t>
            </a:r>
            <a:r>
              <a:rPr lang="en-US" dirty="0">
                <a:latin typeface="Consolas" panose="020B0609020204030204" pitchFamily="49" charset="0"/>
                <a:cs typeface="Consolas" panose="020B0609020204030204" pitchFamily="49" charset="0"/>
              </a:rPr>
              <a:t>(value); return n !== 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95534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2388</TotalTime>
  <Words>3189</Words>
  <Application>Microsoft Macintosh PowerPoint</Application>
  <PresentationFormat>Widescreen</PresentationFormat>
  <Paragraphs>241</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Consolas</vt:lpstr>
      <vt:lpstr>Tahoma</vt:lpstr>
      <vt:lpstr>Times New Roman</vt:lpstr>
      <vt:lpstr>Trebuchet MS</vt:lpstr>
      <vt:lpstr>Wingdings</vt:lpstr>
      <vt:lpstr>Wingdings 3</vt:lpstr>
      <vt:lpstr>Facet</vt:lpstr>
      <vt:lpstr>Javascript</vt:lpstr>
      <vt:lpstr>Kiểu dữ liệu js</vt:lpstr>
      <vt:lpstr>Biến và Khai báo biến js</vt:lpstr>
      <vt:lpstr>Biến và Khai báo biến js (Tiếp)</vt:lpstr>
      <vt:lpstr>Các lệnh và biểu thức cơ bản trong js</vt:lpstr>
      <vt:lpstr>Hàm trong js (Function Declarations)</vt:lpstr>
      <vt:lpstr>Hàm trong JS (Function expressions )</vt:lpstr>
      <vt:lpstr>Arrow Function</vt:lpstr>
      <vt:lpstr>Đối tượng number trong js</vt:lpstr>
      <vt:lpstr>Đối tượng String trong JS</vt:lpstr>
      <vt:lpstr>Các thuộc tính – và phương thức</vt:lpstr>
      <vt:lpstr>Symbol type</vt:lpstr>
      <vt:lpstr>Đối tượng Array trong js</vt:lpstr>
      <vt:lpstr>Truy cập vào các phần tử trong mảng</vt:lpstr>
      <vt:lpstr>Các phương thức trong mảng js</vt:lpstr>
      <vt:lpstr>Các phương thức trong mảng js</vt:lpstr>
      <vt:lpstr>Object trong javascript</vt:lpstr>
      <vt:lpstr>Object trong js</vt:lpstr>
      <vt:lpstr>Object trong js</vt:lpstr>
      <vt:lpstr>Callback javascript</vt:lpstr>
      <vt:lpstr>Ví dụ minh hoạ callback hell</vt:lpstr>
      <vt:lpstr>Các cách khắc phục callback hell</vt:lpstr>
      <vt:lpstr>Promise là gì? </vt:lpstr>
      <vt:lpstr>Promise hell</vt:lpstr>
      <vt:lpstr>async/await </vt:lpstr>
      <vt:lpstr>Fetching (network)</vt:lpstr>
      <vt:lpstr>Import and export</vt:lpstr>
      <vt:lpstr>generator function </vt:lpstr>
      <vt:lpstr>generator function(T)</vt:lpstr>
      <vt:lpstr>generator function(T)</vt:lpstr>
      <vt:lpstr>Class Javascript</vt:lpstr>
      <vt:lpstr>Class Expression</vt:lpstr>
      <vt:lpstr>PowerPoint Presentation</vt:lpstr>
      <vt:lpstr>Class javascript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Microsoft Office User</dc:creator>
  <cp:lastModifiedBy>Microsoft Office User</cp:lastModifiedBy>
  <cp:revision>151</cp:revision>
  <dcterms:created xsi:type="dcterms:W3CDTF">2019-12-21T06:07:36Z</dcterms:created>
  <dcterms:modified xsi:type="dcterms:W3CDTF">2021-01-28T10:21:29Z</dcterms:modified>
</cp:coreProperties>
</file>