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72" r:id="rId3"/>
    <p:sldId id="283" r:id="rId4"/>
    <p:sldId id="273" r:id="rId5"/>
    <p:sldId id="274" r:id="rId6"/>
    <p:sldId id="276" r:id="rId7"/>
    <p:sldId id="261" r:id="rId8"/>
    <p:sldId id="284" r:id="rId9"/>
    <p:sldId id="262" r:id="rId10"/>
    <p:sldId id="285" r:id="rId11"/>
    <p:sldId id="263" r:id="rId12"/>
    <p:sldId id="264" r:id="rId13"/>
    <p:sldId id="289" r:id="rId14"/>
    <p:sldId id="290" r:id="rId15"/>
    <p:sldId id="293" r:id="rId16"/>
    <p:sldId id="291" r:id="rId17"/>
    <p:sldId id="268" r:id="rId18"/>
    <p:sldId id="282" r:id="rId19"/>
    <p:sldId id="280" r:id="rId20"/>
    <p:sldId id="279" r:id="rId21"/>
    <p:sldId id="269" r:id="rId22"/>
    <p:sldId id="270" r:id="rId23"/>
    <p:sldId id="271" r:id="rId24"/>
    <p:sldId id="295" r:id="rId25"/>
    <p:sldId id="281" r:id="rId26"/>
    <p:sldId id="294" r:id="rId27"/>
    <p:sldId id="277" r:id="rId28"/>
    <p:sldId id="286" r:id="rId29"/>
    <p:sldId id="287" r:id="rId30"/>
    <p:sldId id="288"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1031" autoAdjust="0"/>
  </p:normalViewPr>
  <p:slideViewPr>
    <p:cSldViewPr>
      <p:cViewPr>
        <p:scale>
          <a:sx n="70" d="100"/>
          <a:sy n="70" d="100"/>
        </p:scale>
        <p:origin x="-1386"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D43389-753E-490E-BC41-38F304770ABB}" type="datetimeFigureOut">
              <a:rPr lang="zh-CN" altLang="en-US" smtClean="0"/>
              <a:t>2013/5/7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33A7B-5327-46E7-B250-2A2AD0E0C40F}" type="slidenum">
              <a:rPr lang="zh-CN" altLang="en-US" smtClean="0"/>
              <a:t>‹#›</a:t>
            </a:fld>
            <a:endParaRPr lang="zh-CN" altLang="en-US"/>
          </a:p>
        </p:txBody>
      </p:sp>
    </p:spTree>
    <p:extLst>
      <p:ext uri="{BB962C8B-B14F-4D97-AF65-F5344CB8AC3E}">
        <p14:creationId xmlns:p14="http://schemas.microsoft.com/office/powerpoint/2010/main" val="419781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Unfortunately</a:t>
            </a:r>
            <a:r>
              <a:rPr lang="en-US" altLang="zh-CN" baseline="0" dirty="0" smtClean="0"/>
              <a:t>, the next question for computer scientists to ask is that how to turn these beautiful things, music and emotion, into digits. People may be familiar with music, because music is stored in daily devices as digital formats.</a:t>
            </a:r>
            <a:endParaRPr lang="zh-CN" altLang="en-US" dirty="0"/>
          </a:p>
        </p:txBody>
      </p:sp>
      <p:sp>
        <p:nvSpPr>
          <p:cNvPr id="4" name="灯片编号占位符 3"/>
          <p:cNvSpPr>
            <a:spLocks noGrp="1"/>
          </p:cNvSpPr>
          <p:nvPr>
            <p:ph type="sldNum" sz="quarter" idx="10"/>
          </p:nvPr>
        </p:nvSpPr>
        <p:spPr/>
        <p:txBody>
          <a:bodyPr/>
          <a:lstStyle/>
          <a:p>
            <a:fld id="{CF633A7B-5327-46E7-B250-2A2AD0E0C40F}" type="slidenum">
              <a:rPr lang="zh-CN" altLang="en-US" smtClean="0"/>
              <a:t>3</a:t>
            </a:fld>
            <a:endParaRPr lang="zh-CN" altLang="en-US"/>
          </a:p>
        </p:txBody>
      </p:sp>
    </p:spTree>
    <p:extLst>
      <p:ext uri="{BB962C8B-B14F-4D97-AF65-F5344CB8AC3E}">
        <p14:creationId xmlns:p14="http://schemas.microsoft.com/office/powerpoint/2010/main" val="1461471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Input: audio waveform of music. Output: corresponding coordinates in the emotional plane.</a:t>
            </a:r>
            <a:endParaRPr lang="zh-CN" altLang="en-US" dirty="0"/>
          </a:p>
        </p:txBody>
      </p:sp>
      <p:sp>
        <p:nvSpPr>
          <p:cNvPr id="4" name="灯片编号占位符 3"/>
          <p:cNvSpPr>
            <a:spLocks noGrp="1"/>
          </p:cNvSpPr>
          <p:nvPr>
            <p:ph type="sldNum" sz="quarter" idx="10"/>
          </p:nvPr>
        </p:nvSpPr>
        <p:spPr/>
        <p:txBody>
          <a:bodyPr/>
          <a:lstStyle/>
          <a:p>
            <a:fld id="{CF633A7B-5327-46E7-B250-2A2AD0E0C40F}" type="slidenum">
              <a:rPr lang="zh-CN" altLang="en-US" smtClean="0"/>
              <a:t>5</a:t>
            </a:fld>
            <a:endParaRPr lang="zh-CN" altLang="en-US"/>
          </a:p>
        </p:txBody>
      </p:sp>
    </p:spTree>
    <p:extLst>
      <p:ext uri="{BB962C8B-B14F-4D97-AF65-F5344CB8AC3E}">
        <p14:creationId xmlns:p14="http://schemas.microsoft.com/office/powerpoint/2010/main" val="284911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633A7B-5327-46E7-B250-2A2AD0E0C40F}" type="slidenum">
              <a:rPr lang="zh-CN" altLang="en-US" smtClean="0"/>
              <a:t>6</a:t>
            </a:fld>
            <a:endParaRPr lang="zh-CN" altLang="en-US"/>
          </a:p>
        </p:txBody>
      </p:sp>
    </p:spTree>
    <p:extLst>
      <p:ext uri="{BB962C8B-B14F-4D97-AF65-F5344CB8AC3E}">
        <p14:creationId xmlns:p14="http://schemas.microsoft.com/office/powerpoint/2010/main" val="278754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Divide emotional plane into a number of categories. Problem:</a:t>
            </a:r>
            <a:r>
              <a:rPr lang="en-US" altLang="zh-CN" baseline="0" dirty="0" smtClean="0"/>
              <a:t> both events are happy, but desire different music.</a:t>
            </a:r>
            <a:endParaRPr lang="zh-CN" altLang="en-US" dirty="0"/>
          </a:p>
        </p:txBody>
      </p:sp>
      <p:sp>
        <p:nvSpPr>
          <p:cNvPr id="4" name="灯片编号占位符 3"/>
          <p:cNvSpPr>
            <a:spLocks noGrp="1"/>
          </p:cNvSpPr>
          <p:nvPr>
            <p:ph type="sldNum" sz="quarter" idx="10"/>
          </p:nvPr>
        </p:nvSpPr>
        <p:spPr/>
        <p:txBody>
          <a:bodyPr/>
          <a:lstStyle/>
          <a:p>
            <a:fld id="{CF633A7B-5327-46E7-B250-2A2AD0E0C40F}" type="slidenum">
              <a:rPr lang="zh-CN" altLang="en-US" smtClean="0"/>
              <a:t>7</a:t>
            </a:fld>
            <a:endParaRPr lang="zh-CN" altLang="en-US"/>
          </a:p>
        </p:txBody>
      </p:sp>
    </p:spTree>
    <p:extLst>
      <p:ext uri="{BB962C8B-B14F-4D97-AF65-F5344CB8AC3E}">
        <p14:creationId xmlns:p14="http://schemas.microsoft.com/office/powerpoint/2010/main" val="2473627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48586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1886679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153961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493207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47002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252499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1709128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419903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389994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236755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E87C0E8-5CB8-4181-9D6F-FC2726F09ABB}" type="datetimeFigureOut">
              <a:rPr lang="zh-CN" altLang="en-US" smtClean="0"/>
              <a:t>2013/5/7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206420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7C0E8-5CB8-4181-9D6F-FC2726F09ABB}" type="datetimeFigureOut">
              <a:rPr lang="zh-CN" altLang="en-US" smtClean="0"/>
              <a:t>2013/5/7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A1B34-0710-4B51-A874-A19F4EADD1B8}" type="slidenum">
              <a:rPr lang="zh-CN" altLang="en-US" smtClean="0"/>
              <a:t>‹#›</a:t>
            </a:fld>
            <a:endParaRPr lang="zh-CN" altLang="en-US"/>
          </a:p>
        </p:txBody>
      </p:sp>
    </p:spTree>
    <p:extLst>
      <p:ext uri="{BB962C8B-B14F-4D97-AF65-F5344CB8AC3E}">
        <p14:creationId xmlns:p14="http://schemas.microsoft.com/office/powerpoint/2010/main" val="1369407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youtube.com/watch?v=JfTnf4AiN4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GcqIRFbrHZI" TargetMode="External"/><Relationship Id="rId2" Type="http://schemas.openxmlformats.org/officeDocument/2006/relationships/hyperlink" Target="http://www.youtube.com/watch?v=dSz95zceQfQ"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allmusic.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1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2.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s://itunes.apple.com/in/app/mood-pal-daily-music-emotions/id492242448?mt=8"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484784"/>
            <a:ext cx="7772400" cy="1470025"/>
          </a:xfrm>
        </p:spPr>
        <p:txBody>
          <a:bodyPr>
            <a:normAutofit fontScale="90000"/>
          </a:bodyPr>
          <a:lstStyle/>
          <a:p>
            <a:r>
              <a:rPr lang="en-US" altLang="zh-CN" b="1" dirty="0" smtClean="0">
                <a:effectLst/>
              </a:rPr>
              <a:t>SMART</a:t>
            </a:r>
            <a:r>
              <a:rPr lang="en-US" altLang="zh-CN" dirty="0" smtClean="0">
                <a:effectLst/>
              </a:rPr>
              <a:t>: </a:t>
            </a:r>
            <a:r>
              <a:rPr lang="en-US" altLang="zh-CN" b="1" dirty="0" smtClean="0">
                <a:effectLst/>
              </a:rPr>
              <a:t>S</a:t>
            </a:r>
            <a:r>
              <a:rPr lang="en-US" altLang="zh-CN" dirty="0" smtClean="0">
                <a:effectLst/>
              </a:rPr>
              <a:t>emi-Supervised </a:t>
            </a:r>
            <a:r>
              <a:rPr lang="en-US" altLang="zh-CN" b="1" dirty="0" smtClean="0">
                <a:effectLst/>
              </a:rPr>
              <a:t>M</a:t>
            </a:r>
            <a:r>
              <a:rPr lang="en-US" altLang="zh-CN" dirty="0" smtClean="0">
                <a:effectLst/>
              </a:rPr>
              <a:t>usic Emotion </a:t>
            </a:r>
            <a:r>
              <a:rPr lang="en-US" altLang="zh-CN" b="1" dirty="0" smtClean="0">
                <a:effectLst/>
              </a:rPr>
              <a:t>R</a:t>
            </a:r>
            <a:r>
              <a:rPr lang="en-US" altLang="zh-CN" dirty="0" smtClean="0">
                <a:effectLst/>
              </a:rPr>
              <a:t>ecognition with Social </a:t>
            </a:r>
            <a:r>
              <a:rPr lang="en-US" altLang="zh-CN" b="1" dirty="0" smtClean="0">
                <a:effectLst/>
              </a:rPr>
              <a:t>T</a:t>
            </a:r>
            <a:r>
              <a:rPr lang="en-US" altLang="zh-CN" dirty="0" smtClean="0">
                <a:effectLst/>
              </a:rPr>
              <a:t>agging</a:t>
            </a:r>
            <a:endParaRPr lang="zh-CN" altLang="en-US" dirty="0"/>
          </a:p>
        </p:txBody>
      </p:sp>
      <p:sp>
        <p:nvSpPr>
          <p:cNvPr id="3" name="副标题 2"/>
          <p:cNvSpPr>
            <a:spLocks noGrp="1"/>
          </p:cNvSpPr>
          <p:nvPr>
            <p:ph type="subTitle" idx="1"/>
          </p:nvPr>
        </p:nvSpPr>
        <p:spPr>
          <a:xfrm>
            <a:off x="1331640" y="3573016"/>
            <a:ext cx="6400800" cy="1152128"/>
          </a:xfrm>
        </p:spPr>
        <p:txBody>
          <a:bodyPr>
            <a:normAutofit/>
          </a:bodyPr>
          <a:lstStyle/>
          <a:p>
            <a:r>
              <a:rPr lang="en-US" b="1" dirty="0"/>
              <a:t>Bin Wu</a:t>
            </a:r>
            <a:r>
              <a:rPr lang="en-US" dirty="0"/>
              <a:t>, </a:t>
            </a:r>
            <a:r>
              <a:rPr lang="en-US" dirty="0" err="1"/>
              <a:t>Erheng</a:t>
            </a:r>
            <a:r>
              <a:rPr lang="en-US" dirty="0"/>
              <a:t> </a:t>
            </a:r>
            <a:r>
              <a:rPr lang="en-US" dirty="0" err="1"/>
              <a:t>Zhong</a:t>
            </a:r>
            <a:r>
              <a:rPr lang="en-US" dirty="0"/>
              <a:t>, Derek </a:t>
            </a:r>
            <a:r>
              <a:rPr lang="en-US" dirty="0" err="1"/>
              <a:t>Hao</a:t>
            </a:r>
            <a:r>
              <a:rPr lang="en-US" dirty="0"/>
              <a:t> Hu, Andrew Horner, </a:t>
            </a:r>
            <a:r>
              <a:rPr lang="en-US" dirty="0" err="1"/>
              <a:t>Qiang</a:t>
            </a:r>
            <a:r>
              <a:rPr lang="en-US" dirty="0"/>
              <a:t> </a:t>
            </a:r>
            <a:r>
              <a:rPr lang="en-US" dirty="0" smtClean="0"/>
              <a:t>Yang</a:t>
            </a: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artisticMarker/>
                    </a14:imgEffect>
                  </a14:imgLayer>
                </a14:imgProps>
              </a:ext>
              <a:ext uri="{28A0092B-C50C-407E-A947-70E740481C1C}">
                <a14:useLocalDpi xmlns:a14="http://schemas.microsoft.com/office/drawing/2010/main" val="0"/>
              </a:ext>
            </a:extLst>
          </a:blip>
          <a:srcRect/>
          <a:stretch>
            <a:fillRect/>
          </a:stretch>
        </p:blipFill>
        <p:spPr bwMode="auto">
          <a:xfrm>
            <a:off x="5685719" y="4869160"/>
            <a:ext cx="3384459" cy="2084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54" y="6372225"/>
            <a:ext cx="361996" cy="461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94379" y="6507191"/>
            <a:ext cx="4572000" cy="276999"/>
          </a:xfrm>
          <a:prstGeom prst="rect">
            <a:avLst/>
          </a:prstGeom>
        </p:spPr>
        <p:txBody>
          <a:bodyPr>
            <a:spAutoFit/>
          </a:bodyPr>
          <a:lstStyle/>
          <a:p>
            <a:r>
              <a:rPr lang="en-US" altLang="zh-CN" sz="1200" b="1" dirty="0">
                <a:solidFill>
                  <a:schemeClr val="accent1">
                    <a:lumMod val="60000"/>
                    <a:lumOff val="40000"/>
                  </a:schemeClr>
                </a:solidFill>
                <a:latin typeface="Courier New" pitchFamily="49" charset="0"/>
                <a:cs typeface="Courier New" pitchFamily="49" charset="0"/>
              </a:rPr>
              <a:t>Hong Kong University of Science and Technology</a:t>
            </a:r>
            <a:endParaRPr lang="zh-CN" altLang="en-US" sz="1200" b="1" dirty="0">
              <a:solidFill>
                <a:schemeClr val="accent1">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083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lstStyle/>
          <a:p>
            <a:r>
              <a:rPr lang="en-US" dirty="0" smtClean="0"/>
              <a:t>Make </a:t>
            </a:r>
            <a:r>
              <a:rPr lang="en-US" dirty="0"/>
              <a:t>use </a:t>
            </a:r>
            <a:r>
              <a:rPr lang="en-US" dirty="0" smtClean="0"/>
              <a:t>of auxiliary data: </a:t>
            </a:r>
            <a:r>
              <a:rPr lang="en-US" b="1" i="1" u="sng" dirty="0"/>
              <a:t>unlabeled</a:t>
            </a:r>
            <a:r>
              <a:rPr lang="en-US" dirty="0"/>
              <a:t> data and </a:t>
            </a:r>
            <a:r>
              <a:rPr lang="en-US" b="1" i="1" u="sng" dirty="0"/>
              <a:t>social tagging</a:t>
            </a:r>
            <a:r>
              <a:rPr lang="en-US" dirty="0" smtClean="0"/>
              <a:t>.</a:t>
            </a:r>
          </a:p>
          <a:p>
            <a:pPr lvl="1"/>
            <a:r>
              <a:rPr lang="en-US" altLang="zh-CN" dirty="0"/>
              <a:t>Incorporating social </a:t>
            </a:r>
            <a:r>
              <a:rPr lang="en-US" altLang="zh-CN" dirty="0" smtClean="0"/>
              <a:t>tags: BOW </a:t>
            </a:r>
            <a:r>
              <a:rPr lang="en-US" altLang="zh-CN" dirty="0"/>
              <a:t>(e.g., [3])</a:t>
            </a:r>
          </a:p>
          <a:p>
            <a:pPr lvl="1"/>
            <a:endParaRPr lang="en-US" dirty="0" smtClean="0"/>
          </a:p>
          <a:p>
            <a:pPr lvl="1"/>
            <a:endParaRPr lang="en-US" dirty="0"/>
          </a:p>
        </p:txBody>
      </p:sp>
      <p:sp>
        <p:nvSpPr>
          <p:cNvPr id="6" name="Rectangle 5"/>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61" y="3429000"/>
            <a:ext cx="6013673" cy="2590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4649" y="6009036"/>
            <a:ext cx="10572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447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(cont’d)</a:t>
            </a:r>
            <a:endParaRPr lang="en-US" dirty="0"/>
          </a:p>
        </p:txBody>
      </p:sp>
      <p:sp>
        <p:nvSpPr>
          <p:cNvPr id="3" name="Content Placeholder 2"/>
          <p:cNvSpPr>
            <a:spLocks noGrp="1"/>
          </p:cNvSpPr>
          <p:nvPr>
            <p:ph idx="1"/>
          </p:nvPr>
        </p:nvSpPr>
        <p:spPr/>
        <p:txBody>
          <a:bodyPr/>
          <a:lstStyle/>
          <a:p>
            <a:r>
              <a:rPr lang="en-US" dirty="0" smtClean="0"/>
              <a:t>Social tagging is noisy.</a:t>
            </a:r>
          </a:p>
          <a:p>
            <a:pPr lvl="1"/>
            <a:r>
              <a:rPr lang="en-US" dirty="0" smtClean="0"/>
              <a:t>Labeling by experts and casual users have different distributions [6].</a:t>
            </a:r>
          </a:p>
          <a:p>
            <a:pPr lvl="1"/>
            <a:r>
              <a:rPr lang="en-US" dirty="0" smtClean="0"/>
              <a:t>Spammers and novice</a:t>
            </a:r>
            <a:r>
              <a:rPr lang="en-US" altLang="zh-CN" dirty="0" smtClean="0"/>
              <a:t>s</a:t>
            </a:r>
            <a:r>
              <a:rPr lang="en-US" dirty="0" smtClean="0"/>
              <a:t> (</a:t>
            </a:r>
            <a:r>
              <a:rPr lang="en-US" dirty="0" smtClean="0">
                <a:hlinkClick r:id="rId2"/>
              </a:rPr>
              <a:t>How about you?).</a:t>
            </a:r>
            <a:endParaRPr lang="en-US" dirty="0"/>
          </a:p>
        </p:txBody>
      </p:sp>
      <p:pic>
        <p:nvPicPr>
          <p:cNvPr id="41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68064"/>
          <a:stretch/>
        </p:blipFill>
        <p:spPr bwMode="auto">
          <a:xfrm>
            <a:off x="1299452" y="3760880"/>
            <a:ext cx="6264696" cy="95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547664" y="4717280"/>
            <a:ext cx="5904656" cy="724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Tag </a:t>
            </a:r>
            <a:r>
              <a:rPr lang="en-US" dirty="0">
                <a:solidFill>
                  <a:schemeClr val="tx1"/>
                </a:solidFill>
              </a:rPr>
              <a:t>list </a:t>
            </a:r>
            <a:r>
              <a:rPr lang="en-US" dirty="0" smtClean="0">
                <a:solidFill>
                  <a:schemeClr val="tx1"/>
                </a:solidFill>
              </a:rPr>
              <a:t>of `Yesterday </a:t>
            </a:r>
            <a:r>
              <a:rPr lang="en-US" dirty="0">
                <a:solidFill>
                  <a:schemeClr val="tx1"/>
                </a:solidFill>
              </a:rPr>
              <a:t>Once More' from Last.fm, where `Happy' and `Sad' were </a:t>
            </a:r>
            <a:r>
              <a:rPr lang="en-US" dirty="0" smtClean="0">
                <a:solidFill>
                  <a:schemeClr val="tx1"/>
                </a:solidFill>
              </a:rPr>
              <a:t>both tagged </a:t>
            </a:r>
            <a:r>
              <a:rPr lang="en-US" dirty="0">
                <a:solidFill>
                  <a:schemeClr val="tx1"/>
                </a:solidFill>
              </a:rPr>
              <a:t>by users. </a:t>
            </a:r>
            <a:r>
              <a:rPr lang="en-US" dirty="0" smtClean="0">
                <a:solidFill>
                  <a:schemeClr val="tx1"/>
                </a:solidFill>
              </a:rPr>
              <a:t>`Sad’ by the experts.</a:t>
            </a:r>
            <a:endParaRPr lang="en-US" dirty="0">
              <a:solidFill>
                <a:schemeClr val="tx1"/>
              </a:solidFill>
            </a:endParaRPr>
          </a:p>
        </p:txBody>
      </p:sp>
      <p:sp>
        <p:nvSpPr>
          <p:cNvPr id="8" name="Rectangle 7"/>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5" name="矩形 4"/>
          <p:cNvSpPr/>
          <p:nvPr/>
        </p:nvSpPr>
        <p:spPr>
          <a:xfrm>
            <a:off x="3180368" y="5564570"/>
            <a:ext cx="2448272" cy="864096"/>
          </a:xfrm>
          <a:prstGeom prst="rect">
            <a:avLst/>
          </a:prstGeom>
          <a:ln w="57150"/>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3200" b="1" dirty="0" smtClean="0"/>
              <a:t>Noisy-label</a:t>
            </a:r>
            <a:endParaRPr lang="zh-CN" altLang="en-US" sz="3200" b="1" dirty="0"/>
          </a:p>
        </p:txBody>
      </p:sp>
    </p:spTree>
    <p:extLst>
      <p:ext uri="{BB962C8B-B14F-4D97-AF65-F5344CB8AC3E}">
        <p14:creationId xmlns:p14="http://schemas.microsoft.com/office/powerpoint/2010/main" val="3362992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gtEl>
                                        <p:attrNameLst>
                                          <p:attrName>style.visibility</p:attrName>
                                        </p:attrNameLst>
                                      </p:cBhvr>
                                      <p:to>
                                        <p:strVal val="visible"/>
                                      </p:to>
                                    </p:set>
                                    <p:animEffect transition="in" filter="fade">
                                      <p:cBhvr>
                                        <p:cTn id="10" dur="500"/>
                                        <p:tgtEl>
                                          <p:spTgt spid="410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problem</a:t>
            </a:r>
            <a:endParaRPr lang="en-US" dirty="0"/>
          </a:p>
        </p:txBody>
      </p:sp>
      <p:sp>
        <p:nvSpPr>
          <p:cNvPr id="3" name="Content Placeholder 2"/>
          <p:cNvSpPr>
            <a:spLocks noGrp="1"/>
          </p:cNvSpPr>
          <p:nvPr>
            <p:ph idx="1"/>
          </p:nvPr>
        </p:nvSpPr>
        <p:spPr/>
        <p:txBody>
          <a:bodyPr/>
          <a:lstStyle/>
          <a:p>
            <a:r>
              <a:rPr lang="en-US" dirty="0" smtClean="0"/>
              <a:t>Predict unlabeled data’s labels with </a:t>
            </a:r>
            <a:r>
              <a:rPr lang="en-US" b="1" i="1" u="sng" dirty="0" smtClean="0"/>
              <a:t>labeled</a:t>
            </a:r>
            <a:r>
              <a:rPr lang="en-US" dirty="0" smtClean="0"/>
              <a:t> (by experts), </a:t>
            </a:r>
            <a:r>
              <a:rPr lang="en-US" b="1" i="1" u="sng" dirty="0" smtClean="0"/>
              <a:t>noisy-labeled</a:t>
            </a:r>
            <a:r>
              <a:rPr lang="en-US" dirty="0" smtClean="0"/>
              <a:t> (by online users), </a:t>
            </a:r>
            <a:r>
              <a:rPr lang="en-US" b="1" i="1" u="sng" dirty="0" smtClean="0"/>
              <a:t>unlabeled data</a:t>
            </a:r>
            <a:r>
              <a:rPr lang="en-US" dirty="0" smtClean="0"/>
              <a:t> (contents).</a:t>
            </a:r>
            <a:endParaRPr lang="en-US" dirty="0"/>
          </a:p>
        </p:txBody>
      </p:sp>
      <p:sp>
        <p:nvSpPr>
          <p:cNvPr id="7" name="Rectangle 6"/>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610903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a:t>
            </a:r>
            <a:endParaRPr lang="zh-CN" altLang="en-US" dirty="0"/>
          </a:p>
        </p:txBody>
      </p:sp>
      <p:sp>
        <p:nvSpPr>
          <p:cNvPr id="4" name="圆角矩形 3"/>
          <p:cNvSpPr/>
          <p:nvPr/>
        </p:nvSpPr>
        <p:spPr>
          <a:xfrm>
            <a:off x="346412" y="1556792"/>
            <a:ext cx="165618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Noisy-labeled</a:t>
            </a:r>
            <a:endParaRPr lang="zh-CN" altLang="en-US" dirty="0"/>
          </a:p>
        </p:txBody>
      </p:sp>
      <p:sp>
        <p:nvSpPr>
          <p:cNvPr id="5" name="圆角矩形 4"/>
          <p:cNvSpPr/>
          <p:nvPr/>
        </p:nvSpPr>
        <p:spPr>
          <a:xfrm>
            <a:off x="346412" y="3140968"/>
            <a:ext cx="1656184" cy="7200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Labeled</a:t>
            </a:r>
            <a:endParaRPr lang="zh-CN" altLang="en-US" dirty="0"/>
          </a:p>
        </p:txBody>
      </p:sp>
      <p:sp>
        <p:nvSpPr>
          <p:cNvPr id="6" name="圆角矩形 5"/>
          <p:cNvSpPr/>
          <p:nvPr/>
        </p:nvSpPr>
        <p:spPr>
          <a:xfrm>
            <a:off x="354219" y="4725144"/>
            <a:ext cx="1656184"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Unlabeled</a:t>
            </a:r>
            <a:endParaRPr lang="zh-CN" altLang="en-US" dirty="0"/>
          </a:p>
        </p:txBody>
      </p:sp>
      <p:sp>
        <p:nvSpPr>
          <p:cNvPr id="9" name="椭圆 8"/>
          <p:cNvSpPr/>
          <p:nvPr/>
        </p:nvSpPr>
        <p:spPr>
          <a:xfrm>
            <a:off x="7020272" y="2924944"/>
            <a:ext cx="1080120" cy="1152128"/>
          </a:xfrm>
          <a:prstGeom prst="ellipse">
            <a:avLst/>
          </a:prstGeom>
          <a:ln w="57150"/>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f_{out}</a:t>
            </a:r>
            <a:endParaRPr lang="zh-CN" altLang="en-US" dirty="0"/>
          </a:p>
        </p:txBody>
      </p:sp>
      <p:sp>
        <p:nvSpPr>
          <p:cNvPr id="10" name="椭圆 9"/>
          <p:cNvSpPr/>
          <p:nvPr/>
        </p:nvSpPr>
        <p:spPr>
          <a:xfrm>
            <a:off x="3908012" y="2068384"/>
            <a:ext cx="1008112" cy="1008112"/>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sp>
        <p:nvSpPr>
          <p:cNvPr id="11" name="椭圆 10"/>
          <p:cNvSpPr/>
          <p:nvPr/>
        </p:nvSpPr>
        <p:spPr>
          <a:xfrm>
            <a:off x="3908012" y="3828812"/>
            <a:ext cx="1008112" cy="1008112"/>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13" name="直接箭头连接符 12"/>
          <p:cNvCxnSpPr>
            <a:stCxn id="4" idx="3"/>
            <a:endCxn id="11" idx="2"/>
          </p:cNvCxnSpPr>
          <p:nvPr/>
        </p:nvCxnSpPr>
        <p:spPr>
          <a:xfrm>
            <a:off x="2002596" y="1916832"/>
            <a:ext cx="1905416" cy="241603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3"/>
            <a:endCxn id="10" idx="2"/>
          </p:cNvCxnSpPr>
          <p:nvPr/>
        </p:nvCxnSpPr>
        <p:spPr>
          <a:xfrm flipV="1">
            <a:off x="2010403" y="2572440"/>
            <a:ext cx="1897609" cy="251274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1" idx="2"/>
          </p:cNvCxnSpPr>
          <p:nvPr/>
        </p:nvCxnSpPr>
        <p:spPr>
          <a:xfrm>
            <a:off x="2002596" y="3501008"/>
            <a:ext cx="1905416" cy="8318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4" idx="3"/>
            <a:endCxn id="10" idx="2"/>
          </p:cNvCxnSpPr>
          <p:nvPr/>
        </p:nvCxnSpPr>
        <p:spPr>
          <a:xfrm>
            <a:off x="2002596" y="1916832"/>
            <a:ext cx="1905416" cy="65560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5" idx="3"/>
            <a:endCxn id="10" idx="2"/>
          </p:cNvCxnSpPr>
          <p:nvPr/>
        </p:nvCxnSpPr>
        <p:spPr>
          <a:xfrm flipV="1">
            <a:off x="2002596" y="2572440"/>
            <a:ext cx="1905416" cy="92856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6"/>
            <a:endCxn id="9" idx="2"/>
          </p:cNvCxnSpPr>
          <p:nvPr/>
        </p:nvCxnSpPr>
        <p:spPr>
          <a:xfrm flipV="1">
            <a:off x="4916124" y="3501008"/>
            <a:ext cx="2104148" cy="83186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0" idx="6"/>
            <a:endCxn id="9" idx="2"/>
          </p:cNvCxnSpPr>
          <p:nvPr/>
        </p:nvCxnSpPr>
        <p:spPr>
          <a:xfrm>
            <a:off x="4916124" y="2572440"/>
            <a:ext cx="2104148" cy="92856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491880" y="4969739"/>
            <a:ext cx="1840376" cy="400110"/>
          </a:xfrm>
          <a:prstGeom prst="rect">
            <a:avLst/>
          </a:prstGeom>
          <a:noFill/>
        </p:spPr>
        <p:txBody>
          <a:bodyPr wrap="none" rtlCol="0">
            <a:spAutoFit/>
          </a:bodyPr>
          <a:lstStyle/>
          <a:p>
            <a:r>
              <a:rPr lang="en-US" altLang="zh-CN" sz="2000" b="1" dirty="0" smtClean="0"/>
              <a:t>Tag Refinement</a:t>
            </a:r>
            <a:endParaRPr lang="zh-CN" altLang="en-US" sz="2000" b="1" dirty="0"/>
          </a:p>
        </p:txBody>
      </p:sp>
      <p:sp>
        <p:nvSpPr>
          <p:cNvPr id="38" name="TextBox 37"/>
          <p:cNvSpPr txBox="1"/>
          <p:nvPr/>
        </p:nvSpPr>
        <p:spPr>
          <a:xfrm>
            <a:off x="3146465" y="1360498"/>
            <a:ext cx="2531206" cy="707886"/>
          </a:xfrm>
          <a:prstGeom prst="rect">
            <a:avLst/>
          </a:prstGeom>
          <a:noFill/>
        </p:spPr>
        <p:txBody>
          <a:bodyPr wrap="none" rtlCol="0">
            <a:spAutoFit/>
          </a:bodyPr>
          <a:lstStyle/>
          <a:p>
            <a:r>
              <a:rPr lang="en-US" altLang="zh-CN" sz="2000" b="1" dirty="0" smtClean="0"/>
              <a:t>Label propagation via </a:t>
            </a:r>
          </a:p>
          <a:p>
            <a:r>
              <a:rPr lang="en-US" altLang="zh-CN" sz="2000" b="1" dirty="0" smtClean="0"/>
              <a:t>contents</a:t>
            </a:r>
            <a:endParaRPr lang="zh-CN" altLang="en-US" sz="2000" b="1" dirty="0"/>
          </a:p>
        </p:txBody>
      </p:sp>
      <p:sp>
        <p:nvSpPr>
          <p:cNvPr id="39" name="TextBox 38"/>
          <p:cNvSpPr txBox="1"/>
          <p:nvPr/>
        </p:nvSpPr>
        <p:spPr>
          <a:xfrm>
            <a:off x="5693587" y="2502158"/>
            <a:ext cx="375424" cy="523220"/>
          </a:xfrm>
          <a:prstGeom prst="rect">
            <a:avLst/>
          </a:prstGeom>
          <a:noFill/>
        </p:spPr>
        <p:txBody>
          <a:bodyPr wrap="none" rtlCol="0">
            <a:spAutoFit/>
          </a:bodyPr>
          <a:lstStyle/>
          <a:p>
            <a:r>
              <a:rPr lang="en-US" altLang="zh-CN" sz="2800" b="1" dirty="0" smtClean="0"/>
              <a:t>ρ</a:t>
            </a:r>
            <a:endParaRPr lang="zh-CN" altLang="en-US" sz="2800" b="1" dirty="0"/>
          </a:p>
        </p:txBody>
      </p:sp>
      <p:sp>
        <p:nvSpPr>
          <p:cNvPr id="40" name="TextBox 39"/>
          <p:cNvSpPr txBox="1"/>
          <p:nvPr/>
        </p:nvSpPr>
        <p:spPr>
          <a:xfrm>
            <a:off x="5546912" y="4036883"/>
            <a:ext cx="668773" cy="954107"/>
          </a:xfrm>
          <a:prstGeom prst="rect">
            <a:avLst/>
          </a:prstGeom>
          <a:noFill/>
        </p:spPr>
        <p:txBody>
          <a:bodyPr wrap="none" rtlCol="0">
            <a:spAutoFit/>
          </a:bodyPr>
          <a:lstStyle/>
          <a:p>
            <a:r>
              <a:rPr lang="en-US" altLang="zh-CN" sz="2800" b="1" dirty="0" smtClean="0"/>
              <a:t>1-</a:t>
            </a:r>
            <a:r>
              <a:rPr lang="en-US" altLang="zh-CN" sz="2800" b="1" dirty="0"/>
              <a:t>ρ</a:t>
            </a:r>
            <a:endParaRPr lang="zh-CN" altLang="en-US" sz="2800" b="1" dirty="0"/>
          </a:p>
          <a:p>
            <a:endParaRPr lang="zh-CN" altLang="en-US" sz="2800" b="1" dirty="0"/>
          </a:p>
        </p:txBody>
      </p:sp>
      <p:sp>
        <p:nvSpPr>
          <p:cNvPr id="41" name="右箭头 40"/>
          <p:cNvSpPr/>
          <p:nvPr/>
        </p:nvSpPr>
        <p:spPr>
          <a:xfrm rot="2566456">
            <a:off x="5969507" y="4597354"/>
            <a:ext cx="1239293" cy="78727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2" name="TextBox 41"/>
          <p:cNvSpPr txBox="1"/>
          <p:nvPr/>
        </p:nvSpPr>
        <p:spPr>
          <a:xfrm>
            <a:off x="6864680" y="5469249"/>
            <a:ext cx="1224136" cy="646331"/>
          </a:xfrm>
          <a:prstGeom prst="rect">
            <a:avLst/>
          </a:prstGeom>
          <a:noFill/>
        </p:spPr>
        <p:txBody>
          <a:bodyPr wrap="square" rtlCol="0">
            <a:spAutoFit/>
          </a:bodyPr>
          <a:lstStyle/>
          <a:p>
            <a:r>
              <a:rPr lang="en-US" altLang="zh-CN" dirty="0" smtClean="0"/>
              <a:t>Trade-off parameter</a:t>
            </a:r>
            <a:endParaRPr lang="zh-CN" altLang="en-US" dirty="0"/>
          </a:p>
        </p:txBody>
      </p:sp>
      <p:sp>
        <p:nvSpPr>
          <p:cNvPr id="43" name="Rectangle 6"/>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90241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fade">
                                      <p:cBhvr>
                                        <p:cTn id="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animBg="1"/>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 – </a:t>
            </a:r>
            <a:r>
              <a:rPr lang="en-US" altLang="zh-CN" dirty="0" smtClean="0"/>
              <a:t>Label Propagation</a:t>
            </a:r>
            <a:endParaRPr lang="zh-CN" altLang="en-US" dirty="0"/>
          </a:p>
        </p:txBody>
      </p:sp>
      <p:sp>
        <p:nvSpPr>
          <p:cNvPr id="4" name="圆角矩形 3"/>
          <p:cNvSpPr/>
          <p:nvPr/>
        </p:nvSpPr>
        <p:spPr>
          <a:xfrm>
            <a:off x="1385065" y="1556792"/>
            <a:ext cx="165618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Noisy-labeled</a:t>
            </a:r>
            <a:endParaRPr lang="zh-CN" altLang="en-US" dirty="0"/>
          </a:p>
        </p:txBody>
      </p:sp>
      <p:sp>
        <p:nvSpPr>
          <p:cNvPr id="5" name="圆角矩形 4"/>
          <p:cNvSpPr/>
          <p:nvPr/>
        </p:nvSpPr>
        <p:spPr>
          <a:xfrm>
            <a:off x="1385065" y="3140968"/>
            <a:ext cx="1656184" cy="7200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Labeled</a:t>
            </a:r>
            <a:endParaRPr lang="zh-CN" altLang="en-US" dirty="0"/>
          </a:p>
        </p:txBody>
      </p:sp>
      <p:sp>
        <p:nvSpPr>
          <p:cNvPr id="6" name="圆角矩形 5"/>
          <p:cNvSpPr/>
          <p:nvPr/>
        </p:nvSpPr>
        <p:spPr>
          <a:xfrm>
            <a:off x="1392872" y="4725144"/>
            <a:ext cx="1656184" cy="72008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Unlabeled</a:t>
            </a:r>
            <a:endParaRPr lang="zh-CN" altLang="en-US" dirty="0"/>
          </a:p>
        </p:txBody>
      </p:sp>
      <p:sp>
        <p:nvSpPr>
          <p:cNvPr id="7" name="椭圆 6"/>
          <p:cNvSpPr/>
          <p:nvPr/>
        </p:nvSpPr>
        <p:spPr>
          <a:xfrm>
            <a:off x="5970693" y="2996952"/>
            <a:ext cx="1008112" cy="1008112"/>
          </a:xfrm>
          <a:prstGeom prst="ellipse">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dirty="0"/>
          </a:p>
        </p:txBody>
      </p:sp>
      <p:cxnSp>
        <p:nvCxnSpPr>
          <p:cNvPr id="8" name="直接箭头连接符 7"/>
          <p:cNvCxnSpPr>
            <a:stCxn id="6" idx="3"/>
            <a:endCxn id="7" idx="2"/>
          </p:cNvCxnSpPr>
          <p:nvPr/>
        </p:nvCxnSpPr>
        <p:spPr>
          <a:xfrm flipV="1">
            <a:off x="3049056" y="3501008"/>
            <a:ext cx="2921637" cy="158417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4" idx="3"/>
            <a:endCxn id="7" idx="2"/>
          </p:cNvCxnSpPr>
          <p:nvPr/>
        </p:nvCxnSpPr>
        <p:spPr>
          <a:xfrm>
            <a:off x="3041249" y="1916832"/>
            <a:ext cx="2929444" cy="158417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 idx="3"/>
            <a:endCxn id="7" idx="2"/>
          </p:cNvCxnSpPr>
          <p:nvPr/>
        </p:nvCxnSpPr>
        <p:spPr>
          <a:xfrm>
            <a:off x="3041249" y="3501008"/>
            <a:ext cx="2929444"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09146" y="4409273"/>
            <a:ext cx="2531206" cy="707886"/>
          </a:xfrm>
          <a:prstGeom prst="rect">
            <a:avLst/>
          </a:prstGeom>
          <a:noFill/>
        </p:spPr>
        <p:txBody>
          <a:bodyPr wrap="none" rtlCol="0">
            <a:spAutoFit/>
          </a:bodyPr>
          <a:lstStyle/>
          <a:p>
            <a:r>
              <a:rPr lang="en-US" altLang="zh-CN" sz="2000" b="1" dirty="0" smtClean="0"/>
              <a:t>Label propagation via </a:t>
            </a:r>
          </a:p>
          <a:p>
            <a:r>
              <a:rPr lang="en-US" altLang="zh-CN" sz="2000" b="1" dirty="0" smtClean="0"/>
              <a:t>Unlabeled data</a:t>
            </a:r>
            <a:endParaRPr lang="zh-CN" altLang="en-US" sz="2000" b="1" dirty="0"/>
          </a:p>
        </p:txBody>
      </p:sp>
      <p:sp>
        <p:nvSpPr>
          <p:cNvPr id="15" name="Rectangle 6"/>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10798084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Methods – Label Propagation</a:t>
            </a:r>
            <a:endParaRPr lang="en-US" dirty="0"/>
          </a:p>
        </p:txBody>
      </p:sp>
      <p:sp>
        <p:nvSpPr>
          <p:cNvPr id="3" name="Content Placeholder 2"/>
          <p:cNvSpPr>
            <a:spLocks noGrp="1"/>
          </p:cNvSpPr>
          <p:nvPr>
            <p:ph idx="1"/>
          </p:nvPr>
        </p:nvSpPr>
        <p:spPr/>
        <p:txBody>
          <a:bodyPr>
            <a:normAutofit/>
          </a:bodyPr>
          <a:lstStyle/>
          <a:p>
            <a:r>
              <a:rPr lang="en-US" sz="2800" dirty="0" smtClean="0"/>
              <a:t>Graph-based Semi-supervised Learning (GSSL): </a:t>
            </a:r>
            <a:r>
              <a:rPr lang="en-US" sz="2800" b="1" i="1" u="sng" dirty="0" smtClean="0"/>
              <a:t>Label propagation</a:t>
            </a:r>
          </a:p>
          <a:p>
            <a:pPr lvl="1"/>
            <a:r>
              <a:rPr lang="en-US" sz="2400" dirty="0"/>
              <a:t>Vertices: </a:t>
            </a:r>
          </a:p>
          <a:p>
            <a:pPr lvl="2"/>
            <a:r>
              <a:rPr lang="en-US" sz="2000" dirty="0" smtClean="0"/>
              <a:t>Songs, Tags:</a:t>
            </a:r>
            <a:endParaRPr lang="en-US" sz="2000" dirty="0"/>
          </a:p>
          <a:p>
            <a:pPr lvl="1"/>
            <a:r>
              <a:rPr lang="en-US" sz="2400" dirty="0" smtClean="0"/>
              <a:t>Edges:</a:t>
            </a:r>
          </a:p>
          <a:p>
            <a:pPr lvl="2"/>
            <a:r>
              <a:rPr lang="en-US" sz="2000" dirty="0" smtClean="0"/>
              <a:t>Song-song similarity, Song-tag correlation</a:t>
            </a:r>
          </a:p>
        </p:txBody>
      </p:sp>
      <p:sp>
        <p:nvSpPr>
          <p:cNvPr id="20" name="Rectangle 19"/>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4" name="椭圆 3"/>
          <p:cNvSpPr/>
          <p:nvPr/>
        </p:nvSpPr>
        <p:spPr>
          <a:xfrm>
            <a:off x="3699284" y="4941168"/>
            <a:ext cx="4406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27984" y="5805264"/>
            <a:ext cx="4406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990381" y="4253874"/>
            <a:ext cx="440668" cy="4320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椭圆 22"/>
          <p:cNvSpPr/>
          <p:nvPr/>
        </p:nvSpPr>
        <p:spPr>
          <a:xfrm>
            <a:off x="2996444" y="5805264"/>
            <a:ext cx="4406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413888" y="4183757"/>
            <a:ext cx="440668" cy="4320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25" name="椭圆 24"/>
          <p:cNvSpPr/>
          <p:nvPr/>
        </p:nvSpPr>
        <p:spPr>
          <a:xfrm>
            <a:off x="1862497" y="6151709"/>
            <a:ext cx="440668" cy="4320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6" name="椭圆 25"/>
          <p:cNvSpPr/>
          <p:nvPr/>
        </p:nvSpPr>
        <p:spPr>
          <a:xfrm>
            <a:off x="5628987" y="6337527"/>
            <a:ext cx="440668" cy="4320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8" name="直接连接符 7"/>
          <p:cNvCxnSpPr>
            <a:stCxn id="21" idx="5"/>
            <a:endCxn id="4" idx="1"/>
          </p:cNvCxnSpPr>
          <p:nvPr/>
        </p:nvCxnSpPr>
        <p:spPr>
          <a:xfrm>
            <a:off x="3366515" y="4622650"/>
            <a:ext cx="397303" cy="38179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24" idx="3"/>
            <a:endCxn id="4" idx="7"/>
          </p:cNvCxnSpPr>
          <p:nvPr/>
        </p:nvCxnSpPr>
        <p:spPr>
          <a:xfrm flipH="1">
            <a:off x="4075418" y="4552533"/>
            <a:ext cx="403004" cy="451907"/>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3" idx="7"/>
            <a:endCxn id="4" idx="3"/>
          </p:cNvCxnSpPr>
          <p:nvPr/>
        </p:nvCxnSpPr>
        <p:spPr>
          <a:xfrm flipV="1">
            <a:off x="3372578" y="5309944"/>
            <a:ext cx="391240" cy="558592"/>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9" idx="1"/>
            <a:endCxn id="4" idx="5"/>
          </p:cNvCxnSpPr>
          <p:nvPr/>
        </p:nvCxnSpPr>
        <p:spPr>
          <a:xfrm flipH="1" flipV="1">
            <a:off x="4075418" y="5309944"/>
            <a:ext cx="417100" cy="558592"/>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9" idx="5"/>
            <a:endCxn id="26" idx="1"/>
          </p:cNvCxnSpPr>
          <p:nvPr/>
        </p:nvCxnSpPr>
        <p:spPr>
          <a:xfrm>
            <a:off x="4804118" y="6174040"/>
            <a:ext cx="889403" cy="226759"/>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3" idx="2"/>
            <a:endCxn id="25" idx="6"/>
          </p:cNvCxnSpPr>
          <p:nvPr/>
        </p:nvCxnSpPr>
        <p:spPr>
          <a:xfrm flipH="1">
            <a:off x="2303165" y="6021288"/>
            <a:ext cx="693279" cy="346445"/>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3" idx="6"/>
          </p:cNvCxnSpPr>
          <p:nvPr/>
        </p:nvCxnSpPr>
        <p:spPr>
          <a:xfrm>
            <a:off x="3437112" y="6021288"/>
            <a:ext cx="976776" cy="0"/>
          </a:xfrm>
          <a:prstGeom prst="line">
            <a:avLst/>
          </a:prstGeom>
          <a:ln w="571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6660232" y="4276665"/>
            <a:ext cx="440668" cy="43204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48" name="椭圆 47"/>
          <p:cNvSpPr/>
          <p:nvPr/>
        </p:nvSpPr>
        <p:spPr>
          <a:xfrm>
            <a:off x="6660232" y="4900687"/>
            <a:ext cx="440668" cy="432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6660232" y="5580794"/>
            <a:ext cx="440668" cy="43204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7380312" y="4293096"/>
            <a:ext cx="930063" cy="369332"/>
          </a:xfrm>
          <a:prstGeom prst="rect">
            <a:avLst/>
          </a:prstGeom>
          <a:noFill/>
        </p:spPr>
        <p:txBody>
          <a:bodyPr wrap="none" rtlCol="0">
            <a:spAutoFit/>
          </a:bodyPr>
          <a:lstStyle/>
          <a:p>
            <a:r>
              <a:rPr lang="en-US" altLang="zh-CN" b="1" dirty="0" smtClean="0"/>
              <a:t>Labeled</a:t>
            </a:r>
            <a:endParaRPr lang="zh-CN" altLang="en-US" b="1" dirty="0"/>
          </a:p>
        </p:txBody>
      </p:sp>
      <p:sp>
        <p:nvSpPr>
          <p:cNvPr id="51" name="TextBox 50"/>
          <p:cNvSpPr txBox="1"/>
          <p:nvPr/>
        </p:nvSpPr>
        <p:spPr>
          <a:xfrm>
            <a:off x="7380311" y="4932045"/>
            <a:ext cx="1162498" cy="369332"/>
          </a:xfrm>
          <a:prstGeom prst="rect">
            <a:avLst/>
          </a:prstGeom>
          <a:noFill/>
        </p:spPr>
        <p:txBody>
          <a:bodyPr wrap="none" rtlCol="0">
            <a:spAutoFit/>
          </a:bodyPr>
          <a:lstStyle/>
          <a:p>
            <a:r>
              <a:rPr lang="en-US" altLang="zh-CN" b="1" dirty="0" smtClean="0"/>
              <a:t>Unlabeled</a:t>
            </a:r>
            <a:endParaRPr lang="zh-CN" altLang="en-US" b="1" dirty="0"/>
          </a:p>
        </p:txBody>
      </p:sp>
      <p:sp>
        <p:nvSpPr>
          <p:cNvPr id="52" name="TextBox 51"/>
          <p:cNvSpPr txBox="1"/>
          <p:nvPr/>
        </p:nvSpPr>
        <p:spPr>
          <a:xfrm>
            <a:off x="7380310" y="5631003"/>
            <a:ext cx="1440162" cy="646331"/>
          </a:xfrm>
          <a:prstGeom prst="rect">
            <a:avLst/>
          </a:prstGeom>
          <a:noFill/>
        </p:spPr>
        <p:txBody>
          <a:bodyPr wrap="square" rtlCol="0">
            <a:spAutoFit/>
          </a:bodyPr>
          <a:lstStyle/>
          <a:p>
            <a:r>
              <a:rPr lang="en-US" altLang="zh-CN" b="1" dirty="0" smtClean="0"/>
              <a:t>Tags (Noisy-labeled)</a:t>
            </a:r>
            <a:endParaRPr lang="zh-CN" altLang="en-US" b="1" dirty="0"/>
          </a:p>
        </p:txBody>
      </p:sp>
      <p:sp>
        <p:nvSpPr>
          <p:cNvPr id="41" name="TextBox 40"/>
          <p:cNvSpPr txBox="1"/>
          <p:nvPr/>
        </p:nvSpPr>
        <p:spPr>
          <a:xfrm>
            <a:off x="2811645" y="5085184"/>
            <a:ext cx="320195" cy="369332"/>
          </a:xfrm>
          <a:prstGeom prst="rect">
            <a:avLst/>
          </a:prstGeom>
          <a:noFill/>
        </p:spPr>
        <p:txBody>
          <a:bodyPr wrap="square" rtlCol="0">
            <a:spAutoFit/>
          </a:bodyPr>
          <a:lstStyle/>
          <a:p>
            <a:r>
              <a:rPr lang="en-US" altLang="zh-CN" dirty="0" smtClean="0"/>
              <a:t>…</a:t>
            </a:r>
            <a:endParaRPr lang="zh-CN" altLang="en-US" dirty="0"/>
          </a:p>
        </p:txBody>
      </p:sp>
      <p:sp>
        <p:nvSpPr>
          <p:cNvPr id="55" name="TextBox 54"/>
          <p:cNvSpPr txBox="1"/>
          <p:nvPr/>
        </p:nvSpPr>
        <p:spPr>
          <a:xfrm>
            <a:off x="4590473" y="5125278"/>
            <a:ext cx="320195" cy="369332"/>
          </a:xfrm>
          <a:prstGeom prst="rect">
            <a:avLst/>
          </a:prstGeom>
          <a:noFill/>
        </p:spPr>
        <p:txBody>
          <a:bodyPr wrap="square" rtlCol="0">
            <a:spAutoFit/>
          </a:bodyPr>
          <a:lstStyle/>
          <a:p>
            <a:r>
              <a:rPr lang="en-US" altLang="zh-CN" dirty="0" smtClean="0"/>
              <a:t>…</a:t>
            </a:r>
            <a:endParaRPr lang="zh-CN" altLang="en-US" dirty="0"/>
          </a:p>
        </p:txBody>
      </p:sp>
      <p:sp>
        <p:nvSpPr>
          <p:cNvPr id="53" name="TextBox 52"/>
          <p:cNvSpPr txBox="1"/>
          <p:nvPr/>
        </p:nvSpPr>
        <p:spPr>
          <a:xfrm>
            <a:off x="3271820" y="4725144"/>
            <a:ext cx="292068" cy="369332"/>
          </a:xfrm>
          <a:prstGeom prst="rect">
            <a:avLst/>
          </a:prstGeom>
          <a:noFill/>
        </p:spPr>
        <p:txBody>
          <a:bodyPr wrap="none" rtlCol="0">
            <a:spAutoFit/>
          </a:bodyPr>
          <a:lstStyle/>
          <a:p>
            <a:r>
              <a:rPr lang="en-US" altLang="zh-CN" dirty="0" smtClean="0"/>
              <a:t>λ</a:t>
            </a:r>
            <a:endParaRPr lang="zh-CN" altLang="en-US" dirty="0"/>
          </a:p>
        </p:txBody>
      </p:sp>
      <p:sp>
        <p:nvSpPr>
          <p:cNvPr id="63" name="TextBox 62"/>
          <p:cNvSpPr txBox="1"/>
          <p:nvPr/>
        </p:nvSpPr>
        <p:spPr>
          <a:xfrm>
            <a:off x="4211960" y="4715852"/>
            <a:ext cx="479618" cy="369332"/>
          </a:xfrm>
          <a:prstGeom prst="rect">
            <a:avLst/>
          </a:prstGeom>
          <a:noFill/>
        </p:spPr>
        <p:txBody>
          <a:bodyPr wrap="none" rtlCol="0">
            <a:spAutoFit/>
          </a:bodyPr>
          <a:lstStyle/>
          <a:p>
            <a:r>
              <a:rPr lang="en-US" altLang="zh-CN" dirty="0" smtClean="0"/>
              <a:t>1-λ</a:t>
            </a:r>
            <a:endParaRPr lang="zh-CN" altLang="en-US" dirty="0"/>
          </a:p>
        </p:txBody>
      </p:sp>
    </p:spTree>
    <p:extLst>
      <p:ext uri="{BB962C8B-B14F-4D97-AF65-F5344CB8AC3E}">
        <p14:creationId xmlns:p14="http://schemas.microsoft.com/office/powerpoint/2010/main" val="174646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500"/>
                                        <p:tgtEl>
                                          <p:spTgt spid="5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animEffect transition="in" filter="fade">
                                      <p:cBhvr>
                                        <p:cTn id="35" dur="500"/>
                                        <p:tgtEl>
                                          <p:spTgt spid="63"/>
                                        </p:tgtEl>
                                      </p:cBhvr>
                                    </p:animEffect>
                                  </p:childTnLst>
                                </p:cTn>
                              </p:par>
                              <p:par>
                                <p:cTn id="36" presetID="10"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fade">
                                      <p:cBhvr>
                                        <p:cTn id="53" dur="500"/>
                                        <p:tgtEl>
                                          <p:spTgt spid="26"/>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animEffect transition="in" filter="fade">
                                      <p:cBhvr>
                                        <p:cTn id="59" dur="500"/>
                                        <p:tgtEl>
                                          <p:spTgt spid="42"/>
                                        </p:tgtEl>
                                      </p:cBhvr>
                                    </p:animEffect>
                                  </p:childTnLst>
                                </p:cTn>
                              </p:par>
                              <p:par>
                                <p:cTn id="60" presetID="10"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500"/>
                                        <p:tgtEl>
                                          <p:spTgt spid="23"/>
                                        </p:tgtEl>
                                      </p:cBhvr>
                                    </p:animEffect>
                                  </p:childTnLst>
                                </p:cTn>
                              </p:par>
                              <p:par>
                                <p:cTn id="66" presetID="10" presetClass="entr" presetSubtype="0" fill="hold" nodeType="with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fade">
                                      <p:cBhvr>
                                        <p:cTn id="68" dur="500"/>
                                        <p:tgtEl>
                                          <p:spTgt spid="3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fade">
                                      <p:cBhvr>
                                        <p:cTn id="77" dur="500"/>
                                        <p:tgtEl>
                                          <p:spTgt spid="4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fade">
                                      <p:cBhvr>
                                        <p:cTn id="80" dur="500"/>
                                        <p:tgtEl>
                                          <p:spTgt spid="4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fade">
                                      <p:cBhvr>
                                        <p:cTn id="83" dur="500"/>
                                        <p:tgtEl>
                                          <p:spTgt spid="4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fade">
                                      <p:cBhvr>
                                        <p:cTn id="89" dur="500"/>
                                        <p:tgtEl>
                                          <p:spTgt spid="52"/>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fade">
                                      <p:cBhvr>
                                        <p:cTn id="9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1" grpId="0" animBg="1"/>
      <p:bldP spid="23" grpId="0" animBg="1"/>
      <p:bldP spid="24" grpId="0" animBg="1"/>
      <p:bldP spid="25" grpId="0" animBg="1"/>
      <p:bldP spid="26" grpId="0" animBg="1"/>
      <p:bldP spid="47" grpId="0" animBg="1"/>
      <p:bldP spid="48" grpId="0" animBg="1"/>
      <p:bldP spid="49" grpId="0" animBg="1"/>
      <p:bldP spid="40" grpId="0"/>
      <p:bldP spid="51" grpId="0"/>
      <p:bldP spid="52" grpId="0"/>
      <p:bldP spid="41" grpId="0"/>
      <p:bldP spid="55" grpId="0"/>
      <p:bldP spid="53" grpId="0"/>
      <p:bldP spid="6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Methods – Tag Refinement</a:t>
            </a:r>
            <a:endParaRPr lang="zh-CN" altLang="en-US" dirty="0"/>
          </a:p>
        </p:txBody>
      </p:sp>
      <p:sp>
        <p:nvSpPr>
          <p:cNvPr id="5" name="圆角矩形 4"/>
          <p:cNvSpPr/>
          <p:nvPr/>
        </p:nvSpPr>
        <p:spPr>
          <a:xfrm>
            <a:off x="2002596" y="2546380"/>
            <a:ext cx="1656184" cy="72008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Noisy-labeled</a:t>
            </a:r>
            <a:endParaRPr lang="zh-CN" altLang="en-US" dirty="0"/>
          </a:p>
        </p:txBody>
      </p:sp>
      <p:sp>
        <p:nvSpPr>
          <p:cNvPr id="6" name="圆角矩形 5"/>
          <p:cNvSpPr/>
          <p:nvPr/>
        </p:nvSpPr>
        <p:spPr>
          <a:xfrm>
            <a:off x="2002596" y="4130556"/>
            <a:ext cx="1656184" cy="72008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Labeled</a:t>
            </a:r>
            <a:endParaRPr lang="zh-CN" altLang="en-US" dirty="0"/>
          </a:p>
        </p:txBody>
      </p:sp>
      <p:sp>
        <p:nvSpPr>
          <p:cNvPr id="8" name="椭圆 7"/>
          <p:cNvSpPr/>
          <p:nvPr/>
        </p:nvSpPr>
        <p:spPr>
          <a:xfrm>
            <a:off x="5580112" y="2987690"/>
            <a:ext cx="1008112" cy="1008112"/>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cxnSp>
        <p:nvCxnSpPr>
          <p:cNvPr id="9" name="直接箭头连接符 8"/>
          <p:cNvCxnSpPr>
            <a:stCxn id="5" idx="3"/>
            <a:endCxn id="8" idx="2"/>
          </p:cNvCxnSpPr>
          <p:nvPr/>
        </p:nvCxnSpPr>
        <p:spPr>
          <a:xfrm>
            <a:off x="3658780" y="2906420"/>
            <a:ext cx="1921332" cy="585326"/>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8" idx="2"/>
          </p:cNvCxnSpPr>
          <p:nvPr/>
        </p:nvCxnSpPr>
        <p:spPr>
          <a:xfrm flipV="1">
            <a:off x="3658780" y="3491746"/>
            <a:ext cx="1921332" cy="99885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1" name="Rectangle 6"/>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12" name="TextBox 11"/>
          <p:cNvSpPr txBox="1"/>
          <p:nvPr/>
        </p:nvSpPr>
        <p:spPr>
          <a:xfrm>
            <a:off x="5163980" y="2497965"/>
            <a:ext cx="1840376" cy="400110"/>
          </a:xfrm>
          <a:prstGeom prst="rect">
            <a:avLst/>
          </a:prstGeom>
          <a:noFill/>
        </p:spPr>
        <p:txBody>
          <a:bodyPr wrap="none" rtlCol="0">
            <a:spAutoFit/>
          </a:bodyPr>
          <a:lstStyle/>
          <a:p>
            <a:r>
              <a:rPr lang="en-US" altLang="zh-CN" sz="2000" b="1" dirty="0" smtClean="0"/>
              <a:t>Tag Refinement</a:t>
            </a:r>
            <a:endParaRPr lang="zh-CN" altLang="en-US" sz="2000" b="1" dirty="0"/>
          </a:p>
        </p:txBody>
      </p:sp>
    </p:spTree>
    <p:extLst>
      <p:ext uri="{BB962C8B-B14F-4D97-AF65-F5344CB8AC3E}">
        <p14:creationId xmlns:p14="http://schemas.microsoft.com/office/powerpoint/2010/main" val="4723332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Tag Refinement</a:t>
            </a:r>
            <a:endParaRPr lang="en-US" dirty="0"/>
          </a:p>
        </p:txBody>
      </p:sp>
      <p:sp>
        <p:nvSpPr>
          <p:cNvPr id="3" name="Content Placeholder 2"/>
          <p:cNvSpPr>
            <a:spLocks noGrp="1"/>
          </p:cNvSpPr>
          <p:nvPr>
            <p:ph idx="1"/>
          </p:nvPr>
        </p:nvSpPr>
        <p:spPr>
          <a:xfrm>
            <a:off x="457200" y="1600200"/>
            <a:ext cx="8229600" cy="4853136"/>
          </a:xfrm>
        </p:spPr>
        <p:txBody>
          <a:bodyPr>
            <a:normAutofit/>
          </a:bodyPr>
          <a:lstStyle/>
          <a:p>
            <a:r>
              <a:rPr lang="en-US" sz="2800" dirty="0" smtClean="0"/>
              <a:t>Learn a better song-tag correlation </a:t>
            </a:r>
            <a:r>
              <a:rPr lang="en-US" sz="2800" i="1" dirty="0" smtClean="0"/>
              <a:t>R </a:t>
            </a:r>
            <a:r>
              <a:rPr lang="en-US" sz="2800" dirty="0" smtClean="0"/>
              <a:t>(</a:t>
            </a:r>
            <a:r>
              <a:rPr lang="en-US" sz="2800" i="1" dirty="0" smtClean="0"/>
              <a:t>e </a:t>
            </a:r>
            <a:r>
              <a:rPr lang="en-US" sz="2800" dirty="0" smtClean="0"/>
              <a:t>is the emotional values of tags):</a:t>
            </a:r>
          </a:p>
          <a:p>
            <a:endParaRPr lang="en-US" sz="2800" dirty="0"/>
          </a:p>
          <a:p>
            <a:endParaRPr lang="en-US" sz="2800" dirty="0" smtClean="0"/>
          </a:p>
          <a:p>
            <a:endParaRPr lang="en-US" sz="2800" dirty="0"/>
          </a:p>
          <a:p>
            <a:r>
              <a:rPr lang="en-US" sz="2800" dirty="0" smtClean="0"/>
              <a:t>W can be obtained in closed form [8]. But W is too large to fit in memory: </a:t>
            </a:r>
          </a:p>
          <a:p>
            <a:pPr lvl="1"/>
            <a:r>
              <a:rPr lang="en-US" sz="2400" dirty="0" smtClean="0"/>
              <a:t>low-rank approximate W as </a:t>
            </a:r>
          </a:p>
          <a:p>
            <a:pPr lvl="1"/>
            <a:r>
              <a:rPr lang="en-US" sz="2400" dirty="0" smtClean="0"/>
              <a:t>Alternatively optimize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627387"/>
            <a:ext cx="17907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798" y="3068960"/>
            <a:ext cx="51244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7335" y="5031537"/>
            <a:ext cx="771525"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2023" y="5517232"/>
            <a:ext cx="119062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12847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fade">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9220"/>
                                        </p:tgtEl>
                                        <p:attrNameLst>
                                          <p:attrName>style.visibility</p:attrName>
                                        </p:attrNameLst>
                                      </p:cBhvr>
                                      <p:to>
                                        <p:strVal val="visible"/>
                                      </p:to>
                                    </p:set>
                                    <p:animEffect transition="in" filter="fade">
                                      <p:cBhvr>
                                        <p:cTn id="20" dur="500"/>
                                        <p:tgtEl>
                                          <p:spTgt spid="92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222"/>
                                        </p:tgtEl>
                                        <p:attrNameLst>
                                          <p:attrName>style.visibility</p:attrName>
                                        </p:attrNameLst>
                                      </p:cBhvr>
                                      <p:to>
                                        <p:strVal val="visible"/>
                                      </p:to>
                                    </p:set>
                                    <p:animEffect transition="in" filter="fade">
                                      <p:cBhvr>
                                        <p:cTn id="28"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a:t>
            </a:r>
            <a:r>
              <a:rPr lang="en-US" altLang="zh-CN" dirty="0" smtClean="0"/>
              <a:t>Setup</a:t>
            </a:r>
            <a:endParaRPr lang="en-US" dirty="0"/>
          </a:p>
        </p:txBody>
      </p:sp>
      <p:sp>
        <p:nvSpPr>
          <p:cNvPr id="3" name="Content Placeholder 2"/>
          <p:cNvSpPr>
            <a:spLocks noGrp="1"/>
          </p:cNvSpPr>
          <p:nvPr>
            <p:ph idx="1"/>
          </p:nvPr>
        </p:nvSpPr>
        <p:spPr>
          <a:xfrm>
            <a:off x="457200" y="1600200"/>
            <a:ext cx="8229600" cy="4987860"/>
          </a:xfrm>
        </p:spPr>
        <p:txBody>
          <a:bodyPr>
            <a:normAutofit fontScale="85000" lnSpcReduction="20000"/>
          </a:bodyPr>
          <a:lstStyle/>
          <a:p>
            <a:r>
              <a:rPr lang="en-US" dirty="0" smtClean="0"/>
              <a:t>Data: </a:t>
            </a:r>
            <a:r>
              <a:rPr lang="en-US" b="1" u="sng" dirty="0" smtClean="0"/>
              <a:t>836 pop songs</a:t>
            </a:r>
          </a:p>
          <a:p>
            <a:pPr lvl="1"/>
            <a:r>
              <a:rPr lang="en-US" dirty="0" smtClean="0"/>
              <a:t>Labels: Allmusic.com</a:t>
            </a:r>
          </a:p>
          <a:p>
            <a:pPr lvl="1"/>
            <a:r>
              <a:rPr lang="en-US" dirty="0" smtClean="0"/>
              <a:t>Musical features: Million Song Dataset</a:t>
            </a:r>
          </a:p>
          <a:p>
            <a:pPr lvl="1"/>
            <a:r>
              <a:rPr lang="en-US" dirty="0" smtClean="0"/>
              <a:t>Social tags: Last.fm</a:t>
            </a:r>
          </a:p>
          <a:p>
            <a:r>
              <a:rPr lang="en-US" dirty="0" smtClean="0"/>
              <a:t>Musical Features</a:t>
            </a:r>
            <a:endParaRPr lang="en-US" dirty="0"/>
          </a:p>
          <a:p>
            <a:pPr lvl="1"/>
            <a:r>
              <a:rPr lang="en-US" dirty="0"/>
              <a:t>Timbre</a:t>
            </a:r>
          </a:p>
          <a:p>
            <a:pPr lvl="1"/>
            <a:r>
              <a:rPr lang="en-US" dirty="0"/>
              <a:t>Pitch</a:t>
            </a:r>
          </a:p>
          <a:p>
            <a:pPr lvl="1"/>
            <a:r>
              <a:rPr lang="en-US" dirty="0"/>
              <a:t>Loudness</a:t>
            </a:r>
          </a:p>
          <a:p>
            <a:pPr lvl="1"/>
            <a:r>
              <a:rPr lang="en-US" dirty="0" smtClean="0"/>
              <a:t>Rhythm</a:t>
            </a:r>
          </a:p>
          <a:p>
            <a:r>
              <a:rPr lang="en-US" dirty="0" smtClean="0"/>
              <a:t>Baseline: </a:t>
            </a:r>
            <a:r>
              <a:rPr lang="en-US" b="1" u="sng" dirty="0" smtClean="0"/>
              <a:t>SVR with musical features and </a:t>
            </a:r>
            <a:r>
              <a:rPr lang="en-US" altLang="zh-CN" b="1" u="sng" dirty="0"/>
              <a:t>BOW</a:t>
            </a:r>
            <a:r>
              <a:rPr lang="en-US" b="1" u="sng" dirty="0" smtClean="0"/>
              <a:t> of social tags (GSSL </a:t>
            </a:r>
            <a:r>
              <a:rPr lang="en-US" b="1" u="sng" dirty="0" err="1" smtClean="0"/>
              <a:t>v.s</a:t>
            </a:r>
            <a:r>
              <a:rPr lang="en-US" b="1" u="sng" dirty="0" smtClean="0"/>
              <a:t>. SVR)</a:t>
            </a:r>
          </a:p>
          <a:p>
            <a:r>
              <a:rPr lang="en-US" dirty="0" smtClean="0"/>
              <a:t>Evaluation: </a:t>
            </a:r>
            <a:r>
              <a:rPr lang="en-US" b="1" u="sng" dirty="0" smtClean="0"/>
              <a:t>Mean Square </a:t>
            </a:r>
            <a:r>
              <a:rPr lang="en-US" altLang="zh-CN" b="1" u="sng" dirty="0" smtClean="0"/>
              <a:t>Error (MSE)</a:t>
            </a:r>
            <a:endParaRPr lang="en-US" b="1" u="sng" dirty="0" smtClean="0"/>
          </a:p>
        </p:txBody>
      </p:sp>
      <p:sp>
        <p:nvSpPr>
          <p:cNvPr id="6" name="Rectangle 5"/>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4030383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(cont’d)</a:t>
            </a:r>
            <a:endParaRPr lang="en-US" dirty="0"/>
          </a:p>
        </p:txBody>
      </p:sp>
      <p:sp>
        <p:nvSpPr>
          <p:cNvPr id="3" name="Content Placeholder 2"/>
          <p:cNvSpPr>
            <a:spLocks noGrp="1"/>
          </p:cNvSpPr>
          <p:nvPr>
            <p:ph idx="1"/>
          </p:nvPr>
        </p:nvSpPr>
        <p:spPr/>
        <p:txBody>
          <a:bodyPr>
            <a:normAutofit/>
          </a:bodyPr>
          <a:lstStyle/>
          <a:p>
            <a:r>
              <a:rPr lang="en-US" sz="2400" dirty="0" smtClean="0"/>
              <a:t>MSE </a:t>
            </a:r>
            <a:r>
              <a:rPr lang="en-US" sz="2400" dirty="0"/>
              <a:t>of both methods </a:t>
            </a:r>
            <a:r>
              <a:rPr lang="en-US" altLang="zh-CN" sz="2400" dirty="0" smtClean="0"/>
              <a:t>w.r.t.</a:t>
            </a:r>
            <a:r>
              <a:rPr lang="en-US" sz="2400" dirty="0" smtClean="0"/>
              <a:t> different number </a:t>
            </a:r>
            <a:r>
              <a:rPr lang="en-US" sz="2400" dirty="0"/>
              <a:t>of training instances. The total </a:t>
            </a:r>
            <a:r>
              <a:rPr lang="en-US" sz="2400" dirty="0" smtClean="0"/>
              <a:t>number of instances </a:t>
            </a:r>
            <a:r>
              <a:rPr lang="en-US" sz="2400" dirty="0"/>
              <a:t>is 836.</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2816932"/>
            <a:ext cx="6598999"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51520" y="5589239"/>
            <a:ext cx="7546810" cy="646331"/>
          </a:xfrm>
          <a:prstGeom prst="rect">
            <a:avLst/>
          </a:prstGeom>
          <a:noFill/>
        </p:spPr>
        <p:txBody>
          <a:bodyPr wrap="none" rtlCol="0">
            <a:spAutoFit/>
          </a:bodyPr>
          <a:lstStyle/>
          <a:p>
            <a:r>
              <a:rPr lang="en-US" dirty="0" smtClean="0"/>
              <a:t>Our method trained with </a:t>
            </a:r>
            <a:r>
              <a:rPr lang="en-US" b="1" u="sng" dirty="0" smtClean="0"/>
              <a:t>10 instances </a:t>
            </a:r>
            <a:r>
              <a:rPr lang="en-US" sz="3600" dirty="0" smtClean="0">
                <a:solidFill>
                  <a:srgbClr val="FF0000"/>
                </a:solidFill>
              </a:rPr>
              <a:t>EQUALS</a:t>
            </a:r>
            <a:r>
              <a:rPr lang="en-US" sz="3600" dirty="0" smtClean="0"/>
              <a:t> </a:t>
            </a:r>
            <a:r>
              <a:rPr lang="en-US" dirty="0" smtClean="0"/>
              <a:t>SVR with </a:t>
            </a:r>
            <a:r>
              <a:rPr lang="en-US" b="1" u="sng" dirty="0" smtClean="0"/>
              <a:t>750 instances</a:t>
            </a:r>
            <a:endParaRPr lang="en-US" b="1" u="sng" dirty="0"/>
          </a:p>
        </p:txBody>
      </p:sp>
      <p:cxnSp>
        <p:nvCxnSpPr>
          <p:cNvPr id="6" name="Straight Arrow Connector 5"/>
          <p:cNvCxnSpPr/>
          <p:nvPr/>
        </p:nvCxnSpPr>
        <p:spPr>
          <a:xfrm flipH="1" flipV="1">
            <a:off x="3455876" y="4365104"/>
            <a:ext cx="1116124" cy="136815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195736" y="4365104"/>
            <a:ext cx="252028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201477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oogle.com/images?q=tbn:ANd9GcRedUBnOV-Ozg157yWCKcbQau_HSwXeDTTaibhSri5z9SCsZ8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4108050"/>
            <a:ext cx="2676189" cy="266429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Music &amp; Emotion</a:t>
            </a:r>
            <a:endParaRPr lang="zh-CN" altLang="en-US" dirty="0"/>
          </a:p>
        </p:txBody>
      </p:sp>
      <p:sp>
        <p:nvSpPr>
          <p:cNvPr id="3" name="内容占位符 2"/>
          <p:cNvSpPr>
            <a:spLocks noGrp="1"/>
          </p:cNvSpPr>
          <p:nvPr>
            <p:ph idx="1"/>
          </p:nvPr>
        </p:nvSpPr>
        <p:spPr/>
        <p:txBody>
          <a:bodyPr/>
          <a:lstStyle/>
          <a:p>
            <a:r>
              <a:rPr lang="en-US" altLang="zh-CN" dirty="0"/>
              <a:t>Music is the shorthand of emotion.  </a:t>
            </a:r>
            <a:r>
              <a:rPr lang="en-US" altLang="zh-CN" i="1" dirty="0"/>
              <a:t>~Leo </a:t>
            </a:r>
            <a:r>
              <a:rPr lang="en-US" altLang="zh-CN" i="1" dirty="0" smtClean="0"/>
              <a:t>Tolstoy</a:t>
            </a:r>
          </a:p>
          <a:p>
            <a:pPr marL="0" indent="0">
              <a:buNone/>
            </a:pPr>
            <a:endParaRPr lang="en-US" altLang="zh-CN" dirty="0" smtClean="0"/>
          </a:p>
          <a:p>
            <a:r>
              <a:rPr lang="en-US" altLang="zh-CN" dirty="0" smtClean="0"/>
              <a:t>Music is the only means whereby we feel emotions in their universality.  </a:t>
            </a:r>
            <a:r>
              <a:rPr lang="en-US" altLang="zh-CN" i="1" dirty="0" smtClean="0"/>
              <a:t>~H.A. Overstreet</a:t>
            </a:r>
            <a:endParaRPr lang="zh-CN" altLang="en-US" i="1" dirty="0"/>
          </a:p>
        </p:txBody>
      </p:sp>
      <p:sp>
        <p:nvSpPr>
          <p:cNvPr id="9" name="Rectangle 8"/>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283523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Experiments Results (cont’d)</a:t>
            </a:r>
          </a:p>
        </p:txBody>
      </p:sp>
      <p:sp>
        <p:nvSpPr>
          <p:cNvPr id="3" name="Content Placeholder 2"/>
          <p:cNvSpPr>
            <a:spLocks noGrp="1"/>
          </p:cNvSpPr>
          <p:nvPr>
            <p:ph idx="1"/>
          </p:nvPr>
        </p:nvSpPr>
        <p:spPr/>
        <p:txBody>
          <a:bodyPr>
            <a:normAutofit/>
          </a:bodyPr>
          <a:lstStyle/>
          <a:p>
            <a:r>
              <a:rPr lang="en-US" sz="2800" dirty="0" smtClean="0"/>
              <a:t>MSE </a:t>
            </a:r>
            <a:r>
              <a:rPr lang="en-US" altLang="zh-CN" sz="2800" dirty="0" smtClean="0"/>
              <a:t>w.r.t.</a:t>
            </a:r>
            <a:r>
              <a:rPr lang="en-US" sz="2800" dirty="0" smtClean="0"/>
              <a:t> </a:t>
            </a:r>
            <a:r>
              <a:rPr lang="en-US" altLang="zh-CN" sz="2800" dirty="0" smtClean="0"/>
              <a:t>#</a:t>
            </a:r>
            <a:r>
              <a:rPr lang="en-US" sz="2800" dirty="0" smtClean="0"/>
              <a:t> </a:t>
            </a:r>
            <a:r>
              <a:rPr lang="en-US" sz="2800" dirty="0"/>
              <a:t>nearest-neighbors for valence and </a:t>
            </a:r>
            <a:r>
              <a:rPr lang="en-US" sz="2800" dirty="0" smtClean="0"/>
              <a:t>arousal (trained by 10%).</a:t>
            </a:r>
            <a:endParaRPr 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612148"/>
            <a:ext cx="8139943" cy="3070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029313" y="6061938"/>
            <a:ext cx="3820085" cy="369332"/>
          </a:xfrm>
          <a:prstGeom prst="rect">
            <a:avLst/>
          </a:prstGeom>
          <a:noFill/>
        </p:spPr>
        <p:txBody>
          <a:bodyPr wrap="none" rtlCol="0">
            <a:spAutoFit/>
          </a:bodyPr>
          <a:lstStyle/>
          <a:p>
            <a:r>
              <a:rPr lang="en-US" dirty="0" smtClean="0"/>
              <a:t>Optimal K of Nearest-Neighbor is small</a:t>
            </a:r>
            <a:endParaRPr lang="en-US" dirty="0"/>
          </a:p>
        </p:txBody>
      </p:sp>
      <p:cxnSp>
        <p:nvCxnSpPr>
          <p:cNvPr id="8" name="Straight Arrow Connector 7"/>
          <p:cNvCxnSpPr/>
          <p:nvPr/>
        </p:nvCxnSpPr>
        <p:spPr>
          <a:xfrm flipH="1" flipV="1">
            <a:off x="2123728" y="4725144"/>
            <a:ext cx="1728192" cy="1336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148064" y="4725144"/>
            <a:ext cx="1512168" cy="13367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122012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Experiments Results (cont’d)</a:t>
            </a:r>
            <a:endParaRPr lang="en-US" dirty="0"/>
          </a:p>
        </p:txBody>
      </p:sp>
      <p:sp>
        <p:nvSpPr>
          <p:cNvPr id="3" name="Content Placeholder 2"/>
          <p:cNvSpPr>
            <a:spLocks noGrp="1"/>
          </p:cNvSpPr>
          <p:nvPr>
            <p:ph idx="1"/>
          </p:nvPr>
        </p:nvSpPr>
        <p:spPr/>
        <p:txBody>
          <a:bodyPr>
            <a:normAutofit/>
          </a:bodyPr>
          <a:lstStyle/>
          <a:p>
            <a:r>
              <a:rPr lang="en-US" sz="2800" dirty="0"/>
              <a:t>Reduction in MSE </a:t>
            </a:r>
            <a:r>
              <a:rPr lang="en-US" sz="2800" dirty="0" smtClean="0"/>
              <a:t>by Tag Refinement under different </a:t>
            </a:r>
            <a:r>
              <a:rPr lang="en-US" altLang="zh-CN" sz="2800" dirty="0" smtClean="0"/>
              <a:t>noise</a:t>
            </a:r>
            <a:r>
              <a:rPr lang="en-US" sz="2800" dirty="0" smtClean="0"/>
              <a:t> </a:t>
            </a:r>
            <a:r>
              <a:rPr lang="en-US" sz="2800" dirty="0"/>
              <a:t>modes </a:t>
            </a:r>
            <a:r>
              <a:rPr lang="en-US" sz="2800" dirty="0" smtClean="0"/>
              <a:t>(higher </a:t>
            </a:r>
            <a:r>
              <a:rPr lang="en-US" sz="2800" dirty="0"/>
              <a:t>is </a:t>
            </a:r>
            <a:r>
              <a:rPr lang="en-US" sz="2800" dirty="0" smtClean="0"/>
              <a:t>better).</a:t>
            </a:r>
          </a:p>
          <a:p>
            <a:pPr lvl="1"/>
            <a:r>
              <a:rPr lang="en-US" altLang="zh-CN" sz="2400" dirty="0" smtClean="0"/>
              <a:t>Normal</a:t>
            </a:r>
            <a:endParaRPr lang="en-US" sz="2400" dirty="0" smtClean="0"/>
          </a:p>
          <a:p>
            <a:pPr lvl="1"/>
            <a:r>
              <a:rPr lang="en-US" sz="2400" dirty="0" smtClean="0"/>
              <a:t>Little </a:t>
            </a:r>
            <a:r>
              <a:rPr lang="en-US" sz="2400" dirty="0"/>
              <a:t>Noise: </a:t>
            </a:r>
            <a:r>
              <a:rPr lang="en-US" sz="2400" dirty="0" smtClean="0"/>
              <a:t>Remove the </a:t>
            </a:r>
            <a:r>
              <a:rPr lang="en-US" sz="2400" dirty="0"/>
              <a:t>best 10% of tags </a:t>
            </a:r>
            <a:r>
              <a:rPr lang="en-US" sz="2400" dirty="0" smtClean="0"/>
              <a:t>for each </a:t>
            </a:r>
            <a:r>
              <a:rPr lang="en-US" sz="2400" dirty="0"/>
              <a:t>song.</a:t>
            </a:r>
          </a:p>
          <a:p>
            <a:pPr lvl="1"/>
            <a:r>
              <a:rPr lang="en-US" sz="2400" dirty="0"/>
              <a:t>Much Noise: </a:t>
            </a:r>
            <a:r>
              <a:rPr lang="en-US" sz="2400" dirty="0" smtClean="0"/>
              <a:t>Boost the edge weight of the most deviated tag to 0.4 for each song.</a:t>
            </a:r>
            <a:endParaRPr lang="en-US" sz="24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1760" y="4266958"/>
            <a:ext cx="3814216" cy="2447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143884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Best predicted:</a:t>
            </a:r>
          </a:p>
          <a:p>
            <a:pPr lvl="1"/>
            <a:r>
              <a:rPr lang="en-US" dirty="0" smtClean="0">
                <a:hlinkClick r:id="rId2"/>
              </a:rPr>
              <a:t>‘</a:t>
            </a:r>
            <a:r>
              <a:rPr lang="en-US" dirty="0" err="1" smtClean="0">
                <a:hlinkClick r:id="rId2"/>
              </a:rPr>
              <a:t>Bawitdaba</a:t>
            </a:r>
            <a:r>
              <a:rPr lang="en-US" dirty="0" smtClean="0">
                <a:hlinkClick r:id="rId2"/>
              </a:rPr>
              <a:t>’, Kid Rock</a:t>
            </a:r>
            <a:r>
              <a:rPr lang="en-US" dirty="0" smtClean="0"/>
              <a:t>: predicted as ‘aggressive’</a:t>
            </a:r>
          </a:p>
          <a:p>
            <a:pPr lvl="1"/>
            <a:r>
              <a:rPr lang="en-US" dirty="0" smtClean="0"/>
              <a:t>Labeled as ‘aggressive’</a:t>
            </a:r>
          </a:p>
          <a:p>
            <a:r>
              <a:rPr lang="en-US" dirty="0" smtClean="0"/>
              <a:t>Worst predicted:</a:t>
            </a:r>
          </a:p>
          <a:p>
            <a:pPr lvl="1"/>
            <a:r>
              <a:rPr lang="en-US" dirty="0">
                <a:hlinkClick r:id="rId3"/>
              </a:rPr>
              <a:t>‘$1000 Wedding’, Gram Parsons</a:t>
            </a:r>
            <a:r>
              <a:rPr lang="en-US" dirty="0"/>
              <a:t>: predicted as ‘easy’</a:t>
            </a:r>
          </a:p>
          <a:p>
            <a:pPr lvl="1"/>
            <a:r>
              <a:rPr lang="en-US" dirty="0"/>
              <a:t>Labeled as ‘sad</a:t>
            </a:r>
            <a:r>
              <a:rPr lang="en-US" dirty="0" smtClean="0"/>
              <a:t>’</a:t>
            </a:r>
          </a:p>
          <a:p>
            <a:pPr lvl="1"/>
            <a:r>
              <a:rPr lang="en-US" dirty="0" smtClean="0"/>
              <a:t>‘Sad’ is harder to perceive [4]</a:t>
            </a:r>
            <a:endParaRPr lang="en-US" dirty="0"/>
          </a:p>
          <a:p>
            <a:endParaRPr lang="en-US" dirty="0" smtClean="0"/>
          </a:p>
          <a:p>
            <a:endParaRPr lang="en-US" dirty="0"/>
          </a:p>
        </p:txBody>
      </p:sp>
      <p:sp>
        <p:nvSpPr>
          <p:cNvPr id="4" name="Rectangle 3"/>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193564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propose to solve MER using unlabeled and noisy labeled data with a semi-supervised method.</a:t>
            </a:r>
          </a:p>
          <a:p>
            <a:pPr lvl="1"/>
            <a:r>
              <a:rPr lang="en-US" dirty="0"/>
              <a:t>Our method highly outperformed the baseline.</a:t>
            </a:r>
            <a:endParaRPr lang="en-US" dirty="0" smtClean="0"/>
          </a:p>
          <a:p>
            <a:r>
              <a:rPr lang="en-US" dirty="0" smtClean="0"/>
              <a:t>We propose a supervised method to refine the song-tag correlation.</a:t>
            </a:r>
          </a:p>
          <a:p>
            <a:pPr lvl="1"/>
            <a:r>
              <a:rPr lang="en-US" dirty="0" smtClean="0"/>
              <a:t>Slight improvement, not as high as expected, though.</a:t>
            </a:r>
          </a:p>
          <a:p>
            <a:r>
              <a:rPr lang="en-US" dirty="0" smtClean="0"/>
              <a:t>Possible future work:</a:t>
            </a:r>
          </a:p>
          <a:p>
            <a:pPr lvl="1"/>
            <a:r>
              <a:rPr lang="en-US" dirty="0" smtClean="0"/>
              <a:t>User modeling (social network).</a:t>
            </a:r>
          </a:p>
          <a:p>
            <a:pPr lvl="1"/>
            <a:r>
              <a:rPr lang="en-US" dirty="0" smtClean="0"/>
              <a:t>Knowledge transfer from one music genre to another.</a:t>
            </a:r>
          </a:p>
          <a:p>
            <a:pPr lvl="1"/>
            <a:r>
              <a:rPr lang="en-US" dirty="0" smtClean="0"/>
              <a:t>Time-evolving music emotion recognition.</a:t>
            </a:r>
            <a:endParaRPr lang="en-US" dirty="0"/>
          </a:p>
        </p:txBody>
      </p:sp>
      <p:sp>
        <p:nvSpPr>
          <p:cNvPr id="4" name="Rectangle 3"/>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52910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420888"/>
            <a:ext cx="8229600" cy="1143000"/>
          </a:xfrm>
        </p:spPr>
        <p:txBody>
          <a:bodyPr>
            <a:normAutofit/>
          </a:bodyPr>
          <a:lstStyle/>
          <a:p>
            <a:r>
              <a:rPr lang="en-US" altLang="zh-CN" sz="5400" b="1" dirty="0" smtClean="0"/>
              <a:t>Thank you for listening!</a:t>
            </a:r>
            <a:endParaRPr lang="zh-CN" altLang="en-US" sz="5400" b="1" dirty="0"/>
          </a:p>
        </p:txBody>
      </p:sp>
      <p:sp>
        <p:nvSpPr>
          <p:cNvPr id="4" name="Rectangle 3"/>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pic>
        <p:nvPicPr>
          <p:cNvPr id="5" name="Picture 2" descr="https://encrypted-tbn3.google.com/images?q=tbn:ANd9GcRedUBnOV-Ozg157yWCKcbQau_HSwXeDTTaibhSri5z9SCsZ8t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807" y="3676382"/>
            <a:ext cx="3110166" cy="309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121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media.arkansasonline.com/img/photos/2011/01/25/QA_t598.jpg?b7052f07a6139e7088ebc43100469802b2560d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6671"/>
            <a:ext cx="7992888" cy="59879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1065066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Special Thanks to</a:t>
            </a:r>
            <a:endParaRPr lang="zh-CN" altLang="en-US" dirty="0"/>
          </a:p>
        </p:txBody>
      </p:sp>
      <p:sp>
        <p:nvSpPr>
          <p:cNvPr id="3" name="内容占位符 2"/>
          <p:cNvSpPr>
            <a:spLocks noGrp="1"/>
          </p:cNvSpPr>
          <p:nvPr>
            <p:ph idx="1"/>
          </p:nvPr>
        </p:nvSpPr>
        <p:spPr/>
        <p:txBody>
          <a:bodyPr/>
          <a:lstStyle/>
          <a:p>
            <a:r>
              <a:rPr lang="en-US" altLang="zh-CN" dirty="0" smtClean="0"/>
              <a:t>Dr. </a:t>
            </a:r>
            <a:r>
              <a:rPr lang="en-US" altLang="zh-CN" dirty="0" err="1" smtClean="0"/>
              <a:t>Weike</a:t>
            </a:r>
            <a:r>
              <a:rPr lang="en-US" altLang="zh-CN" dirty="0" smtClean="0"/>
              <a:t> Pan</a:t>
            </a:r>
          </a:p>
          <a:p>
            <a:r>
              <a:rPr lang="en-US" altLang="zh-CN" dirty="0" smtClean="0"/>
              <a:t>Dr. Nathan Liu</a:t>
            </a:r>
            <a:endParaRPr lang="zh-CN" altLang="en-US" dirty="0"/>
          </a:p>
        </p:txBody>
      </p:sp>
      <p:sp>
        <p:nvSpPr>
          <p:cNvPr id="4" name="Rectangle 3"/>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2094589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fontScale="85000" lnSpcReduction="10000"/>
          </a:bodyPr>
          <a:lstStyle/>
          <a:p>
            <a:r>
              <a:rPr lang="en-US" sz="2000" dirty="0" smtClean="0"/>
              <a:t>[1] </a:t>
            </a:r>
            <a:r>
              <a:rPr lang="en-US" sz="2000" dirty="0"/>
              <a:t>L. Lu, D. Liu, and H. Zhang, </a:t>
            </a:r>
            <a:r>
              <a:rPr lang="en-US" sz="2000" dirty="0" smtClean="0"/>
              <a:t>“Automatic </a:t>
            </a:r>
            <a:r>
              <a:rPr lang="en-US" sz="2000" dirty="0"/>
              <a:t>mood </a:t>
            </a:r>
            <a:r>
              <a:rPr lang="en-US" sz="2000" dirty="0" smtClean="0"/>
              <a:t>detection </a:t>
            </a:r>
            <a:r>
              <a:rPr lang="en-US" sz="2000" dirty="0"/>
              <a:t>and tracking of music audio signals." IEEE </a:t>
            </a:r>
            <a:r>
              <a:rPr lang="en-US" sz="2000" dirty="0" smtClean="0"/>
              <a:t>TASLP, vol</a:t>
            </a:r>
            <a:r>
              <a:rPr lang="en-US" sz="2000" dirty="0"/>
              <a:t>. 14, no. 1, pp. </a:t>
            </a:r>
            <a:r>
              <a:rPr lang="en-US" sz="2000" dirty="0" smtClean="0"/>
              <a:t>5-18</a:t>
            </a:r>
            <a:r>
              <a:rPr lang="en-US" sz="2000" dirty="0"/>
              <a:t>, 2006</a:t>
            </a:r>
            <a:r>
              <a:rPr lang="en-US" sz="2000" dirty="0" smtClean="0"/>
              <a:t>.</a:t>
            </a:r>
          </a:p>
          <a:p>
            <a:r>
              <a:rPr lang="en-US" sz="2000" dirty="0" smtClean="0"/>
              <a:t>[2]</a:t>
            </a:r>
            <a:r>
              <a:rPr lang="en-US" sz="2000" dirty="0"/>
              <a:t> Y.-H. Yang, Y.-C. Lin, Y.-F. Su, and H. H. Chen</a:t>
            </a:r>
            <a:r>
              <a:rPr lang="en-US" sz="2000" dirty="0" smtClean="0"/>
              <a:t>, “A </a:t>
            </a:r>
            <a:r>
              <a:rPr lang="en-US" sz="2000" dirty="0"/>
              <a:t>regression approach to music emotion recognition</a:t>
            </a:r>
            <a:r>
              <a:rPr lang="en-US" sz="2000" dirty="0" smtClean="0"/>
              <a:t>.“ </a:t>
            </a:r>
            <a:r>
              <a:rPr lang="nl-NL" sz="2000" dirty="0" smtClean="0"/>
              <a:t>IEEE </a:t>
            </a:r>
            <a:r>
              <a:rPr lang="nl-NL" sz="2000" dirty="0"/>
              <a:t>TASLP, vol. 16, no. 2, pp. </a:t>
            </a:r>
            <a:r>
              <a:rPr lang="nl-NL" sz="2000" dirty="0" smtClean="0"/>
              <a:t>448-457</a:t>
            </a:r>
            <a:r>
              <a:rPr lang="nl-NL" sz="2000" dirty="0"/>
              <a:t>, 2008</a:t>
            </a:r>
            <a:r>
              <a:rPr lang="nl-NL" sz="2000" dirty="0" smtClean="0"/>
              <a:t>.</a:t>
            </a:r>
          </a:p>
          <a:p>
            <a:r>
              <a:rPr lang="nl-NL" sz="2000" dirty="0" smtClean="0"/>
              <a:t>[3] </a:t>
            </a:r>
            <a:r>
              <a:rPr lang="it-IT" sz="2000" dirty="0"/>
              <a:t>K. Bischo, C. S. Firan, R. Paiu, W. Nejdl, C. Laurier</a:t>
            </a:r>
            <a:r>
              <a:rPr lang="it-IT" sz="2000" dirty="0" smtClean="0"/>
              <a:t>, </a:t>
            </a:r>
            <a:r>
              <a:rPr lang="en-US" sz="2000" dirty="0" smtClean="0"/>
              <a:t>and </a:t>
            </a:r>
            <a:r>
              <a:rPr lang="en-US" sz="2000" dirty="0"/>
              <a:t>M. </a:t>
            </a:r>
            <a:r>
              <a:rPr lang="en-US" sz="2000" dirty="0" err="1"/>
              <a:t>Sordo</a:t>
            </a:r>
            <a:r>
              <a:rPr lang="en-US" sz="2000" dirty="0"/>
              <a:t>, </a:t>
            </a:r>
            <a:r>
              <a:rPr lang="en-US" sz="2000" dirty="0" smtClean="0"/>
              <a:t>Music </a:t>
            </a:r>
            <a:r>
              <a:rPr lang="en-US" sz="2000" dirty="0"/>
              <a:t>mood and theme </a:t>
            </a:r>
            <a:r>
              <a:rPr lang="en-US" sz="2000" dirty="0" smtClean="0"/>
              <a:t>classification - a </a:t>
            </a:r>
            <a:r>
              <a:rPr lang="en-US" sz="2000" dirty="0"/>
              <a:t>hybrid approach." in ISMIR, 2009, pp. </a:t>
            </a:r>
            <a:r>
              <a:rPr lang="en-US" sz="2000" dirty="0" smtClean="0"/>
              <a:t>657-662</a:t>
            </a:r>
            <a:r>
              <a:rPr lang="en-US" sz="2000" dirty="0"/>
              <a:t>. </a:t>
            </a:r>
            <a:endParaRPr lang="en-US" sz="2000" dirty="0" smtClean="0"/>
          </a:p>
          <a:p>
            <a:r>
              <a:rPr lang="en-US" sz="2000" dirty="0" smtClean="0"/>
              <a:t>[4] </a:t>
            </a:r>
            <a:r>
              <a:rPr lang="en-US" sz="2000" dirty="0"/>
              <a:t>Y.-H. Yang and H. H. Chen, “Machine recognition of music emotion: A review," ACM TIST, vol. 3, pp. 1-10, 2012</a:t>
            </a:r>
            <a:r>
              <a:rPr lang="en-US" sz="2000" dirty="0" smtClean="0"/>
              <a:t>.</a:t>
            </a:r>
          </a:p>
          <a:p>
            <a:r>
              <a:rPr lang="en-US" sz="2000" dirty="0" smtClean="0"/>
              <a:t>[5] </a:t>
            </a:r>
            <a:r>
              <a:rPr lang="en-US" sz="2000" dirty="0"/>
              <a:t>T. </a:t>
            </a:r>
            <a:r>
              <a:rPr lang="en-US" sz="2000" dirty="0" err="1"/>
              <a:t>Eerola</a:t>
            </a:r>
            <a:r>
              <a:rPr lang="en-US" sz="2000" dirty="0"/>
              <a:t>, </a:t>
            </a:r>
            <a:r>
              <a:rPr lang="en-US" sz="2000" dirty="0" smtClean="0"/>
              <a:t>“Are </a:t>
            </a:r>
            <a:r>
              <a:rPr lang="en-US" sz="2000" dirty="0"/>
              <a:t>the emotions expressed in music </a:t>
            </a:r>
            <a:r>
              <a:rPr lang="en-US" sz="2000" dirty="0" smtClean="0"/>
              <a:t>genre-specific</a:t>
            </a:r>
            <a:r>
              <a:rPr lang="en-US" sz="2000" dirty="0"/>
              <a:t>? an audio-based evaluation of datasets </a:t>
            </a:r>
            <a:r>
              <a:rPr lang="en-US" sz="2000" dirty="0" smtClean="0"/>
              <a:t>spanning classical</a:t>
            </a:r>
            <a:r>
              <a:rPr lang="en-US" sz="2000" dirty="0"/>
              <a:t>, </a:t>
            </a:r>
            <a:r>
              <a:rPr lang="en-US" sz="2000" dirty="0" smtClean="0"/>
              <a:t>film</a:t>
            </a:r>
            <a:r>
              <a:rPr lang="en-US" sz="2000" dirty="0"/>
              <a:t>, pop and mixed genres," Journal of </a:t>
            </a:r>
            <a:r>
              <a:rPr lang="en-US" sz="2000" dirty="0" smtClean="0"/>
              <a:t>New Music </a:t>
            </a:r>
            <a:r>
              <a:rPr lang="en-US" sz="2000" dirty="0"/>
              <a:t>Research, vol. 40, no. March 2012, pp. </a:t>
            </a:r>
            <a:r>
              <a:rPr lang="en-US" sz="2000" dirty="0" smtClean="0"/>
              <a:t>37-41, 2011.</a:t>
            </a:r>
          </a:p>
          <a:p>
            <a:r>
              <a:rPr lang="en-US" sz="2000" dirty="0" smtClean="0"/>
              <a:t>[6] </a:t>
            </a:r>
            <a:r>
              <a:rPr lang="en-US" sz="2000" dirty="0"/>
              <a:t>C. Laurier, M. </a:t>
            </a:r>
            <a:r>
              <a:rPr lang="en-US" sz="2000" dirty="0" err="1"/>
              <a:t>Sordo</a:t>
            </a:r>
            <a:r>
              <a:rPr lang="en-US" sz="2000" dirty="0"/>
              <a:t>, J. </a:t>
            </a:r>
            <a:r>
              <a:rPr lang="en-US" sz="2000" dirty="0" err="1"/>
              <a:t>Serr</a:t>
            </a:r>
            <a:r>
              <a:rPr lang="en-US" sz="2000" dirty="0"/>
              <a:t>, and P. Herrera, </a:t>
            </a:r>
            <a:r>
              <a:rPr lang="en-US" sz="2000" dirty="0" smtClean="0"/>
              <a:t>“Music mood </a:t>
            </a:r>
            <a:r>
              <a:rPr lang="en-US" sz="2000" dirty="0"/>
              <a:t>representations from social tags." in ISMIR, 2009</a:t>
            </a:r>
            <a:r>
              <a:rPr lang="en-US" sz="2000" dirty="0" smtClean="0"/>
              <a:t>, pp</a:t>
            </a:r>
            <a:r>
              <a:rPr lang="en-US" sz="2000" dirty="0"/>
              <a:t>. </a:t>
            </a:r>
            <a:r>
              <a:rPr lang="en-US" sz="2000" dirty="0" smtClean="0"/>
              <a:t>381-386</a:t>
            </a:r>
            <a:r>
              <a:rPr lang="en-US" sz="2000" dirty="0"/>
              <a:t>.</a:t>
            </a:r>
            <a:endParaRPr lang="en-US" sz="2000" dirty="0" smtClean="0"/>
          </a:p>
          <a:p>
            <a:r>
              <a:rPr lang="en-US" sz="2000" dirty="0" smtClean="0"/>
              <a:t>[7] </a:t>
            </a:r>
            <a:r>
              <a:rPr lang="en-US" sz="2000" dirty="0"/>
              <a:t>All Music Guide: </a:t>
            </a:r>
            <a:r>
              <a:rPr lang="en-US" sz="2000" dirty="0">
                <a:hlinkClick r:id="rId2"/>
              </a:rPr>
              <a:t>http://</a:t>
            </a:r>
            <a:r>
              <a:rPr lang="en-US" sz="2000" dirty="0" smtClean="0">
                <a:hlinkClick r:id="rId2"/>
              </a:rPr>
              <a:t>www.allmusic.com</a:t>
            </a:r>
            <a:r>
              <a:rPr lang="en-US" sz="2000" dirty="0" smtClean="0"/>
              <a:t>.</a:t>
            </a:r>
          </a:p>
          <a:p>
            <a:r>
              <a:rPr lang="en-US" sz="2000" dirty="0" smtClean="0"/>
              <a:t>[8] W</a:t>
            </a:r>
            <a:r>
              <a:rPr lang="en-US" sz="2000" dirty="0"/>
              <a:t>. Pan, N. N. Liu, E. W. Xiang, and Q. Yang, </a:t>
            </a:r>
            <a:r>
              <a:rPr lang="en-US" sz="2000" dirty="0" smtClean="0"/>
              <a:t>“Transfer </a:t>
            </a:r>
            <a:r>
              <a:rPr lang="en-US" sz="2000" dirty="0"/>
              <a:t>learning to predict missing </a:t>
            </a:r>
            <a:r>
              <a:rPr lang="en-US" sz="2000" dirty="0" smtClean="0"/>
              <a:t>ratings </a:t>
            </a:r>
            <a:r>
              <a:rPr lang="en-US" sz="2000" dirty="0"/>
              <a:t>via </a:t>
            </a:r>
            <a:r>
              <a:rPr lang="en-US" sz="2000" dirty="0" smtClean="0"/>
              <a:t>heterogeneous user </a:t>
            </a:r>
            <a:r>
              <a:rPr lang="en-US" sz="2000" dirty="0"/>
              <a:t>feedbacks." in IJCAI, 2011, pp. </a:t>
            </a:r>
            <a:r>
              <a:rPr lang="en-US" sz="2000" dirty="0" smtClean="0"/>
              <a:t>2318-2323</a:t>
            </a:r>
            <a:r>
              <a:rPr lang="en-US" sz="2000" dirty="0"/>
              <a:t>.</a:t>
            </a:r>
          </a:p>
        </p:txBody>
      </p:sp>
      <p:sp>
        <p:nvSpPr>
          <p:cNvPr id="6" name="Rectangle 5"/>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829918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Input: </a:t>
            </a:r>
          </a:p>
          <a:p>
            <a:pPr lvl="1"/>
            <a:r>
              <a:rPr lang="en-US" dirty="0"/>
              <a:t>A set of labeled songs</a:t>
            </a:r>
            <a:r>
              <a:rPr lang="en-US" dirty="0" smtClean="0"/>
              <a:t>:</a:t>
            </a:r>
          </a:p>
          <a:p>
            <a:pPr lvl="2"/>
            <a:r>
              <a:rPr lang="en-US" dirty="0" smtClean="0"/>
              <a:t> </a:t>
            </a:r>
            <a:endParaRPr lang="en-US" dirty="0"/>
          </a:p>
          <a:p>
            <a:pPr lvl="1"/>
            <a:r>
              <a:rPr lang="en-US" dirty="0"/>
              <a:t>A set of unlabeled songs</a:t>
            </a:r>
            <a:r>
              <a:rPr lang="en-US" dirty="0" smtClean="0"/>
              <a:t>:</a:t>
            </a:r>
          </a:p>
          <a:p>
            <a:pPr lvl="2"/>
            <a:endParaRPr lang="en-US" dirty="0"/>
          </a:p>
          <a:p>
            <a:pPr lvl="1"/>
            <a:r>
              <a:rPr lang="en-US" dirty="0"/>
              <a:t>A set of tags:</a:t>
            </a:r>
          </a:p>
          <a:p>
            <a:pPr lvl="1"/>
            <a:r>
              <a:rPr lang="en-US" dirty="0" smtClean="0"/>
              <a:t>Similarity between </a:t>
            </a:r>
            <a:r>
              <a:rPr lang="en-US" dirty="0"/>
              <a:t>songs</a:t>
            </a:r>
            <a:r>
              <a:rPr lang="en-US" dirty="0" smtClean="0"/>
              <a:t>: </a:t>
            </a:r>
            <a:endParaRPr lang="en-US" dirty="0"/>
          </a:p>
          <a:p>
            <a:pPr lvl="1"/>
            <a:r>
              <a:rPr lang="en-US" dirty="0"/>
              <a:t>Correlation between songs and tags</a:t>
            </a:r>
            <a:r>
              <a:rPr lang="en-US" dirty="0" smtClean="0"/>
              <a:t>: </a:t>
            </a:r>
            <a:endParaRPr lang="en-US" dirty="0"/>
          </a:p>
          <a:p>
            <a:r>
              <a:rPr lang="en-US" dirty="0" smtClean="0"/>
              <a:t>Output:</a:t>
            </a:r>
          </a:p>
          <a:p>
            <a:pPr lvl="1"/>
            <a:r>
              <a:rPr lang="en-US" dirty="0" smtClean="0"/>
              <a:t>Prediction of unlabeled songs:</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8889"/>
          <a:stretch/>
        </p:blipFill>
        <p:spPr bwMode="auto">
          <a:xfrm>
            <a:off x="1619672" y="2552700"/>
            <a:ext cx="2657475" cy="39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552699"/>
            <a:ext cx="75247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t="8889"/>
          <a:stretch/>
        </p:blipFill>
        <p:spPr bwMode="auto">
          <a:xfrm>
            <a:off x="5580112" y="2552699"/>
            <a:ext cx="1323975" cy="390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t="-1" b="11000"/>
          <a:stretch/>
        </p:blipFill>
        <p:spPr bwMode="auto">
          <a:xfrm>
            <a:off x="1619672" y="3284984"/>
            <a:ext cx="384810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3337371"/>
            <a:ext cx="438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4087" y="3346896"/>
            <a:ext cx="19812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b="14340"/>
          <a:stretch/>
        </p:blipFill>
        <p:spPr bwMode="auto">
          <a:xfrm>
            <a:off x="3231389" y="3761235"/>
            <a:ext cx="3381375" cy="383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348" t="17910" r="348" b="737"/>
          <a:stretch/>
        </p:blipFill>
        <p:spPr bwMode="auto">
          <a:xfrm>
            <a:off x="4954318" y="4229113"/>
            <a:ext cx="2847975" cy="348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r="3551"/>
          <a:stretch/>
        </p:blipFill>
        <p:spPr bwMode="auto">
          <a:xfrm>
            <a:off x="6256806" y="4617067"/>
            <a:ext cx="181897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7772" y="5589240"/>
            <a:ext cx="4381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34062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500"/>
                                        <p:tgtEl>
                                          <p:spTgt spid="6146"/>
                                        </p:tgtEl>
                                      </p:cBhvr>
                                    </p:animEffect>
                                  </p:childTnLst>
                                </p:cTn>
                              </p:par>
                              <p:par>
                                <p:cTn id="16" presetID="10" presetClass="entr" presetSubtype="0" fill="hold" nodeType="with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fade">
                                      <p:cBhvr>
                                        <p:cTn id="18" dur="500"/>
                                        <p:tgtEl>
                                          <p:spTgt spid="6147"/>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149"/>
                                        </p:tgtEl>
                                        <p:attrNameLst>
                                          <p:attrName>style.visibility</p:attrName>
                                        </p:attrNameLst>
                                      </p:cBhvr>
                                      <p:to>
                                        <p:strVal val="visible"/>
                                      </p:to>
                                    </p:set>
                                    <p:animEffect transition="in" filter="fade">
                                      <p:cBhvr>
                                        <p:cTn id="36" dur="500"/>
                                        <p:tgtEl>
                                          <p:spTgt spid="6149"/>
                                        </p:tgtEl>
                                      </p:cBhvr>
                                    </p:animEffect>
                                  </p:childTnLst>
                                </p:cTn>
                              </p:par>
                              <p:par>
                                <p:cTn id="37" presetID="10" presetClass="entr" presetSubtype="0" fill="hold" nodeType="withEffect">
                                  <p:stCondLst>
                                    <p:cond delay="0"/>
                                  </p:stCondLst>
                                  <p:childTnLst>
                                    <p:set>
                                      <p:cBhvr>
                                        <p:cTn id="38" dur="1" fill="hold">
                                          <p:stCondLst>
                                            <p:cond delay="0"/>
                                          </p:stCondLst>
                                        </p:cTn>
                                        <p:tgtEl>
                                          <p:spTgt spid="6150"/>
                                        </p:tgtEl>
                                        <p:attrNameLst>
                                          <p:attrName>style.visibility</p:attrName>
                                        </p:attrNameLst>
                                      </p:cBhvr>
                                      <p:to>
                                        <p:strVal val="visible"/>
                                      </p:to>
                                    </p:set>
                                    <p:animEffect transition="in" filter="fade">
                                      <p:cBhvr>
                                        <p:cTn id="39" dur="500"/>
                                        <p:tgtEl>
                                          <p:spTgt spid="6150"/>
                                        </p:tgtEl>
                                      </p:cBhvr>
                                    </p:animEffect>
                                  </p:childTnLst>
                                </p:cTn>
                              </p:par>
                              <p:par>
                                <p:cTn id="40" presetID="10" presetClass="entr" presetSubtype="0" fill="hold" nodeType="withEffect">
                                  <p:stCondLst>
                                    <p:cond delay="0"/>
                                  </p:stCondLst>
                                  <p:childTnLst>
                                    <p:set>
                                      <p:cBhvr>
                                        <p:cTn id="41" dur="1" fill="hold">
                                          <p:stCondLst>
                                            <p:cond delay="0"/>
                                          </p:stCondLst>
                                        </p:cTn>
                                        <p:tgtEl>
                                          <p:spTgt spid="6151"/>
                                        </p:tgtEl>
                                        <p:attrNameLst>
                                          <p:attrName>style.visibility</p:attrName>
                                        </p:attrNameLst>
                                      </p:cBhvr>
                                      <p:to>
                                        <p:strVal val="visible"/>
                                      </p:to>
                                    </p:set>
                                    <p:animEffect transition="in" filter="fade">
                                      <p:cBhvr>
                                        <p:cTn id="42" dur="500"/>
                                        <p:tgtEl>
                                          <p:spTgt spid="615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152"/>
                                        </p:tgtEl>
                                        <p:attrNameLst>
                                          <p:attrName>style.visibility</p:attrName>
                                        </p:attrNameLst>
                                      </p:cBhvr>
                                      <p:to>
                                        <p:strVal val="visible"/>
                                      </p:to>
                                    </p:set>
                                    <p:animEffect transition="in" filter="fade">
                                      <p:cBhvr>
                                        <p:cTn id="52" dur="500"/>
                                        <p:tgtEl>
                                          <p:spTgt spid="615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fade">
                                      <p:cBhvr>
                                        <p:cTn id="57" dur="5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153"/>
                                        </p:tgtEl>
                                        <p:attrNameLst>
                                          <p:attrName>style.visibility</p:attrName>
                                        </p:attrNameLst>
                                      </p:cBhvr>
                                      <p:to>
                                        <p:strVal val="visible"/>
                                      </p:to>
                                    </p:set>
                                    <p:animEffect transition="in" filter="fade">
                                      <p:cBhvr>
                                        <p:cTn id="62" dur="500"/>
                                        <p:tgtEl>
                                          <p:spTgt spid="61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animEffect transition="in" filter="fade">
                                      <p:cBhvr>
                                        <p:cTn id="67" dur="500"/>
                                        <p:tgtEl>
                                          <p:spTgt spid="3">
                                            <p:txEl>
                                              <p:pRg st="7" end="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154"/>
                                        </p:tgtEl>
                                        <p:attrNameLst>
                                          <p:attrName>style.visibility</p:attrName>
                                        </p:attrNameLst>
                                      </p:cBhvr>
                                      <p:to>
                                        <p:strVal val="visible"/>
                                      </p:to>
                                    </p:set>
                                    <p:animEffect transition="in" filter="fade">
                                      <p:cBhvr>
                                        <p:cTn id="72" dur="500"/>
                                        <p:tgtEl>
                                          <p:spTgt spid="615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500"/>
                                        <p:tgtEl>
                                          <p:spTgt spid="3">
                                            <p:txEl>
                                              <p:pRg st="8" end="8"/>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
                                            <p:txEl>
                                              <p:pRg st="9" end="9"/>
                                            </p:txEl>
                                          </p:spTgt>
                                        </p:tgtEl>
                                        <p:attrNameLst>
                                          <p:attrName>style.visibility</p:attrName>
                                        </p:attrNameLst>
                                      </p:cBhvr>
                                      <p:to>
                                        <p:strVal val="visible"/>
                                      </p:to>
                                    </p:set>
                                    <p:animEffect transition="in" filter="fade">
                                      <p:cBhvr>
                                        <p:cTn id="80" dur="500"/>
                                        <p:tgtEl>
                                          <p:spTgt spid="3">
                                            <p:txEl>
                                              <p:pRg st="9" end="9"/>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smtClean="0"/>
              <a:t>Linear combination of </a:t>
            </a:r>
            <a:r>
              <a:rPr lang="en-US" b="1" i="1" u="sng" dirty="0" smtClean="0"/>
              <a:t>semi-supervised</a:t>
            </a:r>
            <a:r>
              <a:rPr lang="en-US" dirty="0" smtClean="0"/>
              <a:t> and </a:t>
            </a:r>
            <a:r>
              <a:rPr lang="en-US" b="1" i="1" u="sng" dirty="0"/>
              <a:t>supervised learning</a:t>
            </a:r>
            <a:r>
              <a:rPr lang="en-US" dirty="0" smtClean="0"/>
              <a:t>.</a:t>
            </a:r>
          </a:p>
          <a:p>
            <a:pPr lvl="1"/>
            <a:r>
              <a:rPr lang="en-US" dirty="0" smtClean="0"/>
              <a:t>Semi-supervised: unlabeled and noisy-label data.</a:t>
            </a:r>
          </a:p>
          <a:p>
            <a:pPr lvl="1"/>
            <a:r>
              <a:rPr lang="en-US" dirty="0" smtClean="0"/>
              <a:t>Supervised: refine song-tag correlation R based on labeled data.</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365104"/>
            <a:ext cx="6264696" cy="787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flipV="1">
            <a:off x="2555776" y="4941168"/>
            <a:ext cx="72008" cy="7920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624592" y="5738305"/>
            <a:ext cx="2006383" cy="369332"/>
          </a:xfrm>
          <a:prstGeom prst="rect">
            <a:avLst/>
          </a:prstGeom>
          <a:noFill/>
        </p:spPr>
        <p:txBody>
          <a:bodyPr wrap="none" rtlCol="0">
            <a:spAutoFit/>
          </a:bodyPr>
          <a:lstStyle/>
          <a:p>
            <a:r>
              <a:rPr lang="en-US" dirty="0" smtClean="0"/>
              <a:t>Tradeoff parameter</a:t>
            </a:r>
            <a:endParaRPr lang="en-US" dirty="0"/>
          </a:p>
        </p:txBody>
      </p:sp>
      <p:sp>
        <p:nvSpPr>
          <p:cNvPr id="9" name="Rectangle 8"/>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8464156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encrypted-tbn3.google.com/images?q=tbn:ANd9GcRedUBnOV-Ozg157yWCKcbQau_HSwXeDTTaibhSri5z9SCsZ8t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72816"/>
            <a:ext cx="3110166" cy="30963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visualparadox.com/images/no_linking_allowed/binary160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112" y="2011930"/>
            <a:ext cx="3329587" cy="249719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2987824" y="2708920"/>
            <a:ext cx="2232248"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2" name="TextBox 1"/>
          <p:cNvSpPr txBox="1"/>
          <p:nvPr/>
        </p:nvSpPr>
        <p:spPr>
          <a:xfrm>
            <a:off x="3497259" y="404664"/>
            <a:ext cx="2364750" cy="1015663"/>
          </a:xfrm>
          <a:prstGeom prst="rect">
            <a:avLst/>
          </a:prstGeom>
          <a:noFill/>
        </p:spPr>
        <p:txBody>
          <a:bodyPr wrap="none" rtlCol="0">
            <a:spAutoFit/>
          </a:bodyPr>
          <a:lstStyle/>
          <a:p>
            <a:r>
              <a:rPr lang="en-US" altLang="zh-CN" sz="6000" b="1" dirty="0" smtClean="0"/>
              <a:t>In CS…</a:t>
            </a:r>
            <a:endParaRPr lang="zh-CN" altLang="en-US" sz="6000" b="1" dirty="0"/>
          </a:p>
        </p:txBody>
      </p:sp>
    </p:spTree>
    <p:extLst>
      <p:ext uri="{BB962C8B-B14F-4D97-AF65-F5344CB8AC3E}">
        <p14:creationId xmlns:p14="http://schemas.microsoft.com/office/powerpoint/2010/main" val="398610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 Semi-supervised</a:t>
            </a:r>
            <a:endParaRPr lang="en-US" dirty="0"/>
          </a:p>
        </p:txBody>
      </p:sp>
      <p:sp>
        <p:nvSpPr>
          <p:cNvPr id="3" name="Content Placeholder 2"/>
          <p:cNvSpPr>
            <a:spLocks noGrp="1"/>
          </p:cNvSpPr>
          <p:nvPr>
            <p:ph idx="1"/>
          </p:nvPr>
        </p:nvSpPr>
        <p:spPr/>
        <p:txBody>
          <a:bodyPr>
            <a:normAutofit/>
          </a:bodyPr>
          <a:lstStyle/>
          <a:p>
            <a:r>
              <a:rPr lang="en-US" sz="2800" dirty="0" smtClean="0"/>
              <a:t>Graph-based Semi-supervised Learning: </a:t>
            </a:r>
            <a:r>
              <a:rPr lang="en-US" sz="2800" b="1" i="1" u="sng" dirty="0" smtClean="0"/>
              <a:t>Label propagation</a:t>
            </a:r>
          </a:p>
          <a:p>
            <a:pPr lvl="1"/>
            <a:r>
              <a:rPr lang="en-US" sz="2400" dirty="0"/>
              <a:t>Vertices: </a:t>
            </a:r>
          </a:p>
          <a:p>
            <a:pPr lvl="2"/>
            <a:r>
              <a:rPr lang="en-US" sz="2000" dirty="0"/>
              <a:t>Songs: </a:t>
            </a:r>
          </a:p>
          <a:p>
            <a:pPr lvl="2"/>
            <a:r>
              <a:rPr lang="en-US" sz="2000" dirty="0"/>
              <a:t>Tags: </a:t>
            </a:r>
          </a:p>
          <a:p>
            <a:pPr lvl="1"/>
            <a:r>
              <a:rPr lang="en-US" sz="2400" dirty="0" smtClean="0"/>
              <a:t>Edges:</a:t>
            </a:r>
          </a:p>
          <a:p>
            <a:pPr lvl="2"/>
            <a:r>
              <a:rPr lang="en-US" sz="2000" dirty="0" smtClean="0"/>
              <a:t>Song-song similarity:</a:t>
            </a:r>
          </a:p>
          <a:p>
            <a:pPr lvl="2"/>
            <a:r>
              <a:rPr lang="en-US" sz="2000" dirty="0" smtClean="0"/>
              <a:t>Song-tag correlation: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3219" y="2966467"/>
            <a:ext cx="962025"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325"/>
          <a:stretch/>
        </p:blipFill>
        <p:spPr bwMode="auto">
          <a:xfrm>
            <a:off x="2293682" y="3413224"/>
            <a:ext cx="219075" cy="30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t="70045"/>
          <a:stretch/>
        </p:blipFill>
        <p:spPr bwMode="auto">
          <a:xfrm>
            <a:off x="7452320" y="5085184"/>
            <a:ext cx="1118251" cy="1412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452320" y="5085184"/>
            <a:ext cx="1368152" cy="1412710"/>
          </a:xfrm>
          <a:prstGeom prst="rect">
            <a:avLst/>
          </a:prstGeom>
          <a:noFill/>
          <a:ln w="3810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TextBox 17"/>
          <p:cNvSpPr txBox="1"/>
          <p:nvPr/>
        </p:nvSpPr>
        <p:spPr>
          <a:xfrm>
            <a:off x="2441075" y="6464972"/>
            <a:ext cx="2006383" cy="369332"/>
          </a:xfrm>
          <a:prstGeom prst="rect">
            <a:avLst/>
          </a:prstGeom>
          <a:noFill/>
        </p:spPr>
        <p:txBody>
          <a:bodyPr wrap="none" rtlCol="0">
            <a:spAutoFit/>
          </a:bodyPr>
          <a:lstStyle/>
          <a:p>
            <a:r>
              <a:rPr lang="en-US" dirty="0" smtClean="0"/>
              <a:t>Tradeoff parameter</a:t>
            </a:r>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000" y="5019319"/>
            <a:ext cx="722168" cy="402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3219" y="4880878"/>
            <a:ext cx="3631629" cy="15724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Straight Arrow Connector 8"/>
          <p:cNvCxnSpPr/>
          <p:nvPr/>
        </p:nvCxnSpPr>
        <p:spPr>
          <a:xfrm flipH="1" flipV="1">
            <a:off x="4283968" y="5667107"/>
            <a:ext cx="3168353" cy="642213"/>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22"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b="68064"/>
          <a:stretch/>
        </p:blipFill>
        <p:spPr bwMode="auto">
          <a:xfrm>
            <a:off x="5146869" y="4051957"/>
            <a:ext cx="3657190" cy="55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flipH="1">
            <a:off x="3923928" y="4610282"/>
            <a:ext cx="2110922" cy="1555022"/>
          </a:xfrm>
          <a:prstGeom prst="straightConnector1">
            <a:avLst/>
          </a:prstGeom>
          <a:ln w="57150">
            <a:tailEnd type="arrow"/>
          </a:ln>
        </p:spPr>
        <p:style>
          <a:lnRef idx="1">
            <a:schemeClr val="accent2"/>
          </a:lnRef>
          <a:fillRef idx="0">
            <a:schemeClr val="accent2"/>
          </a:fillRef>
          <a:effectRef idx="0">
            <a:schemeClr val="accent2"/>
          </a:effectRef>
          <a:fontRef idx="minor">
            <a:schemeClr val="tx1"/>
          </a:fontRef>
        </p:style>
      </p:cxnSp>
      <p:cxnSp>
        <p:nvCxnSpPr>
          <p:cNvPr id="16" name="Straight Arrow Connector 15"/>
          <p:cNvCxnSpPr/>
          <p:nvPr/>
        </p:nvCxnSpPr>
        <p:spPr>
          <a:xfrm flipH="1" flipV="1">
            <a:off x="3408263" y="6201308"/>
            <a:ext cx="36003" cy="44833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pic>
        <p:nvPicPr>
          <p:cNvPr id="31"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4665" y="4149080"/>
            <a:ext cx="2476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44665" y="4453880"/>
            <a:ext cx="4476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 name="Rectangle 19"/>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46620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Users\Ben\Dropbox\Research\PAPER\ISMIR2012\paper2\image\V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392" y="764704"/>
            <a:ext cx="7920880" cy="5640362"/>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How to Represent Emotion</a:t>
            </a:r>
            <a:endParaRPr lang="zh-CN" altLang="en-US" dirty="0"/>
          </a:p>
        </p:txBody>
      </p:sp>
      <p:sp>
        <p:nvSpPr>
          <p:cNvPr id="5" name="Content Placeholder 2"/>
          <p:cNvSpPr>
            <a:spLocks noGrp="1"/>
          </p:cNvSpPr>
          <p:nvPr>
            <p:ph idx="1"/>
          </p:nvPr>
        </p:nvSpPr>
        <p:spPr>
          <a:xfrm>
            <a:off x="395536" y="5877272"/>
            <a:ext cx="8229600" cy="680939"/>
          </a:xfrm>
        </p:spPr>
        <p:txBody>
          <a:bodyPr/>
          <a:lstStyle/>
          <a:p>
            <a:pPr algn="ctr"/>
            <a:r>
              <a:rPr lang="en-US" dirty="0" smtClean="0"/>
              <a:t>Thayer’s Valence-</a:t>
            </a:r>
            <a:r>
              <a:rPr lang="en-US" altLang="zh-CN" dirty="0" smtClean="0"/>
              <a:t>arousal</a:t>
            </a:r>
            <a:r>
              <a:rPr lang="en-US" dirty="0" smtClean="0"/>
              <a:t> model</a:t>
            </a:r>
            <a:endParaRPr lang="en-US" dirty="0"/>
          </a:p>
        </p:txBody>
      </p:sp>
      <p:sp>
        <p:nvSpPr>
          <p:cNvPr id="9" name="Rectangle 8"/>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3" name="TextBox 2"/>
          <p:cNvSpPr txBox="1"/>
          <p:nvPr/>
        </p:nvSpPr>
        <p:spPr>
          <a:xfrm>
            <a:off x="2267744" y="3573016"/>
            <a:ext cx="301686" cy="369332"/>
          </a:xfrm>
          <a:prstGeom prst="rect">
            <a:avLst/>
          </a:prstGeom>
          <a:noFill/>
        </p:spPr>
        <p:txBody>
          <a:bodyPr wrap="none" rtlCol="0">
            <a:spAutoFit/>
          </a:bodyPr>
          <a:lstStyle/>
          <a:p>
            <a:r>
              <a:rPr lang="en-US" altLang="zh-CN" dirty="0" smtClean="0"/>
              <a:t>0</a:t>
            </a:r>
            <a:endParaRPr lang="zh-CN" altLang="en-US" dirty="0"/>
          </a:p>
        </p:txBody>
      </p:sp>
      <p:sp>
        <p:nvSpPr>
          <p:cNvPr id="7" name="TextBox 6"/>
          <p:cNvSpPr txBox="1"/>
          <p:nvPr/>
        </p:nvSpPr>
        <p:spPr>
          <a:xfrm>
            <a:off x="6228184" y="3573016"/>
            <a:ext cx="418704" cy="369332"/>
          </a:xfrm>
          <a:prstGeom prst="rect">
            <a:avLst/>
          </a:prstGeom>
          <a:noFill/>
        </p:spPr>
        <p:txBody>
          <a:bodyPr wrap="none" rtlCol="0">
            <a:spAutoFit/>
          </a:bodyPr>
          <a:lstStyle/>
          <a:p>
            <a:r>
              <a:rPr lang="en-US" altLang="zh-CN" dirty="0" smtClean="0"/>
              <a:t>10</a:t>
            </a:r>
            <a:endParaRPr lang="zh-CN" altLang="en-US" dirty="0"/>
          </a:p>
        </p:txBody>
      </p:sp>
      <p:sp>
        <p:nvSpPr>
          <p:cNvPr id="8" name="TextBox 7"/>
          <p:cNvSpPr txBox="1"/>
          <p:nvPr/>
        </p:nvSpPr>
        <p:spPr>
          <a:xfrm>
            <a:off x="4126298" y="5291916"/>
            <a:ext cx="301686" cy="369332"/>
          </a:xfrm>
          <a:prstGeom prst="rect">
            <a:avLst/>
          </a:prstGeom>
          <a:noFill/>
        </p:spPr>
        <p:txBody>
          <a:bodyPr wrap="none" rtlCol="0">
            <a:spAutoFit/>
          </a:bodyPr>
          <a:lstStyle/>
          <a:p>
            <a:r>
              <a:rPr lang="en-US" altLang="zh-CN" dirty="0" smtClean="0"/>
              <a:t>0</a:t>
            </a:r>
            <a:endParaRPr lang="zh-CN" altLang="en-US" dirty="0"/>
          </a:p>
        </p:txBody>
      </p:sp>
      <p:sp>
        <p:nvSpPr>
          <p:cNvPr id="10" name="TextBox 9"/>
          <p:cNvSpPr txBox="1"/>
          <p:nvPr/>
        </p:nvSpPr>
        <p:spPr>
          <a:xfrm>
            <a:off x="3995936" y="1556792"/>
            <a:ext cx="418704" cy="369332"/>
          </a:xfrm>
          <a:prstGeom prst="rect">
            <a:avLst/>
          </a:prstGeom>
          <a:noFill/>
        </p:spPr>
        <p:txBody>
          <a:bodyPr wrap="none" rtlCol="0">
            <a:spAutoFit/>
          </a:bodyPr>
          <a:lstStyle/>
          <a:p>
            <a:r>
              <a:rPr lang="en-US" altLang="zh-CN" dirty="0" smtClean="0"/>
              <a:t>10</a:t>
            </a:r>
            <a:endParaRPr lang="zh-CN" altLang="en-US" dirty="0"/>
          </a:p>
        </p:txBody>
      </p:sp>
    </p:spTree>
    <p:extLst>
      <p:ext uri="{BB962C8B-B14F-4D97-AF65-F5344CB8AC3E}">
        <p14:creationId xmlns:p14="http://schemas.microsoft.com/office/powerpoint/2010/main" val="3733550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Users\Ben\Dropbox\Research\PAPER\ISMIR2012\paper2\image\V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772816"/>
            <a:ext cx="5696188" cy="4056186"/>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Music Emotion Recognition</a:t>
            </a:r>
            <a:endParaRPr lang="zh-CN" altLang="en-US" dirty="0"/>
          </a:p>
        </p:txBody>
      </p:sp>
      <p:pic>
        <p:nvPicPr>
          <p:cNvPr id="1026" name="Picture 2" descr="https://encrypted-tbn3.google.com/images?q=tbn:ANd9GcRedUBnOV-Ozg157yWCKcbQau_HSwXeDTTaibhSri5z9SCsZ8t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204864"/>
            <a:ext cx="2676189" cy="2664296"/>
          </a:xfrm>
          <a:prstGeom prst="rect">
            <a:avLst/>
          </a:prstGeom>
          <a:noFill/>
          <a:extLst>
            <a:ext uri="{909E8E84-426E-40DD-AFC4-6F175D3DCCD1}">
              <a14:hiddenFill xmlns:a14="http://schemas.microsoft.com/office/drawing/2010/main">
                <a:solidFill>
                  <a:srgbClr val="FFFFFF"/>
                </a:solidFill>
              </a14:hiddenFill>
            </a:ext>
          </a:extLst>
        </p:spPr>
      </p:pic>
      <p:sp>
        <p:nvSpPr>
          <p:cNvPr id="6" name="上弧形箭头 5"/>
          <p:cNvSpPr/>
          <p:nvPr/>
        </p:nvSpPr>
        <p:spPr>
          <a:xfrm rot="20826891">
            <a:off x="1440157" y="2104566"/>
            <a:ext cx="5816576" cy="1668943"/>
          </a:xfrm>
          <a:prstGeom prst="curvedDownArrow">
            <a:avLst>
              <a:gd name="adj1" fmla="val 25000"/>
              <a:gd name="adj2" fmla="val 50000"/>
              <a:gd name="adj3" fmla="val 6407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chemeClr val="tx1"/>
              </a:solidFill>
            </a:endParaRPr>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008" y="4869160"/>
            <a:ext cx="244792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68344" y="2276872"/>
            <a:ext cx="1249060" cy="461665"/>
          </a:xfrm>
          <a:prstGeom prst="rect">
            <a:avLst/>
          </a:prstGeom>
          <a:noFill/>
        </p:spPr>
        <p:txBody>
          <a:bodyPr wrap="none" rtlCol="0">
            <a:spAutoFit/>
          </a:bodyPr>
          <a:lstStyle/>
          <a:p>
            <a:r>
              <a:rPr lang="en-US" sz="2400" b="1" dirty="0" smtClean="0"/>
              <a:t>[6.5,7.8]</a:t>
            </a:r>
            <a:endParaRPr lang="en-US" sz="2400" b="1" dirty="0"/>
          </a:p>
        </p:txBody>
      </p:sp>
      <p:cxnSp>
        <p:nvCxnSpPr>
          <p:cNvPr id="7" name="Straight Arrow Connector 6"/>
          <p:cNvCxnSpPr/>
          <p:nvPr/>
        </p:nvCxnSpPr>
        <p:spPr>
          <a:xfrm flipV="1">
            <a:off x="7020272" y="2636912"/>
            <a:ext cx="864096" cy="576064"/>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196574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Application</a:t>
            </a:r>
            <a:endParaRPr lang="zh-CN" altLang="en-US" dirty="0"/>
          </a:p>
        </p:txBody>
      </p:sp>
      <p:sp>
        <p:nvSpPr>
          <p:cNvPr id="4" name="内容占位符 2"/>
          <p:cNvSpPr>
            <a:spLocks noGrp="1"/>
          </p:cNvSpPr>
          <p:nvPr>
            <p:ph idx="1"/>
          </p:nvPr>
        </p:nvSpPr>
        <p:spPr>
          <a:xfrm>
            <a:off x="159740" y="1340768"/>
            <a:ext cx="8229600" cy="4525963"/>
          </a:xfrm>
        </p:spPr>
        <p:txBody>
          <a:bodyPr/>
          <a:lstStyle/>
          <a:p>
            <a:r>
              <a:rPr lang="en-US" altLang="zh-CN" dirty="0" smtClean="0"/>
              <a:t>Music Recommendation:</a:t>
            </a:r>
          </a:p>
          <a:p>
            <a:endParaRPr lang="zh-CN" altLang="en-US" dirty="0"/>
          </a:p>
        </p:txBody>
      </p:sp>
      <p:sp>
        <p:nvSpPr>
          <p:cNvPr id="9" name="右箭头 8"/>
          <p:cNvSpPr/>
          <p:nvPr/>
        </p:nvSpPr>
        <p:spPr>
          <a:xfrm>
            <a:off x="2885812" y="3649774"/>
            <a:ext cx="2569858" cy="12647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167963"/>
            <a:ext cx="2466975"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740" y="2204864"/>
            <a:ext cx="2396036" cy="180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下弧形箭头 10"/>
          <p:cNvSpPr/>
          <p:nvPr/>
        </p:nvSpPr>
        <p:spPr>
          <a:xfrm rot="12006667">
            <a:off x="2487876" y="2580789"/>
            <a:ext cx="3365730" cy="575137"/>
          </a:xfrm>
          <a:prstGeom prst="curvedUpArrow">
            <a:avLst>
              <a:gd name="adj1" fmla="val 50000"/>
              <a:gd name="adj2" fmla="val 50000"/>
              <a:gd name="adj3" fmla="val 3689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5" name="TextBox 4">
            <a:hlinkClick r:id="rId5"/>
          </p:cNvPr>
          <p:cNvSpPr txBox="1"/>
          <p:nvPr/>
        </p:nvSpPr>
        <p:spPr>
          <a:xfrm>
            <a:off x="814137" y="3995772"/>
            <a:ext cx="1165575" cy="369332"/>
          </a:xfrm>
          <a:prstGeom prst="rect">
            <a:avLst/>
          </a:prstGeom>
          <a:noFill/>
        </p:spPr>
        <p:txBody>
          <a:bodyPr wrap="none" rtlCol="0">
            <a:spAutoFit/>
          </a:bodyPr>
          <a:lstStyle/>
          <a:p>
            <a:r>
              <a:rPr lang="en-US" dirty="0" smtClean="0">
                <a:hlinkClick r:id="rId5"/>
              </a:rPr>
              <a:t>(MoodPal</a:t>
            </a:r>
            <a:r>
              <a:rPr lang="en-US" dirty="0" smtClean="0"/>
              <a:t>)</a:t>
            </a:r>
            <a:endParaRPr lang="en-US" dirty="0"/>
          </a:p>
        </p:txBody>
      </p:sp>
      <p:pic>
        <p:nvPicPr>
          <p:cNvPr id="12" name="Picture 2" descr="https://encrypted-tbn0.google.com/images?q=tbn:ANd9GcQx6yUd3SHGDLZboVRNGWyNIr97mWMbfLCVOupFAGE4roVSVmn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6007" y="4365104"/>
            <a:ext cx="1527721" cy="114431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6007" y="5578961"/>
            <a:ext cx="1527721" cy="1144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下弧形箭头 10"/>
          <p:cNvSpPr/>
          <p:nvPr/>
        </p:nvSpPr>
        <p:spPr>
          <a:xfrm rot="20243064" flipH="1">
            <a:off x="2795865" y="5221851"/>
            <a:ext cx="3155006" cy="575137"/>
          </a:xfrm>
          <a:prstGeom prst="curvedUpArrow">
            <a:avLst>
              <a:gd name="adj1" fmla="val 50000"/>
              <a:gd name="adj2" fmla="val 50000"/>
              <a:gd name="adj3" fmla="val 3689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solidFill>
                <a:schemeClr val="tx1"/>
              </a:solidFill>
            </a:endParaRPr>
          </a:p>
        </p:txBody>
      </p:sp>
      <p:sp>
        <p:nvSpPr>
          <p:cNvPr id="16" name="TextBox 15"/>
          <p:cNvSpPr txBox="1"/>
          <p:nvPr/>
        </p:nvSpPr>
        <p:spPr>
          <a:xfrm>
            <a:off x="5375488" y="2402885"/>
            <a:ext cx="3372976" cy="954107"/>
          </a:xfrm>
          <a:prstGeom prst="rect">
            <a:avLst/>
          </a:prstGeom>
          <a:noFill/>
        </p:spPr>
        <p:txBody>
          <a:bodyPr wrap="none" rtlCol="0">
            <a:spAutoFit/>
          </a:bodyPr>
          <a:lstStyle/>
          <a:p>
            <a:pPr algn="ctr"/>
            <a:r>
              <a:rPr lang="en-US" altLang="zh-CN" sz="2800" b="1" dirty="0" smtClean="0"/>
              <a:t>Emotionally Matched</a:t>
            </a:r>
          </a:p>
          <a:p>
            <a:pPr algn="ctr"/>
            <a:r>
              <a:rPr lang="en-US" altLang="zh-CN" sz="2800" b="1" dirty="0" smtClean="0"/>
              <a:t>Music</a:t>
            </a:r>
            <a:endParaRPr lang="zh-CN" altLang="en-US" sz="2800" b="1" dirty="0"/>
          </a:p>
        </p:txBody>
      </p:sp>
      <p:sp>
        <p:nvSpPr>
          <p:cNvPr id="17" name="TextBox 16"/>
          <p:cNvSpPr txBox="1"/>
          <p:nvPr/>
        </p:nvSpPr>
        <p:spPr>
          <a:xfrm>
            <a:off x="2473171" y="3265820"/>
            <a:ext cx="3034933" cy="523220"/>
          </a:xfrm>
          <a:prstGeom prst="rect">
            <a:avLst/>
          </a:prstGeom>
          <a:noFill/>
        </p:spPr>
        <p:txBody>
          <a:bodyPr wrap="none" rtlCol="0">
            <a:spAutoFit/>
          </a:bodyPr>
          <a:lstStyle/>
          <a:p>
            <a:r>
              <a:rPr lang="en-US" altLang="zh-CN" sz="2800" b="1" dirty="0" smtClean="0"/>
              <a:t>Emotion Extraction</a:t>
            </a:r>
            <a:endParaRPr lang="zh-CN" altLang="en-US" sz="2800" b="1" dirty="0"/>
          </a:p>
        </p:txBody>
      </p:sp>
      <p:sp>
        <p:nvSpPr>
          <p:cNvPr id="20" name="Rectangle 19"/>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6" name="椭圆 5"/>
          <p:cNvSpPr/>
          <p:nvPr/>
        </p:nvSpPr>
        <p:spPr>
          <a:xfrm>
            <a:off x="5849876" y="3167963"/>
            <a:ext cx="2682564" cy="213324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6660232" y="5385410"/>
            <a:ext cx="1172116" cy="707886"/>
          </a:xfrm>
          <a:prstGeom prst="rect">
            <a:avLst/>
          </a:prstGeom>
          <a:noFill/>
        </p:spPr>
        <p:txBody>
          <a:bodyPr wrap="none" rtlCol="0">
            <a:spAutoFit/>
          </a:bodyPr>
          <a:lstStyle/>
          <a:p>
            <a:r>
              <a:rPr lang="en-US" altLang="zh-CN" sz="4000" b="1" dirty="0" smtClean="0"/>
              <a:t>MER</a:t>
            </a:r>
            <a:endParaRPr lang="zh-CN" altLang="en-US" sz="4000" b="1" dirty="0"/>
          </a:p>
        </p:txBody>
      </p:sp>
    </p:spTree>
    <p:extLst>
      <p:ext uri="{BB962C8B-B14F-4D97-AF65-F5344CB8AC3E}">
        <p14:creationId xmlns:p14="http://schemas.microsoft.com/office/powerpoint/2010/main" val="136906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p:txBody>
          <a:bodyPr>
            <a:normAutofit lnSpcReduction="10000"/>
          </a:bodyPr>
          <a:lstStyle/>
          <a:p>
            <a:r>
              <a:rPr lang="en-US" dirty="0" smtClean="0"/>
              <a:t>Classification (e.g., [1])</a:t>
            </a:r>
          </a:p>
          <a:p>
            <a:pPr lvl="1"/>
            <a:endParaRPr lang="en-US" dirty="0" smtClean="0"/>
          </a:p>
          <a:p>
            <a:pPr lvl="1"/>
            <a:endParaRPr lang="en-US" dirty="0"/>
          </a:p>
          <a:p>
            <a:pPr lvl="1"/>
            <a:endParaRPr lang="en-US" dirty="0" smtClean="0"/>
          </a:p>
          <a:p>
            <a:pPr lvl="1"/>
            <a:endParaRPr lang="en-US" dirty="0"/>
          </a:p>
          <a:p>
            <a:pPr lvl="1"/>
            <a:endParaRPr lang="en-US" dirty="0"/>
          </a:p>
          <a:p>
            <a:endParaRPr lang="en-US" dirty="0" smtClean="0"/>
          </a:p>
          <a:p>
            <a:endParaRPr lang="en-US" dirty="0"/>
          </a:p>
          <a:p>
            <a:r>
              <a:rPr lang="en-US" dirty="0" smtClean="0"/>
              <a:t>Problem: Family gathering </a:t>
            </a:r>
            <a:r>
              <a:rPr lang="en-US" dirty="0" err="1" smtClean="0"/>
              <a:t>v.s</a:t>
            </a:r>
            <a:r>
              <a:rPr lang="en-US" dirty="0" smtClean="0"/>
              <a:t>. Carnival?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132856"/>
            <a:ext cx="3865642"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073822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 (cont’d)</a:t>
            </a:r>
            <a:endParaRPr lang="en-US" dirty="0"/>
          </a:p>
        </p:txBody>
      </p:sp>
      <p:sp>
        <p:nvSpPr>
          <p:cNvPr id="3" name="Content Placeholder 2"/>
          <p:cNvSpPr>
            <a:spLocks noGrp="1"/>
          </p:cNvSpPr>
          <p:nvPr>
            <p:ph idx="1"/>
          </p:nvPr>
        </p:nvSpPr>
        <p:spPr>
          <a:xfrm>
            <a:off x="457200" y="1600200"/>
            <a:ext cx="8229600" cy="5141168"/>
          </a:xfrm>
        </p:spPr>
        <p:txBody>
          <a:bodyPr>
            <a:normAutofit lnSpcReduction="10000"/>
          </a:bodyPr>
          <a:lstStyle/>
          <a:p>
            <a:r>
              <a:rPr lang="en-US" dirty="0"/>
              <a:t>Regression (e.g., [2])</a:t>
            </a:r>
          </a:p>
          <a:p>
            <a:pPr lvl="1"/>
            <a:r>
              <a:rPr lang="en-US" dirty="0"/>
              <a:t>Each emotion has a tuple of emotion value (v, a).</a:t>
            </a:r>
          </a:p>
          <a:p>
            <a:endParaRPr lang="en-US" dirty="0" smtClean="0"/>
          </a:p>
          <a:p>
            <a:endParaRPr lang="en-US" dirty="0"/>
          </a:p>
          <a:p>
            <a:endParaRPr lang="en-US" dirty="0" smtClean="0"/>
          </a:p>
          <a:p>
            <a:endParaRPr lang="en-US" dirty="0"/>
          </a:p>
          <a:p>
            <a:endParaRPr lang="en-US" sz="4000" b="1" dirty="0" smtClean="0"/>
          </a:p>
          <a:p>
            <a:r>
              <a:rPr lang="en-US" sz="4000" b="1" dirty="0" smtClean="0"/>
              <a:t>All </a:t>
            </a:r>
            <a:r>
              <a:rPr lang="en-US" sz="4000" b="1" dirty="0"/>
              <a:t>are based on large amount of labeled data.</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970" y="2636912"/>
            <a:ext cx="3418198"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Tree>
    <p:extLst>
      <p:ext uri="{BB962C8B-B14F-4D97-AF65-F5344CB8AC3E}">
        <p14:creationId xmlns:p14="http://schemas.microsoft.com/office/powerpoint/2010/main" val="394184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457200" y="1340768"/>
            <a:ext cx="8229600" cy="5112568"/>
          </a:xfrm>
        </p:spPr>
        <p:txBody>
          <a:bodyPr>
            <a:normAutofit/>
          </a:bodyPr>
          <a:lstStyle/>
          <a:p>
            <a:r>
              <a:rPr lang="en-US" dirty="0" smtClean="0"/>
              <a:t>Available labeled data is </a:t>
            </a:r>
            <a:r>
              <a:rPr lang="en-US" b="1" i="1" u="sng" dirty="0" smtClean="0"/>
              <a:t>scarce</a:t>
            </a:r>
            <a:r>
              <a:rPr lang="en-US" dirty="0" smtClean="0"/>
              <a:t> except for ‘Pop’ music [4], and music emotion is </a:t>
            </a:r>
            <a:r>
              <a:rPr lang="en-US" b="1" i="1" u="sng" dirty="0" smtClean="0"/>
              <a:t>genre-specific</a:t>
            </a:r>
            <a:r>
              <a:rPr lang="en-US" dirty="0" smtClean="0"/>
              <a:t> [5].</a:t>
            </a:r>
          </a:p>
          <a:p>
            <a:endParaRPr lang="en-US" dirty="0"/>
          </a:p>
          <a:p>
            <a:endParaRPr lang="en-US" dirty="0" smtClean="0"/>
          </a:p>
          <a:p>
            <a:endParaRPr lang="en-US" dirty="0" smtClean="0"/>
          </a:p>
          <a:p>
            <a:endParaRPr lang="en-US" dirty="0" smtClean="0"/>
          </a:p>
          <a:p>
            <a:r>
              <a:rPr lang="en-US" dirty="0" smtClean="0"/>
              <a:t>Imagine: How a pop listener perceive emotions from different classical music?</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317" y="3468985"/>
            <a:ext cx="641985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796" y="3020018"/>
            <a:ext cx="64579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32040" y="3501008"/>
            <a:ext cx="1368152" cy="1487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588060"/>
            <a:ext cx="7398568" cy="369332"/>
          </a:xfrm>
          <a:prstGeom prst="rect">
            <a:avLst/>
          </a:prstGeom>
        </p:spPr>
        <p:txBody>
          <a:bodyPr wrap="square">
            <a:spAutoFit/>
          </a:bodyPr>
          <a:lstStyle/>
          <a:p>
            <a:r>
              <a:rPr lang="en-US" altLang="zh-CN" b="1" dirty="0">
                <a:solidFill>
                  <a:schemeClr val="bg1">
                    <a:lumMod val="50000"/>
                  </a:schemeClr>
                </a:solidFill>
                <a:latin typeface="DaunPenh" pitchFamily="2" charset="0"/>
                <a:cs typeface="DaunPenh" pitchFamily="2" charset="0"/>
              </a:rPr>
              <a:t>SMART</a:t>
            </a:r>
            <a:r>
              <a:rPr lang="en-US" altLang="zh-CN" dirty="0">
                <a:solidFill>
                  <a:schemeClr val="bg1">
                    <a:lumMod val="50000"/>
                  </a:schemeClr>
                </a:solidFill>
                <a:latin typeface="DaunPenh" pitchFamily="2" charset="0"/>
                <a:cs typeface="DaunPenh" pitchFamily="2" charset="0"/>
              </a:rPr>
              <a:t>: </a:t>
            </a:r>
            <a:r>
              <a:rPr lang="en-US" altLang="zh-CN" b="1" dirty="0">
                <a:solidFill>
                  <a:schemeClr val="bg1">
                    <a:lumMod val="50000"/>
                  </a:schemeClr>
                </a:solidFill>
                <a:latin typeface="DaunPenh" pitchFamily="2" charset="0"/>
                <a:cs typeface="DaunPenh" pitchFamily="2" charset="0"/>
              </a:rPr>
              <a:t>S</a:t>
            </a:r>
            <a:r>
              <a:rPr lang="en-US" altLang="zh-CN" dirty="0">
                <a:solidFill>
                  <a:schemeClr val="bg1">
                    <a:lumMod val="50000"/>
                  </a:schemeClr>
                </a:solidFill>
                <a:latin typeface="DaunPenh" pitchFamily="2" charset="0"/>
                <a:cs typeface="DaunPenh" pitchFamily="2" charset="0"/>
              </a:rPr>
              <a:t>emi-Supervised </a:t>
            </a:r>
            <a:r>
              <a:rPr lang="en-US" altLang="zh-CN" b="1" dirty="0">
                <a:solidFill>
                  <a:schemeClr val="bg1">
                    <a:lumMod val="50000"/>
                  </a:schemeClr>
                </a:solidFill>
                <a:latin typeface="DaunPenh" pitchFamily="2" charset="0"/>
                <a:cs typeface="DaunPenh" pitchFamily="2" charset="0"/>
              </a:rPr>
              <a:t>M</a:t>
            </a:r>
            <a:r>
              <a:rPr lang="en-US" altLang="zh-CN" dirty="0">
                <a:solidFill>
                  <a:schemeClr val="bg1">
                    <a:lumMod val="50000"/>
                  </a:schemeClr>
                </a:solidFill>
                <a:latin typeface="DaunPenh" pitchFamily="2" charset="0"/>
                <a:cs typeface="DaunPenh" pitchFamily="2" charset="0"/>
              </a:rPr>
              <a:t>usic Emotion </a:t>
            </a:r>
            <a:r>
              <a:rPr lang="en-US" altLang="zh-CN" b="1" dirty="0">
                <a:solidFill>
                  <a:schemeClr val="bg1">
                    <a:lumMod val="50000"/>
                  </a:schemeClr>
                </a:solidFill>
                <a:latin typeface="DaunPenh" pitchFamily="2" charset="0"/>
                <a:cs typeface="DaunPenh" pitchFamily="2" charset="0"/>
              </a:rPr>
              <a:t>R</a:t>
            </a:r>
            <a:r>
              <a:rPr lang="en-US" altLang="zh-CN" dirty="0">
                <a:solidFill>
                  <a:schemeClr val="bg1">
                    <a:lumMod val="50000"/>
                  </a:schemeClr>
                </a:solidFill>
                <a:latin typeface="DaunPenh" pitchFamily="2" charset="0"/>
                <a:cs typeface="DaunPenh" pitchFamily="2" charset="0"/>
              </a:rPr>
              <a:t>ecognition with Social </a:t>
            </a:r>
            <a:r>
              <a:rPr lang="en-US" altLang="zh-CN" b="1" dirty="0">
                <a:solidFill>
                  <a:schemeClr val="bg1">
                    <a:lumMod val="50000"/>
                  </a:schemeClr>
                </a:solidFill>
                <a:latin typeface="DaunPenh" pitchFamily="2" charset="0"/>
                <a:cs typeface="DaunPenh" pitchFamily="2" charset="0"/>
              </a:rPr>
              <a:t>T</a:t>
            </a:r>
            <a:r>
              <a:rPr lang="en-US" altLang="zh-CN" dirty="0">
                <a:solidFill>
                  <a:schemeClr val="bg1">
                    <a:lumMod val="50000"/>
                  </a:schemeClr>
                </a:solidFill>
                <a:latin typeface="DaunPenh" pitchFamily="2" charset="0"/>
                <a:cs typeface="DaunPenh" pitchFamily="2" charset="0"/>
              </a:rPr>
              <a:t>agging</a:t>
            </a:r>
            <a:endParaRPr lang="en-US" dirty="0">
              <a:solidFill>
                <a:schemeClr val="bg1">
                  <a:lumMod val="50000"/>
                </a:schemeClr>
              </a:solidFill>
              <a:latin typeface="DaunPenh" pitchFamily="2" charset="0"/>
              <a:cs typeface="DaunPenh" pitchFamily="2" charset="0"/>
            </a:endParaRPr>
          </a:p>
        </p:txBody>
      </p:sp>
      <p:sp>
        <p:nvSpPr>
          <p:cNvPr id="5" name="TextBox 4"/>
          <p:cNvSpPr txBox="1"/>
          <p:nvPr/>
        </p:nvSpPr>
        <p:spPr>
          <a:xfrm>
            <a:off x="2276080" y="2307024"/>
            <a:ext cx="4487382" cy="186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ltLang="zh-CN" sz="11500" b="1" dirty="0" smtClean="0"/>
              <a:t>SLEEPY</a:t>
            </a:r>
            <a:endParaRPr lang="zh-CN" altLang="en-US" b="1" dirty="0"/>
          </a:p>
        </p:txBody>
      </p:sp>
    </p:spTree>
    <p:extLst>
      <p:ext uri="{BB962C8B-B14F-4D97-AF65-F5344CB8AC3E}">
        <p14:creationId xmlns:p14="http://schemas.microsoft.com/office/powerpoint/2010/main" val="368493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1436</TotalTime>
  <Words>1461</Words>
  <Application>Microsoft Office PowerPoint</Application>
  <PresentationFormat>全屏显示(4:3)</PresentationFormat>
  <Paragraphs>217</Paragraphs>
  <Slides>30</Slides>
  <Notes>4</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SMART: Semi-Supervised Music Emotion Recognition with Social Tagging</vt:lpstr>
      <vt:lpstr>Music &amp; Emotion</vt:lpstr>
      <vt:lpstr>PowerPoint 演示文稿</vt:lpstr>
      <vt:lpstr>How to Represent Emotion</vt:lpstr>
      <vt:lpstr>Music Emotion Recognition</vt:lpstr>
      <vt:lpstr>Application</vt:lpstr>
      <vt:lpstr>Related Work</vt:lpstr>
      <vt:lpstr>Related Work (cont’d)</vt:lpstr>
      <vt:lpstr>Problem</vt:lpstr>
      <vt:lpstr>Idea</vt:lpstr>
      <vt:lpstr>Problem (cont’d)</vt:lpstr>
      <vt:lpstr>Learning problem</vt:lpstr>
      <vt:lpstr>Methods</vt:lpstr>
      <vt:lpstr>Methods – Label Propagation</vt:lpstr>
      <vt:lpstr>Methods – Label Propagation</vt:lpstr>
      <vt:lpstr>Methods – Tag Refinement</vt:lpstr>
      <vt:lpstr>Methods – Tag Refinement</vt:lpstr>
      <vt:lpstr>Experimental Setup</vt:lpstr>
      <vt:lpstr>Experimental Results (cont’d)</vt:lpstr>
      <vt:lpstr>Experiments Results (cont’d)</vt:lpstr>
      <vt:lpstr>Experiments Results (cont’d)</vt:lpstr>
      <vt:lpstr>Demo</vt:lpstr>
      <vt:lpstr>Summary</vt:lpstr>
      <vt:lpstr>Thank you for listening!</vt:lpstr>
      <vt:lpstr>PowerPoint 演示文稿</vt:lpstr>
      <vt:lpstr>Special Thanks to</vt:lpstr>
      <vt:lpstr>Reference</vt:lpstr>
      <vt:lpstr>Problem Definition</vt:lpstr>
      <vt:lpstr>Output</vt:lpstr>
      <vt:lpstr>Methods – Semi-supervised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Semi-Supervised Music Affective Emotion Recognition with Social Tagging</dc:title>
  <dc:creator>Ben</dc:creator>
  <cp:lastModifiedBy>katashi</cp:lastModifiedBy>
  <cp:revision>257</cp:revision>
  <dcterms:created xsi:type="dcterms:W3CDTF">2012-04-23T06:00:25Z</dcterms:created>
  <dcterms:modified xsi:type="dcterms:W3CDTF">2013-05-07T14:25:44Z</dcterms:modified>
</cp:coreProperties>
</file>