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0" r:id="rId5"/>
    <p:sldId id="269" r:id="rId6"/>
    <p:sldId id="268"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87433" autoAdjust="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1267382" cy="2971801"/>
          </a:xfrm>
        </p:spPr>
        <p:txBody>
          <a:bodyPr/>
          <a:lstStyle/>
          <a:p>
            <a:r>
              <a:rPr lang="en-US" dirty="0" err="1" smtClean="0"/>
              <a:t>Chương</a:t>
            </a:r>
            <a:r>
              <a:rPr lang="en-US" dirty="0" smtClean="0"/>
              <a:t> 1: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 </a:t>
            </a:r>
            <a:r>
              <a:rPr lang="en-US" dirty="0" err="1" smtClean="0"/>
              <a:t>là</a:t>
            </a:r>
            <a:r>
              <a:rPr lang="en-US" dirty="0" smtClean="0"/>
              <a:t> </a:t>
            </a:r>
            <a:r>
              <a:rPr lang="en-US" dirty="0" err="1" smtClean="0"/>
              <a:t>gì</a:t>
            </a:r>
            <a:r>
              <a:rPr lang="en-US" dirty="0" smtClean="0"/>
              <a:t>? </a:t>
            </a:r>
            <a:br>
              <a:rPr lang="en-US" dirty="0" smtClean="0"/>
            </a:br>
            <a:r>
              <a:rPr lang="en-US" dirty="0" smtClean="0"/>
              <a:t>							 </a:t>
            </a:r>
            <a:r>
              <a:rPr lang="en-US" dirty="0" err="1" smtClean="0"/>
              <a:t>Vì</a:t>
            </a:r>
            <a:r>
              <a:rPr lang="en-US" dirty="0" smtClean="0"/>
              <a:t> </a:t>
            </a:r>
            <a:r>
              <a:rPr lang="en-US" dirty="0" err="1" smtClean="0"/>
              <a:t>sao</a:t>
            </a:r>
            <a:r>
              <a:rPr lang="en-US" dirty="0" smtClean="0"/>
              <a:t> </a:t>
            </a:r>
            <a:r>
              <a:rPr lang="en-US" dirty="0" err="1" smtClean="0"/>
              <a:t>cần</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a:t>
            </a:r>
            <a:br>
              <a:rPr lang="en-US" dirty="0" smtClean="0"/>
            </a:br>
            <a:r>
              <a:rPr lang="en-US" dirty="0" smtClean="0"/>
              <a:t>							 </a:t>
            </a:r>
            <a:r>
              <a:rPr lang="en-US" dirty="0" err="1" smtClean="0"/>
              <a:t>Vì</a:t>
            </a:r>
            <a:r>
              <a:rPr lang="en-US" dirty="0" smtClean="0"/>
              <a:t> </a:t>
            </a:r>
            <a:r>
              <a:rPr lang="en-US" dirty="0" err="1" smtClean="0"/>
              <a:t>sao</a:t>
            </a:r>
            <a:r>
              <a:rPr lang="en-US" dirty="0" smtClean="0"/>
              <a:t> Python?</a:t>
            </a:r>
            <a:endParaRPr lang="vi-VN" dirty="0"/>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Tác giả: Hà Phi</a:t>
            </a:r>
          </a:p>
          <a:p>
            <a:r>
              <a:rPr lang="en-US" dirty="0" smtClean="0">
                <a:solidFill>
                  <a:srgbClr val="FF0000"/>
                </a:solidFill>
                <a:latin typeface="Arial" panose="020B0604020202020204" pitchFamily="34" charset="0"/>
                <a:cs typeface="Arial" panose="020B0604020202020204" pitchFamily="34" charset="0"/>
              </a:rPr>
              <a:t>Khoa Toán – Cơ -  Tin học</a:t>
            </a:r>
          </a:p>
          <a:p>
            <a:r>
              <a:rPr lang="en-US" dirty="0" smtClean="0">
                <a:solidFill>
                  <a:srgbClr val="FF0000"/>
                </a:solidFill>
                <a:latin typeface="Arial" panose="020B0604020202020204" pitchFamily="34" charset="0"/>
                <a:cs typeface="Arial" panose="020B0604020202020204" pitchFamily="34" charset="0"/>
              </a:rPr>
              <a:t>ĐHKHTN, ĐHQGHN</a:t>
            </a:r>
            <a:endParaRPr lang="vi-V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133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7485" y="259655"/>
            <a:ext cx="11890523" cy="3604422"/>
          </a:xfrm>
        </p:spPr>
        <p:txBody>
          <a:bodyPr>
            <a:noAutofit/>
          </a:bodyPr>
          <a:lstStyle/>
          <a:p>
            <a:pPr marL="342900" indent="-342900">
              <a:buFont typeface="Arial" panose="020B0604020202020204" pitchFamily="34" charset="0"/>
              <a:buChar char="•"/>
            </a:pPr>
            <a:r>
              <a:rPr lang="en-US" sz="1800" b="1" dirty="0" err="1" smtClean="0">
                <a:solidFill>
                  <a:srgbClr val="FF0000"/>
                </a:solidFill>
                <a:latin typeface="Arial" panose="020B0604020202020204" pitchFamily="34" charset="0"/>
                <a:cs typeface="Arial" panose="020B0604020202020204" pitchFamily="34" charset="0"/>
              </a:rPr>
              <a:t>Giải</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tích</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số</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là</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gì</a:t>
            </a:r>
            <a:r>
              <a:rPr lang="en-US" sz="1800" b="1" dirty="0" smtClean="0">
                <a:solidFill>
                  <a:srgbClr val="FF0000"/>
                </a:solidFill>
                <a:latin typeface="Arial" panose="020B0604020202020204" pitchFamily="34" charset="0"/>
                <a:cs typeface="Arial" panose="020B0604020202020204" pitchFamily="34" charset="0"/>
              </a:rPr>
              <a:t>?</a:t>
            </a:r>
            <a:br>
              <a:rPr lang="en-US" sz="1800" b="1" dirty="0" smtClean="0">
                <a:solidFill>
                  <a:srgbClr val="FF0000"/>
                </a:solidFill>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1.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gần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đúng</a:t>
            </a:r>
            <a:r>
              <a:rPr lang="en-US" sz="1800" dirty="0" smtClean="0">
                <a:latin typeface="Arial" panose="020B0604020202020204" pitchFamily="34" charset="0"/>
                <a:cs typeface="Arial" panose="020B0604020202020204" pitchFamily="34" charset="0"/>
              </a:rPr>
              <a:t> 1 </a:t>
            </a:r>
            <a:r>
              <a:rPr lang="en-US" sz="1800" b="1" dirty="0" err="1" smtClean="0">
                <a:solidFill>
                  <a:srgbClr val="FF0000"/>
                </a:solidFill>
                <a:latin typeface="Arial" panose="020B0604020202020204" pitchFamily="34" charset="0"/>
                <a:cs typeface="Arial" panose="020B0604020202020204" pitchFamily="34" charset="0"/>
              </a:rPr>
              <a:t>bài</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toán</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thực</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tế</a:t>
            </a:r>
            <a:r>
              <a:rPr lang="en-US" sz="1800" b="1" dirty="0" smtClean="0">
                <a:solidFill>
                  <a:srgbClr val="FF0000"/>
                </a:solidFill>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bằng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cách</a:t>
            </a:r>
            <a:r>
              <a:rPr lang="en-US" sz="1800" dirty="0" smtClean="0">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hiệu</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quả</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nhất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có</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thể</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a:t>
            </a:r>
            <a:r>
              <a:rPr lang="en-US" sz="1800" dirty="0" err="1">
                <a:latin typeface="Arial" panose="020B0604020202020204" pitchFamily="34" charset="0"/>
                <a:cs typeface="Arial" panose="020B0604020202020204" pitchFamily="34" charset="0"/>
              </a:rPr>
              <a:t>Ệ</a:t>
            </a:r>
            <a:r>
              <a:rPr lang="en-US" sz="1800" dirty="0" err="1" smtClean="0">
                <a:latin typeface="Arial" panose="020B0604020202020204" pitchFamily="34" charset="0"/>
                <a:cs typeface="Arial" panose="020B0604020202020204" pitchFamily="34" charset="0"/>
              </a:rPr>
              <a:t>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quả</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nhất</a:t>
            </a:r>
            <a:r>
              <a:rPr lang="en-US" sz="1800" dirty="0" smtClean="0">
                <a:latin typeface="Arial" panose="020B0604020202020204" pitchFamily="34" charset="0"/>
                <a:cs typeface="Arial" panose="020B0604020202020204" pitchFamily="34" charset="0"/>
              </a:rPr>
              <a:t> (Efficiency)= </a:t>
            </a:r>
            <a:r>
              <a:rPr lang="en-US" sz="1800" dirty="0" err="1" smtClean="0">
                <a:latin typeface="Arial" panose="020B0604020202020204" pitchFamily="34" charset="0"/>
                <a:cs typeface="Arial" panose="020B0604020202020204" pitchFamily="34" charset="0"/>
              </a:rPr>
              <a:t>chính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xác</a:t>
            </a:r>
            <a:r>
              <a:rPr lang="en-US" sz="1800" dirty="0" smtClean="0">
                <a:latin typeface="Arial" panose="020B0604020202020204" pitchFamily="34" charset="0"/>
                <a:cs typeface="Arial" panose="020B0604020202020204" pitchFamily="34" charset="0"/>
              </a:rPr>
              <a:t> (accuracy) + </a:t>
            </a:r>
            <a:r>
              <a:rPr lang="en-US" sz="1800" dirty="0" err="1" smtClean="0">
                <a:latin typeface="Arial" panose="020B0604020202020204" pitchFamily="34" charset="0"/>
                <a:cs typeface="Arial" panose="020B0604020202020204" pitchFamily="34" charset="0"/>
              </a:rPr>
              <a:t>tốc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độ</a:t>
            </a:r>
            <a:r>
              <a:rPr lang="en-US" sz="1800" dirty="0" smtClean="0">
                <a:latin typeface="Arial" panose="020B0604020202020204" pitchFamily="34" charset="0"/>
                <a:cs typeface="Arial" panose="020B0604020202020204" pitchFamily="34" charset="0"/>
              </a:rPr>
              <a:t> (speed)</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2. </a:t>
            </a:r>
            <a:r>
              <a:rPr lang="en-US" sz="1800" dirty="0" err="1" smtClean="0">
                <a:latin typeface="Arial" panose="020B0604020202020204" pitchFamily="34" charset="0"/>
                <a:cs typeface="Arial" panose="020B0604020202020204" pitchFamily="34" charset="0"/>
              </a:rPr>
              <a:t>là</a:t>
            </a:r>
            <a:r>
              <a:rPr lang="en-US" sz="1800" dirty="0" smtClean="0">
                <a:latin typeface="Arial" panose="020B0604020202020204" pitchFamily="34" charset="0"/>
                <a:cs typeface="Arial" panose="020B0604020202020204" pitchFamily="34" charset="0"/>
              </a:rPr>
              <a:t> 1 </a:t>
            </a:r>
            <a:r>
              <a:rPr lang="en-US" sz="1800" dirty="0" err="1" smtClean="0">
                <a:latin typeface="Arial" panose="020B0604020202020204" pitchFamily="34" charset="0"/>
                <a:cs typeface="Arial" panose="020B0604020202020204" pitchFamily="34" charset="0"/>
              </a:rPr>
              <a:t>bộ</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của</a:t>
            </a:r>
            <a:r>
              <a:rPr lang="en-US" sz="1800" dirty="0" smtClean="0">
                <a:latin typeface="Arial" panose="020B0604020202020204" pitchFamily="34" charset="0"/>
                <a:cs typeface="Arial" panose="020B0604020202020204" pitchFamily="34" charset="0"/>
              </a:rPr>
              <a:t> TOÁN CÔNG NGHIỆP (industrial mathematics/COMPUTATIONAL MATHEMATICS) CŨNG NHƯ TOÁN ỨNG DỤNG (</a:t>
            </a:r>
            <a:r>
              <a:rPr lang="en-US" sz="1800" dirty="0">
                <a:latin typeface="Arial" panose="020B0604020202020204" pitchFamily="34" charset="0"/>
                <a:cs typeface="Arial" panose="020B0604020202020204" pitchFamily="34" charset="0"/>
              </a:rPr>
              <a:t>APPLIED </a:t>
            </a:r>
            <a:r>
              <a:rPr lang="en-US" sz="1800" dirty="0" smtClean="0">
                <a:latin typeface="Arial" panose="020B0604020202020204" pitchFamily="34" charset="0"/>
                <a:cs typeface="Arial" panose="020B0604020202020204" pitchFamily="34" charset="0"/>
              </a:rPr>
              <a:t>MATHEMATICS)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3. Ở KHOA TOÁN – </a:t>
            </a:r>
            <a:r>
              <a:rPr lang="en-US" sz="1800" dirty="0" err="1" smtClean="0">
                <a:latin typeface="Arial" panose="020B0604020202020204" pitchFamily="34" charset="0"/>
                <a:cs typeface="Arial" panose="020B0604020202020204" pitchFamily="34" charset="0"/>
              </a:rPr>
              <a:t>đhkhtn</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Tổ</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ứng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dụng</a:t>
            </a:r>
            <a:r>
              <a:rPr lang="en-US" sz="1800" dirty="0" smtClean="0">
                <a:latin typeface="Arial" panose="020B0604020202020204" pitchFamily="34" charset="0"/>
                <a:cs typeface="Arial" panose="020B0604020202020204" pitchFamily="34" charset="0"/>
              </a:rPr>
              <a:t> (applied mathematics &amp; scientific computing). </a:t>
            </a:r>
            <a:r>
              <a:rPr lang="en-US" sz="1800" dirty="0" err="1" smtClean="0">
                <a:latin typeface="Arial" panose="020B0604020202020204" pitchFamily="34" charset="0"/>
                <a:cs typeface="Arial" panose="020B0604020202020204" pitchFamily="34" charset="0"/>
              </a:rPr>
              <a:t>Các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môn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liên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quan</a:t>
            </a:r>
            <a:r>
              <a:rPr lang="en-US" sz="1800" dirty="0" smtClean="0">
                <a:latin typeface="Arial" panose="020B0604020202020204" pitchFamily="34" charset="0"/>
                <a:cs typeface="Arial" panose="020B0604020202020204" pitchFamily="34" charset="0"/>
              </a:rPr>
              <a:t>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tối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ưu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hoàng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nam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dũng</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số</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phương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trình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đạo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hàm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riêng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nguyễn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trung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hiếu</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xử</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lý</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hiệu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Nguyễn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Ngọc</a:t>
            </a:r>
            <a:r>
              <a:rPr lang="en-US" sz="1800" dirty="0" smtClean="0">
                <a:latin typeface="Arial" panose="020B0604020202020204" pitchFamily="34" charset="0"/>
                <a:cs typeface="Arial" panose="020B0604020202020204" pitchFamily="34" charset="0"/>
              </a:rPr>
              <a:t> Phan)</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số</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phương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trình</a:t>
            </a:r>
            <a:r>
              <a:rPr lang="en-US" sz="1800" dirty="0" smtClean="0">
                <a:latin typeface="Arial" panose="020B0604020202020204" pitchFamily="34" charset="0"/>
                <a:cs typeface="Arial" panose="020B0604020202020204" pitchFamily="34" charset="0"/>
              </a:rPr>
              <a:t> vi </a:t>
            </a:r>
            <a:r>
              <a:rPr lang="en-US" sz="1800" dirty="0" err="1" smtClean="0">
                <a:latin typeface="Arial" panose="020B0604020202020204" pitchFamily="34" charset="0"/>
                <a:cs typeface="Arial" panose="020B0604020202020204" pitchFamily="34" charset="0"/>
              </a:rPr>
              <a:t>phân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và</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điều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khiển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Hà</a:t>
            </a:r>
            <a:r>
              <a:rPr lang="en-US" sz="1800" dirty="0" smtClean="0">
                <a:latin typeface="Arial" panose="020B0604020202020204" pitchFamily="34" charset="0"/>
                <a:cs typeface="Arial" panose="020B0604020202020204" pitchFamily="34" charset="0"/>
              </a:rPr>
              <a:t> phi)</a:t>
            </a:r>
            <a:endParaRPr lang="en-US" sz="1800" dirty="0">
              <a:latin typeface="Arial" panose="020B0604020202020204" pitchFamily="34" charset="0"/>
              <a:cs typeface="Arial" panose="020B0604020202020204" pitchFamily="34" charset="0"/>
            </a:endParaRPr>
          </a:p>
        </p:txBody>
      </p:sp>
      <p:sp>
        <p:nvSpPr>
          <p:cNvPr id="2" name="TextBox 1"/>
          <p:cNvSpPr txBox="1"/>
          <p:nvPr/>
        </p:nvSpPr>
        <p:spPr>
          <a:xfrm>
            <a:off x="294968" y="4132042"/>
            <a:ext cx="11897032" cy="2585323"/>
          </a:xfrm>
          <a:prstGeom prst="rect">
            <a:avLst/>
          </a:prstGeom>
          <a:noFill/>
        </p:spPr>
        <p:txBody>
          <a:bodyPr wrap="square" rtlCol="0">
            <a:spAutoFit/>
          </a:bodyPr>
          <a:lstStyle/>
          <a:p>
            <a:r>
              <a:rPr lang="en-US" b="1" dirty="0" smtClean="0">
                <a:solidFill>
                  <a:srgbClr val="FF0000"/>
                </a:solidFill>
                <a:latin typeface="Arial" panose="020B0604020202020204" pitchFamily="34" charset="0"/>
                <a:cs typeface="Arial" panose="020B0604020202020204" pitchFamily="34" charset="0"/>
              </a:rPr>
              <a:t>CHÚNG TA CŨNG SẼ ĐƯỢC HỌC LỊCH SỬ: VÌ SAO GIẢI TÍCH SỐ ĐÁNG HỌC VÀ ĐÁNG RẤT </a:t>
            </a:r>
            <a:r>
              <a:rPr lang="en-US" b="1" dirty="0" err="1" smtClean="0">
                <a:solidFill>
                  <a:srgbClr val="FF0000"/>
                </a:solidFill>
                <a:latin typeface="Arial" panose="020B0604020202020204" pitchFamily="34" charset="0"/>
                <a:cs typeface="Arial" panose="020B0604020202020204" pitchFamily="34" charset="0"/>
              </a:rPr>
              <a:t>RẤT</a:t>
            </a:r>
            <a:r>
              <a:rPr lang="en-US" b="1" dirty="0" smtClean="0">
                <a:solidFill>
                  <a:srgbClr val="FF0000"/>
                </a:solidFill>
                <a:latin typeface="Arial" panose="020B0604020202020204" pitchFamily="34" charset="0"/>
                <a:cs typeface="Arial" panose="020B0604020202020204" pitchFamily="34" charset="0"/>
              </a:rPr>
              <a:t> NHIỀU TIỀN?</a:t>
            </a:r>
          </a:p>
          <a:p>
            <a:r>
              <a:rPr lang="en-US" b="1" dirty="0">
                <a:solidFill>
                  <a:srgbClr val="FF0000"/>
                </a:solidFill>
                <a:latin typeface="Arial" panose="020B0604020202020204" pitchFamily="34" charset="0"/>
                <a:cs typeface="Arial" panose="020B0604020202020204" pitchFamily="34" charset="0"/>
              </a:rPr>
              <a:t> </a:t>
            </a:r>
            <a:endParaRPr lang="en-US" dirty="0" smtClean="0"/>
          </a:p>
          <a:p>
            <a:pPr marL="342900" indent="-342900">
              <a:buAutoNum type="arabicPeriod"/>
            </a:pPr>
            <a:r>
              <a:rPr lang="en-US" dirty="0" err="1" smtClean="0"/>
              <a:t>Tại</a:t>
            </a:r>
            <a:r>
              <a:rPr lang="en-US" dirty="0" smtClean="0"/>
              <a:t> </a:t>
            </a:r>
            <a:r>
              <a:rPr lang="en-US" dirty="0" err="1" smtClean="0"/>
              <a:t>sao</a:t>
            </a:r>
            <a:r>
              <a:rPr lang="en-US" dirty="0" smtClean="0"/>
              <a:t> IBM </a:t>
            </a:r>
            <a:r>
              <a:rPr lang="en-US" dirty="0" err="1" smtClean="0"/>
              <a:t>lỗ</a:t>
            </a:r>
            <a:r>
              <a:rPr lang="en-US" dirty="0" smtClean="0"/>
              <a:t> </a:t>
            </a:r>
            <a:r>
              <a:rPr lang="en-US" dirty="0" err="1" smtClean="0"/>
              <a:t>hơn</a:t>
            </a:r>
            <a:r>
              <a:rPr lang="en-US" dirty="0" smtClean="0"/>
              <a:t> 420 </a:t>
            </a:r>
            <a:r>
              <a:rPr lang="en-US" dirty="0" err="1" smtClean="0"/>
              <a:t>triệu</a:t>
            </a:r>
            <a:r>
              <a:rPr lang="en-US" dirty="0" smtClean="0"/>
              <a:t> </a:t>
            </a:r>
            <a:r>
              <a:rPr lang="en-US" dirty="0" err="1" smtClean="0"/>
              <a:t>đô</a:t>
            </a:r>
            <a:r>
              <a:rPr lang="en-US" dirty="0" smtClean="0"/>
              <a:t> la </a:t>
            </a:r>
            <a:r>
              <a:rPr lang="en-US" dirty="0" err="1" smtClean="0"/>
              <a:t>năm</a:t>
            </a:r>
            <a:r>
              <a:rPr lang="en-US" dirty="0" smtClean="0"/>
              <a:t> 1994 </a:t>
            </a:r>
            <a:r>
              <a:rPr lang="en-US" dirty="0" err="1" smtClean="0"/>
              <a:t>vì</a:t>
            </a:r>
            <a:r>
              <a:rPr lang="en-US" dirty="0" smtClean="0"/>
              <a:t> </a:t>
            </a:r>
            <a:r>
              <a:rPr lang="en-US" dirty="0" err="1" smtClean="0"/>
              <a:t>học</a:t>
            </a:r>
            <a:r>
              <a:rPr lang="en-US" dirty="0" smtClean="0"/>
              <a:t> </a:t>
            </a:r>
            <a:r>
              <a:rPr lang="en-US" dirty="0" err="1" smtClean="0"/>
              <a:t>dốt</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a:t>
            </a:r>
          </a:p>
          <a:p>
            <a:pPr marL="342900" indent="-342900">
              <a:buAutoNum type="arabicPeriod"/>
            </a:pPr>
            <a:r>
              <a:rPr lang="en-US" dirty="0" err="1" smtClean="0"/>
              <a:t>Tại</a:t>
            </a:r>
            <a:r>
              <a:rPr lang="en-US" dirty="0" smtClean="0"/>
              <a:t> </a:t>
            </a:r>
            <a:r>
              <a:rPr lang="en-US" dirty="0" err="1" smtClean="0"/>
              <a:t>sao</a:t>
            </a:r>
            <a:r>
              <a:rPr lang="en-US" dirty="0" smtClean="0"/>
              <a:t> </a:t>
            </a:r>
            <a:r>
              <a:rPr lang="en-US" dirty="0" err="1" smtClean="0"/>
              <a:t>năm</a:t>
            </a:r>
            <a:r>
              <a:rPr lang="en-US" dirty="0" smtClean="0"/>
              <a:t> 1996 </a:t>
            </a:r>
            <a:r>
              <a:rPr lang="en-US" dirty="0" err="1" smtClean="0"/>
              <a:t>Viện</a:t>
            </a:r>
            <a:r>
              <a:rPr lang="en-US" dirty="0" smtClean="0"/>
              <a:t> </a:t>
            </a:r>
            <a:r>
              <a:rPr lang="en-US" dirty="0" err="1" smtClean="0"/>
              <a:t>hàng</a:t>
            </a:r>
            <a:r>
              <a:rPr lang="en-US" dirty="0" smtClean="0"/>
              <a:t> </a:t>
            </a:r>
            <a:r>
              <a:rPr lang="en-US" dirty="0" err="1" smtClean="0"/>
              <a:t>không</a:t>
            </a:r>
            <a:r>
              <a:rPr lang="en-US" dirty="0" smtClean="0"/>
              <a:t> </a:t>
            </a:r>
            <a:r>
              <a:rPr lang="en-US" dirty="0" err="1" smtClean="0"/>
              <a:t>châu</a:t>
            </a:r>
            <a:r>
              <a:rPr lang="en-US" dirty="0" smtClean="0"/>
              <a:t> </a:t>
            </a:r>
            <a:r>
              <a:rPr lang="en-US" dirty="0" err="1" smtClean="0"/>
              <a:t>Âu</a:t>
            </a:r>
            <a:r>
              <a:rPr lang="en-US" dirty="0" smtClean="0"/>
              <a:t> (European Space Agency) </a:t>
            </a:r>
            <a:r>
              <a:rPr lang="en-US" dirty="0" err="1" smtClean="0"/>
              <a:t>lỗ</a:t>
            </a:r>
            <a:r>
              <a:rPr lang="en-US" dirty="0" smtClean="0"/>
              <a:t> </a:t>
            </a:r>
            <a:r>
              <a:rPr lang="en-US" dirty="0" err="1" smtClean="0"/>
              <a:t>đến</a:t>
            </a:r>
            <a:r>
              <a:rPr lang="en-US" dirty="0" smtClean="0"/>
              <a:t> 7 </a:t>
            </a:r>
            <a:r>
              <a:rPr lang="en-US" dirty="0" err="1" smtClean="0"/>
              <a:t>tỉ</a:t>
            </a:r>
            <a:r>
              <a:rPr lang="en-US" dirty="0" smtClean="0"/>
              <a:t> </a:t>
            </a:r>
            <a:r>
              <a:rPr lang="en-US" dirty="0" err="1" smtClean="0"/>
              <a:t>đô</a:t>
            </a:r>
            <a:r>
              <a:rPr lang="en-US" dirty="0" smtClean="0"/>
              <a:t> la </a:t>
            </a:r>
            <a:r>
              <a:rPr lang="en-US" dirty="0" err="1" smtClean="0"/>
              <a:t>và</a:t>
            </a:r>
            <a:r>
              <a:rPr lang="en-US" dirty="0" smtClean="0"/>
              <a:t> </a:t>
            </a:r>
            <a:r>
              <a:rPr lang="en-US" dirty="0" err="1" smtClean="0"/>
              <a:t>mất</a:t>
            </a:r>
            <a:r>
              <a:rPr lang="en-US" dirty="0" smtClean="0"/>
              <a:t> 10 </a:t>
            </a:r>
            <a:r>
              <a:rPr lang="en-US" dirty="0" err="1" smtClean="0"/>
              <a:t>năm</a:t>
            </a:r>
            <a:r>
              <a:rPr lang="en-US" dirty="0" smtClean="0"/>
              <a:t> </a:t>
            </a:r>
            <a:r>
              <a:rPr lang="en-US" dirty="0" err="1" smtClean="0"/>
              <a:t>công</a:t>
            </a:r>
            <a:r>
              <a:rPr lang="en-US" dirty="0" smtClean="0"/>
              <a:t> </a:t>
            </a:r>
            <a:r>
              <a:rPr lang="en-US" dirty="0" err="1" smtClean="0"/>
              <a:t>sức</a:t>
            </a:r>
            <a:r>
              <a:rPr lang="en-US" dirty="0" smtClean="0"/>
              <a:t> </a:t>
            </a:r>
            <a:r>
              <a:rPr lang="en-US" dirty="0" err="1" smtClean="0"/>
              <a:t>vì</a:t>
            </a:r>
            <a:r>
              <a:rPr lang="en-US" dirty="0" smtClean="0"/>
              <a:t> 0 </a:t>
            </a:r>
            <a:r>
              <a:rPr lang="en-US" dirty="0" err="1" smtClean="0"/>
              <a:t>học</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 </a:t>
            </a:r>
            <a:r>
              <a:rPr lang="en-US" dirty="0" err="1" smtClean="0"/>
              <a:t>cẩn</a:t>
            </a:r>
            <a:r>
              <a:rPr lang="en-US" dirty="0" smtClean="0"/>
              <a:t> </a:t>
            </a:r>
            <a:r>
              <a:rPr lang="en-US" dirty="0" err="1" smtClean="0"/>
              <a:t>thận</a:t>
            </a:r>
            <a:r>
              <a:rPr lang="en-US" dirty="0" smtClean="0"/>
              <a:t>?</a:t>
            </a:r>
          </a:p>
          <a:p>
            <a:pPr marL="342900" indent="-342900">
              <a:buAutoNum type="arabicPeriod"/>
            </a:pPr>
            <a:r>
              <a:rPr lang="en-US" dirty="0" err="1" smtClean="0"/>
              <a:t>Chúng</a:t>
            </a:r>
            <a:r>
              <a:rPr lang="en-US" dirty="0" smtClean="0"/>
              <a:t> ta </a:t>
            </a:r>
            <a:r>
              <a:rPr lang="en-US" dirty="0" err="1" smtClean="0"/>
              <a:t>sẽ</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ứng</a:t>
            </a:r>
            <a:r>
              <a:rPr lang="en-US" dirty="0" smtClean="0"/>
              <a:t> </a:t>
            </a:r>
            <a:r>
              <a:rPr lang="en-US" dirty="0" err="1" smtClean="0"/>
              <a:t>dụng</a:t>
            </a:r>
            <a:r>
              <a:rPr lang="en-US" dirty="0" smtClean="0"/>
              <a:t> ở Berlin, </a:t>
            </a:r>
            <a:r>
              <a:rPr lang="en-US" dirty="0" err="1" smtClean="0"/>
              <a:t>Đức</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(video </a:t>
            </a:r>
            <a:r>
              <a:rPr lang="en-US" dirty="0" err="1" smtClean="0"/>
              <a:t>từ</a:t>
            </a:r>
            <a:r>
              <a:rPr lang="en-US" dirty="0" smtClean="0"/>
              <a:t> </a:t>
            </a:r>
            <a:r>
              <a:rPr lang="en-US" dirty="0" err="1" smtClean="0"/>
              <a:t>những</a:t>
            </a:r>
            <a:r>
              <a:rPr lang="en-US" dirty="0" smtClean="0"/>
              <a:t> </a:t>
            </a:r>
            <a:r>
              <a:rPr lang="en-US" dirty="0" err="1" smtClean="0"/>
              <a:t>năm</a:t>
            </a:r>
            <a:r>
              <a:rPr lang="en-US" dirty="0" smtClean="0"/>
              <a:t> 2005-2010)</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2154395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516" y="229875"/>
            <a:ext cx="7239000" cy="3152775"/>
          </a:xfrm>
          <a:prstGeom prst="rect">
            <a:avLst/>
          </a:prstGeom>
        </p:spPr>
      </p:pic>
      <p:pic>
        <p:nvPicPr>
          <p:cNvPr id="5" name="Picture 4"/>
          <p:cNvPicPr>
            <a:picLocks noChangeAspect="1"/>
          </p:cNvPicPr>
          <p:nvPr/>
        </p:nvPicPr>
        <p:blipFill>
          <a:blip r:embed="rId3"/>
          <a:stretch>
            <a:fillRect/>
          </a:stretch>
        </p:blipFill>
        <p:spPr>
          <a:xfrm>
            <a:off x="454516" y="3472802"/>
            <a:ext cx="7239000" cy="3124200"/>
          </a:xfrm>
          <a:prstGeom prst="rect">
            <a:avLst/>
          </a:prstGeom>
        </p:spPr>
      </p:pic>
    </p:spTree>
    <p:extLst>
      <p:ext uri="{BB962C8B-B14F-4D97-AF65-F5344CB8AC3E}">
        <p14:creationId xmlns:p14="http://schemas.microsoft.com/office/powerpoint/2010/main" val="2303871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8069" y="630863"/>
            <a:ext cx="5093500" cy="1223695"/>
          </a:xfrm>
          <a:prstGeom prst="rect">
            <a:avLst/>
          </a:prstGeom>
        </p:spPr>
      </p:pic>
      <p:sp>
        <p:nvSpPr>
          <p:cNvPr id="5" name="TextBox 4"/>
          <p:cNvSpPr txBox="1"/>
          <p:nvPr/>
        </p:nvSpPr>
        <p:spPr>
          <a:xfrm>
            <a:off x="2537138" y="0"/>
            <a:ext cx="6542468"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MỘT SỐ VÍ DỤ CHÚNG TA SẼ ĐƯỢC HỌC</a:t>
            </a:r>
            <a:endParaRPr lang="en-US"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6622893" y="1854558"/>
            <a:ext cx="4638675" cy="369332"/>
          </a:xfrm>
          <a:prstGeom prst="rect">
            <a:avLst/>
          </a:prstGeom>
          <a:noFill/>
        </p:spPr>
        <p:txBody>
          <a:bodyPr wrap="square" rtlCol="0">
            <a:spAutoFit/>
          </a:bodyPr>
          <a:lstStyle/>
          <a:p>
            <a:r>
              <a:rPr lang="en-US" b="1" dirty="0" err="1" smtClean="0"/>
              <a:t>Dự</a:t>
            </a:r>
            <a:r>
              <a:rPr lang="en-US" b="1" dirty="0" smtClean="0"/>
              <a:t> </a:t>
            </a:r>
            <a:r>
              <a:rPr lang="en-US" b="1" dirty="0" err="1" smtClean="0"/>
              <a:t>đoán</a:t>
            </a:r>
            <a:r>
              <a:rPr lang="en-US" b="1" dirty="0" smtClean="0"/>
              <a:t>/</a:t>
            </a:r>
            <a:r>
              <a:rPr lang="en-US" b="1" dirty="0" err="1" smtClean="0"/>
              <a:t>dự</a:t>
            </a:r>
            <a:r>
              <a:rPr lang="en-US" b="1" dirty="0" smtClean="0"/>
              <a:t> </a:t>
            </a:r>
            <a:r>
              <a:rPr lang="en-US" b="1" dirty="0" err="1" smtClean="0"/>
              <a:t>báo</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bảng</a:t>
            </a:r>
            <a:r>
              <a:rPr lang="en-US" b="1" dirty="0" smtClean="0"/>
              <a:t> </a:t>
            </a:r>
            <a:r>
              <a:rPr lang="en-US" b="1" dirty="0" err="1" smtClean="0"/>
              <a:t>số</a:t>
            </a:r>
            <a:r>
              <a:rPr lang="en-US" b="1" dirty="0" smtClean="0"/>
              <a:t> </a:t>
            </a:r>
            <a:r>
              <a:rPr lang="en-US" b="1" dirty="0" err="1" smtClean="0"/>
              <a:t>liệu</a:t>
            </a:r>
            <a:endParaRPr lang="en-US" b="1" dirty="0"/>
          </a:p>
        </p:txBody>
      </p:sp>
      <p:pic>
        <p:nvPicPr>
          <p:cNvPr id="7" name="Picture 6"/>
          <p:cNvPicPr>
            <a:picLocks noChangeAspect="1"/>
          </p:cNvPicPr>
          <p:nvPr/>
        </p:nvPicPr>
        <p:blipFill>
          <a:blip r:embed="rId3"/>
          <a:stretch>
            <a:fillRect/>
          </a:stretch>
        </p:blipFill>
        <p:spPr>
          <a:xfrm>
            <a:off x="709880" y="630863"/>
            <a:ext cx="4410075" cy="3086100"/>
          </a:xfrm>
          <a:prstGeom prst="rect">
            <a:avLst/>
          </a:prstGeom>
        </p:spPr>
      </p:pic>
      <p:sp>
        <p:nvSpPr>
          <p:cNvPr id="8" name="TextBox 7"/>
          <p:cNvSpPr txBox="1"/>
          <p:nvPr/>
        </p:nvSpPr>
        <p:spPr>
          <a:xfrm>
            <a:off x="709880" y="3716963"/>
            <a:ext cx="4410075" cy="369332"/>
          </a:xfrm>
          <a:prstGeom prst="rect">
            <a:avLst/>
          </a:prstGeom>
          <a:noFill/>
        </p:spPr>
        <p:txBody>
          <a:bodyPr wrap="square" rtlCol="0">
            <a:spAutoFit/>
          </a:bodyPr>
          <a:lstStyle/>
          <a:p>
            <a:r>
              <a:rPr lang="en-US" b="1" dirty="0" err="1" smtClean="0"/>
              <a:t>Giải</a:t>
            </a:r>
            <a:r>
              <a:rPr lang="en-US" b="1" dirty="0" smtClean="0"/>
              <a:t> </a:t>
            </a:r>
            <a:r>
              <a:rPr lang="en-US" b="1" dirty="0" err="1" smtClean="0"/>
              <a:t>hệ</a:t>
            </a:r>
            <a:r>
              <a:rPr lang="en-US" b="1" dirty="0" smtClean="0"/>
              <a:t> </a:t>
            </a:r>
            <a:r>
              <a:rPr lang="en-US" b="1" dirty="0" err="1" smtClean="0"/>
              <a:t>phương</a:t>
            </a:r>
            <a:r>
              <a:rPr lang="en-US" b="1" dirty="0" smtClean="0"/>
              <a:t> </a:t>
            </a:r>
            <a:r>
              <a:rPr lang="en-US" b="1" dirty="0" err="1" smtClean="0"/>
              <a:t>trình</a:t>
            </a:r>
            <a:r>
              <a:rPr lang="en-US" b="1" dirty="0" smtClean="0"/>
              <a:t> phi </a:t>
            </a:r>
            <a:r>
              <a:rPr lang="en-US" b="1" dirty="0" err="1" smtClean="0"/>
              <a:t>tuyến</a:t>
            </a:r>
            <a:endParaRPr lang="en-US" b="1" dirty="0"/>
          </a:p>
        </p:txBody>
      </p:sp>
      <p:pic>
        <p:nvPicPr>
          <p:cNvPr id="9" name="Picture 8"/>
          <p:cNvPicPr>
            <a:picLocks noChangeAspect="1"/>
          </p:cNvPicPr>
          <p:nvPr/>
        </p:nvPicPr>
        <p:blipFill>
          <a:blip r:embed="rId4"/>
          <a:stretch>
            <a:fillRect/>
          </a:stretch>
        </p:blipFill>
        <p:spPr>
          <a:xfrm>
            <a:off x="6409769" y="2440345"/>
            <a:ext cx="4610100" cy="3857625"/>
          </a:xfrm>
          <a:prstGeom prst="rect">
            <a:avLst/>
          </a:prstGeom>
        </p:spPr>
      </p:pic>
      <p:sp>
        <p:nvSpPr>
          <p:cNvPr id="10" name="TextBox 9"/>
          <p:cNvSpPr txBox="1"/>
          <p:nvPr/>
        </p:nvSpPr>
        <p:spPr>
          <a:xfrm>
            <a:off x="6988365" y="6329759"/>
            <a:ext cx="4182482" cy="369332"/>
          </a:xfrm>
          <a:prstGeom prst="rect">
            <a:avLst/>
          </a:prstGeom>
          <a:noFill/>
        </p:spPr>
        <p:txBody>
          <a:bodyPr wrap="square" rtlCol="0">
            <a:spAutoFit/>
          </a:bodyPr>
          <a:lstStyle/>
          <a:p>
            <a:r>
              <a:rPr lang="en-US" dirty="0" err="1" smtClean="0"/>
              <a:t>Giải</a:t>
            </a:r>
            <a:r>
              <a:rPr lang="en-US" dirty="0" smtClean="0"/>
              <a:t> </a:t>
            </a:r>
            <a:r>
              <a:rPr lang="en-US" dirty="0" err="1" smtClean="0"/>
              <a:t>số</a:t>
            </a:r>
            <a:r>
              <a:rPr lang="en-US" dirty="0" smtClean="0"/>
              <a:t> </a:t>
            </a:r>
            <a:r>
              <a:rPr lang="en-US" dirty="0" err="1" smtClean="0"/>
              <a:t>hệ</a:t>
            </a:r>
            <a:r>
              <a:rPr lang="en-US" dirty="0" smtClean="0"/>
              <a:t> </a:t>
            </a:r>
            <a:r>
              <a:rPr lang="en-US" b="1" dirty="0" err="1" smtClean="0"/>
              <a:t>phương</a:t>
            </a:r>
            <a:r>
              <a:rPr lang="en-US" dirty="0" smtClean="0"/>
              <a:t> </a:t>
            </a:r>
            <a:r>
              <a:rPr lang="en-US" dirty="0" err="1" smtClean="0"/>
              <a:t>trình</a:t>
            </a:r>
            <a:r>
              <a:rPr lang="en-US" dirty="0" smtClean="0"/>
              <a:t> </a:t>
            </a:r>
            <a:r>
              <a:rPr lang="en-US" dirty="0" err="1" smtClean="0"/>
              <a:t>tuyến</a:t>
            </a:r>
            <a:r>
              <a:rPr lang="en-US" dirty="0" smtClean="0"/>
              <a:t> </a:t>
            </a:r>
            <a:r>
              <a:rPr lang="en-US" dirty="0" err="1" smtClean="0"/>
              <a:t>tính</a:t>
            </a:r>
            <a:endParaRPr lang="en-US" dirty="0"/>
          </a:p>
        </p:txBody>
      </p:sp>
      <p:sp>
        <p:nvSpPr>
          <p:cNvPr id="11" name="TextBox 10"/>
          <p:cNvSpPr txBox="1"/>
          <p:nvPr/>
        </p:nvSpPr>
        <p:spPr>
          <a:xfrm>
            <a:off x="875763" y="4275786"/>
            <a:ext cx="5112913" cy="2308324"/>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còn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rất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nhiều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điều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nữa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v.d</a:t>
            </a:r>
            <a:r>
              <a:rPr lang="en-US" b="1" dirty="0" smtClean="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Đại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tuyến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để</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giảm</a:t>
            </a:r>
            <a:r>
              <a:rPr lang="en-US" b="1" dirty="0" smtClean="0">
                <a:latin typeface="Arial" panose="020B0604020202020204" pitchFamily="34" charset="0"/>
                <a:cs typeface="Arial" panose="020B0604020202020204" pitchFamily="34" charset="0"/>
              </a:rPr>
              <a:t> dung </a:t>
            </a:r>
            <a:r>
              <a:rPr lang="en-US" b="1" dirty="0" err="1" smtClean="0">
                <a:latin typeface="Arial" panose="020B0604020202020204" pitchFamily="34" charset="0"/>
                <a:cs typeface="Arial" panose="020B0604020202020204" pitchFamily="34" charset="0"/>
              </a:rPr>
              <a:t>lượng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ảnh</a:t>
            </a:r>
            <a:endParaRPr lang="en-US" b="1" dirty="0" smtClean="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gần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đúng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học</a:t>
            </a:r>
            <a:endParaRPr lang="en-US" b="1" dirty="0" smtClean="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Giải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vi </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sinh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học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vật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396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674954" cy="2508161"/>
          </a:xfrm>
        </p:spPr>
        <p:txBody>
          <a:bodyPr/>
          <a:lstStyle/>
          <a:p>
            <a:r>
              <a:rPr lang="en-US" b="1" dirty="0" err="1" smtClean="0">
                <a:solidFill>
                  <a:schemeClr val="tx1"/>
                </a:solidFill>
              </a:rPr>
              <a:t>Những</a:t>
            </a:r>
            <a:r>
              <a:rPr lang="en-US" b="1" dirty="0" smtClean="0">
                <a:solidFill>
                  <a:schemeClr val="tx1"/>
                </a:solidFill>
              </a:rPr>
              <a:t> </a:t>
            </a:r>
            <a:r>
              <a:rPr lang="en-US" b="1" dirty="0" err="1" smtClean="0">
                <a:solidFill>
                  <a:schemeClr val="tx1"/>
                </a:solidFill>
              </a:rPr>
              <a:t>ai</a:t>
            </a:r>
            <a:r>
              <a:rPr lang="en-US" b="1" dirty="0" smtClean="0">
                <a:solidFill>
                  <a:schemeClr val="tx1"/>
                </a:solidFill>
              </a:rPr>
              <a:t> </a:t>
            </a:r>
            <a:r>
              <a:rPr lang="en-US" b="1" dirty="0" err="1" smtClean="0">
                <a:solidFill>
                  <a:schemeClr val="tx1"/>
                </a:solidFill>
              </a:rPr>
              <a:t>nên</a:t>
            </a:r>
            <a:r>
              <a:rPr lang="en-US" b="1" dirty="0" smtClean="0">
                <a:solidFill>
                  <a:schemeClr val="tx1"/>
                </a:solidFill>
              </a:rPr>
              <a:t>/</a:t>
            </a:r>
            <a:r>
              <a:rPr lang="en-US" b="1" dirty="0" err="1" smtClean="0">
                <a:solidFill>
                  <a:schemeClr val="tx1"/>
                </a:solidFill>
              </a:rPr>
              <a:t>có</a:t>
            </a:r>
            <a:r>
              <a:rPr lang="en-US" b="1" dirty="0" smtClean="0">
                <a:solidFill>
                  <a:schemeClr val="tx1"/>
                </a:solidFill>
              </a:rPr>
              <a:t> </a:t>
            </a:r>
            <a:r>
              <a:rPr lang="en-US" b="1" dirty="0" err="1" smtClean="0">
                <a:solidFill>
                  <a:schemeClr val="tx1"/>
                </a:solidFill>
              </a:rPr>
              <a:t>thể</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lớp</a:t>
            </a:r>
            <a:r>
              <a:rPr lang="en-US" b="1" dirty="0" smtClean="0">
                <a:solidFill>
                  <a:schemeClr val="tx1"/>
                </a:solidFill>
              </a:rPr>
              <a:t> </a:t>
            </a:r>
            <a:r>
              <a:rPr lang="en-US" b="1" dirty="0" err="1" smtClean="0">
                <a:solidFill>
                  <a:schemeClr val="tx1"/>
                </a:solidFill>
              </a:rPr>
              <a:t>này</a:t>
            </a:r>
            <a:r>
              <a:rPr lang="en-US" b="1" dirty="0" smtClean="0">
                <a:solidFill>
                  <a:schemeClr val="tx1"/>
                </a:solidFill>
              </a:rPr>
              <a:t>:</a:t>
            </a:r>
          </a:p>
          <a:p>
            <a:pPr marL="457200" indent="-457200">
              <a:buAutoNum type="arabicPeriod"/>
            </a:pPr>
            <a:r>
              <a:rPr lang="en-US" b="1" dirty="0" err="1" smtClean="0">
                <a:solidFill>
                  <a:schemeClr val="tx1"/>
                </a:solidFill>
              </a:rPr>
              <a:t>Thích</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 &amp; Tin </a:t>
            </a:r>
          </a:p>
          <a:p>
            <a:pPr marL="457200" indent="-457200">
              <a:buAutoNum type="arabicPeriod"/>
            </a:pPr>
            <a:r>
              <a:rPr lang="en-US" b="1" dirty="0" err="1" smtClean="0">
                <a:solidFill>
                  <a:schemeClr val="tx1"/>
                </a:solidFill>
              </a:rPr>
              <a:t>Thích</a:t>
            </a:r>
            <a:r>
              <a:rPr lang="en-US" b="1" dirty="0">
                <a:solidFill>
                  <a:schemeClr val="tx1"/>
                </a:solidFill>
              </a:rPr>
              <a:t> </a:t>
            </a:r>
            <a:r>
              <a:rPr lang="en-US" b="1" dirty="0" err="1" smtClean="0">
                <a:solidFill>
                  <a:schemeClr val="tx1"/>
                </a:solidFill>
              </a:rPr>
              <a:t>hoặc</a:t>
            </a:r>
            <a:r>
              <a:rPr lang="en-US" b="1" dirty="0" smtClean="0">
                <a:solidFill>
                  <a:schemeClr val="tx1"/>
                </a:solidFill>
              </a:rPr>
              <a:t> </a:t>
            </a:r>
            <a:r>
              <a:rPr lang="en-US" b="1" dirty="0" err="1" smtClean="0">
                <a:solidFill>
                  <a:schemeClr val="tx1"/>
                </a:solidFill>
              </a:rPr>
              <a:t>muốn</a:t>
            </a:r>
            <a:r>
              <a:rPr lang="en-US" b="1" dirty="0" smtClean="0">
                <a:solidFill>
                  <a:schemeClr val="tx1"/>
                </a:solidFill>
              </a:rPr>
              <a:t> </a:t>
            </a:r>
            <a:r>
              <a:rPr lang="en-US" b="1" dirty="0" err="1" smtClean="0">
                <a:solidFill>
                  <a:schemeClr val="tx1"/>
                </a:solidFill>
              </a:rPr>
              <a:t>lập</a:t>
            </a:r>
            <a:r>
              <a:rPr lang="en-US" b="1" dirty="0" smtClean="0">
                <a:solidFill>
                  <a:schemeClr val="tx1"/>
                </a:solidFill>
              </a:rPr>
              <a:t> </a:t>
            </a:r>
            <a:r>
              <a:rPr lang="en-US" b="1" dirty="0" err="1" smtClean="0">
                <a:solidFill>
                  <a:schemeClr val="tx1"/>
                </a:solidFill>
              </a:rPr>
              <a:t>trình</a:t>
            </a:r>
            <a:r>
              <a:rPr lang="en-US" b="1" dirty="0" smtClean="0">
                <a:solidFill>
                  <a:schemeClr val="tx1"/>
                </a:solidFill>
              </a:rPr>
              <a:t> </a:t>
            </a:r>
            <a:r>
              <a:rPr lang="en-US" b="1" dirty="0" err="1" smtClean="0">
                <a:solidFill>
                  <a:schemeClr val="tx1"/>
                </a:solidFill>
              </a:rPr>
              <a:t>để</a:t>
            </a:r>
            <a:r>
              <a:rPr lang="en-US" b="1" dirty="0" smtClean="0">
                <a:solidFill>
                  <a:schemeClr val="tx1"/>
                </a:solidFill>
              </a:rPr>
              <a:t> </a:t>
            </a:r>
            <a:r>
              <a:rPr lang="en-US" b="1" dirty="0" err="1" smtClean="0">
                <a:solidFill>
                  <a:schemeClr val="tx1"/>
                </a:solidFill>
              </a:rPr>
              <a:t>kiếm</a:t>
            </a:r>
            <a:r>
              <a:rPr lang="en-US" b="1" dirty="0" smtClean="0">
                <a:solidFill>
                  <a:schemeClr val="tx1"/>
                </a:solidFill>
              </a:rPr>
              <a:t> </a:t>
            </a:r>
            <a:r>
              <a:rPr lang="en-US" b="1" dirty="0" err="1" smtClean="0">
                <a:solidFill>
                  <a:schemeClr val="tx1"/>
                </a:solidFill>
              </a:rPr>
              <a:t>sống</a:t>
            </a:r>
            <a:r>
              <a:rPr lang="en-US" b="1" dirty="0" smtClean="0">
                <a:solidFill>
                  <a:schemeClr val="tx1"/>
                </a:solidFill>
              </a:rPr>
              <a:t>, </a:t>
            </a:r>
            <a:r>
              <a:rPr lang="en-US" b="1" dirty="0" err="1" smtClean="0">
                <a:solidFill>
                  <a:schemeClr val="tx1"/>
                </a:solidFill>
              </a:rPr>
              <a:t>đi</a:t>
            </a:r>
            <a:r>
              <a:rPr lang="en-US" b="1" dirty="0" smtClean="0">
                <a:solidFill>
                  <a:schemeClr val="tx1"/>
                </a:solidFill>
              </a:rPr>
              <a:t> </a:t>
            </a:r>
            <a:r>
              <a:rPr lang="en-US" b="1" dirty="0" err="1" smtClean="0">
                <a:solidFill>
                  <a:schemeClr val="tx1"/>
                </a:solidFill>
              </a:rPr>
              <a:t>nước</a:t>
            </a:r>
            <a:r>
              <a:rPr lang="en-US" b="1" dirty="0" smtClean="0">
                <a:solidFill>
                  <a:schemeClr val="tx1"/>
                </a:solidFill>
              </a:rPr>
              <a:t> </a:t>
            </a:r>
            <a:r>
              <a:rPr lang="en-US" b="1" dirty="0" err="1" smtClean="0">
                <a:solidFill>
                  <a:schemeClr val="tx1"/>
                </a:solidFill>
              </a:rPr>
              <a:t>ngoài</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tiếp</a:t>
            </a:r>
            <a:r>
              <a:rPr lang="en-US" b="1" dirty="0" smtClean="0">
                <a:solidFill>
                  <a:schemeClr val="tx1"/>
                </a:solidFill>
              </a:rPr>
              <a:t> </a:t>
            </a:r>
            <a:r>
              <a:rPr lang="en-US" b="1" dirty="0" err="1" smtClean="0">
                <a:solidFill>
                  <a:schemeClr val="tx1"/>
                </a:solidFill>
              </a:rPr>
              <a:t>về</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a:t>
            </a:r>
          </a:p>
          <a:p>
            <a:pPr marL="457200" indent="-457200">
              <a:buAutoNum type="arabicPeriod"/>
            </a:pPr>
            <a:r>
              <a:rPr lang="en-US" b="1" dirty="0" err="1" smtClean="0">
                <a:solidFill>
                  <a:schemeClr val="tx1"/>
                </a:solidFill>
              </a:rPr>
              <a:t>Không</a:t>
            </a:r>
            <a:r>
              <a:rPr lang="en-US" b="1" dirty="0" smtClean="0">
                <a:solidFill>
                  <a:schemeClr val="tx1"/>
                </a:solidFill>
              </a:rPr>
              <a:t> </a:t>
            </a:r>
            <a:r>
              <a:rPr lang="en-US" b="1" dirty="0" err="1" smtClean="0">
                <a:solidFill>
                  <a:schemeClr val="tx1"/>
                </a:solidFill>
              </a:rPr>
              <a:t>sợ</a:t>
            </a:r>
            <a:r>
              <a:rPr lang="en-US" b="1" dirty="0" smtClean="0">
                <a:solidFill>
                  <a:schemeClr val="tx1"/>
                </a:solidFill>
              </a:rPr>
              <a:t> </a:t>
            </a:r>
            <a:r>
              <a:rPr lang="en-US" b="1" dirty="0" err="1" smtClean="0">
                <a:solidFill>
                  <a:schemeClr val="tx1"/>
                </a:solidFill>
              </a:rPr>
              <a:t>việc</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lập</a:t>
            </a:r>
            <a:r>
              <a:rPr lang="en-US" b="1" dirty="0" smtClean="0">
                <a:solidFill>
                  <a:schemeClr val="tx1"/>
                </a:solidFill>
              </a:rPr>
              <a:t> </a:t>
            </a:r>
            <a:r>
              <a:rPr lang="en-US" b="1" dirty="0" err="1" smtClean="0">
                <a:solidFill>
                  <a:schemeClr val="tx1"/>
                </a:solidFill>
              </a:rPr>
              <a:t>trình</a:t>
            </a:r>
            <a:r>
              <a:rPr lang="en-US" b="1" dirty="0" smtClean="0">
                <a:solidFill>
                  <a:schemeClr val="tx1"/>
                </a:solidFill>
              </a:rPr>
              <a:t> </a:t>
            </a:r>
            <a:r>
              <a:rPr lang="en-US" b="1" dirty="0" err="1" smtClean="0">
                <a:solidFill>
                  <a:schemeClr val="tx1"/>
                </a:solidFill>
              </a:rPr>
              <a:t>giữa</a:t>
            </a:r>
            <a:r>
              <a:rPr lang="en-US" b="1" dirty="0" smtClean="0">
                <a:solidFill>
                  <a:schemeClr val="tx1"/>
                </a:solidFill>
              </a:rPr>
              <a:t> </a:t>
            </a:r>
            <a:r>
              <a:rPr lang="en-US" b="1" dirty="0" err="1" smtClean="0">
                <a:solidFill>
                  <a:schemeClr val="tx1"/>
                </a:solidFill>
              </a:rPr>
              <a:t>kỳ</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trên</a:t>
            </a:r>
            <a:r>
              <a:rPr lang="en-US" b="1" dirty="0" smtClean="0">
                <a:solidFill>
                  <a:schemeClr val="tx1"/>
                </a:solidFill>
              </a:rPr>
              <a:t> </a:t>
            </a:r>
            <a:r>
              <a:rPr lang="en-US" b="1" dirty="0" err="1" smtClean="0">
                <a:solidFill>
                  <a:schemeClr val="tx1"/>
                </a:solidFill>
              </a:rPr>
              <a:t>giấy</a:t>
            </a:r>
            <a:r>
              <a:rPr lang="en-US" b="1" dirty="0" smtClean="0">
                <a:solidFill>
                  <a:schemeClr val="tx1"/>
                </a:solidFill>
              </a:rPr>
              <a:t> </a:t>
            </a:r>
            <a:r>
              <a:rPr lang="en-US" b="1" dirty="0" err="1" smtClean="0">
                <a:solidFill>
                  <a:schemeClr val="tx1"/>
                </a:solidFill>
              </a:rPr>
              <a:t>cuối</a:t>
            </a:r>
            <a:r>
              <a:rPr lang="en-US" b="1" dirty="0" smtClean="0">
                <a:solidFill>
                  <a:schemeClr val="tx1"/>
                </a:solidFill>
              </a:rPr>
              <a:t> </a:t>
            </a:r>
            <a:r>
              <a:rPr lang="en-US" b="1" dirty="0" err="1" smtClean="0">
                <a:solidFill>
                  <a:schemeClr val="tx1"/>
                </a:solidFill>
              </a:rPr>
              <a:t>kỳ</a:t>
            </a:r>
            <a:r>
              <a:rPr lang="en-US" b="1" dirty="0" smtClean="0">
                <a:solidFill>
                  <a:schemeClr val="tx1"/>
                </a:solidFill>
              </a:rPr>
              <a:t> (</a:t>
            </a:r>
            <a:r>
              <a:rPr lang="en-US" b="1" dirty="0" err="1" smtClean="0">
                <a:solidFill>
                  <a:schemeClr val="tx1"/>
                </a:solidFill>
              </a:rPr>
              <a:t>thực</a:t>
            </a:r>
            <a:r>
              <a:rPr lang="en-US" b="1" dirty="0" smtClean="0">
                <a:solidFill>
                  <a:schemeClr val="tx1"/>
                </a:solidFill>
              </a:rPr>
              <a:t> </a:t>
            </a:r>
            <a:r>
              <a:rPr lang="en-US" b="1" dirty="0" err="1" smtClean="0">
                <a:solidFill>
                  <a:schemeClr val="tx1"/>
                </a:solidFill>
              </a:rPr>
              <a:t>ra</a:t>
            </a:r>
            <a:r>
              <a:rPr lang="en-US" b="1" dirty="0" smtClean="0">
                <a:solidFill>
                  <a:schemeClr val="tx1"/>
                </a:solidFill>
              </a:rPr>
              <a:t> </a:t>
            </a:r>
            <a:r>
              <a:rPr lang="en-US" b="1" dirty="0" err="1" smtClean="0">
                <a:solidFill>
                  <a:schemeClr val="tx1"/>
                </a:solidFill>
              </a:rPr>
              <a:t>đề</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các</a:t>
            </a:r>
            <a:r>
              <a:rPr lang="en-US" b="1" dirty="0" smtClean="0">
                <a:solidFill>
                  <a:schemeClr val="tx1"/>
                </a:solidFill>
              </a:rPr>
              <a:t> </a:t>
            </a:r>
            <a:r>
              <a:rPr lang="en-US" b="1" dirty="0" err="1" smtClean="0">
                <a:solidFill>
                  <a:schemeClr val="tx1"/>
                </a:solidFill>
              </a:rPr>
              <a:t>năm</a:t>
            </a:r>
            <a:r>
              <a:rPr lang="en-US" b="1" dirty="0" smtClean="0">
                <a:solidFill>
                  <a:schemeClr val="tx1"/>
                </a:solidFill>
              </a:rPr>
              <a:t> </a:t>
            </a:r>
            <a:r>
              <a:rPr lang="en-US" b="1" dirty="0" err="1" smtClean="0">
                <a:solidFill>
                  <a:schemeClr val="tx1"/>
                </a:solidFill>
              </a:rPr>
              <a:t>dạng</a:t>
            </a:r>
            <a:r>
              <a:rPr lang="en-US" b="1" dirty="0" smtClean="0">
                <a:solidFill>
                  <a:schemeClr val="tx1"/>
                </a:solidFill>
              </a:rPr>
              <a:t> </a:t>
            </a:r>
            <a:r>
              <a:rPr lang="en-US" b="1" dirty="0" err="1" smtClean="0">
                <a:solidFill>
                  <a:schemeClr val="tx1"/>
                </a:solidFill>
              </a:rPr>
              <a:t>thường</a:t>
            </a:r>
            <a:r>
              <a:rPr lang="en-US" b="1" dirty="0" smtClean="0">
                <a:solidFill>
                  <a:schemeClr val="tx1"/>
                </a:solidFill>
              </a:rPr>
              <a:t> </a:t>
            </a:r>
            <a:r>
              <a:rPr lang="en-US" b="1" dirty="0" err="1" smtClean="0">
                <a:solidFill>
                  <a:schemeClr val="tx1"/>
                </a:solidFill>
              </a:rPr>
              <a:t>giống</a:t>
            </a:r>
            <a:r>
              <a:rPr lang="en-US" b="1" dirty="0" smtClean="0">
                <a:solidFill>
                  <a:schemeClr val="tx1"/>
                </a:solidFill>
              </a:rPr>
              <a:t> </a:t>
            </a:r>
            <a:r>
              <a:rPr lang="en-US" b="1" dirty="0" err="1" smtClean="0">
                <a:solidFill>
                  <a:schemeClr val="tx1"/>
                </a:solidFill>
              </a:rPr>
              <a:t>nhau</a:t>
            </a:r>
            <a:r>
              <a:rPr lang="en-US" b="1" dirty="0" smtClean="0">
                <a:solidFill>
                  <a:schemeClr val="tx1"/>
                </a:solidFill>
              </a:rPr>
              <a:t> – </a:t>
            </a:r>
            <a:r>
              <a:rPr lang="en-US" b="1" dirty="0" err="1" smtClean="0">
                <a:solidFill>
                  <a:schemeClr val="tx1"/>
                </a:solidFill>
              </a:rPr>
              <a:t>nên</a:t>
            </a:r>
            <a:r>
              <a:rPr lang="en-US" b="1" dirty="0" smtClean="0">
                <a:solidFill>
                  <a:schemeClr val="tx1"/>
                </a:solidFill>
              </a:rPr>
              <a:t> </a:t>
            </a:r>
            <a:r>
              <a:rPr lang="en-US" b="1" dirty="0" err="1" smtClean="0">
                <a:solidFill>
                  <a:schemeClr val="tx1"/>
                </a:solidFill>
              </a:rPr>
              <a:t>ôn</a:t>
            </a:r>
            <a:r>
              <a:rPr lang="en-US" b="1" dirty="0" smtClean="0">
                <a:solidFill>
                  <a:schemeClr val="tx1"/>
                </a:solidFill>
              </a:rPr>
              <a:t>/</a:t>
            </a:r>
            <a:r>
              <a:rPr lang="en-US" b="1" dirty="0" err="1" smtClean="0">
                <a:solidFill>
                  <a:schemeClr val="tx1"/>
                </a:solidFill>
              </a:rPr>
              <a:t>tự</a:t>
            </a:r>
            <a:r>
              <a:rPr lang="en-US" b="1" dirty="0" smtClean="0">
                <a:solidFill>
                  <a:schemeClr val="tx1"/>
                </a:solidFill>
              </a:rPr>
              <a:t> </a:t>
            </a:r>
            <a:r>
              <a:rPr lang="en-US" b="1" dirty="0" err="1" smtClean="0">
                <a:solidFill>
                  <a:schemeClr val="tx1"/>
                </a:solidFill>
              </a:rPr>
              <a:t>ôn</a:t>
            </a:r>
            <a:r>
              <a:rPr lang="en-US" b="1" dirty="0" smtClean="0">
                <a:solidFill>
                  <a:schemeClr val="tx1"/>
                </a:solidFill>
              </a:rPr>
              <a:t> 4-5 </a:t>
            </a:r>
            <a:r>
              <a:rPr lang="en-US" b="1" dirty="0" err="1" smtClean="0">
                <a:solidFill>
                  <a:schemeClr val="tx1"/>
                </a:solidFill>
              </a:rPr>
              <a:t>buổi</a:t>
            </a:r>
            <a:r>
              <a:rPr lang="en-US" b="1" dirty="0" smtClean="0">
                <a:solidFill>
                  <a:schemeClr val="tx1"/>
                </a:solidFill>
              </a:rPr>
              <a:t> </a:t>
            </a:r>
            <a:r>
              <a:rPr lang="en-US" b="1" dirty="0" err="1" smtClean="0">
                <a:solidFill>
                  <a:schemeClr val="tx1"/>
                </a:solidFill>
              </a:rPr>
              <a:t>là</a:t>
            </a:r>
            <a:r>
              <a:rPr lang="en-US" b="1" dirty="0" smtClean="0">
                <a:solidFill>
                  <a:schemeClr val="tx1"/>
                </a:solidFill>
              </a:rPr>
              <a:t> </a:t>
            </a:r>
            <a:r>
              <a:rPr lang="en-US" b="1" dirty="0" err="1" smtClean="0">
                <a:solidFill>
                  <a:schemeClr val="tx1"/>
                </a:solidFill>
              </a:rPr>
              <a:t>làm</a:t>
            </a:r>
            <a:r>
              <a:rPr lang="en-US" b="1" dirty="0" smtClean="0">
                <a:solidFill>
                  <a:schemeClr val="tx1"/>
                </a:solidFill>
              </a:rPr>
              <a:t> </a:t>
            </a:r>
            <a:r>
              <a:rPr lang="en-US" b="1" dirty="0" err="1" smtClean="0">
                <a:solidFill>
                  <a:schemeClr val="tx1"/>
                </a:solidFill>
              </a:rPr>
              <a:t>trên</a:t>
            </a:r>
            <a:r>
              <a:rPr lang="en-US" b="1" dirty="0" smtClean="0">
                <a:solidFill>
                  <a:schemeClr val="tx1"/>
                </a:solidFill>
              </a:rPr>
              <a:t> </a:t>
            </a:r>
            <a:r>
              <a:rPr lang="en-US" b="1" dirty="0" err="1" smtClean="0">
                <a:solidFill>
                  <a:schemeClr val="tx1"/>
                </a:solidFill>
              </a:rPr>
              <a:t>giấy</a:t>
            </a:r>
            <a:r>
              <a:rPr lang="en-US" b="1" dirty="0" smtClean="0">
                <a:solidFill>
                  <a:schemeClr val="tx1"/>
                </a:solidFill>
              </a:rPr>
              <a:t> </a:t>
            </a:r>
            <a:r>
              <a:rPr lang="en-US" b="1" dirty="0" err="1" smtClean="0">
                <a:solidFill>
                  <a:schemeClr val="tx1"/>
                </a:solidFill>
              </a:rPr>
              <a:t>nhoay</a:t>
            </a:r>
            <a:r>
              <a:rPr lang="en-US" b="1" dirty="0" smtClean="0">
                <a:solidFill>
                  <a:schemeClr val="tx1"/>
                </a:solidFill>
              </a:rPr>
              <a:t> </a:t>
            </a:r>
            <a:r>
              <a:rPr lang="en-US" b="1" dirty="0" err="1" smtClean="0">
                <a:solidFill>
                  <a:schemeClr val="tx1"/>
                </a:solidFill>
              </a:rPr>
              <a:t>nhoáy</a:t>
            </a:r>
            <a:r>
              <a:rPr lang="en-US" b="1" dirty="0" smtClean="0">
                <a:solidFill>
                  <a:schemeClr val="tx1"/>
                </a:solidFill>
              </a:rPr>
              <a:t> </a:t>
            </a:r>
            <a:r>
              <a:rPr lang="en-US" b="1" dirty="0" err="1" smtClean="0">
                <a:solidFill>
                  <a:schemeClr val="tx1"/>
                </a:solidFill>
              </a:rPr>
              <a:t>ngay</a:t>
            </a:r>
            <a:r>
              <a:rPr lang="en-US" b="1" dirty="0" smtClean="0">
                <a:solidFill>
                  <a:schemeClr val="tx1"/>
                </a:solidFill>
              </a:rPr>
              <a:t>).</a:t>
            </a:r>
            <a:endParaRPr lang="en-US" b="1" dirty="0">
              <a:solidFill>
                <a:schemeClr val="tx1"/>
              </a:solidFill>
            </a:endParaRPr>
          </a:p>
        </p:txBody>
      </p:sp>
      <p:sp>
        <p:nvSpPr>
          <p:cNvPr id="4" name="TextBox 3"/>
          <p:cNvSpPr txBox="1"/>
          <p:nvPr/>
        </p:nvSpPr>
        <p:spPr>
          <a:xfrm>
            <a:off x="684212" y="3309870"/>
            <a:ext cx="10674954" cy="3385542"/>
          </a:xfrm>
          <a:prstGeom prst="rect">
            <a:avLst/>
          </a:prstGeom>
          <a:noFill/>
        </p:spPr>
        <p:txBody>
          <a:bodyPr wrap="square" rtlCol="0">
            <a:spAutoFit/>
          </a:bodyPr>
          <a:lstStyle/>
          <a:p>
            <a:r>
              <a:rPr lang="en-US" sz="2000" b="1" dirty="0" err="1" smtClean="0"/>
              <a:t>Nội</a:t>
            </a:r>
            <a:r>
              <a:rPr lang="en-US" sz="2000" b="1" dirty="0" smtClean="0"/>
              <a:t> </a:t>
            </a:r>
            <a:r>
              <a:rPr lang="en-US" sz="2000" b="1" dirty="0" err="1" smtClean="0"/>
              <a:t>quy</a:t>
            </a:r>
            <a:r>
              <a:rPr lang="en-US" sz="2000" b="1" dirty="0" smtClean="0"/>
              <a:t> </a:t>
            </a:r>
            <a:r>
              <a:rPr lang="en-US" sz="2000" b="1" dirty="0" err="1" smtClean="0"/>
              <a:t>lớp</a:t>
            </a:r>
            <a:endParaRPr lang="en-US" sz="2000" b="1" dirty="0" smtClean="0"/>
          </a:p>
          <a:p>
            <a:endParaRPr lang="en-US" sz="2000" b="1" dirty="0"/>
          </a:p>
          <a:p>
            <a:pPr marL="342900" indent="-342900">
              <a:buAutoNum type="arabicPeriod"/>
            </a:pPr>
            <a:r>
              <a:rPr lang="en-US" sz="2000" b="1" dirty="0" err="1" smtClean="0"/>
              <a:t>Thường</a:t>
            </a:r>
            <a:r>
              <a:rPr lang="en-US" sz="2000" b="1" dirty="0" smtClean="0"/>
              <a:t> </a:t>
            </a:r>
            <a:r>
              <a:rPr lang="en-US" sz="2000" b="1" dirty="0" err="1" smtClean="0"/>
              <a:t>xuyên</a:t>
            </a:r>
            <a:r>
              <a:rPr lang="en-US" sz="2000" b="1" dirty="0" smtClean="0"/>
              <a:t> </a:t>
            </a:r>
            <a:r>
              <a:rPr lang="en-US" sz="2000" b="1" dirty="0" err="1" smtClean="0"/>
              <a:t>cho</a:t>
            </a:r>
            <a:r>
              <a:rPr lang="en-US" sz="2000" b="1" dirty="0" smtClean="0"/>
              <a:t> </a:t>
            </a:r>
            <a:r>
              <a:rPr lang="en-US" sz="2000" b="1" dirty="0" err="1" smtClean="0"/>
              <a:t>trước</a:t>
            </a:r>
            <a:r>
              <a:rPr lang="en-US" sz="2000" b="1" dirty="0" smtClean="0"/>
              <a:t> 10 </a:t>
            </a:r>
            <a:r>
              <a:rPr lang="en-US" sz="2000" b="1" dirty="0" err="1" smtClean="0"/>
              <a:t>điểm</a:t>
            </a:r>
            <a:r>
              <a:rPr lang="en-US" sz="2000" b="1" dirty="0" smtClean="0"/>
              <a:t> (</a:t>
            </a:r>
            <a:r>
              <a:rPr lang="en-US" sz="2000" b="1" dirty="0" err="1" smtClean="0"/>
              <a:t>đừng</a:t>
            </a:r>
            <a:r>
              <a:rPr lang="en-US" sz="2000" b="1" dirty="0" smtClean="0"/>
              <a:t> </a:t>
            </a:r>
            <a:r>
              <a:rPr lang="en-US" sz="2000" b="1" dirty="0" err="1" smtClean="0"/>
              <a:t>để</a:t>
            </a:r>
            <a:r>
              <a:rPr lang="en-US" sz="2000" b="1" dirty="0" smtClean="0"/>
              <a:t> </a:t>
            </a:r>
            <a:r>
              <a:rPr lang="en-US" sz="2000" b="1" dirty="0" err="1" smtClean="0"/>
              <a:t>tiền</a:t>
            </a:r>
            <a:r>
              <a:rPr lang="en-US" sz="2000" b="1" dirty="0" smtClean="0"/>
              <a:t> </a:t>
            </a:r>
            <a:r>
              <a:rPr lang="en-US" sz="2000" b="1" dirty="0" err="1" smtClean="0"/>
              <a:t>rơi</a:t>
            </a:r>
            <a:r>
              <a:rPr lang="en-US" sz="2000" b="1" dirty="0" smtClean="0"/>
              <a:t>)</a:t>
            </a:r>
          </a:p>
          <a:p>
            <a:pPr marL="342900" indent="-342900">
              <a:buAutoNum type="arabicPeriod"/>
            </a:pPr>
            <a:r>
              <a:rPr lang="en-US" sz="2000" b="1" dirty="0" err="1" smtClean="0"/>
              <a:t>Muộn</a:t>
            </a:r>
            <a:r>
              <a:rPr lang="en-US" sz="2000" b="1" dirty="0" smtClean="0"/>
              <a:t> </a:t>
            </a:r>
            <a:r>
              <a:rPr lang="en-US" sz="2000" b="1" dirty="0" err="1" smtClean="0"/>
              <a:t>quá</a:t>
            </a:r>
            <a:r>
              <a:rPr lang="en-US" sz="2000" b="1" smtClean="0"/>
              <a:t> 25 </a:t>
            </a:r>
            <a:r>
              <a:rPr lang="en-US" sz="2000" b="1" dirty="0" err="1" smtClean="0"/>
              <a:t>phút</a:t>
            </a:r>
            <a:r>
              <a:rPr lang="en-US" sz="2000" b="1" dirty="0" smtClean="0"/>
              <a:t>: -1 </a:t>
            </a:r>
            <a:r>
              <a:rPr lang="en-US" sz="2000" b="1" dirty="0" err="1" smtClean="0"/>
              <a:t>điểm</a:t>
            </a:r>
            <a:r>
              <a:rPr lang="en-US" sz="2000" b="1" dirty="0" smtClean="0"/>
              <a:t> </a:t>
            </a:r>
            <a:r>
              <a:rPr lang="en-US" sz="2000" b="1" dirty="0" err="1" smtClean="0"/>
              <a:t>giữa</a:t>
            </a:r>
            <a:r>
              <a:rPr lang="en-US" sz="2000" b="1" dirty="0" smtClean="0"/>
              <a:t> </a:t>
            </a:r>
            <a:r>
              <a:rPr lang="en-US" sz="2000" b="1" dirty="0" err="1" smtClean="0"/>
              <a:t>kỳ</a:t>
            </a:r>
            <a:r>
              <a:rPr lang="en-US" sz="2000" b="1" dirty="0" smtClean="0"/>
              <a:t>/</a:t>
            </a:r>
            <a:r>
              <a:rPr lang="en-US" sz="2000" b="1" dirty="0" err="1" smtClean="0"/>
              <a:t>thường</a:t>
            </a:r>
            <a:r>
              <a:rPr lang="en-US" sz="2000" b="1" dirty="0" smtClean="0"/>
              <a:t> </a:t>
            </a:r>
            <a:r>
              <a:rPr lang="en-US" sz="2000" b="1" dirty="0" err="1" smtClean="0"/>
              <a:t>xuyên</a:t>
            </a:r>
            <a:endParaRPr lang="en-US" sz="2000" b="1" dirty="0" smtClean="0"/>
          </a:p>
          <a:p>
            <a:pPr marL="342900" indent="-342900">
              <a:buFontTx/>
              <a:buAutoNum type="arabicPeriod"/>
            </a:pPr>
            <a:r>
              <a:rPr lang="en-US" sz="2000" b="1" dirty="0" err="1" smtClean="0"/>
              <a:t>Muộn</a:t>
            </a:r>
            <a:r>
              <a:rPr lang="en-US" sz="2000" b="1" dirty="0" smtClean="0"/>
              <a:t> </a:t>
            </a:r>
            <a:r>
              <a:rPr lang="en-US" sz="2000" b="1" dirty="0" err="1" smtClean="0"/>
              <a:t>quá</a:t>
            </a:r>
            <a:r>
              <a:rPr lang="en-US" sz="2000" b="1" dirty="0" smtClean="0"/>
              <a:t> 1 </a:t>
            </a:r>
            <a:r>
              <a:rPr lang="en-US" sz="2000" b="1" dirty="0" err="1" smtClean="0"/>
              <a:t>tiết</a:t>
            </a:r>
            <a:r>
              <a:rPr lang="en-US" sz="2000" b="1" dirty="0" smtClean="0"/>
              <a:t>: -2 </a:t>
            </a:r>
            <a:r>
              <a:rPr lang="en-US" sz="2000" b="1" dirty="0" err="1"/>
              <a:t>điểm</a:t>
            </a:r>
            <a:r>
              <a:rPr lang="en-US" sz="2000" b="1" dirty="0"/>
              <a:t> </a:t>
            </a:r>
            <a:r>
              <a:rPr lang="en-US" sz="2000" b="1" dirty="0" err="1"/>
              <a:t>giữa</a:t>
            </a:r>
            <a:r>
              <a:rPr lang="en-US" sz="2000" b="1" dirty="0"/>
              <a:t> </a:t>
            </a:r>
            <a:r>
              <a:rPr lang="en-US" sz="2000" b="1" dirty="0" err="1"/>
              <a:t>kỳ</a:t>
            </a:r>
            <a:r>
              <a:rPr lang="en-US" sz="2000" b="1" dirty="0"/>
              <a:t>/</a:t>
            </a:r>
            <a:r>
              <a:rPr lang="en-US" sz="2000" b="1" dirty="0" err="1"/>
              <a:t>thường</a:t>
            </a:r>
            <a:r>
              <a:rPr lang="en-US" sz="2000" b="1" dirty="0"/>
              <a:t> </a:t>
            </a:r>
            <a:r>
              <a:rPr lang="en-US" sz="2000" b="1" dirty="0" err="1" smtClean="0"/>
              <a:t>xuyên</a:t>
            </a:r>
            <a:endParaRPr lang="en-US" sz="2000" b="1" dirty="0" smtClean="0"/>
          </a:p>
          <a:p>
            <a:pPr marL="342900" indent="-342900">
              <a:buFontTx/>
              <a:buAutoNum type="arabicPeriod"/>
            </a:pPr>
            <a:r>
              <a:rPr lang="en-US" sz="2000" b="1" dirty="0" err="1" smtClean="0"/>
              <a:t>Giữa</a:t>
            </a:r>
            <a:r>
              <a:rPr lang="en-US" sz="2000" b="1" dirty="0" smtClean="0"/>
              <a:t> </a:t>
            </a:r>
            <a:r>
              <a:rPr lang="en-US" sz="2000" b="1" dirty="0" err="1" smtClean="0"/>
              <a:t>kỳ</a:t>
            </a:r>
            <a:r>
              <a:rPr lang="en-US" sz="2000" b="1" dirty="0" smtClean="0"/>
              <a:t> </a:t>
            </a:r>
            <a:r>
              <a:rPr lang="en-US" sz="2000" b="1" dirty="0" err="1" smtClean="0"/>
              <a:t>thi</a:t>
            </a:r>
            <a:r>
              <a:rPr lang="en-US" sz="2000" b="1" dirty="0" smtClean="0"/>
              <a:t> 90 </a:t>
            </a:r>
            <a:r>
              <a:rPr lang="en-US" sz="2000" b="1" dirty="0" err="1" smtClean="0"/>
              <a:t>phút</a:t>
            </a:r>
            <a:r>
              <a:rPr lang="en-US" sz="2000" b="1" dirty="0" smtClean="0"/>
              <a:t> (100% </a:t>
            </a:r>
            <a:r>
              <a:rPr lang="en-US" sz="2000" b="1" dirty="0" err="1" smtClean="0"/>
              <a:t>lập</a:t>
            </a:r>
            <a:r>
              <a:rPr lang="en-US" sz="2000" b="1" dirty="0" smtClean="0"/>
              <a:t> </a:t>
            </a:r>
            <a:r>
              <a:rPr lang="en-US" sz="2000" b="1" dirty="0" err="1" smtClean="0"/>
              <a:t>trình</a:t>
            </a:r>
            <a:r>
              <a:rPr lang="en-US" sz="2000" b="1" dirty="0" smtClean="0"/>
              <a:t>) (</a:t>
            </a:r>
            <a:r>
              <a:rPr lang="en-US" sz="2000" b="1" dirty="0" err="1" smtClean="0"/>
              <a:t>có</a:t>
            </a:r>
            <a:r>
              <a:rPr lang="en-US" sz="2000" b="1" dirty="0" smtClean="0"/>
              <a:t> </a:t>
            </a:r>
            <a:r>
              <a:rPr lang="en-US" sz="2000" b="1" dirty="0" err="1" smtClean="0"/>
              <a:t>xem</a:t>
            </a:r>
            <a:r>
              <a:rPr lang="en-US" sz="2000" b="1" dirty="0" smtClean="0"/>
              <a:t> </a:t>
            </a:r>
            <a:r>
              <a:rPr lang="en-US" sz="2000" b="1" dirty="0" err="1" smtClean="0"/>
              <a:t>xét</a:t>
            </a:r>
            <a:r>
              <a:rPr lang="en-US" sz="2000" b="1" dirty="0" smtClean="0"/>
              <a:t> +1 </a:t>
            </a:r>
            <a:r>
              <a:rPr lang="en-US" sz="2000" b="1" dirty="0" err="1" smtClean="0"/>
              <a:t>điểm</a:t>
            </a:r>
            <a:r>
              <a:rPr lang="en-US" sz="2000" b="1" dirty="0" smtClean="0"/>
              <a:t> </a:t>
            </a:r>
            <a:r>
              <a:rPr lang="en-US" sz="2000" b="1" dirty="0" err="1" smtClean="0"/>
              <a:t>thưởng</a:t>
            </a:r>
            <a:r>
              <a:rPr lang="en-US" sz="2000" b="1" dirty="0" smtClean="0"/>
              <a:t> </a:t>
            </a:r>
            <a:r>
              <a:rPr lang="en-US" sz="2000" b="1" dirty="0" err="1" smtClean="0"/>
              <a:t>vào</a:t>
            </a:r>
            <a:r>
              <a:rPr lang="en-US" sz="2000" b="1" dirty="0" smtClean="0"/>
              <a:t> </a:t>
            </a:r>
            <a:r>
              <a:rPr lang="en-US" sz="2000" b="1" dirty="0" err="1" smtClean="0"/>
              <a:t>điểm</a:t>
            </a:r>
            <a:r>
              <a:rPr lang="en-US" sz="2000" b="1" dirty="0" smtClean="0"/>
              <a:t> </a:t>
            </a:r>
            <a:r>
              <a:rPr lang="en-US" sz="2000" b="1" dirty="0" err="1" smtClean="0"/>
              <a:t>cuối</a:t>
            </a:r>
            <a:r>
              <a:rPr lang="en-US" sz="2000" b="1" dirty="0" smtClean="0"/>
              <a:t> </a:t>
            </a:r>
            <a:r>
              <a:rPr lang="en-US" sz="2000" b="1" dirty="0" err="1" smtClean="0"/>
              <a:t>kỳ</a:t>
            </a:r>
            <a:r>
              <a:rPr lang="en-US" sz="2000" b="1" dirty="0" smtClean="0"/>
              <a:t>)</a:t>
            </a:r>
          </a:p>
          <a:p>
            <a:pPr marL="342900" indent="-342900">
              <a:buFontTx/>
              <a:buAutoNum type="arabicPeriod"/>
            </a:pPr>
            <a:r>
              <a:rPr lang="en-US" sz="2000" b="1" dirty="0" err="1" smtClean="0"/>
              <a:t>Cuối</a:t>
            </a:r>
            <a:r>
              <a:rPr lang="en-US" sz="2000" b="1" dirty="0" smtClean="0"/>
              <a:t> </a:t>
            </a:r>
            <a:r>
              <a:rPr lang="en-US" sz="2000" b="1" dirty="0" err="1" smtClean="0"/>
              <a:t>kỳ</a:t>
            </a:r>
            <a:r>
              <a:rPr lang="en-US" sz="2000" b="1" dirty="0" smtClean="0"/>
              <a:t> </a:t>
            </a:r>
            <a:r>
              <a:rPr lang="en-US" sz="2000" b="1" dirty="0" err="1" smtClean="0"/>
              <a:t>thi</a:t>
            </a:r>
            <a:r>
              <a:rPr lang="en-US" sz="2000" b="1" dirty="0" smtClean="0"/>
              <a:t> </a:t>
            </a:r>
            <a:r>
              <a:rPr lang="en-US" sz="2000" b="1" dirty="0" err="1" smtClean="0"/>
              <a:t>viết</a:t>
            </a:r>
            <a:r>
              <a:rPr lang="en-US" sz="2000" b="1" dirty="0" smtClean="0"/>
              <a:t> (</a:t>
            </a:r>
            <a:r>
              <a:rPr lang="en-US" sz="2000" b="1" dirty="0" err="1" smtClean="0"/>
              <a:t>với</a:t>
            </a:r>
            <a:r>
              <a:rPr lang="en-US" sz="2000" b="1" dirty="0" smtClean="0"/>
              <a:t> </a:t>
            </a:r>
            <a:r>
              <a:rPr lang="en-US" sz="2000" b="1" dirty="0" err="1" smtClean="0"/>
              <a:t>vài</a:t>
            </a:r>
            <a:r>
              <a:rPr lang="en-US" sz="2000" b="1" dirty="0" smtClean="0"/>
              <a:t> </a:t>
            </a:r>
            <a:r>
              <a:rPr lang="en-US" sz="2000" b="1" dirty="0" err="1" smtClean="0"/>
              <a:t>lớp</a:t>
            </a:r>
            <a:r>
              <a:rPr lang="en-US" sz="2000" b="1" dirty="0" smtClean="0"/>
              <a:t> </a:t>
            </a:r>
            <a:r>
              <a:rPr lang="en-US" sz="2000" b="1" dirty="0" err="1" smtClean="0"/>
              <a:t>khác</a:t>
            </a:r>
            <a:r>
              <a:rPr lang="en-US" sz="2000" b="1" dirty="0" smtClean="0"/>
              <a:t>)</a:t>
            </a:r>
          </a:p>
          <a:p>
            <a:pPr marL="342900" indent="-342900">
              <a:buFontTx/>
              <a:buAutoNum type="arabicPeriod"/>
            </a:pPr>
            <a:r>
              <a:rPr lang="en-US" sz="2000" b="1" dirty="0" smtClean="0"/>
              <a:t>LỚP CÓ GOOGLE CLASSROOM – ĐĂNG NHẬP VÀ THEO DÕI POST CỦA TÔI </a:t>
            </a:r>
          </a:p>
          <a:p>
            <a:r>
              <a:rPr lang="en-US" sz="2000" b="1" dirty="0" smtClean="0"/>
              <a:t>     MÃ LỚP: </a:t>
            </a:r>
            <a:r>
              <a:rPr lang="en-US" sz="2000" dirty="0"/>
              <a:t>ypf3gd6</a:t>
            </a:r>
            <a:endParaRPr lang="en-US" sz="2000" b="1" dirty="0">
              <a:solidFill>
                <a:schemeClr val="bg1"/>
              </a:solidFill>
            </a:endParaRPr>
          </a:p>
          <a:p>
            <a:pPr marL="342900" indent="-342900">
              <a:buAutoNum type="arabicPeriod"/>
            </a:pPr>
            <a:endParaRPr lang="en-US" dirty="0" smtClean="0"/>
          </a:p>
          <a:p>
            <a:endParaRPr lang="en-US" dirty="0"/>
          </a:p>
        </p:txBody>
      </p:sp>
    </p:spTree>
    <p:extLst>
      <p:ext uri="{BB962C8B-B14F-4D97-AF65-F5344CB8AC3E}">
        <p14:creationId xmlns:p14="http://schemas.microsoft.com/office/powerpoint/2010/main" val="27573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684212" y="888642"/>
            <a:ext cx="10636318" cy="3412425"/>
          </a:xfrm>
        </p:spPr>
        <p:txBody>
          <a:bodyPr>
            <a:normAutofit/>
          </a:bodyPr>
          <a:lstStyle/>
          <a:p>
            <a:r>
              <a:rPr lang="en-US" dirty="0" err="1" smtClean="0">
                <a:solidFill>
                  <a:schemeClr val="tx1"/>
                </a:solidFill>
              </a:rPr>
              <a:t>Tài</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chính</a:t>
            </a:r>
            <a:r>
              <a:rPr lang="en-US" dirty="0" smtClean="0">
                <a:solidFill>
                  <a:schemeClr val="tx1"/>
                </a:solidFill>
              </a:rPr>
              <a:t> (2/6)</a:t>
            </a:r>
          </a:p>
          <a:p>
            <a:pPr marL="457200" indent="-457200">
              <a:buAutoNum type="arabicPeriod"/>
            </a:pPr>
            <a:r>
              <a:rPr lang="en-US" b="1" dirty="0" smtClean="0">
                <a:solidFill>
                  <a:srgbClr val="FF0000"/>
                </a:solidFill>
              </a:rPr>
              <a:t>Numerical Methods in Engineering with Python 3, (</a:t>
            </a:r>
            <a:r>
              <a:rPr lang="en-US" b="1" dirty="0" err="1" smtClean="0">
                <a:solidFill>
                  <a:srgbClr val="FF0000"/>
                </a:solidFill>
              </a:rPr>
              <a:t>Jaan</a:t>
            </a:r>
            <a:r>
              <a:rPr lang="en-US" b="1" dirty="0" smtClean="0">
                <a:solidFill>
                  <a:srgbClr val="FF0000"/>
                </a:solidFill>
              </a:rPr>
              <a:t> </a:t>
            </a:r>
            <a:r>
              <a:rPr lang="en-US" b="1" dirty="0" err="1" smtClean="0">
                <a:solidFill>
                  <a:srgbClr val="FF0000"/>
                </a:solidFill>
              </a:rPr>
              <a:t>Kiusalaas</a:t>
            </a:r>
            <a:r>
              <a:rPr lang="en-US" b="1" dirty="0" smtClean="0">
                <a:solidFill>
                  <a:srgbClr val="FF0000"/>
                </a:solidFill>
              </a:rPr>
              <a:t>, 2013)</a:t>
            </a:r>
          </a:p>
          <a:p>
            <a:pPr marL="457200" indent="-457200">
              <a:buFont typeface="Wingdings 3" panose="05040102010807070707" pitchFamily="18" charset="2"/>
              <a:buAutoNum type="arabicPeriod"/>
            </a:pPr>
            <a:r>
              <a:rPr lang="en-US" dirty="0" err="1">
                <a:solidFill>
                  <a:schemeClr val="tx1"/>
                </a:solidFill>
              </a:rPr>
              <a:t>Giáo</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Pháp</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và</a:t>
            </a:r>
            <a:r>
              <a:rPr lang="en-US" dirty="0">
                <a:solidFill>
                  <a:schemeClr val="tx1"/>
                </a:solidFill>
              </a:rPr>
              <a:t> MATLAB, </a:t>
            </a:r>
            <a:r>
              <a:rPr lang="en-US" dirty="0" err="1">
                <a:solidFill>
                  <a:schemeClr val="tx1"/>
                </a:solidFill>
              </a:rPr>
              <a:t>Lê</a:t>
            </a:r>
            <a:r>
              <a:rPr lang="en-US" dirty="0">
                <a:solidFill>
                  <a:schemeClr val="tx1"/>
                </a:solidFill>
              </a:rPr>
              <a:t> </a:t>
            </a:r>
            <a:r>
              <a:rPr lang="en-US" dirty="0" err="1">
                <a:solidFill>
                  <a:schemeClr val="tx1"/>
                </a:solidFill>
              </a:rPr>
              <a:t>Trọng</a:t>
            </a:r>
            <a:r>
              <a:rPr lang="en-US" dirty="0">
                <a:solidFill>
                  <a:schemeClr val="tx1"/>
                </a:solidFill>
              </a:rPr>
              <a:t> </a:t>
            </a:r>
            <a:r>
              <a:rPr lang="en-US" dirty="0" err="1">
                <a:solidFill>
                  <a:schemeClr val="tx1"/>
                </a:solidFill>
              </a:rPr>
              <a:t>Vinh</a:t>
            </a:r>
            <a:r>
              <a:rPr lang="en-US" dirty="0">
                <a:solidFill>
                  <a:schemeClr val="tx1"/>
                </a:solidFill>
              </a:rPr>
              <a:t>, </a:t>
            </a:r>
            <a:r>
              <a:rPr lang="en-US" dirty="0" err="1">
                <a:solidFill>
                  <a:schemeClr val="tx1"/>
                </a:solidFill>
              </a:rPr>
              <a:t>Trần</a:t>
            </a:r>
            <a:r>
              <a:rPr lang="en-US" dirty="0">
                <a:solidFill>
                  <a:schemeClr val="tx1"/>
                </a:solidFill>
              </a:rPr>
              <a:t> Minh </a:t>
            </a:r>
            <a:r>
              <a:rPr lang="en-US" dirty="0" err="1">
                <a:solidFill>
                  <a:schemeClr val="tx1"/>
                </a:solidFill>
              </a:rPr>
              <a:t>Toàn</a:t>
            </a:r>
            <a:r>
              <a:rPr lang="en-US" dirty="0" smtClean="0">
                <a:solidFill>
                  <a:schemeClr val="tx1"/>
                </a:solidFill>
              </a:rPr>
              <a:t>, 2013, </a:t>
            </a:r>
            <a:r>
              <a:rPr lang="en-US" dirty="0">
                <a:solidFill>
                  <a:schemeClr val="tx1"/>
                </a:solidFill>
              </a:rPr>
              <a:t>ĐHBKHN</a:t>
            </a:r>
          </a:p>
          <a:p>
            <a:pPr marL="457200" indent="-457200">
              <a:buAutoNum type="arabicPeriod"/>
            </a:pPr>
            <a:r>
              <a:rPr lang="en-US" dirty="0" smtClean="0">
                <a:solidFill>
                  <a:schemeClr val="tx1"/>
                </a:solidFill>
              </a:rPr>
              <a:t>An Introduction to Python for Computational Science and Engineering, (Hans </a:t>
            </a:r>
            <a:r>
              <a:rPr lang="en-US" dirty="0" err="1" smtClean="0">
                <a:solidFill>
                  <a:schemeClr val="tx1"/>
                </a:solidFill>
              </a:rPr>
              <a:t>Fangohr</a:t>
            </a:r>
            <a:r>
              <a:rPr lang="en-US" dirty="0" smtClean="0">
                <a:solidFill>
                  <a:schemeClr val="tx1"/>
                </a:solidFill>
              </a:rPr>
              <a:t> version 2020).</a:t>
            </a:r>
          </a:p>
          <a:p>
            <a:pPr marL="457200" indent="-457200">
              <a:buAutoNum type="arabicPeriod"/>
            </a:pPr>
            <a:r>
              <a:rPr lang="en-US" dirty="0" smtClean="0">
                <a:solidFill>
                  <a:schemeClr val="tx1"/>
                </a:solidFill>
              </a:rPr>
              <a:t>Elementary Numerical Analysis, Atkinson and Han (MATLAB)</a:t>
            </a:r>
          </a:p>
          <a:p>
            <a:pPr marL="457200" indent="-457200">
              <a:buFont typeface="Wingdings 3" panose="05040102010807070707" pitchFamily="18" charset="2"/>
              <a:buAutoNum type="arabicPeriod"/>
            </a:pPr>
            <a:r>
              <a:rPr lang="en-US" dirty="0" err="1" smtClean="0">
                <a:solidFill>
                  <a:schemeClr val="tx1"/>
                </a:solidFill>
              </a:rPr>
              <a:t>Giải</a:t>
            </a:r>
            <a:r>
              <a:rPr lang="en-US" dirty="0" smtClean="0">
                <a:solidFill>
                  <a:schemeClr val="tx1"/>
                </a:solidFill>
              </a:rPr>
              <a:t> </a:t>
            </a:r>
            <a:r>
              <a:rPr lang="en-US" dirty="0" err="1">
                <a:solidFill>
                  <a:schemeClr val="tx1"/>
                </a:solidFill>
              </a:rPr>
              <a:t>Tích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Phạm</a:t>
            </a:r>
            <a:r>
              <a:rPr lang="en-US" dirty="0">
                <a:solidFill>
                  <a:schemeClr val="tx1"/>
                </a:solidFill>
              </a:rPr>
              <a:t>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A Primer on Scientific Programming with </a:t>
            </a:r>
            <a:r>
              <a:rPr lang="en-US" dirty="0" smtClean="0">
                <a:solidFill>
                  <a:schemeClr val="tx1"/>
                </a:solidFill>
              </a:rPr>
              <a:t>Python,  Hans </a:t>
            </a:r>
            <a:r>
              <a:rPr lang="en-US" dirty="0">
                <a:solidFill>
                  <a:schemeClr val="tx1"/>
                </a:solidFill>
              </a:rPr>
              <a:t>P. </a:t>
            </a:r>
            <a:r>
              <a:rPr lang="en-US" dirty="0" err="1">
                <a:solidFill>
                  <a:schemeClr val="tx1"/>
                </a:solidFill>
              </a:rPr>
              <a:t>Langtangen</a:t>
            </a:r>
            <a:r>
              <a:rPr lang="en-US" dirty="0">
                <a:solidFill>
                  <a:schemeClr val="tx1"/>
                </a:solidFill>
              </a:rPr>
              <a:t> </a:t>
            </a:r>
            <a:r>
              <a:rPr lang="en-US" dirty="0" smtClean="0">
                <a:solidFill>
                  <a:schemeClr val="tx1"/>
                </a:solidFill>
              </a:rPr>
              <a:t>(2009</a:t>
            </a:r>
            <a:r>
              <a:rPr lang="en-US" dirty="0">
                <a:solidFill>
                  <a:schemeClr val="tx1"/>
                </a:solidFill>
              </a:rPr>
              <a:t>)</a:t>
            </a:r>
            <a:endParaRPr lang="vi-VN" dirty="0">
              <a:solidFill>
                <a:schemeClr val="tx1"/>
              </a:solidFill>
            </a:endParaRPr>
          </a:p>
        </p:txBody>
      </p:sp>
    </p:spTree>
    <p:extLst>
      <p:ext uri="{BB962C8B-B14F-4D97-AF65-F5344CB8AC3E}">
        <p14:creationId xmlns:p14="http://schemas.microsoft.com/office/powerpoint/2010/main" val="88135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2529" y="137298"/>
            <a:ext cx="4826103" cy="6595674"/>
          </a:xfrm>
          <a:prstGeom prst="rect">
            <a:avLst/>
          </a:prstGeom>
        </p:spPr>
      </p:pic>
      <p:pic>
        <p:nvPicPr>
          <p:cNvPr id="6" name="Picture 5"/>
          <p:cNvPicPr>
            <a:picLocks noChangeAspect="1"/>
          </p:cNvPicPr>
          <p:nvPr/>
        </p:nvPicPr>
        <p:blipFill>
          <a:blip r:embed="rId3"/>
          <a:stretch>
            <a:fillRect/>
          </a:stretch>
        </p:blipFill>
        <p:spPr>
          <a:xfrm>
            <a:off x="6638156" y="137298"/>
            <a:ext cx="4732850" cy="6590585"/>
          </a:xfrm>
          <a:prstGeom prst="rect">
            <a:avLst/>
          </a:prstGeom>
        </p:spPr>
      </p:pic>
    </p:spTree>
    <p:extLst>
      <p:ext uri="{BB962C8B-B14F-4D97-AF65-F5344CB8AC3E}">
        <p14:creationId xmlns:p14="http://schemas.microsoft.com/office/powerpoint/2010/main" val="2439483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512</TotalTime>
  <Words>412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Tahoma</vt:lpstr>
      <vt:lpstr>Wingdings 3</vt:lpstr>
      <vt:lpstr>Slice</vt:lpstr>
      <vt:lpstr>Chương 1: Giải tích số là gì?          Vì sao cần giải tích số?         Vì sao Python?</vt:lpstr>
      <vt:lpstr>Giải tích số là gì?  1. Giải gần đúng 1 bài toán thực tế bằng cách hiệu quả nhất có thể     HiỆu quả nhất (Efficiency)= chính xác (accuracy) + tốc độ (speed)  2. là 1 bộ phận của TOÁN CÔNG NGHIỆP (industrial mathematics/COMPUTATIONAL MATHEMATICS) CŨNG NHƯ TOÁN ỨNG DỤNG (APPLIED MATHEMATICS)  3. Ở KHOA TOÁN – đhkhtn : Tổ toán học tính toán – toán ứng dụng (applied mathematics &amp; scientific computing). Các môn học liên quan :   tối ưu (thầy hoàng nam dũng)   giải số phương trình đạo hàm riêng (thầy nguyễn trung hiếu)   xử lý tín hiệu (thầy Nguyễn Ngọc Phan)   giải số phương trình vi phân và điều khiển (Hà phi)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Ha</cp:lastModifiedBy>
  <cp:revision>151</cp:revision>
  <dcterms:created xsi:type="dcterms:W3CDTF">2019-10-08T22:42:42Z</dcterms:created>
  <dcterms:modified xsi:type="dcterms:W3CDTF">2020-09-08T09:38:18Z</dcterms:modified>
</cp:coreProperties>
</file>