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297180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Chương 3: xấp xỉ trung bình phương</a:t>
            </a:r>
            <a:br>
              <a:rPr lang="en-US" sz="4400" dirty="0" smtClean="0"/>
            </a:br>
            <a:r>
              <a:rPr lang="en-US" sz="4400" dirty="0" smtClean="0"/>
              <a:t>(least </a:t>
            </a:r>
            <a:r>
              <a:rPr lang="en-US" sz="4400" smtClean="0"/>
              <a:t>square approximation)</a:t>
            </a: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Elementary Numerical Analysis, Atkinson and Han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Tác giả: Hà Phi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Khoa Toán – Cơ -  Tin học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ĐHKHTN, ĐHQGHN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83" y="5966998"/>
            <a:ext cx="5043257" cy="491992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Đặt Bài Toán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540328"/>
            <a:ext cx="8310158" cy="5062450"/>
          </a:xfrm>
        </p:spPr>
        <p:txBody>
          <a:bodyPr>
            <a:normAutofit fontScale="475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1: Giải số hệ phương trình Ax=b. Thực tế A, b thu được từ quá trình đó đạc </a:t>
            </a:r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c</a:t>
            </a:r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ó thể hệ không có nghiệm duy nhất.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tế ta đi tìm nghiệm xấp xỉ	 	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tìm nghiệm theo 1 nghĩa tốt nhất nào đó. 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bài toán phổ biến đó là tìm nghiệm theo nghĩa “Bình phương tối thiểu” (least square approximation)</a:t>
            </a:r>
          </a:p>
          <a:p>
            <a:endParaRPr lang="en-US" sz="29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2. Thiết kế mô hình cho phù hợp dữ liệu đã có (Curve fitting)</a:t>
            </a:r>
          </a:p>
          <a:p>
            <a:endParaRPr lang="en-US" sz="29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9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dùng nội suy thì có thể bậc của đa thức nội suy rất lớn, chi phí tính toán lớn. </a:t>
            </a: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 vào đó người ta sẽ dùng phương pháp bình phương tối thiểu để đi tìm 1 đường cong mà khi thay dữ liệu vào ta thấy hợp lý nhất, ví dụ như </a:t>
            </a:r>
          </a:p>
          <a:p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9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 số 2 còn có tên là Bài toán hồi quy (Regression) gặp rất nhiều trong Machine Learning. Các mô hình hồi quy rất đa dạng (tuyến tính, đa tuyến tính, logistic, ).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42249" y="1156219"/>
                <a:ext cx="984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/>
                        <m:t>Ax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49" y="1156219"/>
                <a:ext cx="9848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93188" y="1833727"/>
                <a:ext cx="1614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/>
                        <m:t>min</m:t>
                      </m:r>
                      <m:r>
                        <m:rPr>
                          <m:nor/>
                        </m:rPr>
                        <a:rPr lang="vi-VN"/>
                        <m:t> 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88" y="1833727"/>
                <a:ext cx="161473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11065"/>
              </p:ext>
            </p:extLst>
          </p:nvPr>
        </p:nvGraphicFramePr>
        <p:xfrm>
          <a:off x="2662975" y="2560652"/>
          <a:ext cx="30230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613">
                  <a:extLst>
                    <a:ext uri="{9D8B030D-6E8A-4147-A177-3AD203B41FA5}">
                      <a16:colId xmlns:a16="http://schemas.microsoft.com/office/drawing/2014/main" val="132986204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1820058067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63407218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435273079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706204658"/>
                    </a:ext>
                  </a:extLst>
                </a:gridCol>
              </a:tblGrid>
              <a:tr h="265933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x_1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x_2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x_n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1906"/>
                  </a:ext>
                </a:extLst>
              </a:tr>
              <a:tr h="265933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Y_n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863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822553" y="4103082"/>
                <a:ext cx="2689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53" y="4103082"/>
                <a:ext cx="268900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13" y="3071553"/>
            <a:ext cx="3591098" cy="2375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9586" y="5602778"/>
            <a:ext cx="373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Hồi quy tuyến tính y = ax+b (đường đỏ)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647" y="55649"/>
            <a:ext cx="2768138" cy="507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Bài toán 1. 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770238"/>
            <a:ext cx="8778787" cy="4707157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endParaRPr lang="en-US" sz="6400" dirty="0">
              <a:solidFill>
                <a:schemeClr val="tx1"/>
              </a:solidFill>
            </a:endParaRPr>
          </a:p>
          <a:p>
            <a:endParaRPr lang="en-US" sz="6400" dirty="0" smtClean="0">
              <a:solidFill>
                <a:schemeClr val="tx1"/>
              </a:solidFill>
            </a:endParaRP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1. </a:t>
            </a:r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phương trình chính tắc</a:t>
            </a: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phương trình chính tắc bằng LU hoặc </a:t>
            </a:r>
            <a:r>
              <a:rPr lang="en-US" sz="56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Cholesky</a:t>
            </a:r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1. Giải hệ phương trình </a:t>
            </a:r>
          </a:p>
          <a:p>
            <a:pPr marL="0" indent="0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5600" dirty="0" smtClean="0">
              <a:solidFill>
                <a:schemeClr val="tx1"/>
              </a:solidFill>
            </a:endParaRPr>
          </a:p>
          <a:p>
            <a:endParaRPr lang="vi-VN" sz="5600" dirty="0" smtClean="0">
              <a:solidFill>
                <a:schemeClr val="tx1"/>
              </a:solidFill>
            </a:endParaRPr>
          </a:p>
          <a:p>
            <a:r>
              <a:rPr lang="vi-VN" sz="5600" dirty="0" smtClean="0">
                <a:solidFill>
                  <a:schemeClr val="tx1"/>
                </a:solidFill>
              </a:rPr>
              <a:t>Cách 2.</a:t>
            </a:r>
            <a:r>
              <a:rPr lang="vi-VN" sz="5600" dirty="0" smtClean="0"/>
              <a:t> </a:t>
            </a:r>
            <a:r>
              <a:rPr lang="vi-VN" sz="5600" dirty="0" smtClean="0">
                <a:solidFill>
                  <a:schemeClr val="tx1"/>
                </a:solidFill>
              </a:rPr>
              <a:t>Sử dụng phân tích QR (trực chuẩn hóa Gram-Schmidt) (yêu cầu khi đi thi)</a:t>
            </a:r>
          </a:p>
          <a:p>
            <a:pPr marL="0" indent="0">
              <a:buNone/>
            </a:pPr>
            <a:r>
              <a:rPr lang="vi-VN" sz="5600" dirty="0" smtClean="0">
                <a:solidFill>
                  <a:schemeClr val="tx1"/>
                </a:solidFill>
              </a:rPr>
              <a:t>Trực chuẩn hóa Gram-Schmidt các cột của A. (ĐSTT dạy các em như thế nào) ta được phân tích QR </a:t>
            </a:r>
            <a:r>
              <a:rPr lang="vi-VN" sz="5600" dirty="0">
                <a:solidFill>
                  <a:schemeClr val="tx1"/>
                </a:solidFill>
              </a:rPr>
              <a:t>trong đó Q là ma trận trực giao, R là ma trận tam giác </a:t>
            </a:r>
            <a:r>
              <a:rPr lang="vi-VN" sz="5600" dirty="0" smtClean="0">
                <a:solidFill>
                  <a:schemeClr val="tx1"/>
                </a:solidFill>
              </a:rPr>
              <a:t>trên. </a:t>
            </a:r>
          </a:p>
          <a:p>
            <a:pPr marL="0" indent="0">
              <a:buNone/>
            </a:pPr>
            <a:endParaRPr lang="vi-VN" sz="5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5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5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5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5600" dirty="0" smtClean="0">
                <a:solidFill>
                  <a:schemeClr val="tx1"/>
                </a:solidFill>
              </a:rPr>
              <a:t>Khi </a:t>
            </a:r>
            <a:r>
              <a:rPr lang="vi-VN" sz="5600" dirty="0">
                <a:solidFill>
                  <a:schemeClr val="tx1"/>
                </a:solidFill>
              </a:rPr>
              <a:t>đó, thay vì giải Ax=b ta đi giải </a:t>
            </a:r>
          </a:p>
          <a:p>
            <a:r>
              <a:rPr lang="vi-VN" sz="5600" dirty="0" smtClean="0">
                <a:solidFill>
                  <a:schemeClr val="tx1"/>
                </a:solidFill>
              </a:rPr>
              <a:t>Ví </a:t>
            </a:r>
            <a:r>
              <a:rPr lang="vi-VN" sz="5600" dirty="0">
                <a:solidFill>
                  <a:schemeClr val="tx1"/>
                </a:solidFill>
              </a:rPr>
              <a:t>dụ 2. Giải lại hệ trong VD1 bằng phương pháp QR</a:t>
            </a:r>
            <a:r>
              <a:rPr lang="vi-VN" sz="5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vi-VN" sz="5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5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sz="5600" dirty="0" smtClean="0">
                <a:solidFill>
                  <a:schemeClr val="tx1"/>
                </a:solidFill>
              </a:rPr>
              <a:t>Bình luận: 1. Thực tế Matlab hay Python dùng cách 2 để giải các bài toán lớn.</a:t>
            </a:r>
          </a:p>
          <a:p>
            <a:pPr marL="0" indent="0">
              <a:buNone/>
            </a:pPr>
            <a:r>
              <a:rPr lang="vi-VN" sz="5600" dirty="0" smtClean="0">
                <a:solidFill>
                  <a:schemeClr val="tx1"/>
                </a:solidFill>
              </a:rPr>
              <a:t>2. Nhưng đối với sv tính tay thì cách 1 tốt hơn.</a:t>
            </a:r>
          </a:p>
          <a:p>
            <a:pPr marL="0" indent="0">
              <a:buNone/>
            </a:pPr>
            <a:r>
              <a:rPr lang="vi-VN" sz="5600" dirty="0" smtClean="0">
                <a:solidFill>
                  <a:schemeClr val="tx1"/>
                </a:solidFill>
              </a:rPr>
              <a:t>3. Đi thi yêu cầu làm cách 2, làm cách 1 được 1/3 số điểm.</a:t>
            </a:r>
          </a:p>
          <a:p>
            <a:pPr marL="0" indent="0">
              <a:buNone/>
            </a:pPr>
            <a:endParaRPr lang="vi-VN" sz="6400" dirty="0" smtClean="0"/>
          </a:p>
          <a:p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803176" y="116038"/>
                <a:ext cx="1745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Ax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vi-VN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vi-V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176" y="116038"/>
                <a:ext cx="1745673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50028" y="124521"/>
            <a:ext cx="816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Cho trước ma trận A, vector b. Hãy tìm vector x sao cho			nhỏ nhất 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85858" y="638805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58" y="638805"/>
                <a:ext cx="16363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769183" y="1452470"/>
                <a:ext cx="238635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83" y="1452470"/>
                <a:ext cx="2386359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316" y="5137958"/>
            <a:ext cx="2171700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734109" y="4271343"/>
                <a:ext cx="1317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𝑅𝑥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vi-V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9" y="4271343"/>
                <a:ext cx="13171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169" y="3240764"/>
            <a:ext cx="3541514" cy="10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4" y="94009"/>
            <a:ext cx="8534400" cy="566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Bài toán 2. </a:t>
            </a:r>
            <a:r>
              <a:rPr lang="en-US" dirty="0" smtClean="0"/>
              <a:t>Fit data vào mô hình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42" y="3277081"/>
            <a:ext cx="7246130" cy="1613145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bảng </a:t>
            </a:r>
            <a:r>
              <a:rPr lang="en-US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liệu. Hãy tìm mô hình nào diễn tả tốt nhất bảng dữ liệu này</a:t>
            </a:r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 Mô hình tuyến tính </a:t>
            </a: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đa thức bậc 2 </a:t>
            </a: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đa thức bậc 3	</a:t>
            </a:r>
          </a:p>
          <a:p>
            <a:r>
              <a:rPr lang="en-US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quát: Mô hình đa thức bậc n.</a:t>
            </a:r>
          </a:p>
          <a:p>
            <a:endParaRPr lang="en-US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hệ phương trình </a:t>
            </a:r>
            <a:endParaRPr lang="vi-VN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</a:t>
            </a:r>
            <a:r>
              <a:rPr lang="vi-VN" sz="5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hpt này ta lại </a:t>
            </a:r>
            <a:r>
              <a:rPr lang="vi-VN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2 phương pháp trong bài toán 1. </a:t>
            </a:r>
          </a:p>
          <a:p>
            <a:r>
              <a:rPr lang="vi-VN" sz="5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 Quay lại ví dụ 1 trong slide trước.</a:t>
            </a:r>
            <a:endParaRPr lang="en-US" sz="56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72" y="1416767"/>
            <a:ext cx="3060457" cy="859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098650" y="1963913"/>
                <a:ext cx="1539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50" y="1963913"/>
                <a:ext cx="153926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098650" y="2212936"/>
                <a:ext cx="2304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50" y="2212936"/>
                <a:ext cx="2304349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103203" y="2468844"/>
                <a:ext cx="30694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vi-VN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03" y="2468844"/>
                <a:ext cx="3069430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509" y="2778713"/>
            <a:ext cx="3028239" cy="4532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069" y="3231919"/>
            <a:ext cx="3119178" cy="2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r>
              <a:rPr lang="vi-VN" dirty="0" smtClean="0"/>
              <a:t>Những gì thầy chưa nói trong chương này (mà có thể gặp trong thực tế)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8534400" cy="3615267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Bài toán hồi quy tuyến tính với các hàm mục tiêu khác. Ví dụ hồi quy Ridge, hồi quy Lasso, hồi quy logistic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Bài toán hồi quy phi tuyến</a:t>
            </a:r>
          </a:p>
          <a:p>
            <a:r>
              <a:rPr lang="vi-VN" dirty="0">
                <a:solidFill>
                  <a:schemeClr val="tx1"/>
                </a:solidFill>
              </a:rPr>
              <a:t>Phương pháp CG (gradient liên hợp), </a:t>
            </a:r>
            <a:r>
              <a:rPr lang="vi-VN" dirty="0" smtClean="0">
                <a:solidFill>
                  <a:schemeClr val="tx1"/>
                </a:solidFill>
              </a:rPr>
              <a:t>phương pháp giảm gradient (gradient </a:t>
            </a:r>
            <a:r>
              <a:rPr lang="vi-VN" dirty="0">
                <a:solidFill>
                  <a:schemeClr val="tx1"/>
                </a:solidFill>
              </a:rPr>
              <a:t>descent/steepest descent) </a:t>
            </a:r>
          </a:p>
          <a:p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</TotalTime>
  <Words>422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 Math</vt:lpstr>
      <vt:lpstr>Century Gothic</vt:lpstr>
      <vt:lpstr>Tahoma</vt:lpstr>
      <vt:lpstr>Wingdings</vt:lpstr>
      <vt:lpstr>Wingdings 3</vt:lpstr>
      <vt:lpstr>Slice</vt:lpstr>
      <vt:lpstr>Chương 3: xấp xỉ trung bình phương (least square approximation)</vt:lpstr>
      <vt:lpstr>Đặt Bài Toán</vt:lpstr>
      <vt:lpstr>Bài toán 1.  </vt:lpstr>
      <vt:lpstr>Bài toán 2. Fit data vào mô hình</vt:lpstr>
      <vt:lpstr>Những gì thầy chưa nói trong chương này (mà có thể gặp trong thực tế)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Ha</cp:lastModifiedBy>
  <cp:revision>129</cp:revision>
  <dcterms:created xsi:type="dcterms:W3CDTF">2019-10-08T22:42:42Z</dcterms:created>
  <dcterms:modified xsi:type="dcterms:W3CDTF">2019-10-29T15:04:20Z</dcterms:modified>
</cp:coreProperties>
</file>