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79" r:id="rId3"/>
    <p:sldId id="311" r:id="rId4"/>
    <p:sldId id="310" r:id="rId5"/>
    <p:sldId id="309" r:id="rId6"/>
    <p:sldId id="308" r:id="rId7"/>
    <p:sldId id="297" r:id="rId8"/>
    <p:sldId id="312" r:id="rId9"/>
    <p:sldId id="313" r:id="rId10"/>
    <p:sldId id="314" r:id="rId11"/>
    <p:sldId id="31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 Hà" initials="PH" lastIdx="2" clrIdx="0">
    <p:extLst>
      <p:ext uri="{19B8F6BF-5375-455C-9EA6-DF929625EA0E}">
        <p15:presenceInfo xmlns:p15="http://schemas.microsoft.com/office/powerpoint/2012/main" userId="f4b75aeafe07f1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660"/>
  </p:normalViewPr>
  <p:slideViewPr>
    <p:cSldViewPr snapToGrid="0">
      <p:cViewPr varScale="1">
        <p:scale>
          <a:sx n="86" d="100"/>
          <a:sy n="86" d="100"/>
        </p:scale>
        <p:origin x="518" y="67"/>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2-26T09:11:45.171"/>
    </inkml:context>
    <inkml:brush xml:id="br0">
      <inkml:brushProperty name="width" value="0.05292" units="cm"/>
      <inkml:brushProperty name="height" value="0.05292" units="cm"/>
      <inkml:brushProperty name="color" value="#FF0000"/>
    </inkml:brush>
  </inkml:definitions>
  <inkml:trace contextRef="#ctx0" brushRef="#br0">17304 15610 0,'17'0'531,"1"0"-484,0 0-32,-1 0 17,1 0 14,0 0-30,-1 0 31,1 0 0</inkml:trace>
  <inkml:trace contextRef="#ctx0" brushRef="#br0" timeOffset="2840.78">17515 15716 0,'0'-17'328,"0"-1"-297,18 18-15,-18-18 15,18 18-15,-18-17-1,17 17-15,-17-18 31,0 0-31,18 1 16,0 17 15,-18-18-31,0 0 16,17 18 0,-17-17 15,18-1-31,-18 1 15,18 17 1,-18-18 15,0 0 1,0 36 389,0 0-389,0-1-17,0 1-15,0-1 16,0 1 0,0 0 15,0-1-16,0 1-15,0 0 32,0-1-1,0 1 16,0 0-32,0-1 48,0 1-47,0 0 15,0-1 0,17-17 47,-17 18-47</inkml:trace>
  <inkml:trace contextRef="#ctx0" brushRef="#br0" timeOffset="5581.19">17586 15840 0,'18'0'360,"-1"0"-329,1 0 78,0 0-77,-1 0 93,1 0-110,-1 0 48,1 0-32,0 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51C35-37DD-488E-BB10-C7106514D73B}" type="datetimeFigureOut">
              <a:rPr lang="en-US" smtClean="0"/>
              <a:t>12/29/2021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C7F496-6EAA-4A87-9B0C-D9739216611B}" type="slidenum">
              <a:rPr lang="en-US" smtClean="0"/>
              <a:t>‹#›</a:t>
            </a:fld>
            <a:endParaRPr lang="en-US"/>
          </a:p>
        </p:txBody>
      </p:sp>
    </p:spTree>
    <p:extLst>
      <p:ext uri="{BB962C8B-B14F-4D97-AF65-F5344CB8AC3E}">
        <p14:creationId xmlns:p14="http://schemas.microsoft.com/office/powerpoint/2010/main" val="1163232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12/29/2021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 Id="rId5" Type="http://schemas.openxmlformats.org/officeDocument/2006/relationships/image" Target="../media/image32.emf"/><Relationship Id="rId4" Type="http://schemas.openxmlformats.org/officeDocument/2006/relationships/image" Target="../media/image31.emf"/></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emf"/><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11286116" cy="1453719"/>
          </a:xfrm>
        </p:spPr>
        <p:txBody>
          <a:bodyPr>
            <a:normAutofit/>
          </a:bodyPr>
          <a:lstStyle/>
          <a:p>
            <a:r>
              <a:rPr lang="en-US" sz="4400" dirty="0"/>
              <a:t>Chương 6: </a:t>
            </a:r>
            <a:r>
              <a:rPr lang="en-US" sz="4400" dirty="0" err="1"/>
              <a:t>giải</a:t>
            </a:r>
            <a:r>
              <a:rPr lang="en-US" sz="4400" dirty="0"/>
              <a:t> gần </a:t>
            </a:r>
            <a:r>
              <a:rPr lang="en-US" sz="4400" dirty="0" err="1"/>
              <a:t>đúng</a:t>
            </a:r>
            <a:r>
              <a:rPr lang="en-US" sz="4400" dirty="0"/>
              <a:t> </a:t>
            </a:r>
            <a:br>
              <a:rPr lang="en-US" sz="4400" dirty="0"/>
            </a:br>
            <a:r>
              <a:rPr lang="en-US" sz="4400" dirty="0"/>
              <a:t>							 </a:t>
            </a:r>
            <a:r>
              <a:rPr lang="en-US" sz="4400" dirty="0" err="1"/>
              <a:t>phương</a:t>
            </a:r>
            <a:r>
              <a:rPr lang="en-US" sz="4400" dirty="0"/>
              <a:t> </a:t>
            </a:r>
            <a:r>
              <a:rPr lang="en-US" sz="4400" dirty="0" err="1"/>
              <a:t>trình</a:t>
            </a:r>
            <a:r>
              <a:rPr lang="en-US" sz="4400" dirty="0"/>
              <a:t> vi phân</a:t>
            </a:r>
            <a:endParaRPr lang="vi-VN" sz="4400" dirty="0"/>
          </a:p>
        </p:txBody>
      </p:sp>
      <p:sp>
        <p:nvSpPr>
          <p:cNvPr id="3" name="Subtitle 2"/>
          <p:cNvSpPr>
            <a:spLocks noGrp="1"/>
          </p:cNvSpPr>
          <p:nvPr>
            <p:ph type="subTitle" idx="1"/>
          </p:nvPr>
        </p:nvSpPr>
        <p:spPr>
          <a:xfrm>
            <a:off x="684212" y="3843867"/>
            <a:ext cx="7046624" cy="1947333"/>
          </a:xfrm>
        </p:spPr>
        <p:txBody>
          <a:bodyPr>
            <a:normAutofit fontScale="92500"/>
          </a:bodyPr>
          <a:lstStyle/>
          <a:p>
            <a:r>
              <a:rPr lang="en-US" dirty="0">
                <a:solidFill>
                  <a:schemeClr val="tx1"/>
                </a:solidFill>
              </a:rPr>
              <a:t>Tài liệu:</a:t>
            </a:r>
          </a:p>
          <a:p>
            <a:pPr marL="457200" indent="-457200">
              <a:buAutoNum type="arabicPeriod"/>
            </a:pPr>
            <a:r>
              <a:rPr lang="en-US" dirty="0">
                <a:solidFill>
                  <a:schemeClr val="tx1"/>
                </a:solidFill>
              </a:rPr>
              <a:t>Giải Tích Số, Phạm Kỳ Anh</a:t>
            </a:r>
          </a:p>
          <a:p>
            <a:pPr marL="457200" indent="-457200">
              <a:buAutoNum type="arabicPeriod"/>
            </a:pPr>
            <a:r>
              <a:rPr lang="en-US" dirty="0">
                <a:solidFill>
                  <a:schemeClr val="tx1"/>
                </a:solidFill>
              </a:rPr>
              <a:t>Elementary Numerical Analysis, Atkinson &amp; Han</a:t>
            </a:r>
          </a:p>
          <a:p>
            <a:pPr marL="457200" indent="-457200">
              <a:buAutoNum type="arabicPeriod"/>
            </a:pPr>
            <a:r>
              <a:rPr lang="en-US" dirty="0">
                <a:solidFill>
                  <a:schemeClr val="tx1"/>
                </a:solidFill>
              </a:rPr>
              <a:t>Scientific Computing With MATLAB and Octave, </a:t>
            </a:r>
            <a:r>
              <a:rPr lang="en-US" dirty="0" err="1">
                <a:solidFill>
                  <a:schemeClr val="tx1"/>
                </a:solidFill>
              </a:rPr>
              <a:t>Quarteroni</a:t>
            </a:r>
            <a:r>
              <a:rPr lang="en-US" dirty="0">
                <a:solidFill>
                  <a:schemeClr val="tx1"/>
                </a:solidFill>
              </a:rPr>
              <a:t> et. al.</a:t>
            </a:r>
            <a:endParaRPr lang="vi-VN" dirty="0">
              <a:solidFill>
                <a:schemeClr val="tx1"/>
              </a:solidFill>
            </a:endParaRPr>
          </a:p>
        </p:txBody>
      </p:sp>
      <p:sp>
        <p:nvSpPr>
          <p:cNvPr id="4" name="TextBox 3"/>
          <p:cNvSpPr txBox="1"/>
          <p:nvPr/>
        </p:nvSpPr>
        <p:spPr>
          <a:xfrm>
            <a:off x="8476211" y="5586153"/>
            <a:ext cx="3304457" cy="923330"/>
          </a:xfrm>
          <a:prstGeom prst="rect">
            <a:avLst/>
          </a:prstGeom>
          <a:noFill/>
        </p:spPr>
        <p:txBody>
          <a:bodyPr wrap="square" rtlCol="0">
            <a:spAutoFit/>
          </a:bodyPr>
          <a:lstStyle/>
          <a:p>
            <a:r>
              <a:rPr lang="en-US" b="1" dirty="0">
                <a:solidFill>
                  <a:srgbClr val="FF0000"/>
                </a:solidFill>
              </a:rPr>
              <a:t>Tác giả: TS. Hà Phi</a:t>
            </a:r>
          </a:p>
          <a:p>
            <a:r>
              <a:rPr lang="en-US" b="1" dirty="0">
                <a:solidFill>
                  <a:srgbClr val="FF0000"/>
                </a:solidFill>
              </a:rPr>
              <a:t>Khoa Toán – Cơ -  Tin học</a:t>
            </a:r>
          </a:p>
          <a:p>
            <a:r>
              <a:rPr lang="en-US" b="1" dirty="0">
                <a:solidFill>
                  <a:srgbClr val="FF0000"/>
                </a:solidFill>
              </a:rPr>
              <a:t>ĐHKHTN, ĐHQGHN</a:t>
            </a:r>
            <a:endParaRPr lang="vi-VN" b="1" dirty="0">
              <a:solidFill>
                <a:srgbClr val="FF0000"/>
              </a:solidFill>
            </a:endParaRPr>
          </a:p>
        </p:txBody>
      </p:sp>
    </p:spTree>
    <p:extLst>
      <p:ext uri="{BB962C8B-B14F-4D97-AF65-F5344CB8AC3E}">
        <p14:creationId xmlns:p14="http://schemas.microsoft.com/office/powerpoint/2010/main" val="1325133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B4AAF1-4F63-41EF-BCE1-DD42313EC8B3}"/>
              </a:ext>
            </a:extLst>
          </p:cNvPr>
          <p:cNvSpPr>
            <a:spLocks noGrp="1"/>
          </p:cNvSpPr>
          <p:nvPr>
            <p:ph idx="1"/>
          </p:nvPr>
        </p:nvSpPr>
        <p:spPr>
          <a:xfrm>
            <a:off x="596599" y="889988"/>
            <a:ext cx="10998802" cy="1471472"/>
          </a:xfrm>
        </p:spPr>
        <p:txBody>
          <a:bodyPr>
            <a:noAutofit/>
          </a:bodyPr>
          <a:lstStyle/>
          <a:p>
            <a:r>
              <a:rPr lang="en-US" sz="1800" dirty="0">
                <a:solidFill>
                  <a:schemeClr val="tx1"/>
                </a:solidFill>
              </a:rPr>
              <a:t>Ý </a:t>
            </a:r>
            <a:r>
              <a:rPr lang="en-US" sz="1800" dirty="0" err="1">
                <a:solidFill>
                  <a:schemeClr val="tx1"/>
                </a:solidFill>
              </a:rPr>
              <a:t>tưởng</a:t>
            </a:r>
            <a:r>
              <a:rPr lang="en-US" sz="1800" dirty="0">
                <a:solidFill>
                  <a:schemeClr val="tx1"/>
                </a:solidFill>
              </a:rPr>
              <a:t>: </a:t>
            </a:r>
            <a:r>
              <a:rPr lang="en-US" sz="1800" dirty="0" err="1">
                <a:solidFill>
                  <a:schemeClr val="tx1"/>
                </a:solidFill>
              </a:rPr>
              <a:t>Chuyển</a:t>
            </a:r>
            <a:r>
              <a:rPr lang="en-US" sz="1800" dirty="0">
                <a:solidFill>
                  <a:schemeClr val="tx1"/>
                </a:solidFill>
              </a:rPr>
              <a:t> PTVP </a:t>
            </a:r>
            <a:r>
              <a:rPr lang="en-US" sz="1800" dirty="0" err="1">
                <a:solidFill>
                  <a:schemeClr val="tx1"/>
                </a:solidFill>
              </a:rPr>
              <a:t>thành</a:t>
            </a:r>
            <a:r>
              <a:rPr lang="en-US" sz="1800" dirty="0">
                <a:solidFill>
                  <a:schemeClr val="tx1"/>
                </a:solidFill>
              </a:rPr>
              <a:t> </a:t>
            </a:r>
            <a:r>
              <a:rPr lang="en-US" sz="1800" dirty="0" err="1">
                <a:solidFill>
                  <a:schemeClr val="tx1"/>
                </a:solidFill>
              </a:rPr>
              <a:t>phương</a:t>
            </a:r>
            <a:r>
              <a:rPr lang="en-US" sz="1800" dirty="0">
                <a:solidFill>
                  <a:schemeClr val="tx1"/>
                </a:solidFill>
              </a:rPr>
              <a:t> </a:t>
            </a:r>
            <a:r>
              <a:rPr lang="en-US" sz="1800" dirty="0" err="1">
                <a:solidFill>
                  <a:schemeClr val="tx1"/>
                </a:solidFill>
              </a:rPr>
              <a:t>trình</a:t>
            </a:r>
            <a:r>
              <a:rPr lang="en-US" sz="1800" dirty="0">
                <a:solidFill>
                  <a:schemeClr val="tx1"/>
                </a:solidFill>
              </a:rPr>
              <a:t> </a:t>
            </a:r>
            <a:r>
              <a:rPr lang="en-US" sz="1800" dirty="0" err="1">
                <a:solidFill>
                  <a:schemeClr val="tx1"/>
                </a:solidFill>
              </a:rPr>
              <a:t>tích</a:t>
            </a:r>
            <a:r>
              <a:rPr lang="en-US" sz="1800" dirty="0">
                <a:solidFill>
                  <a:schemeClr val="tx1"/>
                </a:solidFill>
              </a:rPr>
              <a:t> phân</a:t>
            </a:r>
          </a:p>
          <a:p>
            <a:pPr marL="0" indent="0">
              <a:buNone/>
            </a:pPr>
            <a:endParaRPr lang="en-US" sz="1800" dirty="0">
              <a:solidFill>
                <a:schemeClr val="tx1"/>
              </a:solidFill>
            </a:endParaRPr>
          </a:p>
          <a:p>
            <a:pPr marL="0" indent="0">
              <a:buNone/>
            </a:pPr>
            <a:endParaRPr lang="en-US" sz="1800" dirty="0">
              <a:solidFill>
                <a:schemeClr val="tx1"/>
              </a:solidFill>
            </a:endParaRPr>
          </a:p>
          <a:p>
            <a:pPr marL="0" indent="0">
              <a:buNone/>
            </a:pPr>
            <a:r>
              <a:rPr lang="en-US" sz="1800" dirty="0" err="1">
                <a:solidFill>
                  <a:schemeClr val="tx1"/>
                </a:solidFill>
              </a:rPr>
              <a:t>và</a:t>
            </a:r>
            <a:r>
              <a:rPr lang="en-US" sz="1800" dirty="0">
                <a:solidFill>
                  <a:schemeClr val="tx1"/>
                </a:solidFill>
              </a:rPr>
              <a:t> </a:t>
            </a:r>
            <a:r>
              <a:rPr lang="en-US" sz="1800" dirty="0" err="1">
                <a:solidFill>
                  <a:schemeClr val="tx1"/>
                </a:solidFill>
              </a:rPr>
              <a:t>áp</a:t>
            </a:r>
            <a:r>
              <a:rPr lang="en-US" sz="1800" dirty="0">
                <a:solidFill>
                  <a:schemeClr val="tx1"/>
                </a:solidFill>
              </a:rPr>
              <a:t> </a:t>
            </a:r>
            <a:r>
              <a:rPr lang="en-US" sz="1800" dirty="0" err="1">
                <a:solidFill>
                  <a:schemeClr val="tx1"/>
                </a:solidFill>
              </a:rPr>
              <a:t>dụng</a:t>
            </a:r>
            <a:r>
              <a:rPr lang="en-US" sz="1800" dirty="0">
                <a:solidFill>
                  <a:schemeClr val="tx1"/>
                </a:solidFill>
              </a:rPr>
              <a:t> </a:t>
            </a:r>
            <a:r>
              <a:rPr lang="en-US" sz="1800" dirty="0" err="1">
                <a:solidFill>
                  <a:schemeClr val="tx1"/>
                </a:solidFill>
              </a:rPr>
              <a:t>các</a:t>
            </a:r>
            <a:r>
              <a:rPr lang="en-US" sz="1800" dirty="0">
                <a:solidFill>
                  <a:schemeClr val="tx1"/>
                </a:solidFill>
              </a:rPr>
              <a:t> </a:t>
            </a:r>
            <a:r>
              <a:rPr lang="en-US" sz="1800" dirty="0" err="1">
                <a:solidFill>
                  <a:schemeClr val="tx1"/>
                </a:solidFill>
              </a:rPr>
              <a:t>công</a:t>
            </a:r>
            <a:r>
              <a:rPr lang="en-US" sz="1800" dirty="0">
                <a:solidFill>
                  <a:schemeClr val="tx1"/>
                </a:solidFill>
              </a:rPr>
              <a:t> </a:t>
            </a:r>
            <a:r>
              <a:rPr lang="en-US" sz="1800" dirty="0" err="1">
                <a:solidFill>
                  <a:schemeClr val="tx1"/>
                </a:solidFill>
              </a:rPr>
              <a:t>thức</a:t>
            </a:r>
            <a:r>
              <a:rPr lang="en-US" sz="1800" dirty="0">
                <a:solidFill>
                  <a:schemeClr val="tx1"/>
                </a:solidFill>
              </a:rPr>
              <a:t> </a:t>
            </a:r>
            <a:r>
              <a:rPr lang="en-US" sz="1800" dirty="0" err="1">
                <a:solidFill>
                  <a:schemeClr val="tx1"/>
                </a:solidFill>
              </a:rPr>
              <a:t>xấp</a:t>
            </a:r>
            <a:r>
              <a:rPr lang="en-US" sz="1800" dirty="0">
                <a:solidFill>
                  <a:schemeClr val="tx1"/>
                </a:solidFill>
              </a:rPr>
              <a:t> </a:t>
            </a:r>
            <a:r>
              <a:rPr lang="en-US" sz="1800" dirty="0" err="1">
                <a:solidFill>
                  <a:schemeClr val="tx1"/>
                </a:solidFill>
              </a:rPr>
              <a:t>xỉ</a:t>
            </a:r>
            <a:r>
              <a:rPr lang="en-US" sz="1800" dirty="0">
                <a:solidFill>
                  <a:schemeClr val="tx1"/>
                </a:solidFill>
              </a:rPr>
              <a:t> </a:t>
            </a:r>
            <a:r>
              <a:rPr lang="en-US" sz="1800" dirty="0" err="1">
                <a:solidFill>
                  <a:schemeClr val="tx1"/>
                </a:solidFill>
              </a:rPr>
              <a:t>tích</a:t>
            </a:r>
            <a:r>
              <a:rPr lang="en-US" sz="1800" dirty="0">
                <a:solidFill>
                  <a:schemeClr val="tx1"/>
                </a:solidFill>
              </a:rPr>
              <a:t> phân </a:t>
            </a:r>
            <a:r>
              <a:rPr lang="en-US" sz="1800" dirty="0" err="1">
                <a:solidFill>
                  <a:schemeClr val="tx1"/>
                </a:solidFill>
              </a:rPr>
              <a:t>như</a:t>
            </a:r>
            <a:r>
              <a:rPr lang="en-US" sz="1800" dirty="0">
                <a:solidFill>
                  <a:schemeClr val="tx1"/>
                </a:solidFill>
              </a:rPr>
              <a:t> CT </a:t>
            </a:r>
            <a:r>
              <a:rPr lang="en-US" sz="1800" dirty="0" err="1">
                <a:solidFill>
                  <a:schemeClr val="tx1"/>
                </a:solidFill>
              </a:rPr>
              <a:t>trung</a:t>
            </a:r>
            <a:r>
              <a:rPr lang="en-US" sz="1800" dirty="0">
                <a:solidFill>
                  <a:schemeClr val="tx1"/>
                </a:solidFill>
              </a:rPr>
              <a:t> </a:t>
            </a:r>
            <a:r>
              <a:rPr lang="en-US" sz="1800" dirty="0" err="1">
                <a:solidFill>
                  <a:schemeClr val="tx1"/>
                </a:solidFill>
              </a:rPr>
              <a:t>điểm</a:t>
            </a:r>
            <a:r>
              <a:rPr lang="en-US" sz="1800" dirty="0">
                <a:solidFill>
                  <a:schemeClr val="tx1"/>
                </a:solidFill>
              </a:rPr>
              <a:t>, </a:t>
            </a:r>
            <a:r>
              <a:rPr lang="en-US" sz="1800" dirty="0" err="1">
                <a:solidFill>
                  <a:schemeClr val="tx1"/>
                </a:solidFill>
              </a:rPr>
              <a:t>công</a:t>
            </a:r>
            <a:r>
              <a:rPr lang="en-US" sz="1800" dirty="0">
                <a:solidFill>
                  <a:schemeClr val="tx1"/>
                </a:solidFill>
              </a:rPr>
              <a:t> </a:t>
            </a:r>
            <a:r>
              <a:rPr lang="en-US" sz="1800" dirty="0" err="1">
                <a:solidFill>
                  <a:schemeClr val="tx1"/>
                </a:solidFill>
              </a:rPr>
              <a:t>thức</a:t>
            </a:r>
            <a:r>
              <a:rPr lang="en-US" sz="1800" dirty="0">
                <a:solidFill>
                  <a:schemeClr val="tx1"/>
                </a:solidFill>
              </a:rPr>
              <a:t> </a:t>
            </a:r>
            <a:r>
              <a:rPr lang="en-US" sz="1800" dirty="0" err="1">
                <a:solidFill>
                  <a:schemeClr val="tx1"/>
                </a:solidFill>
              </a:rPr>
              <a:t>hình</a:t>
            </a:r>
            <a:r>
              <a:rPr lang="en-US" sz="1800" dirty="0">
                <a:solidFill>
                  <a:schemeClr val="tx1"/>
                </a:solidFill>
              </a:rPr>
              <a:t> thang.</a:t>
            </a:r>
          </a:p>
        </p:txBody>
      </p:sp>
      <p:sp>
        <p:nvSpPr>
          <p:cNvPr id="4" name="Title 1">
            <a:extLst>
              <a:ext uri="{FF2B5EF4-FFF2-40B4-BE49-F238E27FC236}">
                <a16:creationId xmlns:a16="http://schemas.microsoft.com/office/drawing/2014/main" id="{3315EFC6-707A-4542-B70C-47B6C99D93BE}"/>
              </a:ext>
            </a:extLst>
          </p:cNvPr>
          <p:cNvSpPr>
            <a:spLocks noGrp="1"/>
          </p:cNvSpPr>
          <p:nvPr>
            <p:ph type="title"/>
          </p:nvPr>
        </p:nvSpPr>
        <p:spPr>
          <a:xfrm>
            <a:off x="596599" y="166128"/>
            <a:ext cx="10998801" cy="457529"/>
          </a:xfrm>
        </p:spPr>
        <p:txBody>
          <a:bodyPr>
            <a:normAutofit fontScale="90000"/>
          </a:bodyPr>
          <a:lstStyle/>
          <a:p>
            <a:r>
              <a:rPr lang="en-US" dirty="0"/>
              <a:t>III. </a:t>
            </a:r>
            <a:r>
              <a:rPr lang="en-US" dirty="0" err="1"/>
              <a:t>Các</a:t>
            </a:r>
            <a:r>
              <a:rPr lang="en-US" dirty="0"/>
              <a:t> </a:t>
            </a:r>
            <a:r>
              <a:rPr lang="en-US" dirty="0" err="1"/>
              <a:t>Phương</a:t>
            </a:r>
            <a:r>
              <a:rPr lang="en-US" dirty="0"/>
              <a:t> </a:t>
            </a:r>
            <a:r>
              <a:rPr lang="en-US" dirty="0" err="1"/>
              <a:t>pháp</a:t>
            </a:r>
            <a:r>
              <a:rPr lang="en-US" dirty="0"/>
              <a:t> </a:t>
            </a:r>
            <a:r>
              <a:rPr lang="en-US" dirty="0" err="1"/>
              <a:t>bậc</a:t>
            </a:r>
            <a:r>
              <a:rPr lang="en-US" dirty="0"/>
              <a:t> </a:t>
            </a:r>
            <a:r>
              <a:rPr lang="en-US" dirty="0" err="1"/>
              <a:t>hai</a:t>
            </a:r>
            <a:endParaRPr lang="en-US" dirty="0"/>
          </a:p>
        </p:txBody>
      </p:sp>
      <p:pic>
        <p:nvPicPr>
          <p:cNvPr id="8" name="Picture 7">
            <a:extLst>
              <a:ext uri="{FF2B5EF4-FFF2-40B4-BE49-F238E27FC236}">
                <a16:creationId xmlns:a16="http://schemas.microsoft.com/office/drawing/2014/main" id="{B0F42C50-AADC-4B04-A444-46153E7E8B76}"/>
              </a:ext>
            </a:extLst>
          </p:cNvPr>
          <p:cNvPicPr>
            <a:picLocks noChangeAspect="1"/>
          </p:cNvPicPr>
          <p:nvPr/>
        </p:nvPicPr>
        <p:blipFill>
          <a:blip r:embed="rId2"/>
          <a:stretch>
            <a:fillRect/>
          </a:stretch>
        </p:blipFill>
        <p:spPr>
          <a:xfrm>
            <a:off x="2280035" y="1005397"/>
            <a:ext cx="6970135" cy="1080856"/>
          </a:xfrm>
          <a:prstGeom prst="rect">
            <a:avLst/>
          </a:prstGeom>
        </p:spPr>
      </p:pic>
      <p:sp>
        <p:nvSpPr>
          <p:cNvPr id="9" name="TextBox 8">
            <a:extLst>
              <a:ext uri="{FF2B5EF4-FFF2-40B4-BE49-F238E27FC236}">
                <a16:creationId xmlns:a16="http://schemas.microsoft.com/office/drawing/2014/main" id="{F912897C-6F0F-4E39-A193-D9D2F677C927}"/>
              </a:ext>
            </a:extLst>
          </p:cNvPr>
          <p:cNvSpPr txBox="1"/>
          <p:nvPr/>
        </p:nvSpPr>
        <p:spPr>
          <a:xfrm>
            <a:off x="585924" y="2574524"/>
            <a:ext cx="10998801" cy="3970318"/>
          </a:xfrm>
          <a:prstGeom prst="rect">
            <a:avLst/>
          </a:prstGeom>
          <a:noFill/>
        </p:spPr>
        <p:txBody>
          <a:bodyPr wrap="square" rtlCol="0">
            <a:spAutoFit/>
          </a:bodyPr>
          <a:lstStyle/>
          <a:p>
            <a:r>
              <a:rPr lang="en-US" dirty="0" err="1"/>
              <a:t>Phương</a:t>
            </a:r>
            <a:r>
              <a:rPr lang="en-US" dirty="0"/>
              <a:t> </a:t>
            </a:r>
            <a:r>
              <a:rPr lang="en-US" dirty="0" err="1"/>
              <a:t>pháp</a:t>
            </a:r>
            <a:r>
              <a:rPr lang="en-US" dirty="0"/>
              <a:t> </a:t>
            </a:r>
            <a:r>
              <a:rPr lang="en-US" dirty="0" err="1"/>
              <a:t>trung</a:t>
            </a:r>
            <a:r>
              <a:rPr lang="en-US" dirty="0"/>
              <a:t> </a:t>
            </a:r>
            <a:r>
              <a:rPr lang="en-US" dirty="0" err="1"/>
              <a:t>điểm</a:t>
            </a:r>
            <a:r>
              <a:rPr lang="en-US" dirty="0"/>
              <a:t> </a:t>
            </a:r>
            <a:r>
              <a:rPr lang="en-US" dirty="0" err="1"/>
              <a:t>hiện</a:t>
            </a:r>
            <a:r>
              <a:rPr lang="en-US" dirty="0"/>
              <a:t> (explicit midpoint rule) – </a:t>
            </a:r>
            <a:r>
              <a:rPr lang="en-US" dirty="0" err="1"/>
              <a:t>phương</a:t>
            </a:r>
            <a:r>
              <a:rPr lang="en-US" dirty="0"/>
              <a:t> </a:t>
            </a:r>
            <a:r>
              <a:rPr lang="en-US" dirty="0" err="1"/>
              <a:t>pháp</a:t>
            </a:r>
            <a:r>
              <a:rPr lang="en-US" dirty="0"/>
              <a:t> </a:t>
            </a:r>
            <a:r>
              <a:rPr lang="en-US" dirty="0" err="1"/>
              <a:t>hiện</a:t>
            </a:r>
            <a:endParaRPr lang="en-US" dirty="0"/>
          </a:p>
          <a:p>
            <a:endParaRPr lang="en-US" dirty="0"/>
          </a:p>
          <a:p>
            <a:r>
              <a:rPr lang="en-US" dirty="0"/>
              <a:t>												</a:t>
            </a:r>
            <a:r>
              <a:rPr lang="en-US" dirty="0" err="1"/>
              <a:t>Bước</a:t>
            </a:r>
            <a:r>
              <a:rPr lang="en-US" dirty="0"/>
              <a:t> </a:t>
            </a:r>
            <a:r>
              <a:rPr lang="en-US" dirty="0" err="1"/>
              <a:t>xấp</a:t>
            </a:r>
            <a:r>
              <a:rPr lang="en-US" dirty="0"/>
              <a:t> </a:t>
            </a:r>
            <a:r>
              <a:rPr lang="en-US" dirty="0" err="1"/>
              <a:t>xỉ</a:t>
            </a:r>
            <a:r>
              <a:rPr lang="en-US" dirty="0"/>
              <a:t> </a:t>
            </a:r>
            <a:r>
              <a:rPr lang="en-US" dirty="0" err="1"/>
              <a:t>trung</a:t>
            </a:r>
            <a:r>
              <a:rPr lang="en-US" dirty="0"/>
              <a:t> </a:t>
            </a:r>
            <a:r>
              <a:rPr lang="en-US" dirty="0" err="1"/>
              <a:t>điểm</a:t>
            </a:r>
            <a:r>
              <a:rPr lang="en-US" dirty="0"/>
              <a:t> = Euler </a:t>
            </a:r>
            <a:r>
              <a:rPr lang="en-US" dirty="0" err="1"/>
              <a:t>hiện</a:t>
            </a:r>
            <a:endParaRPr lang="en-US" dirty="0"/>
          </a:p>
          <a:p>
            <a:r>
              <a:rPr lang="en-US" dirty="0"/>
              <a:t>												</a:t>
            </a:r>
          </a:p>
          <a:p>
            <a:r>
              <a:rPr lang="en-US" dirty="0"/>
              <a:t>												</a:t>
            </a:r>
            <a:r>
              <a:rPr lang="en-US" dirty="0" err="1"/>
              <a:t>Bước</a:t>
            </a:r>
            <a:r>
              <a:rPr lang="en-US" dirty="0"/>
              <a:t> </a:t>
            </a:r>
            <a:r>
              <a:rPr lang="en-US" dirty="0" err="1"/>
              <a:t>tính</a:t>
            </a:r>
            <a:r>
              <a:rPr lang="en-US" dirty="0"/>
              <a:t> </a:t>
            </a:r>
            <a:r>
              <a:rPr lang="en-US" dirty="0" err="1"/>
              <a:t>giá</a:t>
            </a:r>
            <a:r>
              <a:rPr lang="en-US" dirty="0"/>
              <a:t> </a:t>
            </a:r>
            <a:r>
              <a:rPr lang="en-US" dirty="0" err="1"/>
              <a:t>trị</a:t>
            </a:r>
            <a:r>
              <a:rPr lang="en-US" dirty="0"/>
              <a:t> y_{k+1}	</a:t>
            </a:r>
          </a:p>
          <a:p>
            <a:endParaRPr lang="en-US" dirty="0"/>
          </a:p>
          <a:p>
            <a:r>
              <a:rPr lang="en-US" dirty="0" err="1"/>
              <a:t>Phương</a:t>
            </a:r>
            <a:r>
              <a:rPr lang="en-US" dirty="0"/>
              <a:t> </a:t>
            </a:r>
            <a:r>
              <a:rPr lang="en-US" dirty="0" err="1"/>
              <a:t>pháp</a:t>
            </a:r>
            <a:r>
              <a:rPr lang="en-US" dirty="0"/>
              <a:t> </a:t>
            </a:r>
            <a:r>
              <a:rPr lang="en-US" dirty="0" err="1"/>
              <a:t>hình</a:t>
            </a:r>
            <a:r>
              <a:rPr lang="en-US" dirty="0"/>
              <a:t> thang (trapezoidal rule) – </a:t>
            </a:r>
            <a:r>
              <a:rPr lang="en-US" dirty="0" err="1"/>
              <a:t>phương</a:t>
            </a:r>
            <a:r>
              <a:rPr lang="en-US" dirty="0"/>
              <a:t> </a:t>
            </a:r>
            <a:r>
              <a:rPr lang="en-US" dirty="0" err="1"/>
              <a:t>pháp</a:t>
            </a:r>
            <a:r>
              <a:rPr lang="en-US" dirty="0"/>
              <a:t> </a:t>
            </a:r>
            <a:r>
              <a:rPr lang="en-US" dirty="0" err="1"/>
              <a:t>ẩn</a:t>
            </a:r>
            <a:endParaRPr lang="en-US" dirty="0"/>
          </a:p>
          <a:p>
            <a:endParaRPr lang="en-US" dirty="0"/>
          </a:p>
          <a:p>
            <a:endParaRPr lang="en-US" dirty="0"/>
          </a:p>
          <a:p>
            <a:endParaRPr lang="en-US" dirty="0"/>
          </a:p>
          <a:p>
            <a:r>
              <a:rPr lang="en-US" dirty="0" err="1"/>
              <a:t>Phương</a:t>
            </a:r>
            <a:r>
              <a:rPr lang="en-US" dirty="0"/>
              <a:t> </a:t>
            </a:r>
            <a:r>
              <a:rPr lang="en-US" dirty="0" err="1"/>
              <a:t>pháp</a:t>
            </a:r>
            <a:r>
              <a:rPr lang="en-US" dirty="0"/>
              <a:t> </a:t>
            </a:r>
            <a:r>
              <a:rPr lang="en-US" dirty="0" err="1"/>
              <a:t>Heun</a:t>
            </a:r>
            <a:r>
              <a:rPr lang="en-US" dirty="0"/>
              <a:t> (</a:t>
            </a:r>
            <a:r>
              <a:rPr lang="en-US" dirty="0" err="1"/>
              <a:t>hình</a:t>
            </a:r>
            <a:r>
              <a:rPr lang="en-US" dirty="0"/>
              <a:t> thang </a:t>
            </a:r>
            <a:r>
              <a:rPr lang="en-US" dirty="0" err="1"/>
              <a:t>cải</a:t>
            </a:r>
            <a:r>
              <a:rPr lang="en-US" dirty="0"/>
              <a:t> </a:t>
            </a:r>
            <a:r>
              <a:rPr lang="en-US" dirty="0" err="1"/>
              <a:t>tiến</a:t>
            </a:r>
            <a:r>
              <a:rPr lang="en-US" dirty="0"/>
              <a:t>/ RK2) – </a:t>
            </a:r>
            <a:r>
              <a:rPr lang="en-US" dirty="0" err="1"/>
              <a:t>phương</a:t>
            </a:r>
            <a:r>
              <a:rPr lang="en-US" dirty="0"/>
              <a:t> </a:t>
            </a:r>
            <a:r>
              <a:rPr lang="en-US" dirty="0" err="1"/>
              <a:t>pháp</a:t>
            </a:r>
            <a:r>
              <a:rPr lang="en-US" dirty="0"/>
              <a:t> </a:t>
            </a:r>
            <a:r>
              <a:rPr lang="en-US" dirty="0" err="1"/>
              <a:t>hiện</a:t>
            </a:r>
            <a:endParaRPr lang="en-US" dirty="0"/>
          </a:p>
          <a:p>
            <a:r>
              <a:rPr lang="en-US" dirty="0"/>
              <a:t>															 Euler </a:t>
            </a:r>
            <a:r>
              <a:rPr lang="en-US" dirty="0" err="1"/>
              <a:t>hiện</a:t>
            </a:r>
            <a:r>
              <a:rPr lang="en-US" dirty="0"/>
              <a:t> </a:t>
            </a:r>
            <a:r>
              <a:rPr lang="en-US" dirty="0" err="1"/>
              <a:t>để</a:t>
            </a:r>
            <a:r>
              <a:rPr lang="en-US" dirty="0"/>
              <a:t> </a:t>
            </a:r>
            <a:r>
              <a:rPr lang="en-US" dirty="0" err="1"/>
              <a:t>giải</a:t>
            </a:r>
            <a:r>
              <a:rPr lang="en-US" dirty="0"/>
              <a:t> </a:t>
            </a:r>
            <a:r>
              <a:rPr lang="en-US" dirty="0" err="1"/>
              <a:t>thô</a:t>
            </a:r>
            <a:r>
              <a:rPr lang="en-US" dirty="0"/>
              <a:t> y_{k+1} </a:t>
            </a:r>
          </a:p>
          <a:p>
            <a:r>
              <a:rPr lang="en-US" dirty="0"/>
              <a:t>															</a:t>
            </a:r>
          </a:p>
          <a:p>
            <a:r>
              <a:rPr lang="en-US" dirty="0"/>
              <a:t>															 </a:t>
            </a:r>
            <a:r>
              <a:rPr lang="en-US" dirty="0" err="1"/>
              <a:t>Hình</a:t>
            </a:r>
            <a:r>
              <a:rPr lang="en-US" dirty="0"/>
              <a:t> thang </a:t>
            </a:r>
            <a:r>
              <a:rPr lang="en-US" dirty="0" err="1"/>
              <a:t>để</a:t>
            </a:r>
            <a:r>
              <a:rPr lang="en-US" dirty="0"/>
              <a:t> </a:t>
            </a:r>
            <a:r>
              <a:rPr lang="en-US" dirty="0" err="1"/>
              <a:t>xấp</a:t>
            </a:r>
            <a:r>
              <a:rPr lang="en-US" dirty="0"/>
              <a:t> </a:t>
            </a:r>
            <a:r>
              <a:rPr lang="en-US" dirty="0" err="1"/>
              <a:t>xỉ</a:t>
            </a:r>
            <a:r>
              <a:rPr lang="en-US" dirty="0"/>
              <a:t> </a:t>
            </a:r>
            <a:r>
              <a:rPr lang="en-US" dirty="0" err="1"/>
              <a:t>mịn</a:t>
            </a:r>
            <a:r>
              <a:rPr lang="en-US" dirty="0"/>
              <a:t> y_{k+1} </a:t>
            </a:r>
          </a:p>
        </p:txBody>
      </p:sp>
      <p:pic>
        <p:nvPicPr>
          <p:cNvPr id="17" name="Picture 16">
            <a:extLst>
              <a:ext uri="{FF2B5EF4-FFF2-40B4-BE49-F238E27FC236}">
                <a16:creationId xmlns:a16="http://schemas.microsoft.com/office/drawing/2014/main" id="{4E5C1142-3BB2-425A-B353-414A6DC2117E}"/>
              </a:ext>
            </a:extLst>
          </p:cNvPr>
          <p:cNvPicPr>
            <a:picLocks noChangeAspect="1"/>
          </p:cNvPicPr>
          <p:nvPr/>
        </p:nvPicPr>
        <p:blipFill>
          <a:blip r:embed="rId3"/>
          <a:stretch>
            <a:fillRect/>
          </a:stretch>
        </p:blipFill>
        <p:spPr>
          <a:xfrm>
            <a:off x="1746172" y="3001252"/>
            <a:ext cx="4281048" cy="1089133"/>
          </a:xfrm>
          <a:prstGeom prst="rect">
            <a:avLst/>
          </a:prstGeom>
        </p:spPr>
      </p:pic>
      <p:pic>
        <p:nvPicPr>
          <p:cNvPr id="21" name="Picture 20">
            <a:extLst>
              <a:ext uri="{FF2B5EF4-FFF2-40B4-BE49-F238E27FC236}">
                <a16:creationId xmlns:a16="http://schemas.microsoft.com/office/drawing/2014/main" id="{4BA9C624-BBE3-48E3-9021-E12580B90B04}"/>
              </a:ext>
            </a:extLst>
          </p:cNvPr>
          <p:cNvPicPr>
            <a:picLocks noChangeAspect="1"/>
          </p:cNvPicPr>
          <p:nvPr/>
        </p:nvPicPr>
        <p:blipFill>
          <a:blip r:embed="rId4"/>
          <a:stretch>
            <a:fillRect/>
          </a:stretch>
        </p:blipFill>
        <p:spPr>
          <a:xfrm>
            <a:off x="2380099" y="4616295"/>
            <a:ext cx="4568002" cy="728062"/>
          </a:xfrm>
          <a:prstGeom prst="rect">
            <a:avLst/>
          </a:prstGeom>
        </p:spPr>
      </p:pic>
      <p:pic>
        <p:nvPicPr>
          <p:cNvPr id="25" name="Picture 24">
            <a:extLst>
              <a:ext uri="{FF2B5EF4-FFF2-40B4-BE49-F238E27FC236}">
                <a16:creationId xmlns:a16="http://schemas.microsoft.com/office/drawing/2014/main" id="{90C803F9-8393-427D-8987-65662AA857FD}"/>
              </a:ext>
            </a:extLst>
          </p:cNvPr>
          <p:cNvPicPr>
            <a:picLocks noChangeAspect="1"/>
          </p:cNvPicPr>
          <p:nvPr/>
        </p:nvPicPr>
        <p:blipFill>
          <a:blip r:embed="rId5"/>
          <a:stretch>
            <a:fillRect/>
          </a:stretch>
        </p:blipFill>
        <p:spPr>
          <a:xfrm>
            <a:off x="2207812" y="5618322"/>
            <a:ext cx="5142899" cy="1053616"/>
          </a:xfrm>
          <a:prstGeom prst="rect">
            <a:avLst/>
          </a:prstGeom>
        </p:spPr>
      </p:pic>
    </p:spTree>
    <p:extLst>
      <p:ext uri="{BB962C8B-B14F-4D97-AF65-F5344CB8AC3E}">
        <p14:creationId xmlns:p14="http://schemas.microsoft.com/office/powerpoint/2010/main" val="412792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fade">
                                      <p:cBhvr>
                                        <p:cTn id="24" dur="1000"/>
                                        <p:tgtEl>
                                          <p:spTgt spid="9">
                                            <p:txEl>
                                              <p:pRg st="0" end="0"/>
                                            </p:txEl>
                                          </p:spTgt>
                                        </p:tgtEl>
                                      </p:cBhvr>
                                    </p:animEffect>
                                    <p:anim calcmode="lin" valueType="num">
                                      <p:cBhvr>
                                        <p:cTn id="2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9">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9">
                                            <p:txEl>
                                              <p:pRg st="2" end="2"/>
                                            </p:txEl>
                                          </p:spTgt>
                                        </p:tgtEl>
                                        <p:attrNameLst>
                                          <p:attrName>style.visibility</p:attrName>
                                        </p:attrNameLst>
                                      </p:cBhvr>
                                      <p:to>
                                        <p:strVal val="visible"/>
                                      </p:to>
                                    </p:set>
                                    <p:animEffect transition="in" filter="fade">
                                      <p:cBhvr>
                                        <p:cTn id="34" dur="1000"/>
                                        <p:tgtEl>
                                          <p:spTgt spid="9">
                                            <p:txEl>
                                              <p:pRg st="2" end="2"/>
                                            </p:txEl>
                                          </p:spTgt>
                                        </p:tgtEl>
                                      </p:cBhvr>
                                    </p:animEffect>
                                    <p:anim calcmode="lin" valueType="num">
                                      <p:cBhvr>
                                        <p:cTn id="35"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9">
                                            <p:txEl>
                                              <p:pRg st="2" end="2"/>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animEffect transition="in" filter="fade">
                                      <p:cBhvr>
                                        <p:cTn id="39" dur="1000"/>
                                        <p:tgtEl>
                                          <p:spTgt spid="9">
                                            <p:txEl>
                                              <p:pRg st="3" end="3"/>
                                            </p:txEl>
                                          </p:spTgt>
                                        </p:tgtEl>
                                      </p:cBhvr>
                                    </p:animEffect>
                                    <p:anim calcmode="lin" valueType="num">
                                      <p:cBhvr>
                                        <p:cTn id="40"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9">
                                            <p:txEl>
                                              <p:pRg st="3" end="3"/>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fade">
                                      <p:cBhvr>
                                        <p:cTn id="44" dur="1000"/>
                                        <p:tgtEl>
                                          <p:spTgt spid="9">
                                            <p:txEl>
                                              <p:pRg st="4" end="4"/>
                                            </p:txEl>
                                          </p:spTgt>
                                        </p:tgtEl>
                                      </p:cBhvr>
                                    </p:animEffect>
                                    <p:anim calcmode="lin" valueType="num">
                                      <p:cBhvr>
                                        <p:cTn id="45"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9">
                                            <p:txEl>
                                              <p:pRg st="6" end="6"/>
                                            </p:txEl>
                                          </p:spTgt>
                                        </p:tgtEl>
                                        <p:attrNameLst>
                                          <p:attrName>style.visibility</p:attrName>
                                        </p:attrNameLst>
                                      </p:cBhvr>
                                      <p:to>
                                        <p:strVal val="visible"/>
                                      </p:to>
                                    </p:set>
                                    <p:animEffect transition="in" filter="fade">
                                      <p:cBhvr>
                                        <p:cTn id="51" dur="1000"/>
                                        <p:tgtEl>
                                          <p:spTgt spid="9">
                                            <p:txEl>
                                              <p:pRg st="6" end="6"/>
                                            </p:txEl>
                                          </p:spTgt>
                                        </p:tgtEl>
                                      </p:cBhvr>
                                    </p:animEffect>
                                    <p:anim calcmode="lin" valueType="num">
                                      <p:cBhvr>
                                        <p:cTn id="52"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9">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1000"/>
                                        <p:tgtEl>
                                          <p:spTgt spid="21"/>
                                        </p:tgtEl>
                                      </p:cBhvr>
                                    </p:animEffect>
                                    <p:anim calcmode="lin" valueType="num">
                                      <p:cBhvr>
                                        <p:cTn id="57" dur="1000" fill="hold"/>
                                        <p:tgtEl>
                                          <p:spTgt spid="21"/>
                                        </p:tgtEl>
                                        <p:attrNameLst>
                                          <p:attrName>ppt_x</p:attrName>
                                        </p:attrNameLst>
                                      </p:cBhvr>
                                      <p:tavLst>
                                        <p:tav tm="0">
                                          <p:val>
                                            <p:strVal val="#ppt_x"/>
                                          </p:val>
                                        </p:tav>
                                        <p:tav tm="100000">
                                          <p:val>
                                            <p:strVal val="#ppt_x"/>
                                          </p:val>
                                        </p:tav>
                                      </p:tavLst>
                                    </p:anim>
                                    <p:anim calcmode="lin" valueType="num">
                                      <p:cBhvr>
                                        <p:cTn id="5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9">
                                            <p:txEl>
                                              <p:pRg st="10" end="10"/>
                                            </p:txEl>
                                          </p:spTgt>
                                        </p:tgtEl>
                                        <p:attrNameLst>
                                          <p:attrName>style.visibility</p:attrName>
                                        </p:attrNameLst>
                                      </p:cBhvr>
                                      <p:to>
                                        <p:strVal val="visible"/>
                                      </p:to>
                                    </p:set>
                                    <p:animEffect transition="in" filter="fade">
                                      <p:cBhvr>
                                        <p:cTn id="63" dur="1000"/>
                                        <p:tgtEl>
                                          <p:spTgt spid="9">
                                            <p:txEl>
                                              <p:pRg st="10" end="10"/>
                                            </p:txEl>
                                          </p:spTgt>
                                        </p:tgtEl>
                                      </p:cBhvr>
                                    </p:animEffect>
                                    <p:anim calcmode="lin" valueType="num">
                                      <p:cBhvr>
                                        <p:cTn id="64" dur="10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9">
                                            <p:txEl>
                                              <p:pRg st="10" end="10"/>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9">
                                            <p:txEl>
                                              <p:pRg st="11" end="11"/>
                                            </p:txEl>
                                          </p:spTgt>
                                        </p:tgtEl>
                                        <p:attrNameLst>
                                          <p:attrName>style.visibility</p:attrName>
                                        </p:attrNameLst>
                                      </p:cBhvr>
                                      <p:to>
                                        <p:strVal val="visible"/>
                                      </p:to>
                                    </p:set>
                                    <p:animEffect transition="in" filter="fade">
                                      <p:cBhvr>
                                        <p:cTn id="68" dur="1000"/>
                                        <p:tgtEl>
                                          <p:spTgt spid="9">
                                            <p:txEl>
                                              <p:pRg st="11" end="11"/>
                                            </p:txEl>
                                          </p:spTgt>
                                        </p:tgtEl>
                                      </p:cBhvr>
                                    </p:animEffect>
                                    <p:anim calcmode="lin" valueType="num">
                                      <p:cBhvr>
                                        <p:cTn id="69" dur="1000" fill="hold"/>
                                        <p:tgtEl>
                                          <p:spTgt spid="9">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9">
                                            <p:txEl>
                                              <p:pRg st="11" end="11"/>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9">
                                            <p:txEl>
                                              <p:pRg st="12" end="12"/>
                                            </p:txEl>
                                          </p:spTgt>
                                        </p:tgtEl>
                                        <p:attrNameLst>
                                          <p:attrName>style.visibility</p:attrName>
                                        </p:attrNameLst>
                                      </p:cBhvr>
                                      <p:to>
                                        <p:strVal val="visible"/>
                                      </p:to>
                                    </p:set>
                                    <p:animEffect transition="in" filter="fade">
                                      <p:cBhvr>
                                        <p:cTn id="73" dur="1000"/>
                                        <p:tgtEl>
                                          <p:spTgt spid="9">
                                            <p:txEl>
                                              <p:pRg st="12" end="12"/>
                                            </p:txEl>
                                          </p:spTgt>
                                        </p:tgtEl>
                                      </p:cBhvr>
                                    </p:animEffect>
                                    <p:anim calcmode="lin" valueType="num">
                                      <p:cBhvr>
                                        <p:cTn id="74" dur="1000" fill="hold"/>
                                        <p:tgtEl>
                                          <p:spTgt spid="9">
                                            <p:txEl>
                                              <p:pRg st="12" end="12"/>
                                            </p:txEl>
                                          </p:spTgt>
                                        </p:tgtEl>
                                        <p:attrNameLst>
                                          <p:attrName>ppt_x</p:attrName>
                                        </p:attrNameLst>
                                      </p:cBhvr>
                                      <p:tavLst>
                                        <p:tav tm="0">
                                          <p:val>
                                            <p:strVal val="#ppt_x"/>
                                          </p:val>
                                        </p:tav>
                                        <p:tav tm="100000">
                                          <p:val>
                                            <p:strVal val="#ppt_x"/>
                                          </p:val>
                                        </p:tav>
                                      </p:tavLst>
                                    </p:anim>
                                    <p:anim calcmode="lin" valueType="num">
                                      <p:cBhvr>
                                        <p:cTn id="75" dur="1000" fill="hold"/>
                                        <p:tgtEl>
                                          <p:spTgt spid="9">
                                            <p:txEl>
                                              <p:pRg st="12" end="12"/>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9">
                                            <p:txEl>
                                              <p:pRg st="13" end="13"/>
                                            </p:txEl>
                                          </p:spTgt>
                                        </p:tgtEl>
                                        <p:attrNameLst>
                                          <p:attrName>style.visibility</p:attrName>
                                        </p:attrNameLst>
                                      </p:cBhvr>
                                      <p:to>
                                        <p:strVal val="visible"/>
                                      </p:to>
                                    </p:set>
                                    <p:animEffect transition="in" filter="fade">
                                      <p:cBhvr>
                                        <p:cTn id="78" dur="1000"/>
                                        <p:tgtEl>
                                          <p:spTgt spid="9">
                                            <p:txEl>
                                              <p:pRg st="13" end="13"/>
                                            </p:txEl>
                                          </p:spTgt>
                                        </p:tgtEl>
                                      </p:cBhvr>
                                    </p:animEffect>
                                    <p:anim calcmode="lin" valueType="num">
                                      <p:cBhvr>
                                        <p:cTn id="79" dur="1000" fill="hold"/>
                                        <p:tgtEl>
                                          <p:spTgt spid="9">
                                            <p:txEl>
                                              <p:pRg st="13" end="13"/>
                                            </p:txEl>
                                          </p:spTgt>
                                        </p:tgtEl>
                                        <p:attrNameLst>
                                          <p:attrName>ppt_x</p:attrName>
                                        </p:attrNameLst>
                                      </p:cBhvr>
                                      <p:tavLst>
                                        <p:tav tm="0">
                                          <p:val>
                                            <p:strVal val="#ppt_x"/>
                                          </p:val>
                                        </p:tav>
                                        <p:tav tm="100000">
                                          <p:val>
                                            <p:strVal val="#ppt_x"/>
                                          </p:val>
                                        </p:tav>
                                      </p:tavLst>
                                    </p:anim>
                                    <p:anim calcmode="lin" valueType="num">
                                      <p:cBhvr>
                                        <p:cTn id="80" dur="1000" fill="hold"/>
                                        <p:tgtEl>
                                          <p:spTgt spid="9">
                                            <p:txEl>
                                              <p:pRg st="13" end="13"/>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fade">
                                      <p:cBhvr>
                                        <p:cTn id="83" dur="1000"/>
                                        <p:tgtEl>
                                          <p:spTgt spid="25"/>
                                        </p:tgtEl>
                                      </p:cBhvr>
                                    </p:animEffect>
                                    <p:anim calcmode="lin" valueType="num">
                                      <p:cBhvr>
                                        <p:cTn id="84" dur="1000" fill="hold"/>
                                        <p:tgtEl>
                                          <p:spTgt spid="25"/>
                                        </p:tgtEl>
                                        <p:attrNameLst>
                                          <p:attrName>ppt_x</p:attrName>
                                        </p:attrNameLst>
                                      </p:cBhvr>
                                      <p:tavLst>
                                        <p:tav tm="0">
                                          <p:val>
                                            <p:strVal val="#ppt_x"/>
                                          </p:val>
                                        </p:tav>
                                        <p:tav tm="100000">
                                          <p:val>
                                            <p:strVal val="#ppt_x"/>
                                          </p:val>
                                        </p:tav>
                                      </p:tavLst>
                                    </p:anim>
                                    <p:anim calcmode="lin" valueType="num">
                                      <p:cBhvr>
                                        <p:cTn id="8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51E105-7294-43E6-89B1-2BA24BA4C0C6}"/>
              </a:ext>
            </a:extLst>
          </p:cNvPr>
          <p:cNvSpPr txBox="1"/>
          <p:nvPr/>
        </p:nvSpPr>
        <p:spPr>
          <a:xfrm>
            <a:off x="572655" y="674254"/>
            <a:ext cx="11111345" cy="1200329"/>
          </a:xfrm>
          <a:prstGeom prst="rect">
            <a:avLst/>
          </a:prstGeom>
          <a:noFill/>
        </p:spPr>
        <p:txBody>
          <a:bodyPr wrap="square" rtlCol="0">
            <a:spAutoFit/>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Trung</a:t>
            </a:r>
            <a:r>
              <a:rPr lang="en-US" dirty="0"/>
              <a:t> </a:t>
            </a:r>
            <a:r>
              <a:rPr lang="en-US" dirty="0" err="1"/>
              <a:t>điểm</a:t>
            </a:r>
            <a:r>
              <a:rPr lang="en-US" dirty="0"/>
              <a:t>, </a:t>
            </a:r>
            <a:r>
              <a:rPr lang="en-US" dirty="0" err="1"/>
              <a:t>Hình</a:t>
            </a:r>
            <a:r>
              <a:rPr lang="en-US" dirty="0"/>
              <a:t> Thang, </a:t>
            </a:r>
            <a:r>
              <a:rPr lang="en-US" dirty="0" err="1"/>
              <a:t>Heun</a:t>
            </a:r>
            <a:r>
              <a:rPr lang="en-US" dirty="0"/>
              <a:t> </a:t>
            </a:r>
            <a:r>
              <a:rPr lang="en-US" dirty="0" err="1"/>
              <a:t>đều</a:t>
            </a:r>
            <a:r>
              <a:rPr lang="en-US" dirty="0"/>
              <a:t> </a:t>
            </a:r>
            <a:r>
              <a:rPr lang="en-US" dirty="0" err="1"/>
              <a:t>hội</a:t>
            </a:r>
            <a:r>
              <a:rPr lang="en-US" dirty="0"/>
              <a:t> </a:t>
            </a:r>
            <a:r>
              <a:rPr lang="en-US" dirty="0" err="1"/>
              <a:t>tụ</a:t>
            </a:r>
            <a:r>
              <a:rPr lang="en-US" dirty="0"/>
              <a:t> </a:t>
            </a:r>
            <a:r>
              <a:rPr lang="en-US" dirty="0" err="1"/>
              <a:t>bậc</a:t>
            </a:r>
            <a:r>
              <a:rPr lang="en-US" dirty="0"/>
              <a:t> </a:t>
            </a:r>
            <a:r>
              <a:rPr lang="en-US" dirty="0" err="1"/>
              <a:t>hai</a:t>
            </a:r>
            <a:r>
              <a:rPr lang="en-US" dirty="0"/>
              <a:t> với </a:t>
            </a:r>
            <a:r>
              <a:rPr lang="en-US" dirty="0" err="1"/>
              <a:t>bước</a:t>
            </a:r>
            <a:r>
              <a:rPr lang="en-US" dirty="0"/>
              <a:t> h </a:t>
            </a:r>
            <a:r>
              <a:rPr lang="en-US" dirty="0" err="1"/>
              <a:t>đủ</a:t>
            </a:r>
            <a:r>
              <a:rPr lang="en-US" dirty="0"/>
              <a:t> </a:t>
            </a:r>
            <a:r>
              <a:rPr lang="en-US" dirty="0" err="1"/>
              <a:t>nhỏ</a:t>
            </a:r>
            <a:r>
              <a:rPr lang="en-US" dirty="0"/>
              <a:t>, </a:t>
            </a:r>
            <a:r>
              <a:rPr lang="en-US" dirty="0" err="1"/>
              <a:t>tức</a:t>
            </a:r>
            <a:r>
              <a:rPr lang="en-US" dirty="0"/>
              <a:t> </a:t>
            </a:r>
            <a:r>
              <a:rPr lang="en-US" dirty="0" err="1"/>
              <a:t>là</a:t>
            </a:r>
            <a:endParaRPr lang="en-US" dirty="0"/>
          </a:p>
          <a:p>
            <a:endParaRPr lang="en-US" dirty="0"/>
          </a:p>
          <a:p>
            <a:endParaRPr lang="en-US" dirty="0"/>
          </a:p>
          <a:p>
            <a:endParaRPr lang="en-US" dirty="0"/>
          </a:p>
        </p:txBody>
      </p:sp>
      <p:pic>
        <p:nvPicPr>
          <p:cNvPr id="13" name="Picture 12">
            <a:extLst>
              <a:ext uri="{FF2B5EF4-FFF2-40B4-BE49-F238E27FC236}">
                <a16:creationId xmlns:a16="http://schemas.microsoft.com/office/drawing/2014/main" id="{7B8A842E-FD62-4FBF-A65E-21659CDCDA71}"/>
              </a:ext>
            </a:extLst>
          </p:cNvPr>
          <p:cNvPicPr>
            <a:picLocks noChangeAspect="1"/>
          </p:cNvPicPr>
          <p:nvPr/>
        </p:nvPicPr>
        <p:blipFill>
          <a:blip r:embed="rId2"/>
          <a:stretch>
            <a:fillRect/>
          </a:stretch>
        </p:blipFill>
        <p:spPr>
          <a:xfrm>
            <a:off x="2143990" y="1162401"/>
            <a:ext cx="6944592" cy="694459"/>
          </a:xfrm>
          <a:prstGeom prst="rect">
            <a:avLst/>
          </a:prstGeom>
        </p:spPr>
      </p:pic>
      <p:sp>
        <p:nvSpPr>
          <p:cNvPr id="14" name="Title 1">
            <a:extLst>
              <a:ext uri="{FF2B5EF4-FFF2-40B4-BE49-F238E27FC236}">
                <a16:creationId xmlns:a16="http://schemas.microsoft.com/office/drawing/2014/main" id="{6FD39FE4-6BFF-49BD-80FD-4369DF05BAD1}"/>
              </a:ext>
            </a:extLst>
          </p:cNvPr>
          <p:cNvSpPr>
            <a:spLocks noGrp="1"/>
          </p:cNvSpPr>
          <p:nvPr>
            <p:ph type="title"/>
          </p:nvPr>
        </p:nvSpPr>
        <p:spPr>
          <a:xfrm>
            <a:off x="136063" y="408630"/>
            <a:ext cx="11423379" cy="457529"/>
          </a:xfrm>
        </p:spPr>
        <p:txBody>
          <a:bodyPr>
            <a:normAutofit fontScale="90000"/>
          </a:bodyPr>
          <a:lstStyle/>
          <a:p>
            <a:pPr algn="ctr"/>
            <a:r>
              <a:rPr lang="en-US" dirty="0"/>
              <a:t>SỰ HỘI TỤ CỦA CÁC PHƯƠNG PHÁP BẬC HAI</a:t>
            </a:r>
            <a:br>
              <a:rPr lang="en-US" dirty="0"/>
            </a:br>
            <a:endParaRPr lang="en-US" dirty="0"/>
          </a:p>
        </p:txBody>
      </p:sp>
      <p:pic>
        <p:nvPicPr>
          <p:cNvPr id="3" name="Picture 2">
            <a:extLst>
              <a:ext uri="{FF2B5EF4-FFF2-40B4-BE49-F238E27FC236}">
                <a16:creationId xmlns:a16="http://schemas.microsoft.com/office/drawing/2014/main" id="{A221D60A-5905-4A14-92CA-AA54DFD295A4}"/>
              </a:ext>
            </a:extLst>
          </p:cNvPr>
          <p:cNvPicPr>
            <a:picLocks noChangeAspect="1"/>
          </p:cNvPicPr>
          <p:nvPr/>
        </p:nvPicPr>
        <p:blipFill>
          <a:blip r:embed="rId3"/>
          <a:stretch>
            <a:fillRect/>
          </a:stretch>
        </p:blipFill>
        <p:spPr>
          <a:xfrm>
            <a:off x="6791333" y="2030966"/>
            <a:ext cx="4723809" cy="3288889"/>
          </a:xfrm>
          <a:prstGeom prst="rect">
            <a:avLst/>
          </a:prstGeom>
        </p:spPr>
      </p:pic>
      <p:sp>
        <p:nvSpPr>
          <p:cNvPr id="8" name="TextBox 7">
            <a:extLst>
              <a:ext uri="{FF2B5EF4-FFF2-40B4-BE49-F238E27FC236}">
                <a16:creationId xmlns:a16="http://schemas.microsoft.com/office/drawing/2014/main" id="{58C78B7D-2AEE-468D-953B-B6EAB4BEA04E}"/>
              </a:ext>
            </a:extLst>
          </p:cNvPr>
          <p:cNvSpPr txBox="1"/>
          <p:nvPr/>
        </p:nvSpPr>
        <p:spPr>
          <a:xfrm>
            <a:off x="6791333" y="5442720"/>
            <a:ext cx="6109854" cy="923330"/>
          </a:xfrm>
          <a:prstGeom prst="rect">
            <a:avLst/>
          </a:prstGeom>
          <a:noFill/>
        </p:spPr>
        <p:txBody>
          <a:bodyPr wrap="square">
            <a:spAutoFit/>
          </a:bodyPr>
          <a:lstStyle/>
          <a:p>
            <a:r>
              <a:rPr lang="en-US" dirty="0"/>
              <a:t>Bài </a:t>
            </a:r>
            <a:r>
              <a:rPr lang="en-US" dirty="0" err="1"/>
              <a:t>toán</a:t>
            </a:r>
            <a:r>
              <a:rPr lang="en-US" dirty="0"/>
              <a:t> </a:t>
            </a:r>
            <a:r>
              <a:rPr lang="en-US" dirty="0" err="1"/>
              <a:t>thử</a:t>
            </a:r>
            <a:r>
              <a:rPr lang="en-US" dirty="0"/>
              <a:t> </a:t>
            </a:r>
            <a:r>
              <a:rPr lang="en-US" dirty="0" err="1"/>
              <a:t>cương</a:t>
            </a:r>
            <a:endParaRPr lang="en-US" dirty="0"/>
          </a:p>
          <a:p>
            <a:r>
              <a:rPr lang="en-US" dirty="0"/>
              <a:t>            y’(x) = g – q y(x), với g = q = 25, h = 0.1</a:t>
            </a:r>
          </a:p>
          <a:p>
            <a:r>
              <a:rPr lang="en-US" dirty="0"/>
              <a:t>            y(0) = 0</a:t>
            </a:r>
          </a:p>
        </p:txBody>
      </p:sp>
      <p:pic>
        <p:nvPicPr>
          <p:cNvPr id="7" name="Picture 6">
            <a:extLst>
              <a:ext uri="{FF2B5EF4-FFF2-40B4-BE49-F238E27FC236}">
                <a16:creationId xmlns:a16="http://schemas.microsoft.com/office/drawing/2014/main" id="{69EC2A07-3547-4DA0-8724-E7B99F982559}"/>
              </a:ext>
            </a:extLst>
          </p:cNvPr>
          <p:cNvPicPr>
            <a:picLocks noChangeAspect="1"/>
          </p:cNvPicPr>
          <p:nvPr/>
        </p:nvPicPr>
        <p:blipFill>
          <a:blip r:embed="rId4"/>
          <a:stretch>
            <a:fillRect/>
          </a:stretch>
        </p:blipFill>
        <p:spPr>
          <a:xfrm>
            <a:off x="962745" y="2030965"/>
            <a:ext cx="4933335" cy="3288890"/>
          </a:xfrm>
          <a:prstGeom prst="rect">
            <a:avLst/>
          </a:prstGeom>
        </p:spPr>
      </p:pic>
      <p:sp>
        <p:nvSpPr>
          <p:cNvPr id="11" name="TextBox 10">
            <a:extLst>
              <a:ext uri="{FF2B5EF4-FFF2-40B4-BE49-F238E27FC236}">
                <a16:creationId xmlns:a16="http://schemas.microsoft.com/office/drawing/2014/main" id="{6BAC30CC-C0F6-4B81-B06C-2438E9057414}"/>
              </a:ext>
            </a:extLst>
          </p:cNvPr>
          <p:cNvSpPr txBox="1"/>
          <p:nvPr/>
        </p:nvSpPr>
        <p:spPr>
          <a:xfrm>
            <a:off x="847733" y="5442720"/>
            <a:ext cx="6109854" cy="1200329"/>
          </a:xfrm>
          <a:prstGeom prst="rect">
            <a:avLst/>
          </a:prstGeom>
          <a:noFill/>
        </p:spPr>
        <p:txBody>
          <a:bodyPr wrap="square">
            <a:spAutoFit/>
          </a:bodyPr>
          <a:lstStyle/>
          <a:p>
            <a:r>
              <a:rPr lang="en-US" dirty="0"/>
              <a:t>Bài </a:t>
            </a:r>
            <a:r>
              <a:rPr lang="en-US" dirty="0" err="1"/>
              <a:t>toán</a:t>
            </a:r>
            <a:r>
              <a:rPr lang="en-US" dirty="0"/>
              <a:t> </a:t>
            </a:r>
            <a:r>
              <a:rPr lang="en-US" dirty="0" err="1"/>
              <a:t>thử</a:t>
            </a:r>
            <a:r>
              <a:rPr lang="en-US" dirty="0"/>
              <a:t> </a:t>
            </a:r>
            <a:r>
              <a:rPr lang="en-US" dirty="0" err="1"/>
              <a:t>không</a:t>
            </a:r>
            <a:r>
              <a:rPr lang="en-US" dirty="0"/>
              <a:t> </a:t>
            </a:r>
            <a:r>
              <a:rPr lang="en-US" dirty="0" err="1"/>
              <a:t>cương</a:t>
            </a:r>
            <a:r>
              <a:rPr lang="en-US" dirty="0"/>
              <a:t>, h</a:t>
            </a:r>
            <a:r>
              <a:rPr lang="en-US"/>
              <a:t>= 0.01 = 1e-2</a:t>
            </a:r>
            <a:endParaRPr lang="en-US" dirty="0"/>
          </a:p>
          <a:p>
            <a:r>
              <a:rPr lang="en-US" dirty="0"/>
              <a:t>        y’(x) = – 4 * y + x^2</a:t>
            </a:r>
          </a:p>
          <a:p>
            <a:r>
              <a:rPr lang="en-US" dirty="0"/>
              <a:t>	 y(0) = 0</a:t>
            </a:r>
          </a:p>
          <a:p>
            <a:r>
              <a:rPr lang="en-US" dirty="0"/>
              <a:t>Sai </a:t>
            </a:r>
            <a:r>
              <a:rPr lang="en-US" dirty="0" err="1"/>
              <a:t>số</a:t>
            </a:r>
            <a:r>
              <a:rPr lang="en-US" dirty="0"/>
              <a:t> </a:t>
            </a:r>
            <a:r>
              <a:rPr lang="en-US" dirty="0" err="1"/>
              <a:t>thể</a:t>
            </a:r>
            <a:r>
              <a:rPr lang="en-US" dirty="0"/>
              <a:t> </a:t>
            </a:r>
            <a:r>
              <a:rPr lang="en-US" dirty="0" err="1"/>
              <a:t>hiện</a:t>
            </a:r>
            <a:r>
              <a:rPr lang="en-US" dirty="0"/>
              <a:t> </a:t>
            </a:r>
            <a:r>
              <a:rPr lang="en-US" dirty="0" err="1"/>
              <a:t>rất</a:t>
            </a:r>
            <a:r>
              <a:rPr lang="en-US" dirty="0"/>
              <a:t> </a:t>
            </a:r>
            <a:r>
              <a:rPr lang="en-US" dirty="0" err="1"/>
              <a:t>rõ</a:t>
            </a:r>
            <a:r>
              <a:rPr lang="en-US" dirty="0"/>
              <a:t> </a:t>
            </a:r>
            <a:r>
              <a:rPr lang="en-US" dirty="0" err="1"/>
              <a:t>tốc</a:t>
            </a:r>
            <a:r>
              <a:rPr lang="en-US" dirty="0"/>
              <a:t> </a:t>
            </a:r>
            <a:r>
              <a:rPr lang="en-US" dirty="0" err="1"/>
              <a:t>độ</a:t>
            </a:r>
            <a:r>
              <a:rPr lang="en-US" dirty="0"/>
              <a:t> </a:t>
            </a:r>
            <a:r>
              <a:rPr lang="en-US" dirty="0" err="1"/>
              <a:t>hội</a:t>
            </a:r>
            <a:r>
              <a:rPr lang="en-US" dirty="0"/>
              <a:t> </a:t>
            </a:r>
            <a:r>
              <a:rPr lang="en-US" dirty="0" err="1"/>
              <a:t>tụ</a:t>
            </a:r>
            <a:r>
              <a:rPr lang="en-US" dirty="0"/>
              <a:t> </a:t>
            </a:r>
            <a:r>
              <a:rPr lang="en-US" dirty="0" err="1"/>
              <a:t>của</a:t>
            </a:r>
            <a:r>
              <a:rPr lang="en-US" dirty="0"/>
              <a:t> </a:t>
            </a:r>
            <a:r>
              <a:rPr lang="en-US" dirty="0" err="1"/>
              <a:t>phương</a:t>
            </a:r>
            <a:r>
              <a:rPr lang="en-US" dirty="0"/>
              <a:t> </a:t>
            </a:r>
            <a:r>
              <a:rPr lang="en-US" dirty="0" err="1"/>
              <a:t>pháp</a:t>
            </a:r>
            <a:endParaRPr lang="en-US" dirty="0"/>
          </a:p>
        </p:txBody>
      </p:sp>
    </p:spTree>
    <p:extLst>
      <p:ext uri="{BB962C8B-B14F-4D97-AF65-F5344CB8AC3E}">
        <p14:creationId xmlns:p14="http://schemas.microsoft.com/office/powerpoint/2010/main" val="283748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DCE8A-8963-4C3F-9692-C194DCB48A61}"/>
              </a:ext>
            </a:extLst>
          </p:cNvPr>
          <p:cNvSpPr>
            <a:spLocks noGrp="1"/>
          </p:cNvSpPr>
          <p:nvPr>
            <p:ph type="title"/>
          </p:nvPr>
        </p:nvSpPr>
        <p:spPr>
          <a:xfrm>
            <a:off x="400126" y="412483"/>
            <a:ext cx="7918251" cy="457529"/>
          </a:xfrm>
        </p:spPr>
        <p:txBody>
          <a:bodyPr>
            <a:normAutofit fontScale="90000"/>
          </a:bodyPr>
          <a:lstStyle/>
          <a:p>
            <a:r>
              <a:rPr lang="en-US" dirty="0"/>
              <a:t>I. </a:t>
            </a:r>
            <a:r>
              <a:rPr lang="en-US" dirty="0" err="1"/>
              <a:t>Một</a:t>
            </a:r>
            <a:r>
              <a:rPr lang="en-US" dirty="0"/>
              <a:t> </a:t>
            </a:r>
            <a:r>
              <a:rPr lang="en-US" dirty="0" err="1"/>
              <a:t>số</a:t>
            </a:r>
            <a:r>
              <a:rPr lang="en-US" dirty="0"/>
              <a:t> </a:t>
            </a:r>
            <a:r>
              <a:rPr lang="en-US" dirty="0" err="1"/>
              <a:t>ví</a:t>
            </a:r>
            <a:r>
              <a:rPr lang="en-US" dirty="0"/>
              <a:t> </a:t>
            </a:r>
            <a:r>
              <a:rPr lang="en-US" dirty="0" err="1"/>
              <a:t>dụ</a:t>
            </a:r>
            <a:endParaRPr lang="en-US" dirty="0"/>
          </a:p>
        </p:txBody>
      </p:sp>
      <p:sp>
        <p:nvSpPr>
          <p:cNvPr id="3" name="Content Placeholder 2">
            <a:extLst>
              <a:ext uri="{FF2B5EF4-FFF2-40B4-BE49-F238E27FC236}">
                <a16:creationId xmlns:a16="http://schemas.microsoft.com/office/drawing/2014/main" id="{AADE5ACB-603D-4D77-A69A-6DBD4D760F95}"/>
              </a:ext>
            </a:extLst>
          </p:cNvPr>
          <p:cNvSpPr>
            <a:spLocks noGrp="1"/>
          </p:cNvSpPr>
          <p:nvPr>
            <p:ph idx="1"/>
          </p:nvPr>
        </p:nvSpPr>
        <p:spPr>
          <a:xfrm>
            <a:off x="400126" y="1259976"/>
            <a:ext cx="8530810" cy="5416031"/>
          </a:xfrm>
        </p:spPr>
        <p:txBody>
          <a:bodyPr>
            <a:normAutofit/>
          </a:bodyPr>
          <a:lstStyle/>
          <a:p>
            <a:pPr marL="0" indent="0">
              <a:buNone/>
            </a:pPr>
            <a:r>
              <a:rPr lang="en-US" dirty="0" err="1">
                <a:solidFill>
                  <a:schemeClr val="tx1"/>
                </a:solidFill>
              </a:rPr>
              <a:t>Ví</a:t>
            </a:r>
            <a:r>
              <a:rPr lang="en-US" dirty="0">
                <a:solidFill>
                  <a:schemeClr val="tx1"/>
                </a:solidFill>
              </a:rPr>
              <a:t> </a:t>
            </a:r>
            <a:r>
              <a:rPr lang="en-US" dirty="0" err="1">
                <a:solidFill>
                  <a:schemeClr val="tx1"/>
                </a:solidFill>
              </a:rPr>
              <a:t>dụ</a:t>
            </a:r>
            <a:r>
              <a:rPr lang="en-US" dirty="0">
                <a:solidFill>
                  <a:schemeClr val="tx1"/>
                </a:solidFill>
              </a:rPr>
              <a:t> </a:t>
            </a:r>
            <a:r>
              <a:rPr lang="vi-VN" dirty="0">
                <a:solidFill>
                  <a:schemeClr val="tx1"/>
                </a:solidFill>
              </a:rPr>
              <a:t>1 (Nhiệt động lực học) </a:t>
            </a:r>
            <a:endParaRPr lang="en-US" dirty="0">
              <a:solidFill>
                <a:schemeClr val="tx1"/>
              </a:solidFill>
            </a:endParaRPr>
          </a:p>
          <a:p>
            <a:pPr marL="0" indent="0">
              <a:buNone/>
            </a:pPr>
            <a:r>
              <a:rPr lang="vi-VN" dirty="0">
                <a:solidFill>
                  <a:schemeClr val="tx1"/>
                </a:solidFill>
              </a:rPr>
              <a:t>Xét một vật có nhiệt độ T được đặt trong môi trường có nhiệt độ không đổi T</a:t>
            </a:r>
            <a:r>
              <a:rPr lang="en-US" dirty="0">
                <a:solidFill>
                  <a:schemeClr val="tx1"/>
                </a:solidFill>
              </a:rPr>
              <a:t>_</a:t>
            </a:r>
            <a:r>
              <a:rPr lang="vi-VN" dirty="0">
                <a:solidFill>
                  <a:schemeClr val="tx1"/>
                </a:solidFill>
              </a:rPr>
              <a:t>e. Giả sử rằng khối lượng m của nó tập trung tại một điểm duy nhất. Khi đó, sự truyền nhiệt giữa cơ thể và môi trường bên ngoài được mô tả bằng định luật Stefan-Boltzmann</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vi-VN" dirty="0">
                <a:solidFill>
                  <a:schemeClr val="tx1"/>
                </a:solidFill>
              </a:rPr>
              <a:t>trong đó t là biến thời gian, hằng số Boltzmann (</a:t>
            </a:r>
            <a:r>
              <a:rPr lang="en-US" dirty="0">
                <a:solidFill>
                  <a:schemeClr val="tx1"/>
                </a:solidFill>
              </a:rPr>
              <a:t>= </a:t>
            </a:r>
            <a:r>
              <a:rPr lang="vi-VN" dirty="0">
                <a:solidFill>
                  <a:schemeClr val="tx1"/>
                </a:solidFill>
              </a:rPr>
              <a:t>5,6</a:t>
            </a:r>
            <a:r>
              <a:rPr lang="en-US" dirty="0">
                <a:solidFill>
                  <a:schemeClr val="tx1"/>
                </a:solidFill>
              </a:rPr>
              <a:t>e</a:t>
            </a:r>
            <a:r>
              <a:rPr lang="vi-VN" dirty="0">
                <a:solidFill>
                  <a:schemeClr val="tx1"/>
                </a:solidFill>
              </a:rPr>
              <a:t>−8</a:t>
            </a:r>
            <a:r>
              <a:rPr lang="en-US" dirty="0">
                <a:solidFill>
                  <a:schemeClr val="tx1"/>
                </a:solidFill>
              </a:rPr>
              <a:t> </a:t>
            </a:r>
            <a:r>
              <a:rPr lang="vi-VN" dirty="0">
                <a:solidFill>
                  <a:schemeClr val="tx1"/>
                </a:solidFill>
              </a:rPr>
              <a:t>J/m</a:t>
            </a:r>
            <a:r>
              <a:rPr lang="en-US" dirty="0">
                <a:solidFill>
                  <a:schemeClr val="tx1"/>
                </a:solidFill>
              </a:rPr>
              <a:t>^</a:t>
            </a:r>
            <a:r>
              <a:rPr lang="vi-VN" dirty="0">
                <a:solidFill>
                  <a:schemeClr val="tx1"/>
                </a:solidFill>
              </a:rPr>
              <a:t>2K</a:t>
            </a:r>
            <a:r>
              <a:rPr lang="en-US" dirty="0">
                <a:solidFill>
                  <a:schemeClr val="tx1"/>
                </a:solidFill>
              </a:rPr>
              <a:t>^</a:t>
            </a:r>
            <a:r>
              <a:rPr lang="vi-VN" dirty="0">
                <a:solidFill>
                  <a:schemeClr val="tx1"/>
                </a:solidFill>
              </a:rPr>
              <a:t>4s trong đó J</a:t>
            </a:r>
            <a:r>
              <a:rPr lang="en-US" dirty="0">
                <a:solidFill>
                  <a:schemeClr val="tx1"/>
                </a:solidFill>
              </a:rPr>
              <a:t>: </a:t>
            </a:r>
            <a:r>
              <a:rPr lang="vi-VN" dirty="0">
                <a:solidFill>
                  <a:schemeClr val="tx1"/>
                </a:solidFill>
              </a:rPr>
              <a:t>Joule, K</a:t>
            </a:r>
            <a:r>
              <a:rPr lang="en-US" dirty="0">
                <a:solidFill>
                  <a:schemeClr val="tx1"/>
                </a:solidFill>
              </a:rPr>
              <a:t>:</a:t>
            </a:r>
            <a:r>
              <a:rPr lang="vi-VN" dirty="0">
                <a:solidFill>
                  <a:schemeClr val="tx1"/>
                </a:solidFill>
              </a:rPr>
              <a:t> Kelvin), </a:t>
            </a:r>
            <a:r>
              <a:rPr lang="en-US" dirty="0">
                <a:solidFill>
                  <a:schemeClr val="tx1"/>
                </a:solidFill>
              </a:rPr>
              <a:t>   </a:t>
            </a:r>
            <a:r>
              <a:rPr lang="vi-VN" dirty="0">
                <a:solidFill>
                  <a:schemeClr val="tx1"/>
                </a:solidFill>
              </a:rPr>
              <a:t>là hằng số phát xạ của vật thể, S là diện tích bề mặt của nó và v là tốc độ truyền nhiệt. </a:t>
            </a:r>
            <a:endParaRPr lang="en-US" dirty="0">
              <a:solidFill>
                <a:schemeClr val="tx1"/>
              </a:solidFill>
            </a:endParaRPr>
          </a:p>
          <a:p>
            <a:pPr marL="0" indent="0">
              <a:buNone/>
            </a:pPr>
            <a:r>
              <a:rPr lang="vi-VN" dirty="0">
                <a:solidFill>
                  <a:schemeClr val="tx1"/>
                </a:solidFill>
              </a:rPr>
              <a:t>Tỷ lệ của</a:t>
            </a:r>
            <a:r>
              <a:rPr lang="en-US" dirty="0">
                <a:solidFill>
                  <a:schemeClr val="tx1"/>
                </a:solidFill>
              </a:rPr>
              <a:t> </a:t>
            </a:r>
            <a:r>
              <a:rPr lang="vi-VN" dirty="0">
                <a:solidFill>
                  <a:schemeClr val="tx1"/>
                </a:solidFill>
              </a:rPr>
              <a:t>biến thiên của năng lượng </a:t>
            </a:r>
            <a:endParaRPr lang="en-US" dirty="0">
              <a:solidFill>
                <a:schemeClr val="tx1"/>
              </a:solidFill>
            </a:endParaRPr>
          </a:p>
          <a:p>
            <a:pPr marL="0" indent="0">
              <a:buNone/>
            </a:pPr>
            <a:r>
              <a:rPr lang="vi-VN" dirty="0">
                <a:solidFill>
                  <a:schemeClr val="tx1"/>
                </a:solidFill>
              </a:rPr>
              <a:t>trong đó C biểu thị nhiệt dung riêng của vật chất cấu tạo nên vật. </a:t>
            </a:r>
            <a:endParaRPr lang="en-US" dirty="0">
              <a:solidFill>
                <a:schemeClr val="tx1"/>
              </a:solidFill>
            </a:endParaRPr>
          </a:p>
          <a:p>
            <a:pPr marL="0" indent="0">
              <a:buNone/>
            </a:pPr>
            <a:r>
              <a:rPr lang="vi-VN" dirty="0">
                <a:solidFill>
                  <a:schemeClr val="tx1"/>
                </a:solidFill>
              </a:rPr>
              <a:t>Do đó, đặt T(0) = T0, tính toán của T (t) yêu cầu nghiệm của</a:t>
            </a:r>
            <a:r>
              <a:rPr lang="en-US" dirty="0">
                <a:solidFill>
                  <a:schemeClr val="tx1"/>
                </a:solidFill>
              </a:rPr>
              <a:t> PTVP</a:t>
            </a:r>
          </a:p>
          <a:p>
            <a:pPr marL="0" indent="0">
              <a:buNone/>
            </a:pPr>
            <a:endParaRPr lang="en-US" dirty="0">
              <a:solidFill>
                <a:schemeClr val="tx1"/>
              </a:solidFill>
            </a:endParaRPr>
          </a:p>
        </p:txBody>
      </p:sp>
      <p:pic>
        <p:nvPicPr>
          <p:cNvPr id="1026" name="Picture 2" descr="How hot is the Sun? | Surface Temperature &amp;amp; Variance">
            <a:extLst>
              <a:ext uri="{FF2B5EF4-FFF2-40B4-BE49-F238E27FC236}">
                <a16:creationId xmlns:a16="http://schemas.microsoft.com/office/drawing/2014/main" id="{AF7CD14C-5984-413F-811A-F96EAAFAF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6346" y="1561543"/>
            <a:ext cx="2886122" cy="275305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39209ED-BAE7-4003-8D38-25E74FE81A2E}"/>
              </a:ext>
            </a:extLst>
          </p:cNvPr>
          <p:cNvPicPr>
            <a:picLocks noChangeAspect="1"/>
          </p:cNvPicPr>
          <p:nvPr/>
        </p:nvPicPr>
        <p:blipFill>
          <a:blip r:embed="rId3"/>
          <a:stretch>
            <a:fillRect/>
          </a:stretch>
        </p:blipFill>
        <p:spPr>
          <a:xfrm>
            <a:off x="2728172" y="3114860"/>
            <a:ext cx="3655187" cy="571593"/>
          </a:xfrm>
          <a:prstGeom prst="rect">
            <a:avLst/>
          </a:prstGeom>
        </p:spPr>
      </p:pic>
      <p:pic>
        <p:nvPicPr>
          <p:cNvPr id="14" name="Picture 13">
            <a:extLst>
              <a:ext uri="{FF2B5EF4-FFF2-40B4-BE49-F238E27FC236}">
                <a16:creationId xmlns:a16="http://schemas.microsoft.com/office/drawing/2014/main" id="{499DBB6F-D7EF-4D9D-B17F-A9D388A0B2EC}"/>
              </a:ext>
            </a:extLst>
          </p:cNvPr>
          <p:cNvPicPr>
            <a:picLocks noChangeAspect="1"/>
          </p:cNvPicPr>
          <p:nvPr/>
        </p:nvPicPr>
        <p:blipFill>
          <a:blip r:embed="rId4"/>
          <a:stretch>
            <a:fillRect/>
          </a:stretch>
        </p:blipFill>
        <p:spPr>
          <a:xfrm>
            <a:off x="3696674" y="4326105"/>
            <a:ext cx="253893" cy="314344"/>
          </a:xfrm>
          <a:prstGeom prst="rect">
            <a:avLst/>
          </a:prstGeom>
        </p:spPr>
      </p:pic>
      <p:pic>
        <p:nvPicPr>
          <p:cNvPr id="22" name="Picture 21">
            <a:extLst>
              <a:ext uri="{FF2B5EF4-FFF2-40B4-BE49-F238E27FC236}">
                <a16:creationId xmlns:a16="http://schemas.microsoft.com/office/drawing/2014/main" id="{8A7215A9-C6E1-423F-8783-1CBFDE64B4A0}"/>
              </a:ext>
            </a:extLst>
          </p:cNvPr>
          <p:cNvPicPr>
            <a:picLocks noChangeAspect="1"/>
          </p:cNvPicPr>
          <p:nvPr/>
        </p:nvPicPr>
        <p:blipFill>
          <a:blip r:embed="rId5"/>
          <a:stretch>
            <a:fillRect/>
          </a:stretch>
        </p:blipFill>
        <p:spPr>
          <a:xfrm>
            <a:off x="4752599" y="4995112"/>
            <a:ext cx="1981447" cy="414420"/>
          </a:xfrm>
          <a:prstGeom prst="rect">
            <a:avLst/>
          </a:prstGeom>
        </p:spPr>
      </p:pic>
      <p:pic>
        <p:nvPicPr>
          <p:cNvPr id="26" name="Picture 25">
            <a:extLst>
              <a:ext uri="{FF2B5EF4-FFF2-40B4-BE49-F238E27FC236}">
                <a16:creationId xmlns:a16="http://schemas.microsoft.com/office/drawing/2014/main" id="{5B78CD94-8E9A-4BDB-8E40-2C09D33929CC}"/>
              </a:ext>
            </a:extLst>
          </p:cNvPr>
          <p:cNvPicPr>
            <a:picLocks noChangeAspect="1"/>
          </p:cNvPicPr>
          <p:nvPr/>
        </p:nvPicPr>
        <p:blipFill>
          <a:blip r:embed="rId6"/>
          <a:stretch>
            <a:fillRect/>
          </a:stretch>
        </p:blipFill>
        <p:spPr>
          <a:xfrm>
            <a:off x="8208928" y="5642412"/>
            <a:ext cx="1559427" cy="840735"/>
          </a:xfrm>
          <a:prstGeom prst="rect">
            <a:avLst/>
          </a:prstGeom>
        </p:spPr>
      </p:pic>
    </p:spTree>
    <p:extLst>
      <p:ext uri="{BB962C8B-B14F-4D97-AF65-F5344CB8AC3E}">
        <p14:creationId xmlns:p14="http://schemas.microsoft.com/office/powerpoint/2010/main" val="219098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childTnLst>
                                </p:cTn>
                              </p:par>
                              <p:par>
                                <p:cTn id="46" presetID="2" presetClass="entr" presetSubtype="4"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additive="base">
                                        <p:cTn id="48" dur="500" fill="hold"/>
                                        <p:tgtEl>
                                          <p:spTgt spid="26"/>
                                        </p:tgtEl>
                                        <p:attrNameLst>
                                          <p:attrName>ppt_x</p:attrName>
                                        </p:attrNameLst>
                                      </p:cBhvr>
                                      <p:tavLst>
                                        <p:tav tm="0">
                                          <p:val>
                                            <p:strVal val="#ppt_x"/>
                                          </p:val>
                                        </p:tav>
                                        <p:tav tm="100000">
                                          <p:val>
                                            <p:strVal val="#ppt_x"/>
                                          </p:val>
                                        </p:tav>
                                      </p:tavLst>
                                    </p:anim>
                                    <p:anim calcmode="lin" valueType="num">
                                      <p:cBhvr additive="base">
                                        <p:cTn id="49"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DE5ACB-603D-4D77-A69A-6DBD4D760F95}"/>
              </a:ext>
            </a:extLst>
          </p:cNvPr>
          <p:cNvSpPr>
            <a:spLocks noGrp="1"/>
          </p:cNvSpPr>
          <p:nvPr>
            <p:ph idx="1"/>
          </p:nvPr>
        </p:nvSpPr>
        <p:spPr>
          <a:xfrm>
            <a:off x="400126" y="433201"/>
            <a:ext cx="8646220" cy="4660776"/>
          </a:xfrm>
        </p:spPr>
        <p:txBody>
          <a:bodyPr>
            <a:normAutofit/>
          </a:bodyPr>
          <a:lstStyle/>
          <a:p>
            <a:pPr marL="0" indent="0">
              <a:buNone/>
            </a:pPr>
            <a:r>
              <a:rPr lang="en-US" sz="1800" dirty="0" err="1">
                <a:solidFill>
                  <a:schemeClr val="tx1"/>
                </a:solidFill>
              </a:rPr>
              <a:t>Ví</a:t>
            </a:r>
            <a:r>
              <a:rPr lang="en-US" sz="1800" dirty="0">
                <a:solidFill>
                  <a:schemeClr val="tx1"/>
                </a:solidFill>
              </a:rPr>
              <a:t> </a:t>
            </a:r>
            <a:r>
              <a:rPr lang="en-US" sz="1800" dirty="0" err="1">
                <a:solidFill>
                  <a:schemeClr val="tx1"/>
                </a:solidFill>
              </a:rPr>
              <a:t>dụ</a:t>
            </a:r>
            <a:r>
              <a:rPr lang="en-US" sz="1800" dirty="0">
                <a:solidFill>
                  <a:schemeClr val="tx1"/>
                </a:solidFill>
              </a:rPr>
              <a:t> </a:t>
            </a:r>
            <a:r>
              <a:rPr lang="vi-VN" sz="1800" dirty="0">
                <a:solidFill>
                  <a:schemeClr val="tx1"/>
                </a:solidFill>
              </a:rPr>
              <a:t>2 (Động lực học quần thể)</a:t>
            </a:r>
            <a:endParaRPr lang="en-US" sz="1800" dirty="0">
              <a:solidFill>
                <a:schemeClr val="tx1"/>
              </a:solidFill>
            </a:endParaRPr>
          </a:p>
          <a:p>
            <a:pPr marL="0" indent="0">
              <a:buNone/>
            </a:pPr>
            <a:r>
              <a:rPr lang="vi-VN" sz="1800" dirty="0">
                <a:solidFill>
                  <a:schemeClr val="tx1"/>
                </a:solidFill>
              </a:rPr>
              <a:t>Xét một quần thể vi khuẩn trong một môi trường hạn chế, trong đó không quá </a:t>
            </a:r>
            <a:r>
              <a:rPr lang="en-US" sz="1800" dirty="0">
                <a:solidFill>
                  <a:schemeClr val="tx1"/>
                </a:solidFill>
              </a:rPr>
              <a:t>K</a:t>
            </a:r>
            <a:r>
              <a:rPr lang="vi-VN" sz="1800" dirty="0">
                <a:solidFill>
                  <a:schemeClr val="tx1"/>
                </a:solidFill>
              </a:rPr>
              <a:t> </a:t>
            </a:r>
            <a:r>
              <a:rPr lang="en-US" sz="1800" dirty="0">
                <a:solidFill>
                  <a:schemeClr val="tx1"/>
                </a:solidFill>
              </a:rPr>
              <a:t>vi </a:t>
            </a:r>
            <a:r>
              <a:rPr lang="en-US" sz="1800" dirty="0" err="1">
                <a:solidFill>
                  <a:schemeClr val="tx1"/>
                </a:solidFill>
              </a:rPr>
              <a:t>khuẩn</a:t>
            </a:r>
            <a:r>
              <a:rPr lang="vi-VN" sz="1800" dirty="0">
                <a:solidFill>
                  <a:schemeClr val="tx1"/>
                </a:solidFill>
              </a:rPr>
              <a:t> có thể</a:t>
            </a:r>
            <a:r>
              <a:rPr lang="en-US" sz="1800" dirty="0">
                <a:solidFill>
                  <a:schemeClr val="tx1"/>
                </a:solidFill>
              </a:rPr>
              <a:t> </a:t>
            </a:r>
            <a:r>
              <a:rPr lang="vi-VN" sz="1800" dirty="0">
                <a:solidFill>
                  <a:schemeClr val="tx1"/>
                </a:solidFill>
              </a:rPr>
              <a:t>cùng tồn tại. Giả sử rằng, ở thời điểm ban đầu, số lượng cá thể</a:t>
            </a:r>
            <a:r>
              <a:rPr lang="en-US" sz="1800" dirty="0">
                <a:solidFill>
                  <a:schemeClr val="tx1"/>
                </a:solidFill>
              </a:rPr>
              <a:t> </a:t>
            </a:r>
          </a:p>
          <a:p>
            <a:pPr marL="0" indent="0">
              <a:buNone/>
            </a:pPr>
            <a:r>
              <a:rPr lang="vi-VN" sz="1800" dirty="0">
                <a:solidFill>
                  <a:schemeClr val="tx1"/>
                </a:solidFill>
              </a:rPr>
              <a:t>bằng </a:t>
            </a:r>
            <a:r>
              <a:rPr lang="en-US" sz="1800" dirty="0">
                <a:solidFill>
                  <a:schemeClr val="tx1"/>
                </a:solidFill>
              </a:rPr>
              <a:t>                   </a:t>
            </a:r>
            <a:r>
              <a:rPr lang="vi-VN" sz="1800" dirty="0">
                <a:solidFill>
                  <a:schemeClr val="tx1"/>
                </a:solidFill>
              </a:rPr>
              <a:t>và tốc độ phát triển của vi khuẩn là một hằng số </a:t>
            </a:r>
            <a:r>
              <a:rPr lang="en-US" sz="1800" dirty="0">
                <a:solidFill>
                  <a:schemeClr val="tx1"/>
                </a:solidFill>
              </a:rPr>
              <a:t>r &gt; 0</a:t>
            </a:r>
            <a:r>
              <a:rPr lang="vi-VN" sz="1800" dirty="0">
                <a:solidFill>
                  <a:schemeClr val="tx1"/>
                </a:solidFill>
              </a:rPr>
              <a:t>.</a:t>
            </a:r>
          </a:p>
          <a:p>
            <a:pPr marL="0" indent="0">
              <a:buNone/>
            </a:pPr>
            <a:r>
              <a:rPr lang="en-US" sz="1800" dirty="0">
                <a:solidFill>
                  <a:schemeClr val="tx1"/>
                </a:solidFill>
              </a:rPr>
              <a:t>Ở </a:t>
            </a:r>
            <a:r>
              <a:rPr lang="en-US" sz="1800" dirty="0" err="1">
                <a:solidFill>
                  <a:schemeClr val="tx1"/>
                </a:solidFill>
              </a:rPr>
              <a:t>đây</a:t>
            </a:r>
            <a:r>
              <a:rPr lang="en-US" sz="1800" dirty="0">
                <a:solidFill>
                  <a:schemeClr val="tx1"/>
                </a:solidFill>
              </a:rPr>
              <a:t> </a:t>
            </a:r>
            <a:r>
              <a:rPr lang="vi-VN" sz="1800" dirty="0">
                <a:solidFill>
                  <a:schemeClr val="tx1"/>
                </a:solidFill>
              </a:rPr>
              <a:t>tốc độ thay đổi của quần thể tỷ lệ thuận với</a:t>
            </a:r>
            <a:r>
              <a:rPr lang="en-US" sz="1800" dirty="0">
                <a:solidFill>
                  <a:schemeClr val="tx1"/>
                </a:solidFill>
              </a:rPr>
              <a:t> </a:t>
            </a:r>
            <a:r>
              <a:rPr lang="vi-VN" sz="1800" dirty="0">
                <a:solidFill>
                  <a:schemeClr val="tx1"/>
                </a:solidFill>
              </a:rPr>
              <a:t>với số lượng vi khuẩn hiện có, với giới hạn rằng tổng số</a:t>
            </a:r>
            <a:r>
              <a:rPr lang="en-US" sz="1800" dirty="0">
                <a:solidFill>
                  <a:schemeClr val="tx1"/>
                </a:solidFill>
              </a:rPr>
              <a:t> </a:t>
            </a:r>
            <a:r>
              <a:rPr lang="vi-VN" sz="1800" dirty="0">
                <a:solidFill>
                  <a:schemeClr val="tx1"/>
                </a:solidFill>
              </a:rPr>
              <a:t>số không được vượt quá </a:t>
            </a:r>
            <a:r>
              <a:rPr lang="en-US" sz="1800" dirty="0">
                <a:solidFill>
                  <a:schemeClr val="tx1"/>
                </a:solidFill>
              </a:rPr>
              <a:t>K</a:t>
            </a:r>
            <a:r>
              <a:rPr lang="vi-VN" sz="1800" dirty="0">
                <a:solidFill>
                  <a:schemeClr val="tx1"/>
                </a:solidFill>
              </a:rPr>
              <a:t>. </a:t>
            </a:r>
            <a:r>
              <a:rPr lang="en-US" sz="1800" dirty="0">
                <a:solidFill>
                  <a:schemeClr val="tx1"/>
                </a:solidFill>
              </a:rPr>
              <a:t>Ta </a:t>
            </a:r>
            <a:r>
              <a:rPr lang="en-US" sz="1800" dirty="0" err="1">
                <a:solidFill>
                  <a:schemeClr val="tx1"/>
                </a:solidFill>
              </a:rPr>
              <a:t>có</a:t>
            </a:r>
            <a:r>
              <a:rPr lang="en-US" sz="1800" dirty="0">
                <a:solidFill>
                  <a:schemeClr val="tx1"/>
                </a:solidFill>
              </a:rPr>
              <a:t> </a:t>
            </a:r>
            <a:r>
              <a:rPr lang="en-US" sz="1800" dirty="0" err="1">
                <a:solidFill>
                  <a:schemeClr val="tx1"/>
                </a:solidFill>
              </a:rPr>
              <a:t>mô</a:t>
            </a:r>
            <a:r>
              <a:rPr lang="en-US" sz="1800" dirty="0">
                <a:solidFill>
                  <a:schemeClr val="tx1"/>
                </a:solidFill>
              </a:rPr>
              <a:t> </a:t>
            </a:r>
            <a:r>
              <a:rPr lang="en-US" sz="1800" dirty="0" err="1">
                <a:solidFill>
                  <a:schemeClr val="tx1"/>
                </a:solidFill>
              </a:rPr>
              <a:t>hình</a:t>
            </a:r>
            <a:r>
              <a:rPr lang="en-US" sz="1800" dirty="0">
                <a:solidFill>
                  <a:schemeClr val="tx1"/>
                </a:solidFill>
              </a:rPr>
              <a:t> Verhulst</a:t>
            </a:r>
          </a:p>
          <a:p>
            <a:pPr marL="0" indent="0">
              <a:buNone/>
            </a:pPr>
            <a:endParaRPr lang="en-US" sz="1800" dirty="0">
              <a:solidFill>
                <a:schemeClr val="tx1"/>
              </a:solidFill>
            </a:endParaRPr>
          </a:p>
          <a:p>
            <a:pPr marL="0" indent="0">
              <a:buNone/>
            </a:pPr>
            <a:endParaRPr lang="en-US" sz="1800" dirty="0">
              <a:solidFill>
                <a:schemeClr val="tx1"/>
              </a:solidFill>
            </a:endParaRPr>
          </a:p>
          <a:p>
            <a:pPr marL="0" indent="0">
              <a:buNone/>
            </a:pPr>
            <a:r>
              <a:rPr lang="vi-VN" sz="1800" dirty="0">
                <a:solidFill>
                  <a:schemeClr val="tx1"/>
                </a:solidFill>
              </a:rPr>
              <a:t>mà nghiệm </a:t>
            </a:r>
            <a:r>
              <a:rPr lang="en-US" sz="1800" dirty="0">
                <a:solidFill>
                  <a:schemeClr val="tx1"/>
                </a:solidFill>
              </a:rPr>
              <a:t>N</a:t>
            </a:r>
            <a:r>
              <a:rPr lang="vi-VN" sz="1800" dirty="0">
                <a:solidFill>
                  <a:schemeClr val="tx1"/>
                </a:solidFill>
              </a:rPr>
              <a:t> = </a:t>
            </a:r>
            <a:r>
              <a:rPr lang="en-US" sz="1800" dirty="0">
                <a:solidFill>
                  <a:schemeClr val="tx1"/>
                </a:solidFill>
              </a:rPr>
              <a:t>N</a:t>
            </a:r>
            <a:r>
              <a:rPr lang="vi-VN" sz="1800" dirty="0">
                <a:solidFill>
                  <a:schemeClr val="tx1"/>
                </a:solidFill>
              </a:rPr>
              <a:t> (t) biểu thị số lượng vi khuẩn tại thời điểm t.</a:t>
            </a:r>
            <a:r>
              <a:rPr lang="en-US" sz="1800" dirty="0">
                <a:solidFill>
                  <a:schemeClr val="tx1"/>
                </a:solidFill>
              </a:rPr>
              <a:t> </a:t>
            </a:r>
            <a:endParaRPr lang="vi-VN" sz="1800" dirty="0">
              <a:solidFill>
                <a:schemeClr val="tx1"/>
              </a:solidFill>
            </a:endParaRPr>
          </a:p>
          <a:p>
            <a:pPr marL="0" indent="0">
              <a:buNone/>
            </a:pPr>
            <a:r>
              <a:rPr lang="vi-VN" sz="1800" dirty="0">
                <a:solidFill>
                  <a:schemeClr val="tx1"/>
                </a:solidFill>
              </a:rPr>
              <a:t>Giả sử rằng hai quần thể y1 và y2 đang cạnh tranh, t</a:t>
            </a:r>
            <a:r>
              <a:rPr lang="en-US" sz="1800" dirty="0">
                <a:solidFill>
                  <a:schemeClr val="tx1"/>
                </a:solidFill>
              </a:rPr>
              <a:t>a </a:t>
            </a:r>
            <a:r>
              <a:rPr lang="en-US" sz="1800" dirty="0" err="1">
                <a:solidFill>
                  <a:schemeClr val="tx1"/>
                </a:solidFill>
              </a:rPr>
              <a:t>sẽ</a:t>
            </a:r>
            <a:r>
              <a:rPr lang="en-US" sz="1800" dirty="0">
                <a:solidFill>
                  <a:schemeClr val="tx1"/>
                </a:solidFill>
              </a:rPr>
              <a:t> </a:t>
            </a:r>
            <a:r>
              <a:rPr lang="en-US" sz="1800" dirty="0" err="1">
                <a:solidFill>
                  <a:schemeClr val="tx1"/>
                </a:solidFill>
              </a:rPr>
              <a:t>có</a:t>
            </a:r>
            <a:r>
              <a:rPr lang="en-US" sz="1800" dirty="0">
                <a:solidFill>
                  <a:schemeClr val="tx1"/>
                </a:solidFill>
              </a:rPr>
              <a:t> </a:t>
            </a:r>
            <a:r>
              <a:rPr lang="en-US" sz="1800" dirty="0" err="1">
                <a:solidFill>
                  <a:schemeClr val="tx1"/>
                </a:solidFill>
              </a:rPr>
              <a:t>mô</a:t>
            </a:r>
            <a:r>
              <a:rPr lang="en-US" sz="1800" dirty="0">
                <a:solidFill>
                  <a:schemeClr val="tx1"/>
                </a:solidFill>
              </a:rPr>
              <a:t> </a:t>
            </a:r>
            <a:r>
              <a:rPr lang="en-US" sz="1800" dirty="0" err="1">
                <a:solidFill>
                  <a:schemeClr val="tx1"/>
                </a:solidFill>
              </a:rPr>
              <a:t>hình</a:t>
            </a:r>
            <a:endParaRPr lang="en-US" sz="1800" dirty="0">
              <a:solidFill>
                <a:schemeClr val="tx1"/>
              </a:solidFill>
            </a:endParaRPr>
          </a:p>
          <a:p>
            <a:pPr marL="0" indent="0">
              <a:buNone/>
            </a:pPr>
            <a:r>
              <a:rPr lang="en-US" sz="1800" dirty="0" err="1">
                <a:solidFill>
                  <a:schemeClr val="tx1"/>
                </a:solidFill>
              </a:rPr>
              <a:t>Lotka</a:t>
            </a:r>
            <a:r>
              <a:rPr lang="en-US" sz="1800" dirty="0">
                <a:solidFill>
                  <a:schemeClr val="tx1"/>
                </a:solidFill>
              </a:rPr>
              <a:t>-Volterra</a:t>
            </a:r>
          </a:p>
        </p:txBody>
      </p:sp>
      <p:pic>
        <p:nvPicPr>
          <p:cNvPr id="13" name="Picture 12">
            <a:extLst>
              <a:ext uri="{FF2B5EF4-FFF2-40B4-BE49-F238E27FC236}">
                <a16:creationId xmlns:a16="http://schemas.microsoft.com/office/drawing/2014/main" id="{9BABDF30-1D8D-42DF-A3E8-37DCBDA3684D}"/>
              </a:ext>
            </a:extLst>
          </p:cNvPr>
          <p:cNvPicPr>
            <a:picLocks noChangeAspect="1"/>
          </p:cNvPicPr>
          <p:nvPr/>
        </p:nvPicPr>
        <p:blipFill>
          <a:blip r:embed="rId2"/>
          <a:stretch>
            <a:fillRect/>
          </a:stretch>
        </p:blipFill>
        <p:spPr>
          <a:xfrm>
            <a:off x="2858480" y="4588050"/>
            <a:ext cx="3409950" cy="1209675"/>
          </a:xfrm>
          <a:prstGeom prst="rect">
            <a:avLst/>
          </a:prstGeom>
        </p:spPr>
      </p:pic>
      <p:sp>
        <p:nvSpPr>
          <p:cNvPr id="14" name="TextBox 13">
            <a:extLst>
              <a:ext uri="{FF2B5EF4-FFF2-40B4-BE49-F238E27FC236}">
                <a16:creationId xmlns:a16="http://schemas.microsoft.com/office/drawing/2014/main" id="{42543585-8833-42A7-9E31-EED5EA0CC2D4}"/>
              </a:ext>
            </a:extLst>
          </p:cNvPr>
          <p:cNvSpPr txBox="1"/>
          <p:nvPr/>
        </p:nvSpPr>
        <p:spPr>
          <a:xfrm>
            <a:off x="470517" y="5840862"/>
            <a:ext cx="8646220" cy="923330"/>
          </a:xfrm>
          <a:prstGeom prst="rect">
            <a:avLst/>
          </a:prstGeom>
          <a:noFill/>
        </p:spPr>
        <p:txBody>
          <a:bodyPr wrap="square" rtlCol="0">
            <a:spAutoFit/>
          </a:bodyPr>
          <a:lstStyle/>
          <a:p>
            <a:r>
              <a:rPr lang="vi-VN" dirty="0"/>
              <a:t>trong đó C1 và C2 đại diện cho tốc độ tăng trưởng của hai quần thể.</a:t>
            </a:r>
            <a:r>
              <a:rPr lang="en-US" dirty="0"/>
              <a:t> </a:t>
            </a:r>
            <a:r>
              <a:rPr lang="vi-VN" dirty="0"/>
              <a:t>Các hệ số d1 và d2 chi phối kiểu tương tác giữahai quần thể</a:t>
            </a:r>
            <a:r>
              <a:rPr lang="en-US" dirty="0"/>
              <a:t>; </a:t>
            </a:r>
            <a:r>
              <a:rPr lang="vi-VN" dirty="0"/>
              <a:t>b1 và b2 liên quan đến số lượng sẵn có</a:t>
            </a:r>
            <a:r>
              <a:rPr lang="en-US" dirty="0"/>
              <a:t> </a:t>
            </a:r>
            <a:r>
              <a:rPr lang="vi-VN" dirty="0"/>
              <a:t>chất dinh dưỡng.</a:t>
            </a:r>
            <a:endParaRPr lang="en-US" dirty="0"/>
          </a:p>
        </p:txBody>
      </p:sp>
      <p:pic>
        <p:nvPicPr>
          <p:cNvPr id="2050" name="Picture 2" descr="power-law: Study of Two species Interactions using Lotka Volterra Model">
            <a:extLst>
              <a:ext uri="{FF2B5EF4-FFF2-40B4-BE49-F238E27FC236}">
                <a16:creationId xmlns:a16="http://schemas.microsoft.com/office/drawing/2014/main" id="{11078EBF-BEC5-4A46-A9CB-734D65C7F3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6346" y="3839063"/>
            <a:ext cx="2977656" cy="25098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raw and explain a logistic curve for a population of density (N) at time  (t) - Sarthaks eConnect | Largest Online Education Community">
            <a:extLst>
              <a:ext uri="{FF2B5EF4-FFF2-40B4-BE49-F238E27FC236}">
                <a16:creationId xmlns:a16="http://schemas.microsoft.com/office/drawing/2014/main" id="{641C5228-09FA-4343-91F1-0D423903E9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6346" y="919170"/>
            <a:ext cx="2977656" cy="265551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FF47F4EE-C6A8-44AD-98FE-EF892038B8FA}"/>
              </a:ext>
            </a:extLst>
          </p:cNvPr>
          <p:cNvPicPr>
            <a:picLocks noChangeAspect="1"/>
          </p:cNvPicPr>
          <p:nvPr/>
        </p:nvPicPr>
        <p:blipFill>
          <a:blip r:embed="rId5"/>
          <a:stretch>
            <a:fillRect/>
          </a:stretch>
        </p:blipFill>
        <p:spPr>
          <a:xfrm>
            <a:off x="3018261" y="2792239"/>
            <a:ext cx="3090388" cy="894240"/>
          </a:xfrm>
          <a:prstGeom prst="rect">
            <a:avLst/>
          </a:prstGeom>
        </p:spPr>
      </p:pic>
      <p:pic>
        <p:nvPicPr>
          <p:cNvPr id="25" name="Picture 24">
            <a:extLst>
              <a:ext uri="{FF2B5EF4-FFF2-40B4-BE49-F238E27FC236}">
                <a16:creationId xmlns:a16="http://schemas.microsoft.com/office/drawing/2014/main" id="{74CAD701-BB0D-40CA-8C18-419E3EA7BD3B}"/>
              </a:ext>
            </a:extLst>
          </p:cNvPr>
          <p:cNvPicPr>
            <a:picLocks noChangeAspect="1"/>
          </p:cNvPicPr>
          <p:nvPr/>
        </p:nvPicPr>
        <p:blipFill>
          <a:blip r:embed="rId6"/>
          <a:stretch>
            <a:fillRect/>
          </a:stretch>
        </p:blipFill>
        <p:spPr>
          <a:xfrm>
            <a:off x="1145850" y="1744675"/>
            <a:ext cx="988526" cy="456243"/>
          </a:xfrm>
          <a:prstGeom prst="rect">
            <a:avLst/>
          </a:prstGeom>
        </p:spPr>
      </p:pic>
    </p:spTree>
    <p:extLst>
      <p:ext uri="{BB962C8B-B14F-4D97-AF65-F5344CB8AC3E}">
        <p14:creationId xmlns:p14="http://schemas.microsoft.com/office/powerpoint/2010/main" val="72906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052"/>
                                        </p:tgtEl>
                                        <p:attrNameLst>
                                          <p:attrName>style.visibility</p:attrName>
                                        </p:attrNameLst>
                                      </p:cBhvr>
                                      <p:to>
                                        <p:strVal val="visible"/>
                                      </p:to>
                                    </p:set>
                                    <p:animEffect transition="in" filter="fade">
                                      <p:cBhvr>
                                        <p:cTn id="23" dur="1000"/>
                                        <p:tgtEl>
                                          <p:spTgt spid="2052"/>
                                        </p:tgtEl>
                                      </p:cBhvr>
                                    </p:animEffect>
                                    <p:anim calcmode="lin" valueType="num">
                                      <p:cBhvr>
                                        <p:cTn id="24" dur="1000" fill="hold"/>
                                        <p:tgtEl>
                                          <p:spTgt spid="2052"/>
                                        </p:tgtEl>
                                        <p:attrNameLst>
                                          <p:attrName>ppt_x</p:attrName>
                                        </p:attrNameLst>
                                      </p:cBhvr>
                                      <p:tavLst>
                                        <p:tav tm="0">
                                          <p:val>
                                            <p:strVal val="#ppt_x"/>
                                          </p:val>
                                        </p:tav>
                                        <p:tav tm="100000">
                                          <p:val>
                                            <p:strVal val="#ppt_x"/>
                                          </p:val>
                                        </p:tav>
                                      </p:tavLst>
                                    </p:anim>
                                    <p:anim calcmode="lin" valueType="num">
                                      <p:cBhvr>
                                        <p:cTn id="25"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2050"/>
                                        </p:tgtEl>
                                        <p:attrNameLst>
                                          <p:attrName>style.visibility</p:attrName>
                                        </p:attrNameLst>
                                      </p:cBhvr>
                                      <p:to>
                                        <p:strVal val="visible"/>
                                      </p:to>
                                    </p:set>
                                    <p:animEffect transition="in" filter="randombar(horizontal)">
                                      <p:cBhvr>
                                        <p:cTn id="49" dur="500"/>
                                        <p:tgtEl>
                                          <p:spTgt spid="2050"/>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1000"/>
                                        <p:tgtEl>
                                          <p:spTgt spid="3">
                                            <p:txEl>
                                              <p:pRg st="7" end="7"/>
                                            </p:txEl>
                                          </p:spTgt>
                                        </p:tgtEl>
                                      </p:cBhvr>
                                    </p:animEffect>
                                    <p:anim calcmode="lin" valueType="num">
                                      <p:cBhvr>
                                        <p:cTn id="5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1000"/>
                                        <p:tgtEl>
                                          <p:spTgt spid="3">
                                            <p:txEl>
                                              <p:pRg st="8" end="8"/>
                                            </p:txEl>
                                          </p:spTgt>
                                        </p:tgtEl>
                                      </p:cBhvr>
                                    </p:animEffect>
                                    <p:anim calcmode="lin" valueType="num">
                                      <p:cBhvr>
                                        <p:cTn id="6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1000"/>
                                        <p:tgtEl>
                                          <p:spTgt spid="13"/>
                                        </p:tgtEl>
                                      </p:cBhvr>
                                    </p:animEffect>
                                    <p:anim calcmode="lin" valueType="num">
                                      <p:cBhvr>
                                        <p:cTn id="67" dur="1000" fill="hold"/>
                                        <p:tgtEl>
                                          <p:spTgt spid="13"/>
                                        </p:tgtEl>
                                        <p:attrNameLst>
                                          <p:attrName>ppt_x</p:attrName>
                                        </p:attrNameLst>
                                      </p:cBhvr>
                                      <p:tavLst>
                                        <p:tav tm="0">
                                          <p:val>
                                            <p:strVal val="#ppt_x"/>
                                          </p:val>
                                        </p:tav>
                                        <p:tav tm="100000">
                                          <p:val>
                                            <p:strVal val="#ppt_x"/>
                                          </p:val>
                                        </p:tav>
                                      </p:tavLst>
                                    </p:anim>
                                    <p:anim calcmode="lin" valueType="num">
                                      <p:cBhvr>
                                        <p:cTn id="6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6" presetClass="entr" presetSubtype="16" fill="hold" nodeType="clickEffect">
                                  <p:stCondLst>
                                    <p:cond delay="0"/>
                                  </p:stCondLst>
                                  <p:childTnLst>
                                    <p:set>
                                      <p:cBhvr>
                                        <p:cTn id="72" dur="1" fill="hold">
                                          <p:stCondLst>
                                            <p:cond delay="0"/>
                                          </p:stCondLst>
                                        </p:cTn>
                                        <p:tgtEl>
                                          <p:spTgt spid="14">
                                            <p:txEl>
                                              <p:pRg st="0" end="0"/>
                                            </p:txEl>
                                          </p:spTgt>
                                        </p:tgtEl>
                                        <p:attrNameLst>
                                          <p:attrName>style.visibility</p:attrName>
                                        </p:attrNameLst>
                                      </p:cBhvr>
                                      <p:to>
                                        <p:strVal val="visible"/>
                                      </p:to>
                                    </p:set>
                                    <p:animEffect transition="in" filter="circle(in)">
                                      <p:cBhvr>
                                        <p:cTn id="73" dur="20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DE5ACB-603D-4D77-A69A-6DBD4D760F95}"/>
              </a:ext>
            </a:extLst>
          </p:cNvPr>
          <p:cNvSpPr>
            <a:spLocks noGrp="1"/>
          </p:cNvSpPr>
          <p:nvPr>
            <p:ph idx="1"/>
          </p:nvPr>
        </p:nvSpPr>
        <p:spPr>
          <a:xfrm>
            <a:off x="346861" y="354455"/>
            <a:ext cx="7643042" cy="6072978"/>
          </a:xfrm>
        </p:spPr>
        <p:txBody>
          <a:bodyPr>
            <a:normAutofit/>
          </a:bodyPr>
          <a:lstStyle/>
          <a:p>
            <a:pPr marL="0" indent="0">
              <a:buNone/>
            </a:pPr>
            <a:r>
              <a:rPr lang="en-US" dirty="0" err="1">
                <a:solidFill>
                  <a:schemeClr val="tx1"/>
                </a:solidFill>
              </a:rPr>
              <a:t>Ví</a:t>
            </a:r>
            <a:r>
              <a:rPr lang="en-US" dirty="0">
                <a:solidFill>
                  <a:schemeClr val="tx1"/>
                </a:solidFill>
              </a:rPr>
              <a:t> </a:t>
            </a:r>
            <a:r>
              <a:rPr lang="en-US" dirty="0" err="1">
                <a:solidFill>
                  <a:schemeClr val="tx1"/>
                </a:solidFill>
              </a:rPr>
              <a:t>dụ</a:t>
            </a:r>
            <a:r>
              <a:rPr lang="en-US" dirty="0">
                <a:solidFill>
                  <a:schemeClr val="tx1"/>
                </a:solidFill>
              </a:rPr>
              <a:t> 3</a:t>
            </a:r>
            <a:r>
              <a:rPr lang="vi-VN" dirty="0">
                <a:solidFill>
                  <a:schemeClr val="tx1"/>
                </a:solidFill>
              </a:rPr>
              <a:t> (Mạch điện) </a:t>
            </a:r>
            <a:endParaRPr lang="en-US" dirty="0">
              <a:solidFill>
                <a:schemeClr val="tx1"/>
              </a:solidFill>
            </a:endParaRPr>
          </a:p>
          <a:p>
            <a:pPr marL="0" indent="0">
              <a:buNone/>
            </a:pPr>
            <a:r>
              <a:rPr lang="vi-VN" dirty="0">
                <a:solidFill>
                  <a:schemeClr val="tx1"/>
                </a:solidFill>
              </a:rPr>
              <a:t>Ta muốn tính hàm v (t) đại diện cho </a:t>
            </a:r>
            <a:r>
              <a:rPr lang="en-US" dirty="0" err="1">
                <a:solidFill>
                  <a:schemeClr val="tx1"/>
                </a:solidFill>
              </a:rPr>
              <a:t>hiệu</a:t>
            </a:r>
            <a:r>
              <a:rPr lang="en-US" dirty="0">
                <a:solidFill>
                  <a:schemeClr val="tx1"/>
                </a:solidFill>
              </a:rPr>
              <a:t> </a:t>
            </a:r>
            <a:r>
              <a:rPr lang="vi-VN" dirty="0">
                <a:solidFill>
                  <a:schemeClr val="tx1"/>
                </a:solidFill>
              </a:rPr>
              <a:t>điện thế ở hai đầu tụ điện C tính từ thời điểm ban đầu t = 0 mà tại đó công tắc I đã được tắt. Giả sử rằng độ tự cảm L có thể được biểu thị dưới dạng một hàm rõ ràng của cường độ dòng điện i, đó là L = L (i). Định luật Ohm sinh ra</a:t>
            </a:r>
            <a:endParaRPr lang="en-US" dirty="0">
              <a:solidFill>
                <a:schemeClr val="tx1"/>
              </a:solidFill>
            </a:endParaRPr>
          </a:p>
          <a:p>
            <a:pPr marL="0" indent="0">
              <a:buNone/>
            </a:pPr>
            <a:endParaRPr lang="en-US" dirty="0">
              <a:solidFill>
                <a:schemeClr val="tx1"/>
              </a:solidFill>
            </a:endParaRPr>
          </a:p>
          <a:p>
            <a:pPr marL="0" indent="0">
              <a:buNone/>
            </a:pPr>
            <a:r>
              <a:rPr lang="vi-VN" dirty="0">
                <a:solidFill>
                  <a:schemeClr val="tx1"/>
                </a:solidFill>
              </a:rPr>
              <a:t>Bằng cách giả sử các thông lượng dòng điện có hướng như được chỉ ra trong </a:t>
            </a:r>
            <a:r>
              <a:rPr lang="en-US" dirty="0" err="1">
                <a:solidFill>
                  <a:schemeClr val="tx1"/>
                </a:solidFill>
              </a:rPr>
              <a:t>hình</a:t>
            </a:r>
            <a:r>
              <a:rPr lang="en-US" dirty="0">
                <a:solidFill>
                  <a:schemeClr val="tx1"/>
                </a:solidFill>
              </a:rPr>
              <a:t>.</a:t>
            </a:r>
            <a:r>
              <a:rPr lang="vi-VN" dirty="0">
                <a:solidFill>
                  <a:schemeClr val="tx1"/>
                </a:solidFill>
              </a:rPr>
              <a:t> </a:t>
            </a:r>
            <a:r>
              <a:rPr lang="en-US" dirty="0">
                <a:solidFill>
                  <a:schemeClr val="tx1"/>
                </a:solidFill>
              </a:rPr>
              <a:t>Đ</a:t>
            </a:r>
            <a:r>
              <a:rPr lang="vi-VN" dirty="0">
                <a:solidFill>
                  <a:schemeClr val="tx1"/>
                </a:solidFill>
              </a:rPr>
              <a:t>ịnh luật Kirchoff </a:t>
            </a:r>
            <a:r>
              <a:rPr lang="en-US" dirty="0" err="1">
                <a:solidFill>
                  <a:schemeClr val="tx1"/>
                </a:solidFill>
              </a:rPr>
              <a:t>cho</a:t>
            </a:r>
            <a:r>
              <a:rPr lang="en-US" dirty="0">
                <a:solidFill>
                  <a:schemeClr val="tx1"/>
                </a:solidFill>
              </a:rPr>
              <a:t> ta </a:t>
            </a:r>
            <a:r>
              <a:rPr lang="vi-VN" dirty="0">
                <a:solidFill>
                  <a:schemeClr val="tx1"/>
                </a:solidFill>
              </a:rPr>
              <a:t>i1 = i2 + i3 và nhận thấy rằng i3 = Cdv / dt và i2 = v / R2, </a:t>
            </a:r>
            <a:r>
              <a:rPr lang="en-US" dirty="0">
                <a:solidFill>
                  <a:schemeClr val="tx1"/>
                </a:solidFill>
              </a:rPr>
              <a:t>ta </a:t>
            </a:r>
            <a:r>
              <a:rPr lang="en-US" dirty="0" err="1">
                <a:solidFill>
                  <a:schemeClr val="tx1"/>
                </a:solidFill>
              </a:rPr>
              <a:t>có</a:t>
            </a: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vi-VN" dirty="0">
                <a:solidFill>
                  <a:schemeClr val="tx1"/>
                </a:solidFill>
              </a:rPr>
              <a:t>Do đó, </a:t>
            </a:r>
            <a:r>
              <a:rPr lang="en-US" dirty="0">
                <a:solidFill>
                  <a:schemeClr val="tx1"/>
                </a:solidFill>
              </a:rPr>
              <a:t>ta </a:t>
            </a:r>
            <a:r>
              <a:rPr lang="en-US" dirty="0" err="1">
                <a:solidFill>
                  <a:schemeClr val="tx1"/>
                </a:solidFill>
              </a:rPr>
              <a:t>thu</a:t>
            </a:r>
            <a:r>
              <a:rPr lang="en-US" dirty="0">
                <a:solidFill>
                  <a:schemeClr val="tx1"/>
                </a:solidFill>
              </a:rPr>
              <a:t> </a:t>
            </a:r>
            <a:r>
              <a:rPr lang="en-US" dirty="0" err="1">
                <a:solidFill>
                  <a:schemeClr val="tx1"/>
                </a:solidFill>
              </a:rPr>
              <a:t>được</a:t>
            </a:r>
            <a:r>
              <a:rPr lang="en-US" dirty="0">
                <a:solidFill>
                  <a:schemeClr val="tx1"/>
                </a:solidFill>
              </a:rPr>
              <a:t> </a:t>
            </a:r>
            <a:r>
              <a:rPr lang="vi-VN" dirty="0">
                <a:solidFill>
                  <a:schemeClr val="tx1"/>
                </a:solidFill>
              </a:rPr>
              <a:t>một hệ hai phương trình vi phân mà nghiệm của nó cho phép mô tả sự biến thiên theo thời gian của hai ẩn số i1 và v. Phương trình thứ hai có bậc hai.</a:t>
            </a:r>
            <a:endParaRPr lang="en-US" dirty="0">
              <a:solidFill>
                <a:schemeClr val="tx1"/>
              </a:solidFill>
            </a:endParaRPr>
          </a:p>
        </p:txBody>
      </p:sp>
      <p:pic>
        <p:nvPicPr>
          <p:cNvPr id="5" name="Picture 4">
            <a:extLst>
              <a:ext uri="{FF2B5EF4-FFF2-40B4-BE49-F238E27FC236}">
                <a16:creationId xmlns:a16="http://schemas.microsoft.com/office/drawing/2014/main" id="{5D7A252F-BF89-4529-BB02-D2536EC1E99E}"/>
              </a:ext>
            </a:extLst>
          </p:cNvPr>
          <p:cNvPicPr>
            <a:picLocks noChangeAspect="1"/>
          </p:cNvPicPr>
          <p:nvPr/>
        </p:nvPicPr>
        <p:blipFill>
          <a:blip r:embed="rId2"/>
          <a:stretch>
            <a:fillRect/>
          </a:stretch>
        </p:blipFill>
        <p:spPr>
          <a:xfrm>
            <a:off x="2663432" y="2538225"/>
            <a:ext cx="3009900" cy="666750"/>
          </a:xfrm>
          <a:prstGeom prst="rect">
            <a:avLst/>
          </a:prstGeom>
        </p:spPr>
      </p:pic>
      <p:pic>
        <p:nvPicPr>
          <p:cNvPr id="7" name="Picture 6">
            <a:extLst>
              <a:ext uri="{FF2B5EF4-FFF2-40B4-BE49-F238E27FC236}">
                <a16:creationId xmlns:a16="http://schemas.microsoft.com/office/drawing/2014/main" id="{3A4ADE05-6921-421D-8C1D-53D62EE4BE05}"/>
              </a:ext>
            </a:extLst>
          </p:cNvPr>
          <p:cNvPicPr>
            <a:picLocks noChangeAspect="1"/>
          </p:cNvPicPr>
          <p:nvPr/>
        </p:nvPicPr>
        <p:blipFill>
          <a:blip r:embed="rId3"/>
          <a:stretch>
            <a:fillRect/>
          </a:stretch>
        </p:blipFill>
        <p:spPr>
          <a:xfrm>
            <a:off x="3115683" y="4342568"/>
            <a:ext cx="2371725" cy="742950"/>
          </a:xfrm>
          <a:prstGeom prst="rect">
            <a:avLst/>
          </a:prstGeom>
        </p:spPr>
      </p:pic>
      <p:pic>
        <p:nvPicPr>
          <p:cNvPr id="9" name="Picture 8">
            <a:extLst>
              <a:ext uri="{FF2B5EF4-FFF2-40B4-BE49-F238E27FC236}">
                <a16:creationId xmlns:a16="http://schemas.microsoft.com/office/drawing/2014/main" id="{3150C743-30A8-4F3D-8884-D191ED3FFA5C}"/>
              </a:ext>
            </a:extLst>
          </p:cNvPr>
          <p:cNvPicPr>
            <a:picLocks noChangeAspect="1"/>
          </p:cNvPicPr>
          <p:nvPr/>
        </p:nvPicPr>
        <p:blipFill>
          <a:blip r:embed="rId4"/>
          <a:stretch>
            <a:fillRect/>
          </a:stretch>
        </p:blipFill>
        <p:spPr>
          <a:xfrm>
            <a:off x="7918882" y="729542"/>
            <a:ext cx="4114313" cy="1578653"/>
          </a:xfrm>
          <a:prstGeom prst="rect">
            <a:avLst/>
          </a:prstGeom>
        </p:spPr>
      </p:pic>
    </p:spTree>
    <p:extLst>
      <p:ext uri="{BB962C8B-B14F-4D97-AF65-F5344CB8AC3E}">
        <p14:creationId xmlns:p14="http://schemas.microsoft.com/office/powerpoint/2010/main" val="178045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21" presetClass="entr" presetSubtype="1"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1)">
                                      <p:cBhvr>
                                        <p:cTn id="17" dur="2000"/>
                                        <p:tgtEl>
                                          <p:spTgt spid="9"/>
                                        </p:tgtEl>
                                      </p:cBhvr>
                                    </p:animEffect>
                                  </p:childTnLst>
                                </p:cTn>
                              </p:par>
                              <p:par>
                                <p:cTn id="18" presetID="2" presetClass="entr" presetSubtype="4"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down)">
                                      <p:cBhvr>
                                        <p:cTn id="26" dur="500"/>
                                        <p:tgtEl>
                                          <p:spTgt spid="3">
                                            <p:txEl>
                                              <p:pRg st="3" end="3"/>
                                            </p:txEl>
                                          </p:spTgt>
                                        </p:tgtEl>
                                      </p:cBhvr>
                                    </p:animEffect>
                                  </p:childTnLst>
                                </p:cTn>
                              </p:par>
                              <p:par>
                                <p:cTn id="27" presetID="42"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down)">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DCE8A-8963-4C3F-9692-C194DCB48A61}"/>
              </a:ext>
            </a:extLst>
          </p:cNvPr>
          <p:cNvSpPr>
            <a:spLocks noGrp="1"/>
          </p:cNvSpPr>
          <p:nvPr>
            <p:ph type="title"/>
          </p:nvPr>
        </p:nvSpPr>
        <p:spPr>
          <a:xfrm>
            <a:off x="400126" y="412483"/>
            <a:ext cx="10315222" cy="457529"/>
          </a:xfrm>
        </p:spPr>
        <p:txBody>
          <a:bodyPr>
            <a:normAutofit fontScale="90000"/>
          </a:bodyPr>
          <a:lstStyle/>
          <a:p>
            <a:r>
              <a:rPr lang="en-US" dirty="0"/>
              <a:t>II. Bài </a:t>
            </a:r>
            <a:r>
              <a:rPr lang="en-US" dirty="0" err="1"/>
              <a:t>toán</a:t>
            </a:r>
            <a:r>
              <a:rPr lang="en-US" dirty="0"/>
              <a:t> </a:t>
            </a:r>
            <a:r>
              <a:rPr lang="en-US" dirty="0" err="1"/>
              <a:t>giá</a:t>
            </a:r>
            <a:r>
              <a:rPr lang="en-US" dirty="0"/>
              <a:t> </a:t>
            </a:r>
            <a:r>
              <a:rPr lang="en-US" dirty="0" err="1"/>
              <a:t>trị</a:t>
            </a:r>
            <a:r>
              <a:rPr lang="en-US" dirty="0"/>
              <a:t> ban </a:t>
            </a:r>
            <a:r>
              <a:rPr lang="en-US" dirty="0" err="1"/>
              <a:t>đầu</a:t>
            </a:r>
            <a:r>
              <a:rPr lang="en-US" dirty="0"/>
              <a:t> (IVP/Cauchy)</a:t>
            </a:r>
          </a:p>
        </p:txBody>
      </p:sp>
      <p:sp>
        <p:nvSpPr>
          <p:cNvPr id="3" name="Content Placeholder 2">
            <a:extLst>
              <a:ext uri="{FF2B5EF4-FFF2-40B4-BE49-F238E27FC236}">
                <a16:creationId xmlns:a16="http://schemas.microsoft.com/office/drawing/2014/main" id="{AADE5ACB-603D-4D77-A69A-6DBD4D760F95}"/>
              </a:ext>
            </a:extLst>
          </p:cNvPr>
          <p:cNvSpPr>
            <a:spLocks noGrp="1"/>
          </p:cNvSpPr>
          <p:nvPr>
            <p:ph idx="1"/>
          </p:nvPr>
        </p:nvSpPr>
        <p:spPr>
          <a:xfrm>
            <a:off x="400126" y="807214"/>
            <a:ext cx="11391748" cy="2659560"/>
          </a:xfrm>
        </p:spPr>
        <p:txBody>
          <a:bodyPr>
            <a:normAutofit/>
          </a:bodyPr>
          <a:lstStyle/>
          <a:p>
            <a:pPr marL="0" indent="0">
              <a:buNone/>
            </a:pPr>
            <a:r>
              <a:rPr lang="vi-VN" sz="1800" dirty="0">
                <a:solidFill>
                  <a:schemeClr val="tx1"/>
                </a:solidFill>
              </a:rPr>
              <a:t>Do đó, chúng ta sẽ </a:t>
            </a:r>
            <a:r>
              <a:rPr lang="en-US" sz="1800" dirty="0" err="1">
                <a:solidFill>
                  <a:schemeClr val="tx1"/>
                </a:solidFill>
              </a:rPr>
              <a:t>đi</a:t>
            </a:r>
            <a:r>
              <a:rPr lang="en-US" sz="1800" dirty="0">
                <a:solidFill>
                  <a:schemeClr val="tx1"/>
                </a:solidFill>
              </a:rPr>
              <a:t> </a:t>
            </a:r>
            <a:r>
              <a:rPr lang="en-US" sz="1800" dirty="0" err="1">
                <a:solidFill>
                  <a:schemeClr val="tx1"/>
                </a:solidFill>
              </a:rPr>
              <a:t>tìm</a:t>
            </a:r>
            <a:r>
              <a:rPr lang="en-US" sz="1800" dirty="0">
                <a:solidFill>
                  <a:schemeClr val="tx1"/>
                </a:solidFill>
              </a:rPr>
              <a:t> </a:t>
            </a:r>
            <a:r>
              <a:rPr lang="en-US" sz="1800" dirty="0" err="1">
                <a:solidFill>
                  <a:schemeClr val="tx1"/>
                </a:solidFill>
              </a:rPr>
              <a:t>nghiệm</a:t>
            </a:r>
            <a:r>
              <a:rPr lang="vi-VN" sz="1800" dirty="0">
                <a:solidFill>
                  <a:schemeClr val="tx1"/>
                </a:solidFill>
              </a:rPr>
              <a:t> của bài toán </a:t>
            </a:r>
            <a:r>
              <a:rPr lang="en-US" sz="1800" dirty="0" err="1">
                <a:solidFill>
                  <a:schemeClr val="tx1"/>
                </a:solidFill>
              </a:rPr>
              <a:t>giá</a:t>
            </a:r>
            <a:r>
              <a:rPr lang="en-US" sz="1800" dirty="0">
                <a:solidFill>
                  <a:schemeClr val="tx1"/>
                </a:solidFill>
              </a:rPr>
              <a:t> </a:t>
            </a:r>
            <a:r>
              <a:rPr lang="en-US" sz="1800" dirty="0" err="1">
                <a:solidFill>
                  <a:schemeClr val="tx1"/>
                </a:solidFill>
              </a:rPr>
              <a:t>trị</a:t>
            </a:r>
            <a:r>
              <a:rPr lang="en-US" sz="1800" dirty="0">
                <a:solidFill>
                  <a:schemeClr val="tx1"/>
                </a:solidFill>
              </a:rPr>
              <a:t> ban </a:t>
            </a:r>
            <a:r>
              <a:rPr lang="en-US" sz="1800" dirty="0" err="1">
                <a:solidFill>
                  <a:schemeClr val="tx1"/>
                </a:solidFill>
              </a:rPr>
              <a:t>đầu</a:t>
            </a:r>
            <a:r>
              <a:rPr lang="en-US" sz="1800" dirty="0">
                <a:solidFill>
                  <a:schemeClr val="tx1"/>
                </a:solidFill>
              </a:rPr>
              <a:t> (IVP/ </a:t>
            </a:r>
            <a:r>
              <a:rPr lang="en-US" sz="1800" dirty="0" err="1">
                <a:solidFill>
                  <a:schemeClr val="tx1"/>
                </a:solidFill>
              </a:rPr>
              <a:t>bài</a:t>
            </a:r>
            <a:r>
              <a:rPr lang="en-US" sz="1800" dirty="0">
                <a:solidFill>
                  <a:schemeClr val="tx1"/>
                </a:solidFill>
              </a:rPr>
              <a:t> </a:t>
            </a:r>
            <a:r>
              <a:rPr lang="en-US" sz="1800" dirty="0" err="1">
                <a:solidFill>
                  <a:schemeClr val="tx1"/>
                </a:solidFill>
              </a:rPr>
              <a:t>toán</a:t>
            </a:r>
            <a:r>
              <a:rPr lang="en-US" sz="1800" dirty="0">
                <a:solidFill>
                  <a:schemeClr val="tx1"/>
                </a:solidFill>
              </a:rPr>
              <a:t> </a:t>
            </a:r>
            <a:r>
              <a:rPr lang="vi-VN" sz="1800" dirty="0">
                <a:solidFill>
                  <a:schemeClr val="tx1"/>
                </a:solidFill>
              </a:rPr>
              <a:t>Cauchy</a:t>
            </a:r>
            <a:r>
              <a:rPr lang="en-US" sz="1800" dirty="0">
                <a:solidFill>
                  <a:schemeClr val="tx1"/>
                </a:solidFill>
              </a:rPr>
              <a:t>)</a:t>
            </a:r>
            <a:r>
              <a:rPr lang="vi-VN" sz="1800" dirty="0">
                <a:solidFill>
                  <a:schemeClr val="tx1"/>
                </a:solidFill>
              </a:rPr>
              <a:t> có dạng sau:</a:t>
            </a:r>
            <a:endParaRPr lang="en-US" sz="1800" dirty="0">
              <a:solidFill>
                <a:schemeClr val="tx1"/>
              </a:solidFill>
            </a:endParaRPr>
          </a:p>
          <a:p>
            <a:pPr marL="0" indent="0">
              <a:buNone/>
            </a:pPr>
            <a:endParaRPr lang="en-US" sz="1800" dirty="0">
              <a:solidFill>
                <a:schemeClr val="tx1"/>
              </a:solidFill>
            </a:endParaRPr>
          </a:p>
          <a:p>
            <a:pPr marL="0" indent="0">
              <a:buNone/>
            </a:pPr>
            <a:endParaRPr lang="en-US" sz="1800" dirty="0">
              <a:solidFill>
                <a:schemeClr val="tx1"/>
              </a:solidFill>
            </a:endParaRPr>
          </a:p>
          <a:p>
            <a:pPr marL="0" indent="0">
              <a:buNone/>
            </a:pPr>
            <a:r>
              <a:rPr lang="vi-VN" sz="1800" dirty="0">
                <a:solidFill>
                  <a:schemeClr val="tx1"/>
                </a:solidFill>
              </a:rPr>
              <a:t>trong đó f là một hàm đã cho, y</a:t>
            </a:r>
            <a:r>
              <a:rPr lang="en-US" sz="1800" dirty="0">
                <a:solidFill>
                  <a:schemeClr val="tx1"/>
                </a:solidFill>
              </a:rPr>
              <a:t>’(x)</a:t>
            </a:r>
            <a:r>
              <a:rPr lang="vi-VN" sz="1800" dirty="0">
                <a:solidFill>
                  <a:schemeClr val="tx1"/>
                </a:solidFill>
              </a:rPr>
              <a:t> là đạo hàm của y</a:t>
            </a:r>
            <a:r>
              <a:rPr lang="en-US" sz="1800" dirty="0">
                <a:solidFill>
                  <a:schemeClr val="tx1"/>
                </a:solidFill>
              </a:rPr>
              <a:t> </a:t>
            </a:r>
            <a:r>
              <a:rPr lang="vi-VN" sz="1800" dirty="0">
                <a:solidFill>
                  <a:schemeClr val="tx1"/>
                </a:solidFill>
              </a:rPr>
              <a:t>đối với </a:t>
            </a:r>
            <a:r>
              <a:rPr lang="en-US" sz="1800" dirty="0">
                <a:solidFill>
                  <a:schemeClr val="tx1"/>
                </a:solidFill>
              </a:rPr>
              <a:t>x</a:t>
            </a:r>
            <a:r>
              <a:rPr lang="vi-VN" sz="1800" dirty="0">
                <a:solidFill>
                  <a:schemeClr val="tx1"/>
                </a:solidFill>
              </a:rPr>
              <a:t>, </a:t>
            </a:r>
            <a:r>
              <a:rPr lang="en-US" sz="1800" dirty="0">
                <a:solidFill>
                  <a:schemeClr val="tx1"/>
                </a:solidFill>
              </a:rPr>
              <a:t>x</a:t>
            </a:r>
            <a:r>
              <a:rPr lang="vi-VN" sz="1800" dirty="0">
                <a:solidFill>
                  <a:schemeClr val="tx1"/>
                </a:solidFill>
              </a:rPr>
              <a:t>0 là </a:t>
            </a:r>
            <a:r>
              <a:rPr lang="en-US" sz="1800" dirty="0" err="1">
                <a:solidFill>
                  <a:schemeClr val="tx1"/>
                </a:solidFill>
              </a:rPr>
              <a:t>thời</a:t>
            </a:r>
            <a:r>
              <a:rPr lang="vi-VN" sz="1800" dirty="0">
                <a:solidFill>
                  <a:schemeClr val="tx1"/>
                </a:solidFill>
              </a:rPr>
              <a:t> điểm </a:t>
            </a:r>
            <a:r>
              <a:rPr lang="en-US" sz="1800" dirty="0">
                <a:solidFill>
                  <a:schemeClr val="tx1"/>
                </a:solidFill>
              </a:rPr>
              <a:t>ban </a:t>
            </a:r>
            <a:r>
              <a:rPr lang="en-US" sz="1800" dirty="0" err="1">
                <a:solidFill>
                  <a:schemeClr val="tx1"/>
                </a:solidFill>
              </a:rPr>
              <a:t>đầu</a:t>
            </a:r>
            <a:r>
              <a:rPr lang="en-US" sz="1800" dirty="0">
                <a:solidFill>
                  <a:schemeClr val="tx1"/>
                </a:solidFill>
              </a:rPr>
              <a:t> </a:t>
            </a:r>
            <a:r>
              <a:rPr lang="vi-VN" sz="1800" dirty="0">
                <a:solidFill>
                  <a:schemeClr val="tx1"/>
                </a:solidFill>
              </a:rPr>
              <a:t>và y0 là một giá trị cho trước được gọi là</a:t>
            </a:r>
            <a:r>
              <a:rPr lang="en-US" sz="1800" dirty="0">
                <a:solidFill>
                  <a:schemeClr val="tx1"/>
                </a:solidFill>
              </a:rPr>
              <a:t> </a:t>
            </a:r>
            <a:r>
              <a:rPr lang="en-US" sz="1800" dirty="0" err="1">
                <a:solidFill>
                  <a:schemeClr val="tx1"/>
                </a:solidFill>
              </a:rPr>
              <a:t>giá</a:t>
            </a:r>
            <a:r>
              <a:rPr lang="en-US" sz="1800" dirty="0">
                <a:solidFill>
                  <a:schemeClr val="tx1"/>
                </a:solidFill>
              </a:rPr>
              <a:t> </a:t>
            </a:r>
            <a:r>
              <a:rPr lang="en-US" sz="1800" dirty="0" err="1">
                <a:solidFill>
                  <a:schemeClr val="tx1"/>
                </a:solidFill>
              </a:rPr>
              <a:t>trị</a:t>
            </a:r>
            <a:r>
              <a:rPr lang="vi-VN" sz="1800" dirty="0">
                <a:solidFill>
                  <a:schemeClr val="tx1"/>
                </a:solidFill>
              </a:rPr>
              <a:t> ban đầu.</a:t>
            </a:r>
            <a:endParaRPr lang="en-US" sz="1800" dirty="0">
              <a:solidFill>
                <a:schemeClr val="tx1"/>
              </a:solidFill>
            </a:endParaRPr>
          </a:p>
        </p:txBody>
      </p:sp>
      <p:sp>
        <p:nvSpPr>
          <p:cNvPr id="6" name="TextBox 5">
            <a:extLst>
              <a:ext uri="{FF2B5EF4-FFF2-40B4-BE49-F238E27FC236}">
                <a16:creationId xmlns:a16="http://schemas.microsoft.com/office/drawing/2014/main" id="{02EC4D87-1BA6-4E16-B141-179757B19A59}"/>
              </a:ext>
            </a:extLst>
          </p:cNvPr>
          <p:cNvSpPr txBox="1"/>
          <p:nvPr/>
        </p:nvSpPr>
        <p:spPr>
          <a:xfrm>
            <a:off x="400126" y="3249227"/>
            <a:ext cx="11391748" cy="369332"/>
          </a:xfrm>
          <a:prstGeom prst="rect">
            <a:avLst/>
          </a:prstGeom>
          <a:noFill/>
        </p:spPr>
        <p:txBody>
          <a:bodyPr wrap="square" rtlCol="0">
            <a:spAutoFit/>
          </a:bodyPr>
          <a:lstStyle/>
          <a:p>
            <a:r>
              <a:rPr lang="en-US" dirty="0" err="1"/>
              <a:t>Đối</a:t>
            </a:r>
            <a:r>
              <a:rPr lang="en-US" dirty="0"/>
              <a:t> với </a:t>
            </a:r>
            <a:r>
              <a:rPr lang="en-US" dirty="0" err="1"/>
              <a:t>hệ</a:t>
            </a:r>
            <a:r>
              <a:rPr lang="en-US" dirty="0"/>
              <a:t> </a:t>
            </a:r>
            <a:r>
              <a:rPr lang="en-US" dirty="0" err="1"/>
              <a:t>bậc</a:t>
            </a:r>
            <a:r>
              <a:rPr lang="en-US" dirty="0"/>
              <a:t> </a:t>
            </a:r>
            <a:r>
              <a:rPr lang="en-US" dirty="0" err="1"/>
              <a:t>cao</a:t>
            </a:r>
            <a:r>
              <a:rPr lang="en-US" dirty="0"/>
              <a:t> </a:t>
            </a:r>
            <a:r>
              <a:rPr lang="en-US" dirty="0" err="1"/>
              <a:t>thì</a:t>
            </a:r>
            <a:r>
              <a:rPr lang="en-US" dirty="0"/>
              <a:t> </a:t>
            </a:r>
            <a:r>
              <a:rPr lang="en-US" dirty="0" err="1"/>
              <a:t>chúng</a:t>
            </a:r>
            <a:r>
              <a:rPr lang="en-US" dirty="0"/>
              <a:t> ta </a:t>
            </a:r>
            <a:r>
              <a:rPr lang="en-US" dirty="0" err="1"/>
              <a:t>sẽ</a:t>
            </a:r>
            <a:r>
              <a:rPr lang="en-US" dirty="0"/>
              <a:t> </a:t>
            </a:r>
            <a:r>
              <a:rPr lang="en-US" dirty="0" err="1"/>
              <a:t>chuyển</a:t>
            </a:r>
            <a:r>
              <a:rPr lang="en-US" dirty="0"/>
              <a:t> </a:t>
            </a:r>
            <a:r>
              <a:rPr lang="en-US" dirty="0" err="1"/>
              <a:t>về</a:t>
            </a:r>
            <a:r>
              <a:rPr lang="en-US" dirty="0"/>
              <a:t> </a:t>
            </a:r>
            <a:r>
              <a:rPr lang="en-US" dirty="0" err="1"/>
              <a:t>hệ</a:t>
            </a:r>
            <a:r>
              <a:rPr lang="en-US" dirty="0"/>
              <a:t> </a:t>
            </a:r>
            <a:r>
              <a:rPr lang="en-US" dirty="0" err="1"/>
              <a:t>bậc</a:t>
            </a:r>
            <a:r>
              <a:rPr lang="en-US" dirty="0"/>
              <a:t> </a:t>
            </a:r>
            <a:r>
              <a:rPr lang="en-US" dirty="0" err="1"/>
              <a:t>nhất</a:t>
            </a:r>
            <a:r>
              <a:rPr lang="en-US" dirty="0"/>
              <a:t> </a:t>
            </a:r>
            <a:r>
              <a:rPr lang="en-US" dirty="0" err="1"/>
              <a:t>bằng</a:t>
            </a:r>
            <a:r>
              <a:rPr lang="en-US" dirty="0"/>
              <a:t> </a:t>
            </a:r>
            <a:r>
              <a:rPr lang="en-US" dirty="0" err="1"/>
              <a:t>cách</a:t>
            </a:r>
            <a:r>
              <a:rPr lang="en-US" dirty="0"/>
              <a:t> </a:t>
            </a:r>
            <a:r>
              <a:rPr lang="en-US" dirty="0" err="1"/>
              <a:t>giới</a:t>
            </a:r>
            <a:r>
              <a:rPr lang="en-US" dirty="0"/>
              <a:t> </a:t>
            </a:r>
            <a:r>
              <a:rPr lang="en-US" dirty="0" err="1"/>
              <a:t>thiệu</a:t>
            </a:r>
            <a:r>
              <a:rPr lang="en-US" dirty="0"/>
              <a:t> </a:t>
            </a:r>
            <a:r>
              <a:rPr lang="en-US" dirty="0" err="1"/>
              <a:t>thêm</a:t>
            </a:r>
            <a:r>
              <a:rPr lang="en-US" dirty="0"/>
              <a:t> </a:t>
            </a:r>
            <a:r>
              <a:rPr lang="en-US" dirty="0" err="1"/>
              <a:t>các</a:t>
            </a:r>
            <a:r>
              <a:rPr lang="en-US" dirty="0"/>
              <a:t> </a:t>
            </a:r>
            <a:r>
              <a:rPr lang="en-US" dirty="0" err="1"/>
              <a:t>biến</a:t>
            </a:r>
            <a:r>
              <a:rPr lang="en-US" dirty="0"/>
              <a:t> </a:t>
            </a:r>
            <a:r>
              <a:rPr lang="en-US" dirty="0" err="1"/>
              <a:t>số</a:t>
            </a:r>
            <a:r>
              <a:rPr lang="en-US" dirty="0"/>
              <a:t> </a:t>
            </a:r>
            <a:r>
              <a:rPr lang="en-US" dirty="0" err="1"/>
              <a:t>mới</a:t>
            </a:r>
            <a:endParaRPr lang="en-US" dirty="0"/>
          </a:p>
        </p:txBody>
      </p:sp>
      <p:pic>
        <p:nvPicPr>
          <p:cNvPr id="8" name="Picture 7">
            <a:extLst>
              <a:ext uri="{FF2B5EF4-FFF2-40B4-BE49-F238E27FC236}">
                <a16:creationId xmlns:a16="http://schemas.microsoft.com/office/drawing/2014/main" id="{602D74D1-448C-4DBE-934C-91A347825691}"/>
              </a:ext>
            </a:extLst>
          </p:cNvPr>
          <p:cNvPicPr>
            <a:picLocks noChangeAspect="1"/>
          </p:cNvPicPr>
          <p:nvPr/>
        </p:nvPicPr>
        <p:blipFill>
          <a:blip r:embed="rId2"/>
          <a:stretch>
            <a:fillRect/>
          </a:stretch>
        </p:blipFill>
        <p:spPr>
          <a:xfrm>
            <a:off x="2822729" y="3618559"/>
            <a:ext cx="6117283" cy="3147181"/>
          </a:xfrm>
          <a:prstGeom prst="rect">
            <a:avLst/>
          </a:prstGeom>
        </p:spPr>
      </p:pic>
      <p:pic>
        <p:nvPicPr>
          <p:cNvPr id="16" name="Picture 15">
            <a:extLst>
              <a:ext uri="{FF2B5EF4-FFF2-40B4-BE49-F238E27FC236}">
                <a16:creationId xmlns:a16="http://schemas.microsoft.com/office/drawing/2014/main" id="{00678A18-F71E-4794-8155-7762125CBF41}"/>
              </a:ext>
            </a:extLst>
          </p:cNvPr>
          <p:cNvPicPr>
            <a:picLocks noChangeAspect="1"/>
          </p:cNvPicPr>
          <p:nvPr/>
        </p:nvPicPr>
        <p:blipFill>
          <a:blip r:embed="rId3"/>
          <a:stretch>
            <a:fillRect/>
          </a:stretch>
        </p:blipFill>
        <p:spPr>
          <a:xfrm>
            <a:off x="3718911" y="1547672"/>
            <a:ext cx="4026396" cy="920319"/>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89C8879C-DA09-4634-930C-E13370564D46}"/>
                  </a:ext>
                </a:extLst>
              </p14:cNvPr>
              <p14:cNvContentPartPr/>
              <p14:nvPr/>
            </p14:nvContentPartPr>
            <p14:xfrm>
              <a:off x="6229440" y="5568840"/>
              <a:ext cx="159120" cy="133920"/>
            </p14:xfrm>
          </p:contentPart>
        </mc:Choice>
        <mc:Fallback xmlns="">
          <p:pic>
            <p:nvPicPr>
              <p:cNvPr id="4" name="Ink 3">
                <a:extLst>
                  <a:ext uri="{FF2B5EF4-FFF2-40B4-BE49-F238E27FC236}">
                    <a16:creationId xmlns:a16="http://schemas.microsoft.com/office/drawing/2014/main" id="{89C8879C-DA09-4634-930C-E13370564D46}"/>
                  </a:ext>
                </a:extLst>
              </p:cNvPr>
              <p:cNvPicPr/>
              <p:nvPr/>
            </p:nvPicPr>
            <p:blipFill>
              <a:blip r:embed="rId5"/>
              <a:stretch>
                <a:fillRect/>
              </a:stretch>
            </p:blipFill>
            <p:spPr>
              <a:xfrm>
                <a:off x="6220080" y="5559480"/>
                <a:ext cx="177840" cy="152640"/>
              </a:xfrm>
              <a:prstGeom prst="rect">
                <a:avLst/>
              </a:prstGeom>
            </p:spPr>
          </p:pic>
        </mc:Fallback>
      </mc:AlternateContent>
    </p:spTree>
    <p:extLst>
      <p:ext uri="{BB962C8B-B14F-4D97-AF65-F5344CB8AC3E}">
        <p14:creationId xmlns:p14="http://schemas.microsoft.com/office/powerpoint/2010/main" val="188971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fade">
                                      <p:cBhvr>
                                        <p:cTn id="24" dur="1000"/>
                                        <p:tgtEl>
                                          <p:spTgt spid="6">
                                            <p:txEl>
                                              <p:pRg st="0" end="0"/>
                                            </p:txEl>
                                          </p:spTgt>
                                        </p:tgtEl>
                                      </p:cBhvr>
                                    </p:animEffect>
                                    <p:anim calcmode="lin" valueType="num">
                                      <p:cBhvr>
                                        <p:cTn id="2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DCE8A-8963-4C3F-9692-C194DCB48A61}"/>
              </a:ext>
            </a:extLst>
          </p:cNvPr>
          <p:cNvSpPr>
            <a:spLocks noGrp="1"/>
          </p:cNvSpPr>
          <p:nvPr>
            <p:ph type="title"/>
          </p:nvPr>
        </p:nvSpPr>
        <p:spPr>
          <a:xfrm>
            <a:off x="400126" y="232003"/>
            <a:ext cx="7918251" cy="457529"/>
          </a:xfrm>
        </p:spPr>
        <p:txBody>
          <a:bodyPr>
            <a:normAutofit fontScale="90000"/>
          </a:bodyPr>
          <a:lstStyle/>
          <a:p>
            <a:r>
              <a:rPr lang="en-US" dirty="0"/>
              <a:t>II. </a:t>
            </a:r>
            <a:r>
              <a:rPr lang="en-US" dirty="0" err="1"/>
              <a:t>Phương</a:t>
            </a:r>
            <a:r>
              <a:rPr lang="en-US" dirty="0"/>
              <a:t> </a:t>
            </a:r>
            <a:r>
              <a:rPr lang="en-US" dirty="0" err="1"/>
              <a:t>pháp</a:t>
            </a:r>
            <a:r>
              <a:rPr lang="en-US" dirty="0"/>
              <a:t> Euler </a:t>
            </a:r>
            <a:r>
              <a:rPr lang="en-US" dirty="0" err="1"/>
              <a:t>hiện</a:t>
            </a:r>
            <a:r>
              <a:rPr lang="en-US" dirty="0"/>
              <a:t>/</a:t>
            </a:r>
            <a:r>
              <a:rPr lang="en-US" dirty="0" err="1"/>
              <a:t>ẩn</a:t>
            </a:r>
            <a:endParaRPr lang="en-US" dirty="0"/>
          </a:p>
        </p:txBody>
      </p:sp>
      <p:sp>
        <p:nvSpPr>
          <p:cNvPr id="3" name="Content Placeholder 2">
            <a:extLst>
              <a:ext uri="{FF2B5EF4-FFF2-40B4-BE49-F238E27FC236}">
                <a16:creationId xmlns:a16="http://schemas.microsoft.com/office/drawing/2014/main" id="{AADE5ACB-603D-4D77-A69A-6DBD4D760F95}"/>
              </a:ext>
            </a:extLst>
          </p:cNvPr>
          <p:cNvSpPr>
            <a:spLocks noGrp="1"/>
          </p:cNvSpPr>
          <p:nvPr>
            <p:ph idx="1"/>
          </p:nvPr>
        </p:nvSpPr>
        <p:spPr>
          <a:xfrm>
            <a:off x="400126" y="1822629"/>
            <a:ext cx="11238499" cy="2092424"/>
          </a:xfrm>
        </p:spPr>
        <p:txBody>
          <a:bodyPr>
            <a:normAutofit fontScale="25000" lnSpcReduction="20000"/>
          </a:bodyPr>
          <a:lstStyle/>
          <a:p>
            <a:pPr marL="0" indent="0">
              <a:buNone/>
            </a:pPr>
            <a:r>
              <a:rPr lang="en-US" sz="7200" dirty="0">
                <a:solidFill>
                  <a:schemeClr val="tx1"/>
                </a:solidFill>
              </a:rPr>
              <a:t>Ý </a:t>
            </a:r>
            <a:r>
              <a:rPr lang="en-US" sz="7200" dirty="0" err="1">
                <a:solidFill>
                  <a:schemeClr val="tx1"/>
                </a:solidFill>
              </a:rPr>
              <a:t>tưởng</a:t>
            </a:r>
            <a:r>
              <a:rPr lang="en-US" sz="7200" dirty="0">
                <a:solidFill>
                  <a:schemeClr val="tx1"/>
                </a:solidFill>
              </a:rPr>
              <a:t>: Ta </a:t>
            </a:r>
            <a:r>
              <a:rPr lang="en-US" sz="7200" dirty="0" err="1">
                <a:solidFill>
                  <a:schemeClr val="tx1"/>
                </a:solidFill>
              </a:rPr>
              <a:t>rời</a:t>
            </a:r>
            <a:r>
              <a:rPr lang="en-US" sz="7200" dirty="0">
                <a:solidFill>
                  <a:schemeClr val="tx1"/>
                </a:solidFill>
              </a:rPr>
              <a:t> </a:t>
            </a:r>
            <a:r>
              <a:rPr lang="en-US" sz="7200" dirty="0" err="1">
                <a:solidFill>
                  <a:schemeClr val="tx1"/>
                </a:solidFill>
              </a:rPr>
              <a:t>rạc</a:t>
            </a:r>
            <a:r>
              <a:rPr lang="en-US" sz="7200" dirty="0">
                <a:solidFill>
                  <a:schemeClr val="tx1"/>
                </a:solidFill>
              </a:rPr>
              <a:t> </a:t>
            </a:r>
            <a:r>
              <a:rPr lang="en-US" sz="7200" dirty="0" err="1">
                <a:solidFill>
                  <a:schemeClr val="tx1"/>
                </a:solidFill>
              </a:rPr>
              <a:t>hóa</a:t>
            </a:r>
            <a:r>
              <a:rPr lang="en-US" sz="7200" dirty="0">
                <a:solidFill>
                  <a:schemeClr val="tx1"/>
                </a:solidFill>
              </a:rPr>
              <a:t> </a:t>
            </a:r>
            <a:r>
              <a:rPr lang="en-US" sz="7200" dirty="0" err="1">
                <a:solidFill>
                  <a:schemeClr val="tx1"/>
                </a:solidFill>
              </a:rPr>
              <a:t>miền</a:t>
            </a:r>
            <a:r>
              <a:rPr lang="en-US" sz="7200" dirty="0">
                <a:solidFill>
                  <a:schemeClr val="tx1"/>
                </a:solidFill>
              </a:rPr>
              <a:t> </a:t>
            </a:r>
            <a:r>
              <a:rPr lang="en-US" sz="7200" dirty="0" err="1">
                <a:solidFill>
                  <a:schemeClr val="tx1"/>
                </a:solidFill>
              </a:rPr>
              <a:t>thời</a:t>
            </a:r>
            <a:r>
              <a:rPr lang="en-US" sz="7200" dirty="0">
                <a:solidFill>
                  <a:schemeClr val="tx1"/>
                </a:solidFill>
              </a:rPr>
              <a:t> </a:t>
            </a:r>
            <a:r>
              <a:rPr lang="en-US" sz="7200" dirty="0" err="1">
                <a:solidFill>
                  <a:schemeClr val="tx1"/>
                </a:solidFill>
              </a:rPr>
              <a:t>gian</a:t>
            </a:r>
            <a:r>
              <a:rPr lang="en-US" sz="7200" dirty="0">
                <a:solidFill>
                  <a:schemeClr val="tx1"/>
                </a:solidFill>
              </a:rPr>
              <a:t>   </a:t>
            </a:r>
          </a:p>
          <a:p>
            <a:pPr marL="0" indent="0">
              <a:buNone/>
            </a:pPr>
            <a:r>
              <a:rPr lang="en-US" sz="7200" dirty="0">
                <a:solidFill>
                  <a:schemeClr val="tx1"/>
                </a:solidFill>
              </a:rPr>
              <a:t>                </a:t>
            </a:r>
            <a:r>
              <a:rPr lang="en-US" sz="7200" dirty="0" err="1">
                <a:solidFill>
                  <a:schemeClr val="tx1"/>
                </a:solidFill>
              </a:rPr>
              <a:t>Xấp</a:t>
            </a:r>
            <a:r>
              <a:rPr lang="en-US" sz="7200" dirty="0">
                <a:solidFill>
                  <a:schemeClr val="tx1"/>
                </a:solidFill>
              </a:rPr>
              <a:t> </a:t>
            </a:r>
            <a:r>
              <a:rPr lang="en-US" sz="7200" dirty="0" err="1">
                <a:solidFill>
                  <a:schemeClr val="tx1"/>
                </a:solidFill>
              </a:rPr>
              <a:t>xỉ</a:t>
            </a:r>
            <a:r>
              <a:rPr lang="en-US" sz="7200" dirty="0">
                <a:solidFill>
                  <a:schemeClr val="tx1"/>
                </a:solidFill>
              </a:rPr>
              <a:t> </a:t>
            </a:r>
            <a:r>
              <a:rPr lang="en-US" sz="7200" dirty="0" err="1">
                <a:solidFill>
                  <a:schemeClr val="tx1"/>
                </a:solidFill>
              </a:rPr>
              <a:t>đạo</a:t>
            </a:r>
            <a:r>
              <a:rPr lang="en-US" sz="7200" dirty="0">
                <a:solidFill>
                  <a:schemeClr val="tx1"/>
                </a:solidFill>
              </a:rPr>
              <a:t> </a:t>
            </a:r>
            <a:r>
              <a:rPr lang="en-US" sz="7200" dirty="0" err="1">
                <a:solidFill>
                  <a:schemeClr val="tx1"/>
                </a:solidFill>
              </a:rPr>
              <a:t>hàm</a:t>
            </a:r>
            <a:r>
              <a:rPr lang="en-US" sz="7200" dirty="0">
                <a:solidFill>
                  <a:schemeClr val="tx1"/>
                </a:solidFill>
              </a:rPr>
              <a:t> y’(x) </a:t>
            </a:r>
            <a:r>
              <a:rPr lang="en-US" sz="7200" dirty="0" err="1">
                <a:solidFill>
                  <a:schemeClr val="tx1"/>
                </a:solidFill>
              </a:rPr>
              <a:t>bằng</a:t>
            </a:r>
            <a:r>
              <a:rPr lang="en-US" sz="7200" dirty="0">
                <a:solidFill>
                  <a:schemeClr val="tx1"/>
                </a:solidFill>
              </a:rPr>
              <a:t> </a:t>
            </a:r>
            <a:r>
              <a:rPr lang="en-US" sz="7200" dirty="0" err="1">
                <a:solidFill>
                  <a:schemeClr val="tx1"/>
                </a:solidFill>
              </a:rPr>
              <a:t>sai</a:t>
            </a:r>
            <a:r>
              <a:rPr lang="en-US" sz="7200" dirty="0">
                <a:solidFill>
                  <a:schemeClr val="tx1"/>
                </a:solidFill>
              </a:rPr>
              <a:t> phân </a:t>
            </a:r>
            <a:r>
              <a:rPr lang="en-US" sz="7200" dirty="0" err="1">
                <a:solidFill>
                  <a:schemeClr val="tx1"/>
                </a:solidFill>
              </a:rPr>
              <a:t>tiến</a:t>
            </a:r>
            <a:r>
              <a:rPr lang="en-US" sz="7200" dirty="0">
                <a:solidFill>
                  <a:schemeClr val="tx1"/>
                </a:solidFill>
              </a:rPr>
              <a:t> </a:t>
            </a:r>
            <a:r>
              <a:rPr lang="en-US" sz="7200" dirty="0" err="1">
                <a:solidFill>
                  <a:schemeClr val="tx1"/>
                </a:solidFill>
              </a:rPr>
              <a:t>hoặc</a:t>
            </a:r>
            <a:r>
              <a:rPr lang="en-US" sz="7200" dirty="0">
                <a:solidFill>
                  <a:schemeClr val="tx1"/>
                </a:solidFill>
              </a:rPr>
              <a:t> </a:t>
            </a:r>
            <a:r>
              <a:rPr lang="en-US" sz="7200" dirty="0" err="1">
                <a:solidFill>
                  <a:schemeClr val="tx1"/>
                </a:solidFill>
              </a:rPr>
              <a:t>sai</a:t>
            </a:r>
            <a:r>
              <a:rPr lang="en-US" sz="7200" dirty="0">
                <a:solidFill>
                  <a:schemeClr val="tx1"/>
                </a:solidFill>
              </a:rPr>
              <a:t> phân </a:t>
            </a:r>
            <a:r>
              <a:rPr lang="en-US" sz="7200" dirty="0" err="1">
                <a:solidFill>
                  <a:schemeClr val="tx1"/>
                </a:solidFill>
              </a:rPr>
              <a:t>lùi</a:t>
            </a:r>
            <a:endParaRPr lang="en-US" sz="7200" dirty="0">
              <a:solidFill>
                <a:schemeClr val="tx1"/>
              </a:solidFill>
            </a:endParaRPr>
          </a:p>
          <a:p>
            <a:pPr marL="0" indent="0">
              <a:buNone/>
            </a:pPr>
            <a:endParaRPr lang="en-US" sz="7200" dirty="0">
              <a:solidFill>
                <a:schemeClr val="tx1"/>
              </a:solidFill>
            </a:endParaRPr>
          </a:p>
          <a:p>
            <a:pPr marL="0" indent="0">
              <a:buNone/>
            </a:pPr>
            <a:r>
              <a:rPr lang="en-US" sz="7200" dirty="0">
                <a:solidFill>
                  <a:schemeClr val="tx1"/>
                </a:solidFill>
              </a:rPr>
              <a:t>Euler </a:t>
            </a:r>
            <a:r>
              <a:rPr lang="en-US" sz="7200" dirty="0" err="1">
                <a:solidFill>
                  <a:schemeClr val="tx1"/>
                </a:solidFill>
              </a:rPr>
              <a:t>Tiến</a:t>
            </a:r>
            <a:r>
              <a:rPr lang="en-US" sz="7200" dirty="0">
                <a:solidFill>
                  <a:schemeClr val="tx1"/>
                </a:solidFill>
              </a:rPr>
              <a:t> (Euler </a:t>
            </a:r>
            <a:r>
              <a:rPr lang="en-US" sz="7200" dirty="0" err="1">
                <a:solidFill>
                  <a:schemeClr val="tx1"/>
                </a:solidFill>
              </a:rPr>
              <a:t>hiện</a:t>
            </a:r>
            <a:r>
              <a:rPr lang="en-US" sz="7200" dirty="0">
                <a:solidFill>
                  <a:schemeClr val="tx1"/>
                </a:solidFill>
              </a:rPr>
              <a:t> / Explicit Euler)															       </a:t>
            </a:r>
          </a:p>
          <a:p>
            <a:pPr marL="0" indent="0">
              <a:buNone/>
            </a:pPr>
            <a:r>
              <a:rPr lang="en-US" sz="7200" dirty="0">
                <a:solidFill>
                  <a:schemeClr val="tx1"/>
                </a:solidFill>
              </a:rPr>
              <a:t>Ta </a:t>
            </a:r>
            <a:r>
              <a:rPr lang="en-US" sz="7200" dirty="0" err="1">
                <a:solidFill>
                  <a:schemeClr val="tx1"/>
                </a:solidFill>
              </a:rPr>
              <a:t>tính</a:t>
            </a:r>
            <a:r>
              <a:rPr lang="en-US" sz="7200" dirty="0">
                <a:solidFill>
                  <a:schemeClr val="tx1"/>
                </a:solidFill>
              </a:rPr>
              <a:t> </a:t>
            </a:r>
            <a:r>
              <a:rPr lang="en-US" sz="7200" dirty="0" err="1">
                <a:solidFill>
                  <a:schemeClr val="tx1"/>
                </a:solidFill>
              </a:rPr>
              <a:t>được</a:t>
            </a:r>
            <a:r>
              <a:rPr lang="en-US" sz="7200" dirty="0">
                <a:solidFill>
                  <a:schemeClr val="tx1"/>
                </a:solidFill>
              </a:rPr>
              <a:t> </a:t>
            </a:r>
            <a:r>
              <a:rPr lang="en-US" sz="7200" dirty="0" err="1">
                <a:solidFill>
                  <a:schemeClr val="tx1"/>
                </a:solidFill>
              </a:rPr>
              <a:t>trực</a:t>
            </a:r>
            <a:r>
              <a:rPr lang="en-US" sz="7200" dirty="0">
                <a:solidFill>
                  <a:schemeClr val="tx1"/>
                </a:solidFill>
              </a:rPr>
              <a:t> </a:t>
            </a:r>
            <a:r>
              <a:rPr lang="en-US" sz="7200" dirty="0" err="1">
                <a:solidFill>
                  <a:schemeClr val="tx1"/>
                </a:solidFill>
              </a:rPr>
              <a:t>tiếp</a:t>
            </a:r>
            <a:r>
              <a:rPr lang="en-US" sz="7200" dirty="0">
                <a:solidFill>
                  <a:schemeClr val="tx1"/>
                </a:solidFill>
              </a:rPr>
              <a:t> y(</a:t>
            </a:r>
            <a:r>
              <a:rPr lang="en-US" sz="7200" dirty="0" err="1">
                <a:solidFill>
                  <a:schemeClr val="tx1"/>
                </a:solidFill>
              </a:rPr>
              <a:t>t+h</a:t>
            </a:r>
            <a:r>
              <a:rPr lang="en-US" sz="7200" dirty="0">
                <a:solidFill>
                  <a:schemeClr val="tx1"/>
                </a:solidFill>
              </a:rPr>
              <a:t>)</a:t>
            </a:r>
          </a:p>
          <a:p>
            <a:pPr marL="0" indent="0">
              <a:buNone/>
            </a:pPr>
            <a:endParaRPr lang="en-US" sz="7200" dirty="0">
              <a:solidFill>
                <a:schemeClr val="tx1"/>
              </a:solidFill>
            </a:endParaRPr>
          </a:p>
          <a:p>
            <a:pPr marL="0" indent="0">
              <a:buNone/>
            </a:pPr>
            <a:r>
              <a:rPr lang="en-US" sz="7200" dirty="0">
                <a:solidFill>
                  <a:schemeClr val="tx1"/>
                </a:solidFill>
              </a:rPr>
              <a:t>Euler </a:t>
            </a:r>
            <a:r>
              <a:rPr lang="en-US" sz="7200" dirty="0" err="1">
                <a:solidFill>
                  <a:schemeClr val="tx1"/>
                </a:solidFill>
              </a:rPr>
              <a:t>Lùi</a:t>
            </a:r>
            <a:r>
              <a:rPr lang="en-US" sz="7200" dirty="0">
                <a:solidFill>
                  <a:schemeClr val="tx1"/>
                </a:solidFill>
              </a:rPr>
              <a:t> (Euler </a:t>
            </a:r>
            <a:r>
              <a:rPr lang="en-US" sz="7200" dirty="0" err="1">
                <a:solidFill>
                  <a:schemeClr val="tx1"/>
                </a:solidFill>
              </a:rPr>
              <a:t>ẩn</a:t>
            </a:r>
            <a:r>
              <a:rPr lang="en-US" sz="7200" dirty="0">
                <a:solidFill>
                  <a:schemeClr val="tx1"/>
                </a:solidFill>
              </a:rPr>
              <a:t> / Implicit Euler)																	  </a:t>
            </a:r>
          </a:p>
          <a:p>
            <a:pPr marL="0" indent="0">
              <a:buNone/>
            </a:pPr>
            <a:r>
              <a:rPr lang="en-US" sz="7200" dirty="0">
                <a:solidFill>
                  <a:schemeClr val="tx1"/>
                </a:solidFill>
              </a:rPr>
              <a:t>Ta </a:t>
            </a:r>
            <a:r>
              <a:rPr lang="en-US" sz="7200" dirty="0" err="1">
                <a:solidFill>
                  <a:schemeClr val="tx1"/>
                </a:solidFill>
              </a:rPr>
              <a:t>phải</a:t>
            </a:r>
            <a:r>
              <a:rPr lang="en-US" sz="7200" dirty="0">
                <a:solidFill>
                  <a:schemeClr val="tx1"/>
                </a:solidFill>
              </a:rPr>
              <a:t> </a:t>
            </a:r>
            <a:r>
              <a:rPr lang="en-US" sz="7200" dirty="0" err="1">
                <a:solidFill>
                  <a:schemeClr val="tx1"/>
                </a:solidFill>
              </a:rPr>
              <a:t>giải</a:t>
            </a:r>
            <a:r>
              <a:rPr lang="en-US" sz="7200" dirty="0">
                <a:solidFill>
                  <a:schemeClr val="tx1"/>
                </a:solidFill>
              </a:rPr>
              <a:t> 1 (</a:t>
            </a:r>
            <a:r>
              <a:rPr lang="en-US" sz="7200" dirty="0" err="1">
                <a:solidFill>
                  <a:schemeClr val="tx1"/>
                </a:solidFill>
              </a:rPr>
              <a:t>hệ</a:t>
            </a:r>
            <a:r>
              <a:rPr lang="en-US" sz="7200" dirty="0">
                <a:solidFill>
                  <a:schemeClr val="tx1"/>
                </a:solidFill>
              </a:rPr>
              <a:t>) </a:t>
            </a:r>
            <a:r>
              <a:rPr lang="en-US" sz="7200" dirty="0" err="1">
                <a:solidFill>
                  <a:schemeClr val="tx1"/>
                </a:solidFill>
              </a:rPr>
              <a:t>pt</a:t>
            </a:r>
            <a:r>
              <a:rPr lang="en-US" sz="7200" dirty="0">
                <a:solidFill>
                  <a:schemeClr val="tx1"/>
                </a:solidFill>
              </a:rPr>
              <a:t> </a:t>
            </a:r>
            <a:r>
              <a:rPr lang="en-US" sz="7200" dirty="0" err="1">
                <a:solidFill>
                  <a:schemeClr val="tx1"/>
                </a:solidFill>
              </a:rPr>
              <a:t>ẩn</a:t>
            </a:r>
            <a:r>
              <a:rPr lang="en-US" sz="7200" dirty="0">
                <a:solidFill>
                  <a:schemeClr val="tx1"/>
                </a:solidFill>
              </a:rPr>
              <a:t> y(t)</a:t>
            </a:r>
          </a:p>
          <a:p>
            <a:pPr marL="0" indent="0">
              <a:buNone/>
            </a:pPr>
            <a:r>
              <a:rPr lang="en-US" sz="7200" dirty="0">
                <a:solidFill>
                  <a:schemeClr val="tx1"/>
                </a:solidFill>
              </a:rPr>
              <a:t>(</a:t>
            </a:r>
            <a:r>
              <a:rPr lang="en-US" sz="7200" dirty="0" err="1">
                <a:solidFill>
                  <a:schemeClr val="tx1"/>
                </a:solidFill>
              </a:rPr>
              <a:t>có</a:t>
            </a:r>
            <a:r>
              <a:rPr lang="en-US" sz="7200" dirty="0">
                <a:solidFill>
                  <a:schemeClr val="tx1"/>
                </a:solidFill>
              </a:rPr>
              <a:t> </a:t>
            </a:r>
            <a:r>
              <a:rPr lang="en-US" sz="7200" dirty="0" err="1">
                <a:solidFill>
                  <a:schemeClr val="tx1"/>
                </a:solidFill>
              </a:rPr>
              <a:t>thể</a:t>
            </a:r>
            <a:r>
              <a:rPr lang="en-US" sz="7200" dirty="0">
                <a:solidFill>
                  <a:schemeClr val="tx1"/>
                </a:solidFill>
              </a:rPr>
              <a:t> </a:t>
            </a:r>
            <a:r>
              <a:rPr lang="en-US" sz="7200" dirty="0" err="1">
                <a:solidFill>
                  <a:schemeClr val="tx1"/>
                </a:solidFill>
              </a:rPr>
              <a:t>sử</a:t>
            </a:r>
            <a:r>
              <a:rPr lang="en-US" sz="7200" dirty="0">
                <a:solidFill>
                  <a:schemeClr val="tx1"/>
                </a:solidFill>
              </a:rPr>
              <a:t> </a:t>
            </a:r>
            <a:r>
              <a:rPr lang="en-US" sz="7200" dirty="0" err="1">
                <a:solidFill>
                  <a:schemeClr val="tx1"/>
                </a:solidFill>
              </a:rPr>
              <a:t>dụng</a:t>
            </a:r>
            <a:r>
              <a:rPr lang="en-US" sz="7200" dirty="0">
                <a:solidFill>
                  <a:schemeClr val="tx1"/>
                </a:solidFill>
              </a:rPr>
              <a:t> </a:t>
            </a:r>
            <a:r>
              <a:rPr lang="en-US" sz="7200" dirty="0" err="1">
                <a:solidFill>
                  <a:schemeClr val="tx1"/>
                </a:solidFill>
              </a:rPr>
              <a:t>các</a:t>
            </a:r>
            <a:r>
              <a:rPr lang="en-US" sz="7200" dirty="0">
                <a:solidFill>
                  <a:schemeClr val="tx1"/>
                </a:solidFill>
              </a:rPr>
              <a:t> pp </a:t>
            </a:r>
            <a:r>
              <a:rPr lang="en-US" sz="7200" dirty="0" err="1">
                <a:solidFill>
                  <a:schemeClr val="tx1"/>
                </a:solidFill>
              </a:rPr>
              <a:t>lặp</a:t>
            </a:r>
            <a:r>
              <a:rPr lang="en-US" sz="7200" dirty="0">
                <a:solidFill>
                  <a:schemeClr val="tx1"/>
                </a:solidFill>
              </a:rPr>
              <a:t> </a:t>
            </a:r>
            <a:r>
              <a:rPr lang="en-US" sz="7200" dirty="0" err="1">
                <a:solidFill>
                  <a:schemeClr val="tx1"/>
                </a:solidFill>
              </a:rPr>
              <a:t>đơn</a:t>
            </a:r>
            <a:r>
              <a:rPr lang="en-US" sz="7200" dirty="0">
                <a:solidFill>
                  <a:schemeClr val="tx1"/>
                </a:solidFill>
              </a:rPr>
              <a:t>, Newton với </a:t>
            </a:r>
            <a:r>
              <a:rPr lang="en-US" sz="7200" dirty="0" err="1">
                <a:solidFill>
                  <a:schemeClr val="tx1"/>
                </a:solidFill>
              </a:rPr>
              <a:t>hệ</a:t>
            </a:r>
            <a:r>
              <a:rPr lang="en-US" sz="7200" dirty="0">
                <a:solidFill>
                  <a:schemeClr val="tx1"/>
                </a:solidFill>
              </a:rPr>
              <a:t> phi </a:t>
            </a:r>
            <a:r>
              <a:rPr lang="en-US" sz="7200" dirty="0" err="1">
                <a:solidFill>
                  <a:schemeClr val="tx1"/>
                </a:solidFill>
              </a:rPr>
              <a:t>tuyến</a:t>
            </a:r>
            <a:r>
              <a:rPr lang="en-US" sz="7200" dirty="0">
                <a:solidFill>
                  <a:schemeClr val="tx1"/>
                </a:solidFill>
              </a:rPr>
              <a:t> &amp; </a:t>
            </a:r>
            <a:r>
              <a:rPr lang="en-US" sz="7200" dirty="0" err="1">
                <a:solidFill>
                  <a:schemeClr val="tx1"/>
                </a:solidFill>
              </a:rPr>
              <a:t>các</a:t>
            </a:r>
            <a:r>
              <a:rPr lang="en-US" sz="7200" dirty="0">
                <a:solidFill>
                  <a:schemeClr val="tx1"/>
                </a:solidFill>
              </a:rPr>
              <a:t> </a:t>
            </a:r>
            <a:r>
              <a:rPr lang="en-US" sz="7200" dirty="0" err="1">
                <a:solidFill>
                  <a:schemeClr val="tx1"/>
                </a:solidFill>
              </a:rPr>
              <a:t>phương</a:t>
            </a:r>
            <a:r>
              <a:rPr lang="en-US" sz="7200" dirty="0">
                <a:solidFill>
                  <a:schemeClr val="tx1"/>
                </a:solidFill>
              </a:rPr>
              <a:t> </a:t>
            </a:r>
            <a:r>
              <a:rPr lang="en-US" sz="7200" dirty="0" err="1">
                <a:solidFill>
                  <a:schemeClr val="tx1"/>
                </a:solidFill>
              </a:rPr>
              <a:t>pháp</a:t>
            </a:r>
            <a:r>
              <a:rPr lang="en-US" sz="7200" dirty="0">
                <a:solidFill>
                  <a:schemeClr val="tx1"/>
                </a:solidFill>
              </a:rPr>
              <a:t> </a:t>
            </a:r>
            <a:r>
              <a:rPr lang="en-US" sz="7200" dirty="0" err="1">
                <a:solidFill>
                  <a:schemeClr val="tx1"/>
                </a:solidFill>
              </a:rPr>
              <a:t>cho</a:t>
            </a:r>
            <a:r>
              <a:rPr lang="en-US" sz="7200" dirty="0">
                <a:solidFill>
                  <a:schemeClr val="tx1"/>
                </a:solidFill>
              </a:rPr>
              <a:t> </a:t>
            </a:r>
            <a:r>
              <a:rPr lang="en-US" sz="7200" dirty="0" err="1">
                <a:solidFill>
                  <a:schemeClr val="tx1"/>
                </a:solidFill>
              </a:rPr>
              <a:t>hệ</a:t>
            </a:r>
            <a:r>
              <a:rPr lang="en-US" sz="7200" dirty="0">
                <a:solidFill>
                  <a:schemeClr val="tx1"/>
                </a:solidFill>
              </a:rPr>
              <a:t> </a:t>
            </a:r>
            <a:r>
              <a:rPr lang="en-US" sz="7200" dirty="0" err="1">
                <a:solidFill>
                  <a:schemeClr val="tx1"/>
                </a:solidFill>
              </a:rPr>
              <a:t>tuyến</a:t>
            </a:r>
            <a:r>
              <a:rPr lang="en-US" sz="7200" dirty="0">
                <a:solidFill>
                  <a:schemeClr val="tx1"/>
                </a:solidFill>
              </a:rPr>
              <a:t> </a:t>
            </a:r>
            <a:r>
              <a:rPr lang="en-US" sz="7200" dirty="0" err="1">
                <a:solidFill>
                  <a:schemeClr val="tx1"/>
                </a:solidFill>
              </a:rPr>
              <a:t>tính</a:t>
            </a:r>
            <a:r>
              <a:rPr lang="en-US" sz="7200" dirty="0">
                <a:solidFill>
                  <a:schemeClr val="tx1"/>
                </a:solidFill>
              </a:rPr>
              <a:t>)</a:t>
            </a:r>
          </a:p>
          <a:p>
            <a:pPr marL="0" indent="0">
              <a:buNone/>
            </a:pPr>
            <a:endParaRPr lang="en-US" dirty="0">
              <a:solidFill>
                <a:schemeClr val="tx1"/>
              </a:solidFill>
            </a:endParaRPr>
          </a:p>
          <a:p>
            <a:pPr marL="0" indent="0">
              <a:buNone/>
            </a:pPr>
            <a:r>
              <a:rPr lang="en-US" dirty="0">
                <a:solidFill>
                  <a:schemeClr val="tx1"/>
                </a:solidFill>
              </a:rPr>
              <a:t>						</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en-US" dirty="0">
                <a:solidFill>
                  <a:schemeClr val="tx1"/>
                </a:solidFill>
              </a:rPr>
              <a:t>  </a:t>
            </a:r>
          </a:p>
          <a:p>
            <a:pPr marL="0" indent="0">
              <a:buNone/>
            </a:pPr>
            <a:endParaRPr lang="en-US" dirty="0">
              <a:solidFill>
                <a:schemeClr val="tx1"/>
              </a:solidFill>
            </a:endParaRPr>
          </a:p>
        </p:txBody>
      </p:sp>
      <p:pic>
        <p:nvPicPr>
          <p:cNvPr id="29" name="Picture 28">
            <a:extLst>
              <a:ext uri="{FF2B5EF4-FFF2-40B4-BE49-F238E27FC236}">
                <a16:creationId xmlns:a16="http://schemas.microsoft.com/office/drawing/2014/main" id="{75563D11-6DC2-45AE-9078-590AA8AEB667}"/>
              </a:ext>
            </a:extLst>
          </p:cNvPr>
          <p:cNvPicPr>
            <a:picLocks noChangeAspect="1"/>
          </p:cNvPicPr>
          <p:nvPr/>
        </p:nvPicPr>
        <p:blipFill>
          <a:blip r:embed="rId2"/>
          <a:stretch>
            <a:fillRect/>
          </a:stretch>
        </p:blipFill>
        <p:spPr>
          <a:xfrm>
            <a:off x="4517668" y="1775439"/>
            <a:ext cx="6422342" cy="752713"/>
          </a:xfrm>
          <a:prstGeom prst="rect">
            <a:avLst/>
          </a:prstGeom>
        </p:spPr>
      </p:pic>
      <p:pic>
        <p:nvPicPr>
          <p:cNvPr id="37" name="Picture 36">
            <a:extLst>
              <a:ext uri="{FF2B5EF4-FFF2-40B4-BE49-F238E27FC236}">
                <a16:creationId xmlns:a16="http://schemas.microsoft.com/office/drawing/2014/main" id="{C15B318F-D471-4677-9939-620AD878D9EE}"/>
              </a:ext>
            </a:extLst>
          </p:cNvPr>
          <p:cNvPicPr>
            <a:picLocks noChangeAspect="1"/>
          </p:cNvPicPr>
          <p:nvPr/>
        </p:nvPicPr>
        <p:blipFill>
          <a:blip r:embed="rId3"/>
          <a:stretch>
            <a:fillRect/>
          </a:stretch>
        </p:blipFill>
        <p:spPr>
          <a:xfrm>
            <a:off x="4517667" y="2780599"/>
            <a:ext cx="6422342" cy="752713"/>
          </a:xfrm>
          <a:prstGeom prst="rect">
            <a:avLst/>
          </a:prstGeom>
        </p:spPr>
      </p:pic>
      <p:pic>
        <p:nvPicPr>
          <p:cNvPr id="39" name="Picture 38">
            <a:extLst>
              <a:ext uri="{FF2B5EF4-FFF2-40B4-BE49-F238E27FC236}">
                <a16:creationId xmlns:a16="http://schemas.microsoft.com/office/drawing/2014/main" id="{C9950315-7A9D-42AD-BE7C-F679EEEF4E33}"/>
              </a:ext>
            </a:extLst>
          </p:cNvPr>
          <p:cNvPicPr>
            <a:picLocks noChangeAspect="1"/>
          </p:cNvPicPr>
          <p:nvPr/>
        </p:nvPicPr>
        <p:blipFill>
          <a:blip r:embed="rId4"/>
          <a:stretch>
            <a:fillRect/>
          </a:stretch>
        </p:blipFill>
        <p:spPr>
          <a:xfrm>
            <a:off x="2997600" y="4167500"/>
            <a:ext cx="6534150" cy="2324100"/>
          </a:xfrm>
          <a:prstGeom prst="rect">
            <a:avLst/>
          </a:prstGeom>
        </p:spPr>
      </p:pic>
      <p:pic>
        <p:nvPicPr>
          <p:cNvPr id="44" name="Picture 43">
            <a:extLst>
              <a:ext uri="{FF2B5EF4-FFF2-40B4-BE49-F238E27FC236}">
                <a16:creationId xmlns:a16="http://schemas.microsoft.com/office/drawing/2014/main" id="{A1F8CF83-F587-4FD3-BB06-BFC86613D4AC}"/>
              </a:ext>
            </a:extLst>
          </p:cNvPr>
          <p:cNvPicPr>
            <a:picLocks noChangeAspect="1"/>
          </p:cNvPicPr>
          <p:nvPr/>
        </p:nvPicPr>
        <p:blipFill>
          <a:blip r:embed="rId5"/>
          <a:stretch>
            <a:fillRect/>
          </a:stretch>
        </p:blipFill>
        <p:spPr>
          <a:xfrm>
            <a:off x="4599697" y="783046"/>
            <a:ext cx="5065791" cy="388889"/>
          </a:xfrm>
          <a:prstGeom prst="rect">
            <a:avLst/>
          </a:prstGeom>
        </p:spPr>
      </p:pic>
    </p:spTree>
    <p:extLst>
      <p:ext uri="{BB962C8B-B14F-4D97-AF65-F5344CB8AC3E}">
        <p14:creationId xmlns:p14="http://schemas.microsoft.com/office/powerpoint/2010/main" val="425945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1000"/>
                                        <p:tgtEl>
                                          <p:spTgt spid="44"/>
                                        </p:tgtEl>
                                      </p:cBhvr>
                                    </p:animEffect>
                                    <p:anim calcmode="lin" valueType="num">
                                      <p:cBhvr>
                                        <p:cTn id="13" dur="1000" fill="hold"/>
                                        <p:tgtEl>
                                          <p:spTgt spid="44"/>
                                        </p:tgtEl>
                                        <p:attrNameLst>
                                          <p:attrName>ppt_x</p:attrName>
                                        </p:attrNameLst>
                                      </p:cBhvr>
                                      <p:tavLst>
                                        <p:tav tm="0">
                                          <p:val>
                                            <p:strVal val="#ppt_x"/>
                                          </p:val>
                                        </p:tav>
                                        <p:tav tm="100000">
                                          <p:val>
                                            <p:strVal val="#ppt_x"/>
                                          </p:val>
                                        </p:tav>
                                      </p:tavLst>
                                    </p:anim>
                                    <p:anim calcmode="lin" valueType="num">
                                      <p:cBhvr>
                                        <p:cTn id="14" dur="1000" fill="hold"/>
                                        <p:tgtEl>
                                          <p:spTgt spid="4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down)">
                                      <p:cBhvr>
                                        <p:cTn id="24" dur="500"/>
                                        <p:tgtEl>
                                          <p:spTgt spid="3">
                                            <p:txEl>
                                              <p:pRg st="3" end="3"/>
                                            </p:txEl>
                                          </p:spTgt>
                                        </p:tgtEl>
                                      </p:cBhvr>
                                    </p:animEffect>
                                  </p:childTnLst>
                                </p:cTn>
                              </p:par>
                              <p:par>
                                <p:cTn id="25" presetID="42"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anim calcmode="lin" valueType="num">
                                      <p:cBhvr>
                                        <p:cTn id="28" dur="1000" fill="hold"/>
                                        <p:tgtEl>
                                          <p:spTgt spid="29"/>
                                        </p:tgtEl>
                                        <p:attrNameLst>
                                          <p:attrName>ppt_x</p:attrName>
                                        </p:attrNameLst>
                                      </p:cBhvr>
                                      <p:tavLst>
                                        <p:tav tm="0">
                                          <p:val>
                                            <p:strVal val="#ppt_x"/>
                                          </p:val>
                                        </p:tav>
                                        <p:tav tm="100000">
                                          <p:val>
                                            <p:strVal val="#ppt_x"/>
                                          </p:val>
                                        </p:tav>
                                      </p:tavLst>
                                    </p:anim>
                                    <p:anim calcmode="lin" valueType="num">
                                      <p:cBhvr>
                                        <p:cTn id="2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down)">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wipe(down)">
                                      <p:cBhvr>
                                        <p:cTn id="39" dur="500"/>
                                        <p:tgtEl>
                                          <p:spTgt spid="3">
                                            <p:txEl>
                                              <p:pRg st="6" end="6"/>
                                            </p:txEl>
                                          </p:spTgt>
                                        </p:tgtEl>
                                      </p:cBhvr>
                                    </p:animEffect>
                                  </p:childTnLst>
                                </p:cTn>
                              </p:par>
                              <p:par>
                                <p:cTn id="40" presetID="42" presetClass="entr" presetSubtype="0"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1000"/>
                                        <p:tgtEl>
                                          <p:spTgt spid="37"/>
                                        </p:tgtEl>
                                      </p:cBhvr>
                                    </p:animEffect>
                                    <p:anim calcmode="lin" valueType="num">
                                      <p:cBhvr>
                                        <p:cTn id="43" dur="1000" fill="hold"/>
                                        <p:tgtEl>
                                          <p:spTgt spid="37"/>
                                        </p:tgtEl>
                                        <p:attrNameLst>
                                          <p:attrName>ppt_x</p:attrName>
                                        </p:attrNameLst>
                                      </p:cBhvr>
                                      <p:tavLst>
                                        <p:tav tm="0">
                                          <p:val>
                                            <p:strVal val="#ppt_x"/>
                                          </p:val>
                                        </p:tav>
                                        <p:tav tm="100000">
                                          <p:val>
                                            <p:strVal val="#ppt_x"/>
                                          </p:val>
                                        </p:tav>
                                      </p:tavLst>
                                    </p:anim>
                                    <p:anim calcmode="lin" valueType="num">
                                      <p:cBhvr>
                                        <p:cTn id="44"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1000"/>
                                        <p:tgtEl>
                                          <p:spTgt spid="3">
                                            <p:txEl>
                                              <p:pRg st="8" end="8"/>
                                            </p:txEl>
                                          </p:spTgt>
                                        </p:tgtEl>
                                      </p:cBhvr>
                                    </p:animEffect>
                                    <p:anim calcmode="lin" valueType="num">
                                      <p:cBhvr>
                                        <p:cTn id="5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fade">
                                      <p:cBhvr>
                                        <p:cTn id="61" dur="1000"/>
                                        <p:tgtEl>
                                          <p:spTgt spid="39"/>
                                        </p:tgtEl>
                                      </p:cBhvr>
                                    </p:animEffect>
                                    <p:anim calcmode="lin" valueType="num">
                                      <p:cBhvr>
                                        <p:cTn id="62" dur="1000" fill="hold"/>
                                        <p:tgtEl>
                                          <p:spTgt spid="39"/>
                                        </p:tgtEl>
                                        <p:attrNameLst>
                                          <p:attrName>ppt_x</p:attrName>
                                        </p:attrNameLst>
                                      </p:cBhvr>
                                      <p:tavLst>
                                        <p:tav tm="0">
                                          <p:val>
                                            <p:strVal val="#ppt_x"/>
                                          </p:val>
                                        </p:tav>
                                        <p:tav tm="100000">
                                          <p:val>
                                            <p:strVal val="#ppt_x"/>
                                          </p:val>
                                        </p:tav>
                                      </p:tavLst>
                                    </p:anim>
                                    <p:anim calcmode="lin" valueType="num">
                                      <p:cBhvr>
                                        <p:cTn id="63"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C90766E-9AFA-4922-A876-AC201C238E2F}"/>
              </a:ext>
            </a:extLst>
          </p:cNvPr>
          <p:cNvPicPr>
            <a:picLocks noChangeAspect="1"/>
          </p:cNvPicPr>
          <p:nvPr/>
        </p:nvPicPr>
        <p:blipFill>
          <a:blip r:embed="rId2"/>
          <a:stretch>
            <a:fillRect/>
          </a:stretch>
        </p:blipFill>
        <p:spPr>
          <a:xfrm>
            <a:off x="3358189" y="506028"/>
            <a:ext cx="5071771" cy="5983550"/>
          </a:xfrm>
          <a:prstGeom prst="rect">
            <a:avLst/>
          </a:prstGeom>
        </p:spPr>
      </p:pic>
    </p:spTree>
    <p:extLst>
      <p:ext uri="{BB962C8B-B14F-4D97-AF65-F5344CB8AC3E}">
        <p14:creationId xmlns:p14="http://schemas.microsoft.com/office/powerpoint/2010/main" val="2918787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FAAFF-56D9-433F-85F6-6FF3EFE279ED}"/>
              </a:ext>
            </a:extLst>
          </p:cNvPr>
          <p:cNvSpPr txBox="1"/>
          <p:nvPr/>
        </p:nvSpPr>
        <p:spPr>
          <a:xfrm>
            <a:off x="443883" y="292963"/>
            <a:ext cx="11283519" cy="2585323"/>
          </a:xfrm>
          <a:prstGeom prst="rect">
            <a:avLst/>
          </a:prstGeom>
          <a:noFill/>
        </p:spPr>
        <p:txBody>
          <a:bodyPr wrap="square" rtlCol="0">
            <a:spAutoFit/>
          </a:bodyPr>
          <a:lstStyle/>
          <a:p>
            <a:r>
              <a:rPr lang="en-US" dirty="0" err="1"/>
              <a:t>Phương</a:t>
            </a:r>
            <a:r>
              <a:rPr lang="en-US" dirty="0"/>
              <a:t> </a:t>
            </a:r>
            <a:r>
              <a:rPr lang="en-US" dirty="0" err="1"/>
              <a:t>pháp</a:t>
            </a:r>
            <a:r>
              <a:rPr lang="en-US" dirty="0"/>
              <a:t> </a:t>
            </a:r>
            <a:r>
              <a:rPr lang="en-US" dirty="0" err="1"/>
              <a:t>số</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hội</a:t>
            </a:r>
            <a:r>
              <a:rPr lang="en-US" dirty="0"/>
              <a:t> </a:t>
            </a:r>
            <a:r>
              <a:rPr lang="en-US" dirty="0" err="1"/>
              <a:t>tụ</a:t>
            </a:r>
            <a:r>
              <a:rPr lang="en-US" dirty="0"/>
              <a:t> </a:t>
            </a:r>
            <a:r>
              <a:rPr lang="en-US" dirty="0" err="1"/>
              <a:t>nếu</a:t>
            </a:r>
            <a:r>
              <a:rPr lang="en-US" dirty="0"/>
              <a:t> </a:t>
            </a:r>
            <a:r>
              <a:rPr lang="en-US" dirty="0" err="1"/>
              <a:t>thỏa</a:t>
            </a:r>
            <a:r>
              <a:rPr lang="en-US" dirty="0"/>
              <a:t> </a:t>
            </a:r>
            <a:r>
              <a:rPr lang="en-US" dirty="0" err="1"/>
              <a:t>mãn</a:t>
            </a:r>
            <a:r>
              <a:rPr lang="en-US" dirty="0"/>
              <a:t> </a:t>
            </a:r>
            <a:r>
              <a:rPr lang="en-US" dirty="0" err="1"/>
              <a:t>đánh</a:t>
            </a:r>
            <a:r>
              <a:rPr lang="en-US" dirty="0"/>
              <a:t> </a:t>
            </a:r>
            <a:r>
              <a:rPr lang="en-US" dirty="0" err="1"/>
              <a:t>giá</a:t>
            </a:r>
            <a:r>
              <a:rPr lang="en-US" dirty="0"/>
              <a:t> </a:t>
            </a:r>
            <a:r>
              <a:rPr lang="en-US" dirty="0" err="1"/>
              <a:t>sai</a:t>
            </a:r>
            <a:r>
              <a:rPr lang="en-US" dirty="0"/>
              <a:t> </a:t>
            </a:r>
            <a:r>
              <a:rPr lang="en-US" dirty="0" err="1"/>
              <a:t>số</a:t>
            </a:r>
            <a:endParaRPr lang="en-US" dirty="0"/>
          </a:p>
          <a:p>
            <a:endParaRPr lang="en-US" dirty="0"/>
          </a:p>
          <a:p>
            <a:endParaRPr lang="en-US" dirty="0"/>
          </a:p>
          <a:p>
            <a:endParaRPr lang="en-US" dirty="0"/>
          </a:p>
          <a:p>
            <a:r>
              <a:rPr lang="en-US" dirty="0" err="1"/>
              <a:t>trong</a:t>
            </a:r>
            <a:r>
              <a:rPr lang="en-US" dirty="0"/>
              <a:t> </a:t>
            </a:r>
            <a:r>
              <a:rPr lang="en-US" dirty="0" err="1"/>
              <a:t>đó</a:t>
            </a:r>
            <a:r>
              <a:rPr lang="en-US" dirty="0"/>
              <a:t> 					.	</a:t>
            </a:r>
            <a:r>
              <a:rPr lang="en-US" dirty="0" err="1"/>
              <a:t>Nếu</a:t>
            </a:r>
            <a:r>
              <a:rPr lang="en-US" dirty="0"/>
              <a:t> 				với p &gt; 0 </a:t>
            </a:r>
            <a:r>
              <a:rPr lang="en-US" dirty="0" err="1"/>
              <a:t>thì</a:t>
            </a:r>
            <a:r>
              <a:rPr lang="en-US" dirty="0"/>
              <a:t> ta </a:t>
            </a:r>
            <a:r>
              <a:rPr lang="en-US" dirty="0" err="1"/>
              <a:t>nói</a:t>
            </a:r>
            <a:r>
              <a:rPr lang="en-US" dirty="0"/>
              <a:t> </a:t>
            </a:r>
            <a:r>
              <a:rPr lang="en-US" dirty="0" err="1"/>
              <a:t>phương</a:t>
            </a:r>
            <a:r>
              <a:rPr lang="en-US" dirty="0"/>
              <a:t> </a:t>
            </a:r>
            <a:r>
              <a:rPr lang="en-US" dirty="0" err="1"/>
              <a:t>pháp</a:t>
            </a:r>
            <a:r>
              <a:rPr lang="en-US" dirty="0"/>
              <a:t> </a:t>
            </a:r>
            <a:r>
              <a:rPr lang="en-US" dirty="0" err="1"/>
              <a:t>hội</a:t>
            </a:r>
            <a:r>
              <a:rPr lang="en-US" dirty="0"/>
              <a:t> </a:t>
            </a:r>
            <a:r>
              <a:rPr lang="en-US" dirty="0" err="1"/>
              <a:t>tụ</a:t>
            </a:r>
            <a:r>
              <a:rPr lang="en-US" dirty="0"/>
              <a:t> </a:t>
            </a:r>
            <a:r>
              <a:rPr lang="en-US" dirty="0" err="1"/>
              <a:t>bậc</a:t>
            </a:r>
            <a:r>
              <a:rPr lang="en-US" dirty="0"/>
              <a:t> p.</a:t>
            </a:r>
          </a:p>
          <a:p>
            <a:endParaRPr lang="en-US" dirty="0"/>
          </a:p>
          <a:p>
            <a:endParaRPr lang="en-US" dirty="0"/>
          </a:p>
          <a:p>
            <a:endParaRPr lang="en-US" dirty="0"/>
          </a:p>
          <a:p>
            <a:endParaRPr lang="en-US" dirty="0"/>
          </a:p>
        </p:txBody>
      </p:sp>
      <p:pic>
        <p:nvPicPr>
          <p:cNvPr id="11" name="Picture 10">
            <a:extLst>
              <a:ext uri="{FF2B5EF4-FFF2-40B4-BE49-F238E27FC236}">
                <a16:creationId xmlns:a16="http://schemas.microsoft.com/office/drawing/2014/main" id="{69F8AF49-1022-4E6B-B0B9-BDA979CC3B9C}"/>
              </a:ext>
            </a:extLst>
          </p:cNvPr>
          <p:cNvPicPr>
            <a:picLocks noChangeAspect="1"/>
          </p:cNvPicPr>
          <p:nvPr/>
        </p:nvPicPr>
        <p:blipFill>
          <a:blip r:embed="rId2"/>
          <a:stretch>
            <a:fillRect/>
          </a:stretch>
        </p:blipFill>
        <p:spPr>
          <a:xfrm>
            <a:off x="2961813" y="707068"/>
            <a:ext cx="5128060" cy="512806"/>
          </a:xfrm>
          <a:prstGeom prst="rect">
            <a:avLst/>
          </a:prstGeom>
        </p:spPr>
      </p:pic>
      <p:pic>
        <p:nvPicPr>
          <p:cNvPr id="19" name="Picture 18">
            <a:extLst>
              <a:ext uri="{FF2B5EF4-FFF2-40B4-BE49-F238E27FC236}">
                <a16:creationId xmlns:a16="http://schemas.microsoft.com/office/drawing/2014/main" id="{E374FC7F-34EF-4145-83BB-5A7A3A1BFDB9}"/>
              </a:ext>
            </a:extLst>
          </p:cNvPr>
          <p:cNvPicPr>
            <a:picLocks noChangeAspect="1"/>
          </p:cNvPicPr>
          <p:nvPr/>
        </p:nvPicPr>
        <p:blipFill>
          <a:blip r:embed="rId3"/>
          <a:stretch>
            <a:fillRect/>
          </a:stretch>
        </p:blipFill>
        <p:spPr>
          <a:xfrm>
            <a:off x="4354173" y="1375480"/>
            <a:ext cx="1592570" cy="444438"/>
          </a:xfrm>
          <a:prstGeom prst="rect">
            <a:avLst/>
          </a:prstGeom>
        </p:spPr>
      </p:pic>
      <p:sp>
        <p:nvSpPr>
          <p:cNvPr id="20" name="TextBox 19">
            <a:extLst>
              <a:ext uri="{FF2B5EF4-FFF2-40B4-BE49-F238E27FC236}">
                <a16:creationId xmlns:a16="http://schemas.microsoft.com/office/drawing/2014/main" id="{C659BB1D-4B4D-4672-8F46-0B8919F36B64}"/>
              </a:ext>
            </a:extLst>
          </p:cNvPr>
          <p:cNvSpPr txBox="1"/>
          <p:nvPr/>
        </p:nvSpPr>
        <p:spPr>
          <a:xfrm>
            <a:off x="532661" y="1959658"/>
            <a:ext cx="10662082" cy="646331"/>
          </a:xfrm>
          <a:prstGeom prst="rect">
            <a:avLst/>
          </a:prstGeom>
          <a:noFill/>
        </p:spPr>
        <p:txBody>
          <a:bodyPr wrap="square" rtlCol="0">
            <a:spAutoFit/>
          </a:bodyPr>
          <a:lstStyle/>
          <a:p>
            <a:r>
              <a:rPr lang="en-US" dirty="0" err="1"/>
              <a:t>Sự</a:t>
            </a:r>
            <a:r>
              <a:rPr lang="en-US" dirty="0"/>
              <a:t> </a:t>
            </a:r>
            <a:r>
              <a:rPr lang="en-US" dirty="0" err="1"/>
              <a:t>hội</a:t>
            </a:r>
            <a:r>
              <a:rPr lang="en-US" dirty="0"/>
              <a:t> </a:t>
            </a:r>
            <a:r>
              <a:rPr lang="en-US" dirty="0" err="1"/>
              <a:t>tụ</a:t>
            </a:r>
            <a:r>
              <a:rPr lang="en-US" dirty="0"/>
              <a:t> </a:t>
            </a:r>
            <a:r>
              <a:rPr lang="en-US" dirty="0" err="1"/>
              <a:t>của</a:t>
            </a:r>
            <a:r>
              <a:rPr lang="en-US" dirty="0"/>
              <a:t> pp Euler: </a:t>
            </a:r>
            <a:r>
              <a:rPr lang="en-US" dirty="0" err="1"/>
              <a:t>Các</a:t>
            </a:r>
            <a:r>
              <a:rPr lang="en-US" dirty="0"/>
              <a:t> </a:t>
            </a:r>
            <a:r>
              <a:rPr lang="en-US" dirty="0" err="1"/>
              <a:t>phương</a:t>
            </a:r>
            <a:r>
              <a:rPr lang="en-US" dirty="0"/>
              <a:t> </a:t>
            </a:r>
            <a:r>
              <a:rPr lang="en-US" dirty="0" err="1"/>
              <a:t>pháp</a:t>
            </a:r>
            <a:r>
              <a:rPr lang="en-US" dirty="0"/>
              <a:t> Euler </a:t>
            </a:r>
            <a:r>
              <a:rPr lang="en-US" dirty="0" err="1"/>
              <a:t>tiến</a:t>
            </a:r>
            <a:r>
              <a:rPr lang="en-US" dirty="0"/>
              <a:t> hay </a:t>
            </a:r>
            <a:r>
              <a:rPr lang="en-US" dirty="0" err="1"/>
              <a:t>lùi</a:t>
            </a:r>
            <a:r>
              <a:rPr lang="en-US" dirty="0"/>
              <a:t> </a:t>
            </a:r>
            <a:r>
              <a:rPr lang="en-US" dirty="0" err="1"/>
              <a:t>đều</a:t>
            </a:r>
            <a:r>
              <a:rPr lang="en-US" dirty="0"/>
              <a:t> </a:t>
            </a:r>
            <a:r>
              <a:rPr lang="en-US" dirty="0" err="1"/>
              <a:t>hội</a:t>
            </a:r>
            <a:r>
              <a:rPr lang="en-US" dirty="0"/>
              <a:t> </a:t>
            </a:r>
            <a:r>
              <a:rPr lang="en-US" dirty="0" err="1"/>
              <a:t>tụ</a:t>
            </a:r>
            <a:r>
              <a:rPr lang="en-US" dirty="0"/>
              <a:t> </a:t>
            </a:r>
            <a:r>
              <a:rPr lang="en-US" dirty="0" err="1"/>
              <a:t>bậc</a:t>
            </a:r>
            <a:r>
              <a:rPr lang="en-US" dirty="0"/>
              <a:t> 1, </a:t>
            </a:r>
            <a:r>
              <a:rPr lang="en-US" dirty="0" err="1"/>
              <a:t>tức</a:t>
            </a:r>
            <a:r>
              <a:rPr lang="en-US" dirty="0"/>
              <a:t> </a:t>
            </a:r>
            <a:r>
              <a:rPr lang="en-US" dirty="0" err="1"/>
              <a:t>là</a:t>
            </a:r>
            <a:r>
              <a:rPr lang="en-US" dirty="0"/>
              <a:t> C(h) = 0(h)</a:t>
            </a:r>
          </a:p>
          <a:p>
            <a:r>
              <a:rPr lang="en-US" dirty="0"/>
              <a:t>(</a:t>
            </a:r>
            <a:r>
              <a:rPr lang="en-US" dirty="0" err="1"/>
              <a:t>điều</a:t>
            </a:r>
            <a:r>
              <a:rPr lang="en-US" dirty="0"/>
              <a:t> </a:t>
            </a:r>
            <a:r>
              <a:rPr lang="en-US" dirty="0" err="1"/>
              <a:t>này</a:t>
            </a:r>
            <a:r>
              <a:rPr lang="en-US" dirty="0"/>
              <a:t> </a:t>
            </a:r>
            <a:r>
              <a:rPr lang="en-US" dirty="0" err="1"/>
              <a:t>khá</a:t>
            </a:r>
            <a:r>
              <a:rPr lang="en-US" dirty="0"/>
              <a:t> </a:t>
            </a:r>
            <a:r>
              <a:rPr lang="en-US" dirty="0" err="1"/>
              <a:t>tự</a:t>
            </a:r>
            <a:r>
              <a:rPr lang="en-US" dirty="0"/>
              <a:t> </a:t>
            </a:r>
            <a:r>
              <a:rPr lang="en-US" dirty="0" err="1"/>
              <a:t>nhiên</a:t>
            </a:r>
            <a:r>
              <a:rPr lang="en-US" dirty="0"/>
              <a:t> </a:t>
            </a:r>
            <a:r>
              <a:rPr lang="en-US" dirty="0" err="1"/>
              <a:t>vì</a:t>
            </a:r>
            <a:r>
              <a:rPr lang="en-US" dirty="0"/>
              <a:t> </a:t>
            </a:r>
            <a:r>
              <a:rPr lang="en-US" dirty="0" err="1"/>
              <a:t>sai</a:t>
            </a:r>
            <a:r>
              <a:rPr lang="en-US" dirty="0"/>
              <a:t> </a:t>
            </a:r>
            <a:r>
              <a:rPr lang="en-US" dirty="0" err="1"/>
              <a:t>số</a:t>
            </a:r>
            <a:r>
              <a:rPr lang="en-US" dirty="0"/>
              <a:t> </a:t>
            </a:r>
            <a:r>
              <a:rPr lang="en-US" dirty="0" err="1"/>
              <a:t>của</a:t>
            </a:r>
            <a:r>
              <a:rPr lang="en-US" dirty="0"/>
              <a:t> </a:t>
            </a:r>
            <a:r>
              <a:rPr lang="en-US" dirty="0" err="1"/>
              <a:t>xấp</a:t>
            </a:r>
            <a:r>
              <a:rPr lang="en-US" dirty="0"/>
              <a:t> </a:t>
            </a:r>
            <a:r>
              <a:rPr lang="en-US" dirty="0" err="1"/>
              <a:t>xỉ</a:t>
            </a:r>
            <a:r>
              <a:rPr lang="en-US" dirty="0"/>
              <a:t> </a:t>
            </a:r>
            <a:r>
              <a:rPr lang="en-US" dirty="0" err="1"/>
              <a:t>đạo</a:t>
            </a:r>
            <a:r>
              <a:rPr lang="en-US" dirty="0"/>
              <a:t> </a:t>
            </a:r>
            <a:r>
              <a:rPr lang="en-US" dirty="0" err="1"/>
              <a:t>hàm</a:t>
            </a:r>
            <a:r>
              <a:rPr lang="en-US" dirty="0"/>
              <a:t> </a:t>
            </a:r>
            <a:r>
              <a:rPr lang="en-US" dirty="0" err="1"/>
              <a:t>là</a:t>
            </a:r>
            <a:r>
              <a:rPr lang="en-US" dirty="0"/>
              <a:t> 0(h)).</a:t>
            </a:r>
          </a:p>
        </p:txBody>
      </p:sp>
      <p:sp>
        <p:nvSpPr>
          <p:cNvPr id="23" name="TextBox 22">
            <a:extLst>
              <a:ext uri="{FF2B5EF4-FFF2-40B4-BE49-F238E27FC236}">
                <a16:creationId xmlns:a16="http://schemas.microsoft.com/office/drawing/2014/main" id="{D9C032BD-A70A-4515-8EE1-8A6E5507601E}"/>
              </a:ext>
            </a:extLst>
          </p:cNvPr>
          <p:cNvSpPr txBox="1"/>
          <p:nvPr/>
        </p:nvSpPr>
        <p:spPr>
          <a:xfrm>
            <a:off x="443883" y="4396606"/>
            <a:ext cx="7645990" cy="2031325"/>
          </a:xfrm>
          <a:prstGeom prst="rect">
            <a:avLst/>
          </a:prstGeom>
          <a:noFill/>
        </p:spPr>
        <p:txBody>
          <a:bodyPr wrap="square" rtlCol="0">
            <a:spAutoFit/>
          </a:bodyPr>
          <a:lstStyle/>
          <a:p>
            <a:r>
              <a:rPr lang="en-US" dirty="0"/>
              <a:t>So </a:t>
            </a:r>
            <a:r>
              <a:rPr lang="en-US" dirty="0" err="1"/>
              <a:t>sánh</a:t>
            </a:r>
            <a:r>
              <a:rPr lang="en-US" dirty="0"/>
              <a:t> 2 </a:t>
            </a:r>
            <a:r>
              <a:rPr lang="en-US" dirty="0" err="1"/>
              <a:t>phương</a:t>
            </a:r>
            <a:r>
              <a:rPr lang="en-US" dirty="0"/>
              <a:t> </a:t>
            </a:r>
            <a:r>
              <a:rPr lang="en-US" dirty="0" err="1"/>
              <a:t>pháp</a:t>
            </a:r>
            <a:r>
              <a:rPr lang="en-US" dirty="0"/>
              <a:t> Euler: </a:t>
            </a:r>
          </a:p>
          <a:p>
            <a:r>
              <a:rPr lang="en-US" dirty="0"/>
              <a:t>Euler </a:t>
            </a:r>
            <a:r>
              <a:rPr lang="en-US" dirty="0" err="1"/>
              <a:t>Hiện</a:t>
            </a:r>
            <a:r>
              <a:rPr lang="en-US" dirty="0"/>
              <a:t> </a:t>
            </a:r>
            <a:r>
              <a:rPr lang="en-US" dirty="0" err="1"/>
              <a:t>tính</a:t>
            </a:r>
            <a:r>
              <a:rPr lang="en-US" dirty="0"/>
              <a:t> </a:t>
            </a:r>
            <a:r>
              <a:rPr lang="en-US" dirty="0" err="1"/>
              <a:t>toán</a:t>
            </a:r>
            <a:r>
              <a:rPr lang="en-US" dirty="0"/>
              <a:t> </a:t>
            </a:r>
            <a:r>
              <a:rPr lang="en-US" dirty="0" err="1"/>
              <a:t>trực</a:t>
            </a:r>
            <a:r>
              <a:rPr lang="en-US" dirty="0"/>
              <a:t> </a:t>
            </a:r>
            <a:r>
              <a:rPr lang="en-US" dirty="0" err="1"/>
              <a:t>tiếp</a:t>
            </a:r>
            <a:r>
              <a:rPr lang="en-US" dirty="0"/>
              <a:t> y(</a:t>
            </a:r>
            <a:r>
              <a:rPr lang="en-US" dirty="0" err="1"/>
              <a:t>x+h</a:t>
            </a:r>
            <a:r>
              <a:rPr lang="en-US" dirty="0"/>
              <a:t>) </a:t>
            </a:r>
            <a:r>
              <a:rPr lang="en-US" dirty="0" err="1"/>
              <a:t>từ</a:t>
            </a:r>
            <a:r>
              <a:rPr lang="en-US" dirty="0"/>
              <a:t> y(x) </a:t>
            </a:r>
            <a:r>
              <a:rPr lang="en-US" dirty="0" err="1"/>
              <a:t>mà</a:t>
            </a:r>
            <a:r>
              <a:rPr lang="en-US" dirty="0"/>
              <a:t> 0 </a:t>
            </a:r>
            <a:r>
              <a:rPr lang="en-US" dirty="0" err="1"/>
              <a:t>cần</a:t>
            </a:r>
            <a:r>
              <a:rPr lang="en-US" dirty="0"/>
              <a:t> </a:t>
            </a:r>
            <a:r>
              <a:rPr lang="en-US" dirty="0" err="1"/>
              <a:t>giải</a:t>
            </a:r>
            <a:r>
              <a:rPr lang="en-US" dirty="0"/>
              <a:t> </a:t>
            </a:r>
            <a:r>
              <a:rPr lang="en-US" dirty="0" err="1"/>
              <a:t>phương</a:t>
            </a:r>
            <a:r>
              <a:rPr lang="en-US" dirty="0"/>
              <a:t> </a:t>
            </a:r>
            <a:r>
              <a:rPr lang="en-US" dirty="0" err="1"/>
              <a:t>trình</a:t>
            </a:r>
            <a:r>
              <a:rPr lang="en-US" dirty="0"/>
              <a:t> =&gt; </a:t>
            </a:r>
            <a:r>
              <a:rPr lang="en-US" dirty="0" err="1"/>
              <a:t>Nhanh</a:t>
            </a:r>
            <a:r>
              <a:rPr lang="en-US" dirty="0"/>
              <a:t> </a:t>
            </a:r>
            <a:r>
              <a:rPr lang="en-US" dirty="0" err="1"/>
              <a:t>hơn</a:t>
            </a:r>
            <a:endParaRPr lang="en-US" dirty="0"/>
          </a:p>
          <a:p>
            <a:r>
              <a:rPr lang="en-US" dirty="0"/>
              <a:t>Euler </a:t>
            </a:r>
            <a:r>
              <a:rPr lang="en-US" dirty="0" err="1"/>
              <a:t>ẩn</a:t>
            </a:r>
            <a:r>
              <a:rPr lang="en-US" dirty="0"/>
              <a:t>: </a:t>
            </a:r>
            <a:r>
              <a:rPr lang="en-US" dirty="0" err="1"/>
              <a:t>nghiệm</a:t>
            </a:r>
            <a:r>
              <a:rPr lang="en-US" dirty="0"/>
              <a:t> </a:t>
            </a:r>
            <a:r>
              <a:rPr lang="en-US" dirty="0" err="1"/>
              <a:t>chính</a:t>
            </a:r>
            <a:r>
              <a:rPr lang="en-US" dirty="0"/>
              <a:t> </a:t>
            </a:r>
            <a:r>
              <a:rPr lang="en-US" dirty="0" err="1"/>
              <a:t>xác</a:t>
            </a:r>
            <a:r>
              <a:rPr lang="en-US" dirty="0"/>
              <a:t> </a:t>
            </a:r>
            <a:r>
              <a:rPr lang="en-US" dirty="0" err="1"/>
              <a:t>hơn</a:t>
            </a:r>
            <a:r>
              <a:rPr lang="en-US" dirty="0"/>
              <a:t> 1 </a:t>
            </a:r>
            <a:r>
              <a:rPr lang="en-US" dirty="0" err="1"/>
              <a:t>chút</a:t>
            </a:r>
            <a:r>
              <a:rPr lang="en-US" dirty="0"/>
              <a:t>. </a:t>
            </a:r>
            <a:r>
              <a:rPr lang="en-US" dirty="0" err="1"/>
              <a:t>Nhưng</a:t>
            </a:r>
            <a:r>
              <a:rPr lang="en-US" dirty="0"/>
              <a:t> </a:t>
            </a:r>
            <a:r>
              <a:rPr lang="en-US" dirty="0" err="1"/>
              <a:t>đó</a:t>
            </a:r>
            <a:r>
              <a:rPr lang="en-US" dirty="0"/>
              <a:t> 0 </a:t>
            </a:r>
            <a:r>
              <a:rPr lang="en-US" dirty="0" err="1"/>
              <a:t>phải</a:t>
            </a:r>
            <a:r>
              <a:rPr lang="en-US" dirty="0"/>
              <a:t> </a:t>
            </a:r>
            <a:r>
              <a:rPr lang="en-US" dirty="0" err="1"/>
              <a:t>lí</a:t>
            </a:r>
            <a:r>
              <a:rPr lang="en-US" dirty="0"/>
              <a:t> do </a:t>
            </a:r>
            <a:r>
              <a:rPr lang="en-US" dirty="0" err="1"/>
              <a:t>chính</a:t>
            </a:r>
            <a:r>
              <a:rPr lang="en-US" dirty="0"/>
              <a:t>.</a:t>
            </a:r>
          </a:p>
          <a:p>
            <a:r>
              <a:rPr lang="en-US" dirty="0" err="1"/>
              <a:t>Vậy</a:t>
            </a:r>
            <a:r>
              <a:rPr lang="en-US" dirty="0"/>
              <a:t> </a:t>
            </a:r>
            <a:r>
              <a:rPr lang="en-US" dirty="0" err="1"/>
              <a:t>cần</a:t>
            </a:r>
            <a:r>
              <a:rPr lang="en-US" dirty="0"/>
              <a:t> Euler </a:t>
            </a:r>
            <a:r>
              <a:rPr lang="en-US" dirty="0" err="1"/>
              <a:t>ẩn</a:t>
            </a:r>
            <a:r>
              <a:rPr lang="en-US" dirty="0"/>
              <a:t> </a:t>
            </a:r>
            <a:r>
              <a:rPr lang="en-US" dirty="0" err="1"/>
              <a:t>để</a:t>
            </a:r>
            <a:r>
              <a:rPr lang="en-US" dirty="0"/>
              <a:t> </a:t>
            </a:r>
            <a:r>
              <a:rPr lang="en-US" dirty="0" err="1"/>
              <a:t>làm</a:t>
            </a:r>
            <a:r>
              <a:rPr lang="en-US" dirty="0"/>
              <a:t> </a:t>
            </a:r>
            <a:r>
              <a:rPr lang="en-US" dirty="0" err="1"/>
              <a:t>gì</a:t>
            </a:r>
            <a:r>
              <a:rPr lang="en-US" dirty="0"/>
              <a:t>?</a:t>
            </a:r>
          </a:p>
          <a:p>
            <a:endParaRPr lang="en-US" dirty="0"/>
          </a:p>
          <a:p>
            <a:r>
              <a:rPr lang="en-US" dirty="0"/>
              <a:t>=&gt; Bài </a:t>
            </a:r>
            <a:r>
              <a:rPr lang="en-US" dirty="0" err="1"/>
              <a:t>toán</a:t>
            </a:r>
            <a:r>
              <a:rPr lang="en-US" dirty="0"/>
              <a:t> </a:t>
            </a:r>
            <a:r>
              <a:rPr lang="en-US" dirty="0" err="1"/>
              <a:t>Cương</a:t>
            </a:r>
            <a:r>
              <a:rPr lang="en-US" dirty="0"/>
              <a:t> (stiff differential equations)</a:t>
            </a:r>
          </a:p>
        </p:txBody>
      </p:sp>
      <p:pic>
        <p:nvPicPr>
          <p:cNvPr id="24" name="Picture 23">
            <a:extLst>
              <a:ext uri="{FF2B5EF4-FFF2-40B4-BE49-F238E27FC236}">
                <a16:creationId xmlns:a16="http://schemas.microsoft.com/office/drawing/2014/main" id="{DEDE4094-713B-4249-9DE2-543766A488E8}"/>
              </a:ext>
            </a:extLst>
          </p:cNvPr>
          <p:cNvPicPr>
            <a:picLocks noChangeAspect="1"/>
          </p:cNvPicPr>
          <p:nvPr/>
        </p:nvPicPr>
        <p:blipFill>
          <a:blip r:embed="rId4"/>
          <a:stretch>
            <a:fillRect/>
          </a:stretch>
        </p:blipFill>
        <p:spPr>
          <a:xfrm>
            <a:off x="8243965" y="3153293"/>
            <a:ext cx="3637529" cy="3284799"/>
          </a:xfrm>
          <a:prstGeom prst="rect">
            <a:avLst/>
          </a:prstGeom>
        </p:spPr>
      </p:pic>
      <p:sp>
        <p:nvSpPr>
          <p:cNvPr id="25" name="TextBox 24">
            <a:extLst>
              <a:ext uri="{FF2B5EF4-FFF2-40B4-BE49-F238E27FC236}">
                <a16:creationId xmlns:a16="http://schemas.microsoft.com/office/drawing/2014/main" id="{DEEDE69F-F1E0-4F59-9BEE-5848BDC170FA}"/>
              </a:ext>
            </a:extLst>
          </p:cNvPr>
          <p:cNvSpPr txBox="1"/>
          <p:nvPr/>
        </p:nvSpPr>
        <p:spPr>
          <a:xfrm>
            <a:off x="532661" y="3153293"/>
            <a:ext cx="6338656" cy="369332"/>
          </a:xfrm>
          <a:prstGeom prst="rect">
            <a:avLst/>
          </a:prstGeom>
          <a:noFill/>
        </p:spPr>
        <p:txBody>
          <a:bodyPr wrap="square" rtlCol="0">
            <a:spAutoFit/>
          </a:bodyPr>
          <a:lstStyle/>
          <a:p>
            <a:r>
              <a:rPr lang="en-US" dirty="0" err="1"/>
              <a:t>Ví</a:t>
            </a:r>
            <a:r>
              <a:rPr lang="en-US" dirty="0"/>
              <a:t> </a:t>
            </a:r>
            <a:r>
              <a:rPr lang="en-US" dirty="0" err="1"/>
              <a:t>dụ</a:t>
            </a:r>
            <a:r>
              <a:rPr lang="en-US" dirty="0"/>
              <a:t>: </a:t>
            </a:r>
            <a:r>
              <a:rPr lang="en-US" dirty="0" err="1"/>
              <a:t>Giải</a:t>
            </a:r>
            <a:r>
              <a:rPr lang="en-US" dirty="0"/>
              <a:t> </a:t>
            </a:r>
            <a:r>
              <a:rPr lang="en-US" dirty="0" err="1"/>
              <a:t>số</a:t>
            </a:r>
            <a:r>
              <a:rPr lang="en-US" dirty="0"/>
              <a:t> </a:t>
            </a:r>
            <a:r>
              <a:rPr lang="en-US" dirty="0" err="1"/>
              <a:t>hệ</a:t>
            </a:r>
            <a:endParaRPr lang="en-US" dirty="0"/>
          </a:p>
        </p:txBody>
      </p:sp>
      <p:pic>
        <p:nvPicPr>
          <p:cNvPr id="36" name="Picture 35">
            <a:extLst>
              <a:ext uri="{FF2B5EF4-FFF2-40B4-BE49-F238E27FC236}">
                <a16:creationId xmlns:a16="http://schemas.microsoft.com/office/drawing/2014/main" id="{06CDA423-2660-4968-B4B0-5C2CC8F1D7E4}"/>
              </a:ext>
            </a:extLst>
          </p:cNvPr>
          <p:cNvPicPr>
            <a:picLocks noChangeAspect="1"/>
          </p:cNvPicPr>
          <p:nvPr/>
        </p:nvPicPr>
        <p:blipFill>
          <a:blip r:embed="rId5"/>
          <a:stretch>
            <a:fillRect/>
          </a:stretch>
        </p:blipFill>
        <p:spPr>
          <a:xfrm>
            <a:off x="2596534" y="3133452"/>
            <a:ext cx="2929309" cy="886962"/>
          </a:xfrm>
          <a:prstGeom prst="rect">
            <a:avLst/>
          </a:prstGeom>
        </p:spPr>
      </p:pic>
      <p:pic>
        <p:nvPicPr>
          <p:cNvPr id="6" name="Picture 5">
            <a:extLst>
              <a:ext uri="{FF2B5EF4-FFF2-40B4-BE49-F238E27FC236}">
                <a16:creationId xmlns:a16="http://schemas.microsoft.com/office/drawing/2014/main" id="{B7818FE1-CBFD-44D3-8D0E-5E05014657E7}"/>
              </a:ext>
            </a:extLst>
          </p:cNvPr>
          <p:cNvPicPr>
            <a:picLocks noChangeAspect="1"/>
          </p:cNvPicPr>
          <p:nvPr/>
        </p:nvPicPr>
        <p:blipFill>
          <a:blip r:embed="rId6"/>
          <a:stretch>
            <a:fillRect/>
          </a:stretch>
        </p:blipFill>
        <p:spPr>
          <a:xfrm>
            <a:off x="1648667" y="1394256"/>
            <a:ext cx="1427309" cy="527745"/>
          </a:xfrm>
          <a:prstGeom prst="rect">
            <a:avLst/>
          </a:prstGeom>
        </p:spPr>
      </p:pic>
    </p:spTree>
    <p:extLst>
      <p:ext uri="{BB962C8B-B14F-4D97-AF65-F5344CB8AC3E}">
        <p14:creationId xmlns:p14="http://schemas.microsoft.com/office/powerpoint/2010/main" val="213492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1000"/>
                                        <p:tgtEl>
                                          <p:spTgt spid="2">
                                            <p:txEl>
                                              <p:pRg st="4" end="4"/>
                                            </p:txEl>
                                          </p:spTgt>
                                        </p:tgtEl>
                                      </p:cBhvr>
                                    </p:animEffect>
                                    <p:anim calcmode="lin" valueType="num">
                                      <p:cBhvr>
                                        <p:cTn id="24"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0">
                                            <p:txEl>
                                              <p:pRg st="0" end="0"/>
                                            </p:txEl>
                                          </p:spTgt>
                                        </p:tgtEl>
                                        <p:attrNameLst>
                                          <p:attrName>style.visibility</p:attrName>
                                        </p:attrNameLst>
                                      </p:cBhvr>
                                      <p:to>
                                        <p:strVal val="visible"/>
                                      </p:to>
                                    </p:set>
                                    <p:animEffect transition="in" filter="fade">
                                      <p:cBhvr>
                                        <p:cTn id="35" dur="1000"/>
                                        <p:tgtEl>
                                          <p:spTgt spid="20">
                                            <p:txEl>
                                              <p:pRg st="0" end="0"/>
                                            </p:txEl>
                                          </p:spTgt>
                                        </p:tgtEl>
                                      </p:cBhvr>
                                    </p:animEffect>
                                    <p:anim calcmode="lin" valueType="num">
                                      <p:cBhvr>
                                        <p:cTn id="36"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20">
                                            <p:txEl>
                                              <p:pRg st="0" end="0"/>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20">
                                            <p:txEl>
                                              <p:pRg st="1" end="1"/>
                                            </p:txEl>
                                          </p:spTgt>
                                        </p:tgtEl>
                                        <p:attrNameLst>
                                          <p:attrName>style.visibility</p:attrName>
                                        </p:attrNameLst>
                                      </p:cBhvr>
                                      <p:to>
                                        <p:strVal val="visible"/>
                                      </p:to>
                                    </p:set>
                                    <p:animEffect transition="in" filter="fade">
                                      <p:cBhvr>
                                        <p:cTn id="40" dur="1000"/>
                                        <p:tgtEl>
                                          <p:spTgt spid="20">
                                            <p:txEl>
                                              <p:pRg st="1" end="1"/>
                                            </p:txEl>
                                          </p:spTgt>
                                        </p:tgtEl>
                                      </p:cBhvr>
                                    </p:animEffect>
                                    <p:anim calcmode="lin" valueType="num">
                                      <p:cBhvr>
                                        <p:cTn id="41" dur="1000" fill="hold"/>
                                        <p:tgtEl>
                                          <p:spTgt spid="20">
                                            <p:txEl>
                                              <p:pRg st="1" end="1"/>
                                            </p:txEl>
                                          </p:spTgt>
                                        </p:tgtEl>
                                        <p:attrNameLst>
                                          <p:attrName>ppt_x</p:attrName>
                                        </p:attrNameLst>
                                      </p:cBhvr>
                                      <p:tavLst>
                                        <p:tav tm="0">
                                          <p:val>
                                            <p:strVal val="#ppt_x"/>
                                          </p:val>
                                        </p:tav>
                                        <p:tav tm="100000">
                                          <p:val>
                                            <p:strVal val="#ppt_x"/>
                                          </p:val>
                                        </p:tav>
                                      </p:tavLst>
                                    </p:anim>
                                    <p:anim calcmode="lin" valueType="num">
                                      <p:cBhvr>
                                        <p:cTn id="42" dur="1000" fill="hold"/>
                                        <p:tgtEl>
                                          <p:spTgt spid="2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1000"/>
                                        <p:tgtEl>
                                          <p:spTgt spid="36"/>
                                        </p:tgtEl>
                                      </p:cBhvr>
                                    </p:animEffect>
                                    <p:anim calcmode="lin" valueType="num">
                                      <p:cBhvr>
                                        <p:cTn id="53" dur="1000" fill="hold"/>
                                        <p:tgtEl>
                                          <p:spTgt spid="36"/>
                                        </p:tgtEl>
                                        <p:attrNameLst>
                                          <p:attrName>ppt_x</p:attrName>
                                        </p:attrNameLst>
                                      </p:cBhvr>
                                      <p:tavLst>
                                        <p:tav tm="0">
                                          <p:val>
                                            <p:strVal val="#ppt_x"/>
                                          </p:val>
                                        </p:tav>
                                        <p:tav tm="100000">
                                          <p:val>
                                            <p:strVal val="#ppt_x"/>
                                          </p:val>
                                        </p:tav>
                                      </p:tavLst>
                                    </p:anim>
                                    <p:anim calcmode="lin" valueType="num">
                                      <p:cBhvr>
                                        <p:cTn id="5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1000"/>
                                        <p:tgtEl>
                                          <p:spTgt spid="24"/>
                                        </p:tgtEl>
                                      </p:cBhvr>
                                    </p:animEffect>
                                    <p:anim calcmode="lin" valueType="num">
                                      <p:cBhvr>
                                        <p:cTn id="60" dur="1000" fill="hold"/>
                                        <p:tgtEl>
                                          <p:spTgt spid="24"/>
                                        </p:tgtEl>
                                        <p:attrNameLst>
                                          <p:attrName>ppt_x</p:attrName>
                                        </p:attrNameLst>
                                      </p:cBhvr>
                                      <p:tavLst>
                                        <p:tav tm="0">
                                          <p:val>
                                            <p:strVal val="#ppt_x"/>
                                          </p:val>
                                        </p:tav>
                                        <p:tav tm="100000">
                                          <p:val>
                                            <p:strVal val="#ppt_x"/>
                                          </p:val>
                                        </p:tav>
                                      </p:tavLst>
                                    </p:anim>
                                    <p:anim calcmode="lin" valueType="num">
                                      <p:cBhvr>
                                        <p:cTn id="6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23">
                                            <p:txEl>
                                              <p:pRg st="0" end="0"/>
                                            </p:txEl>
                                          </p:spTgt>
                                        </p:tgtEl>
                                        <p:attrNameLst>
                                          <p:attrName>style.visibility</p:attrName>
                                        </p:attrNameLst>
                                      </p:cBhvr>
                                      <p:to>
                                        <p:strVal val="visible"/>
                                      </p:to>
                                    </p:set>
                                    <p:animEffect transition="in" filter="fade">
                                      <p:cBhvr>
                                        <p:cTn id="66" dur="1000"/>
                                        <p:tgtEl>
                                          <p:spTgt spid="23">
                                            <p:txEl>
                                              <p:pRg st="0" end="0"/>
                                            </p:txEl>
                                          </p:spTgt>
                                        </p:tgtEl>
                                      </p:cBhvr>
                                    </p:animEffect>
                                    <p:anim calcmode="lin" valueType="num">
                                      <p:cBhvr>
                                        <p:cTn id="67"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68" dur="1000" fill="hold"/>
                                        <p:tgtEl>
                                          <p:spTgt spid="23">
                                            <p:txEl>
                                              <p:pRg st="0" end="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23">
                                            <p:txEl>
                                              <p:pRg st="1" end="1"/>
                                            </p:txEl>
                                          </p:spTgt>
                                        </p:tgtEl>
                                        <p:attrNameLst>
                                          <p:attrName>style.visibility</p:attrName>
                                        </p:attrNameLst>
                                      </p:cBhvr>
                                      <p:to>
                                        <p:strVal val="visible"/>
                                      </p:to>
                                    </p:set>
                                    <p:animEffect transition="in" filter="fade">
                                      <p:cBhvr>
                                        <p:cTn id="71" dur="1000"/>
                                        <p:tgtEl>
                                          <p:spTgt spid="23">
                                            <p:txEl>
                                              <p:pRg st="1" end="1"/>
                                            </p:txEl>
                                          </p:spTgt>
                                        </p:tgtEl>
                                      </p:cBhvr>
                                    </p:animEffect>
                                    <p:anim calcmode="lin" valueType="num">
                                      <p:cBhvr>
                                        <p:cTn id="72" dur="1000" fill="hold"/>
                                        <p:tgtEl>
                                          <p:spTgt spid="23">
                                            <p:txEl>
                                              <p:pRg st="1" end="1"/>
                                            </p:txEl>
                                          </p:spTgt>
                                        </p:tgtEl>
                                        <p:attrNameLst>
                                          <p:attrName>ppt_x</p:attrName>
                                        </p:attrNameLst>
                                      </p:cBhvr>
                                      <p:tavLst>
                                        <p:tav tm="0">
                                          <p:val>
                                            <p:strVal val="#ppt_x"/>
                                          </p:val>
                                        </p:tav>
                                        <p:tav tm="100000">
                                          <p:val>
                                            <p:strVal val="#ppt_x"/>
                                          </p:val>
                                        </p:tav>
                                      </p:tavLst>
                                    </p:anim>
                                    <p:anim calcmode="lin" valueType="num">
                                      <p:cBhvr>
                                        <p:cTn id="73" dur="1000" fill="hold"/>
                                        <p:tgtEl>
                                          <p:spTgt spid="23">
                                            <p:txEl>
                                              <p:pRg st="1" end="1"/>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23">
                                            <p:txEl>
                                              <p:pRg st="2" end="2"/>
                                            </p:txEl>
                                          </p:spTgt>
                                        </p:tgtEl>
                                        <p:attrNameLst>
                                          <p:attrName>style.visibility</p:attrName>
                                        </p:attrNameLst>
                                      </p:cBhvr>
                                      <p:to>
                                        <p:strVal val="visible"/>
                                      </p:to>
                                    </p:set>
                                    <p:animEffect transition="in" filter="fade">
                                      <p:cBhvr>
                                        <p:cTn id="76" dur="1000"/>
                                        <p:tgtEl>
                                          <p:spTgt spid="23">
                                            <p:txEl>
                                              <p:pRg st="2" end="2"/>
                                            </p:txEl>
                                          </p:spTgt>
                                        </p:tgtEl>
                                      </p:cBhvr>
                                    </p:animEffect>
                                    <p:anim calcmode="lin" valueType="num">
                                      <p:cBhvr>
                                        <p:cTn id="77" dur="1000" fill="hold"/>
                                        <p:tgtEl>
                                          <p:spTgt spid="23">
                                            <p:txEl>
                                              <p:pRg st="2" end="2"/>
                                            </p:txEl>
                                          </p:spTgt>
                                        </p:tgtEl>
                                        <p:attrNameLst>
                                          <p:attrName>ppt_x</p:attrName>
                                        </p:attrNameLst>
                                      </p:cBhvr>
                                      <p:tavLst>
                                        <p:tav tm="0">
                                          <p:val>
                                            <p:strVal val="#ppt_x"/>
                                          </p:val>
                                        </p:tav>
                                        <p:tav tm="100000">
                                          <p:val>
                                            <p:strVal val="#ppt_x"/>
                                          </p:val>
                                        </p:tav>
                                      </p:tavLst>
                                    </p:anim>
                                    <p:anim calcmode="lin" valueType="num">
                                      <p:cBhvr>
                                        <p:cTn id="78" dur="1000" fill="hold"/>
                                        <p:tgtEl>
                                          <p:spTgt spid="23">
                                            <p:txEl>
                                              <p:pRg st="2" end="2"/>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23">
                                            <p:txEl>
                                              <p:pRg st="3" end="3"/>
                                            </p:txEl>
                                          </p:spTgt>
                                        </p:tgtEl>
                                        <p:attrNameLst>
                                          <p:attrName>style.visibility</p:attrName>
                                        </p:attrNameLst>
                                      </p:cBhvr>
                                      <p:to>
                                        <p:strVal val="visible"/>
                                      </p:to>
                                    </p:set>
                                    <p:animEffect transition="in" filter="fade">
                                      <p:cBhvr>
                                        <p:cTn id="81" dur="1000"/>
                                        <p:tgtEl>
                                          <p:spTgt spid="23">
                                            <p:txEl>
                                              <p:pRg st="3" end="3"/>
                                            </p:txEl>
                                          </p:spTgt>
                                        </p:tgtEl>
                                      </p:cBhvr>
                                    </p:animEffect>
                                    <p:anim calcmode="lin" valueType="num">
                                      <p:cBhvr>
                                        <p:cTn id="82" dur="1000" fill="hold"/>
                                        <p:tgtEl>
                                          <p:spTgt spid="23">
                                            <p:txEl>
                                              <p:pRg st="3" end="3"/>
                                            </p:txEl>
                                          </p:spTgt>
                                        </p:tgtEl>
                                        <p:attrNameLst>
                                          <p:attrName>ppt_x</p:attrName>
                                        </p:attrNameLst>
                                      </p:cBhvr>
                                      <p:tavLst>
                                        <p:tav tm="0">
                                          <p:val>
                                            <p:strVal val="#ppt_x"/>
                                          </p:val>
                                        </p:tav>
                                        <p:tav tm="100000">
                                          <p:val>
                                            <p:strVal val="#ppt_x"/>
                                          </p:val>
                                        </p:tav>
                                      </p:tavLst>
                                    </p:anim>
                                    <p:anim calcmode="lin" valueType="num">
                                      <p:cBhvr>
                                        <p:cTn id="83" dur="1000" fill="hold"/>
                                        <p:tgtEl>
                                          <p:spTgt spid="2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23">
                                            <p:txEl>
                                              <p:pRg st="5" end="5"/>
                                            </p:txEl>
                                          </p:spTgt>
                                        </p:tgtEl>
                                        <p:attrNameLst>
                                          <p:attrName>style.visibility</p:attrName>
                                        </p:attrNameLst>
                                      </p:cBhvr>
                                      <p:to>
                                        <p:strVal val="visible"/>
                                      </p:to>
                                    </p:set>
                                    <p:animEffect transition="in" filter="fade">
                                      <p:cBhvr>
                                        <p:cTn id="88" dur="1000"/>
                                        <p:tgtEl>
                                          <p:spTgt spid="23">
                                            <p:txEl>
                                              <p:pRg st="5" end="5"/>
                                            </p:txEl>
                                          </p:spTgt>
                                        </p:tgtEl>
                                      </p:cBhvr>
                                    </p:animEffect>
                                    <p:anim calcmode="lin" valueType="num">
                                      <p:cBhvr>
                                        <p:cTn id="89" dur="1000" fill="hold"/>
                                        <p:tgtEl>
                                          <p:spTgt spid="23">
                                            <p:txEl>
                                              <p:pRg st="5" end="5"/>
                                            </p:txEl>
                                          </p:spTgt>
                                        </p:tgtEl>
                                        <p:attrNameLst>
                                          <p:attrName>ppt_x</p:attrName>
                                        </p:attrNameLst>
                                      </p:cBhvr>
                                      <p:tavLst>
                                        <p:tav tm="0">
                                          <p:val>
                                            <p:strVal val="#ppt_x"/>
                                          </p:val>
                                        </p:tav>
                                        <p:tav tm="100000">
                                          <p:val>
                                            <p:strVal val="#ppt_x"/>
                                          </p:val>
                                        </p:tav>
                                      </p:tavLst>
                                    </p:anim>
                                    <p:anim calcmode="lin" valueType="num">
                                      <p:cBhvr>
                                        <p:cTn id="90" dur="1000" fill="hold"/>
                                        <p:tgtEl>
                                          <p:spTgt spid="2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8D5CE4-D70B-4502-8B17-ED41474E7AA5}"/>
              </a:ext>
            </a:extLst>
          </p:cNvPr>
          <p:cNvSpPr>
            <a:spLocks noGrp="1"/>
          </p:cNvSpPr>
          <p:nvPr>
            <p:ph type="title"/>
          </p:nvPr>
        </p:nvSpPr>
        <p:spPr>
          <a:xfrm>
            <a:off x="117591" y="279318"/>
            <a:ext cx="11423379" cy="457529"/>
          </a:xfrm>
        </p:spPr>
        <p:txBody>
          <a:bodyPr>
            <a:normAutofit fontScale="90000"/>
          </a:bodyPr>
          <a:lstStyle/>
          <a:p>
            <a:pPr algn="ctr"/>
            <a:r>
              <a:rPr lang="en-US" dirty="0"/>
              <a:t>Bài </a:t>
            </a:r>
            <a:r>
              <a:rPr lang="en-US" dirty="0" err="1"/>
              <a:t>toán</a:t>
            </a:r>
            <a:r>
              <a:rPr lang="en-US" dirty="0"/>
              <a:t> </a:t>
            </a:r>
            <a:r>
              <a:rPr lang="en-US" dirty="0" err="1"/>
              <a:t>cương</a:t>
            </a:r>
            <a:endParaRPr lang="en-US" dirty="0"/>
          </a:p>
        </p:txBody>
      </p:sp>
      <p:pic>
        <p:nvPicPr>
          <p:cNvPr id="3" name="Picture 2">
            <a:extLst>
              <a:ext uri="{FF2B5EF4-FFF2-40B4-BE49-F238E27FC236}">
                <a16:creationId xmlns:a16="http://schemas.microsoft.com/office/drawing/2014/main" id="{C18F2945-DC04-4BA1-9E12-FCCCF0862FB3}"/>
              </a:ext>
            </a:extLst>
          </p:cNvPr>
          <p:cNvPicPr>
            <a:picLocks noChangeAspect="1"/>
          </p:cNvPicPr>
          <p:nvPr/>
        </p:nvPicPr>
        <p:blipFill>
          <a:blip r:embed="rId2"/>
          <a:stretch>
            <a:fillRect/>
          </a:stretch>
        </p:blipFill>
        <p:spPr>
          <a:xfrm>
            <a:off x="7226261" y="970684"/>
            <a:ext cx="4619509" cy="3592080"/>
          </a:xfrm>
          <a:prstGeom prst="rect">
            <a:avLst/>
          </a:prstGeom>
        </p:spPr>
      </p:pic>
      <p:sp>
        <p:nvSpPr>
          <p:cNvPr id="4" name="TextBox 3">
            <a:extLst>
              <a:ext uri="{FF2B5EF4-FFF2-40B4-BE49-F238E27FC236}">
                <a16:creationId xmlns:a16="http://schemas.microsoft.com/office/drawing/2014/main" id="{20C908E6-1449-4F95-8D23-670BB1509ED2}"/>
              </a:ext>
            </a:extLst>
          </p:cNvPr>
          <p:cNvSpPr txBox="1"/>
          <p:nvPr/>
        </p:nvSpPr>
        <p:spPr>
          <a:xfrm>
            <a:off x="581891" y="960578"/>
            <a:ext cx="6206836" cy="1477328"/>
          </a:xfrm>
          <a:prstGeom prst="rect">
            <a:avLst/>
          </a:prstGeom>
          <a:noFill/>
        </p:spPr>
        <p:txBody>
          <a:bodyPr wrap="square" rtlCol="0">
            <a:spAutoFit/>
          </a:bodyPr>
          <a:lstStyle/>
          <a:p>
            <a:r>
              <a:rPr lang="en-US" dirty="0" err="1"/>
              <a:t>Ví</a:t>
            </a:r>
            <a:r>
              <a:rPr lang="en-US" dirty="0"/>
              <a:t> </a:t>
            </a:r>
            <a:r>
              <a:rPr lang="en-US" dirty="0" err="1"/>
              <a:t>dụ</a:t>
            </a:r>
            <a:r>
              <a:rPr lang="en-US" dirty="0"/>
              <a:t>: </a:t>
            </a:r>
            <a:r>
              <a:rPr lang="en-US" dirty="0" err="1"/>
              <a:t>Giải</a:t>
            </a:r>
            <a:r>
              <a:rPr lang="en-US" dirty="0"/>
              <a:t> </a:t>
            </a:r>
            <a:r>
              <a:rPr lang="en-US" dirty="0" err="1"/>
              <a:t>số</a:t>
            </a:r>
            <a:r>
              <a:rPr lang="en-US" dirty="0"/>
              <a:t> PTVP </a:t>
            </a:r>
            <a:r>
              <a:rPr lang="en-US" dirty="0" err="1"/>
              <a:t>sau</a:t>
            </a:r>
            <a:endParaRPr lang="en-US" dirty="0"/>
          </a:p>
          <a:p>
            <a:r>
              <a:rPr lang="en-US" dirty="0"/>
              <a:t>		 y’(x) = g – q y(x), với g = q = 25, h = 0.1</a:t>
            </a:r>
          </a:p>
          <a:p>
            <a:r>
              <a:rPr lang="en-US" dirty="0"/>
              <a:t>		 y(0) = 0	 </a:t>
            </a:r>
          </a:p>
          <a:p>
            <a:r>
              <a:rPr lang="en-US" dirty="0" err="1"/>
              <a:t>Kết</a:t>
            </a:r>
            <a:r>
              <a:rPr lang="en-US" dirty="0"/>
              <a:t> </a:t>
            </a:r>
            <a:r>
              <a:rPr lang="en-US" dirty="0" err="1"/>
              <a:t>quả</a:t>
            </a:r>
            <a:r>
              <a:rPr lang="en-US" dirty="0"/>
              <a:t> </a:t>
            </a:r>
            <a:r>
              <a:rPr lang="en-US" dirty="0" err="1"/>
              <a:t>thể</a:t>
            </a:r>
            <a:r>
              <a:rPr lang="en-US" dirty="0"/>
              <a:t> </a:t>
            </a:r>
            <a:r>
              <a:rPr lang="en-US" dirty="0" err="1"/>
              <a:t>hiện</a:t>
            </a:r>
            <a:r>
              <a:rPr lang="en-US" dirty="0"/>
              <a:t> ở </a:t>
            </a:r>
            <a:r>
              <a:rPr lang="en-US" dirty="0" err="1"/>
              <a:t>hình</a:t>
            </a:r>
            <a:r>
              <a:rPr lang="en-US" dirty="0"/>
              <a:t> </a:t>
            </a:r>
            <a:r>
              <a:rPr lang="en-US" dirty="0" err="1"/>
              <a:t>vẽ</a:t>
            </a:r>
            <a:r>
              <a:rPr lang="en-US" dirty="0"/>
              <a:t> </a:t>
            </a:r>
            <a:r>
              <a:rPr lang="en-US" dirty="0" err="1"/>
              <a:t>bên</a:t>
            </a:r>
            <a:r>
              <a:rPr lang="en-US" dirty="0"/>
              <a:t> </a:t>
            </a:r>
            <a:r>
              <a:rPr lang="en-US" dirty="0" err="1"/>
              <a:t>phải</a:t>
            </a:r>
            <a:r>
              <a:rPr lang="en-US" dirty="0"/>
              <a:t>.</a:t>
            </a:r>
          </a:p>
          <a:p>
            <a:endParaRPr lang="en-US" dirty="0"/>
          </a:p>
        </p:txBody>
      </p:sp>
      <p:sp>
        <p:nvSpPr>
          <p:cNvPr id="7" name="TextBox 6">
            <a:extLst>
              <a:ext uri="{FF2B5EF4-FFF2-40B4-BE49-F238E27FC236}">
                <a16:creationId xmlns:a16="http://schemas.microsoft.com/office/drawing/2014/main" id="{5DB2D0E0-D94B-4011-B2CB-5A0F5833887F}"/>
              </a:ext>
            </a:extLst>
          </p:cNvPr>
          <p:cNvSpPr txBox="1"/>
          <p:nvPr/>
        </p:nvSpPr>
        <p:spPr>
          <a:xfrm>
            <a:off x="581891" y="2267961"/>
            <a:ext cx="6548582" cy="2585323"/>
          </a:xfrm>
          <a:prstGeom prst="rect">
            <a:avLst/>
          </a:prstGeom>
          <a:noFill/>
        </p:spPr>
        <p:txBody>
          <a:bodyPr wrap="square" rtlCol="0">
            <a:spAutoFit/>
          </a:bodyPr>
          <a:lstStyle/>
          <a:p>
            <a:r>
              <a:rPr lang="en-US" dirty="0" err="1"/>
              <a:t>Kết</a:t>
            </a:r>
            <a:r>
              <a:rPr lang="en-US" dirty="0"/>
              <a:t> </a:t>
            </a:r>
            <a:r>
              <a:rPr lang="en-US" dirty="0" err="1"/>
              <a:t>luận</a:t>
            </a:r>
            <a:r>
              <a:rPr lang="en-US" dirty="0"/>
              <a:t>: </a:t>
            </a:r>
            <a:r>
              <a:rPr lang="en-US" dirty="0" err="1"/>
              <a:t>Xét</a:t>
            </a:r>
            <a:r>
              <a:rPr lang="en-US" dirty="0"/>
              <a:t> </a:t>
            </a:r>
            <a:r>
              <a:rPr lang="en-US" dirty="0" err="1"/>
              <a:t>phương</a:t>
            </a:r>
            <a:r>
              <a:rPr lang="en-US" dirty="0"/>
              <a:t> </a:t>
            </a:r>
            <a:r>
              <a:rPr lang="en-US" dirty="0" err="1"/>
              <a:t>trình</a:t>
            </a:r>
            <a:r>
              <a:rPr lang="en-US" dirty="0"/>
              <a:t> vi phân</a:t>
            </a:r>
          </a:p>
          <a:p>
            <a:endParaRPr lang="en-US" dirty="0"/>
          </a:p>
          <a:p>
            <a:endParaRPr lang="en-US" dirty="0"/>
          </a:p>
          <a:p>
            <a:r>
              <a:rPr lang="en-US" dirty="0" err="1"/>
              <a:t>trong</a:t>
            </a:r>
            <a:r>
              <a:rPr lang="en-US" dirty="0"/>
              <a:t> </a:t>
            </a:r>
            <a:r>
              <a:rPr lang="en-US" dirty="0" err="1"/>
              <a:t>đó</a:t>
            </a:r>
            <a:r>
              <a:rPr lang="en-US" dirty="0"/>
              <a:t>			   . </a:t>
            </a:r>
          </a:p>
          <a:p>
            <a:endParaRPr lang="en-US" dirty="0"/>
          </a:p>
          <a:p>
            <a:r>
              <a:rPr lang="vi-VN" b="1" dirty="0"/>
              <a:t>Phương pháp Euler </a:t>
            </a:r>
            <a:r>
              <a:rPr lang="en-US" b="1" dirty="0" err="1"/>
              <a:t>ẩn</a:t>
            </a:r>
            <a:r>
              <a:rPr lang="vi-VN" b="1" dirty="0"/>
              <a:t> </a:t>
            </a:r>
            <a:r>
              <a:rPr lang="en-US" b="1" dirty="0" err="1"/>
              <a:t>là</a:t>
            </a:r>
            <a:r>
              <a:rPr lang="en-US" b="1" dirty="0"/>
              <a:t> </a:t>
            </a:r>
            <a:r>
              <a:rPr lang="en-US" b="1" dirty="0" err="1"/>
              <a:t>rất</a:t>
            </a:r>
            <a:r>
              <a:rPr lang="vi-VN" b="1" dirty="0"/>
              <a:t> quan trọng khi ma trận A </a:t>
            </a:r>
            <a:r>
              <a:rPr lang="en-US" b="1" dirty="0" err="1"/>
              <a:t>có</a:t>
            </a:r>
            <a:r>
              <a:rPr lang="vi-VN" b="1" dirty="0"/>
              <a:t> điều kiện </a:t>
            </a:r>
            <a:r>
              <a:rPr lang="en-US" b="1" dirty="0" err="1"/>
              <a:t>xấu</a:t>
            </a:r>
            <a:r>
              <a:rPr lang="en-US" b="1" dirty="0"/>
              <a:t> </a:t>
            </a:r>
            <a:r>
              <a:rPr lang="vi-VN" b="1" dirty="0"/>
              <a:t>và các giá trị riêng của nó là âm hoặc có phần thực âm.</a:t>
            </a:r>
            <a:br>
              <a:rPr lang="en-US" b="1" dirty="0"/>
            </a:br>
            <a:endParaRPr lang="en-US" b="1" dirty="0"/>
          </a:p>
        </p:txBody>
      </p:sp>
      <p:pic>
        <p:nvPicPr>
          <p:cNvPr id="11" name="Picture 10">
            <a:extLst>
              <a:ext uri="{FF2B5EF4-FFF2-40B4-BE49-F238E27FC236}">
                <a16:creationId xmlns:a16="http://schemas.microsoft.com/office/drawing/2014/main" id="{C783C2CF-5BB5-439E-B7C6-6B70B2C0AC9C}"/>
              </a:ext>
            </a:extLst>
          </p:cNvPr>
          <p:cNvPicPr>
            <a:picLocks noChangeAspect="1"/>
          </p:cNvPicPr>
          <p:nvPr/>
        </p:nvPicPr>
        <p:blipFill>
          <a:blip r:embed="rId3"/>
          <a:stretch>
            <a:fillRect/>
          </a:stretch>
        </p:blipFill>
        <p:spPr>
          <a:xfrm>
            <a:off x="1945986" y="2611582"/>
            <a:ext cx="3031130" cy="406115"/>
          </a:xfrm>
          <a:prstGeom prst="rect">
            <a:avLst/>
          </a:prstGeom>
        </p:spPr>
      </p:pic>
      <p:pic>
        <p:nvPicPr>
          <p:cNvPr id="15" name="Picture 14">
            <a:extLst>
              <a:ext uri="{FF2B5EF4-FFF2-40B4-BE49-F238E27FC236}">
                <a16:creationId xmlns:a16="http://schemas.microsoft.com/office/drawing/2014/main" id="{064BE1EA-9532-43BA-AA7A-BF4F429A4E8A}"/>
              </a:ext>
            </a:extLst>
          </p:cNvPr>
          <p:cNvPicPr>
            <a:picLocks noChangeAspect="1"/>
          </p:cNvPicPr>
          <p:nvPr/>
        </p:nvPicPr>
        <p:blipFill>
          <a:blip r:embed="rId4"/>
          <a:stretch>
            <a:fillRect/>
          </a:stretch>
        </p:blipFill>
        <p:spPr>
          <a:xfrm>
            <a:off x="1641763" y="3055028"/>
            <a:ext cx="1016731" cy="406115"/>
          </a:xfrm>
          <a:prstGeom prst="rect">
            <a:avLst/>
          </a:prstGeom>
        </p:spPr>
      </p:pic>
      <p:sp>
        <p:nvSpPr>
          <p:cNvPr id="16" name="TextBox 15">
            <a:extLst>
              <a:ext uri="{FF2B5EF4-FFF2-40B4-BE49-F238E27FC236}">
                <a16:creationId xmlns:a16="http://schemas.microsoft.com/office/drawing/2014/main" id="{4750EA96-C9E5-4F8E-9C46-6D5A3E9C8619}"/>
              </a:ext>
            </a:extLst>
          </p:cNvPr>
          <p:cNvSpPr txBox="1"/>
          <p:nvPr/>
        </p:nvSpPr>
        <p:spPr>
          <a:xfrm>
            <a:off x="581891" y="4941455"/>
            <a:ext cx="11263879" cy="1754326"/>
          </a:xfrm>
          <a:prstGeom prst="rect">
            <a:avLst/>
          </a:prstGeom>
          <a:noFill/>
        </p:spPr>
        <p:txBody>
          <a:bodyPr wrap="square" rtlCol="0">
            <a:spAutoFit/>
          </a:bodyPr>
          <a:lstStyle/>
          <a:p>
            <a:r>
              <a:rPr lang="en-US" dirty="0" err="1"/>
              <a:t>Không</a:t>
            </a:r>
            <a:r>
              <a:rPr lang="en-US" dirty="0"/>
              <a:t> </a:t>
            </a:r>
            <a:r>
              <a:rPr lang="en-US" dirty="0" err="1"/>
              <a:t>có</a:t>
            </a:r>
            <a:r>
              <a:rPr lang="en-US" dirty="0"/>
              <a:t> 1 </a:t>
            </a:r>
            <a:r>
              <a:rPr lang="en-US" dirty="0" err="1"/>
              <a:t>định</a:t>
            </a:r>
            <a:r>
              <a:rPr lang="en-US" dirty="0"/>
              <a:t> </a:t>
            </a:r>
            <a:r>
              <a:rPr lang="en-US" dirty="0" err="1"/>
              <a:t>nghĩa</a:t>
            </a:r>
            <a:r>
              <a:rPr lang="en-US" dirty="0"/>
              <a:t> </a:t>
            </a:r>
            <a:r>
              <a:rPr lang="en-US" dirty="0" err="1"/>
              <a:t>chuẩn</a:t>
            </a:r>
            <a:r>
              <a:rPr lang="en-US" dirty="0"/>
              <a:t> </a:t>
            </a:r>
            <a:r>
              <a:rPr lang="en-US" dirty="0" err="1"/>
              <a:t>mực</a:t>
            </a:r>
            <a:r>
              <a:rPr lang="en-US" dirty="0"/>
              <a:t> </a:t>
            </a:r>
            <a:r>
              <a:rPr lang="en-US" dirty="0" err="1"/>
              <a:t>nào</a:t>
            </a:r>
            <a:r>
              <a:rPr lang="en-US" dirty="0"/>
              <a:t> </a:t>
            </a:r>
            <a:r>
              <a:rPr lang="en-US" dirty="0" err="1"/>
              <a:t>cho</a:t>
            </a:r>
            <a:r>
              <a:rPr lang="en-US" dirty="0"/>
              <a:t> </a:t>
            </a:r>
            <a:r>
              <a:rPr lang="en-US" dirty="0" err="1"/>
              <a:t>bài</a:t>
            </a:r>
            <a:r>
              <a:rPr lang="en-US" dirty="0"/>
              <a:t> </a:t>
            </a:r>
            <a:r>
              <a:rPr lang="en-US" dirty="0" err="1"/>
              <a:t>toán</a:t>
            </a:r>
            <a:r>
              <a:rPr lang="en-US" dirty="0"/>
              <a:t> </a:t>
            </a:r>
            <a:r>
              <a:rPr lang="en-US" dirty="0" err="1"/>
              <a:t>cương</a:t>
            </a:r>
            <a:r>
              <a:rPr lang="en-US" dirty="0"/>
              <a:t> (</a:t>
            </a:r>
            <a:r>
              <a:rPr lang="en-US" dirty="0" err="1"/>
              <a:t>độ</a:t>
            </a:r>
            <a:r>
              <a:rPr lang="en-US" dirty="0"/>
              <a:t> </a:t>
            </a:r>
            <a:r>
              <a:rPr lang="en-US" dirty="0" err="1"/>
              <a:t>cương</a:t>
            </a:r>
            <a:r>
              <a:rPr lang="en-US" dirty="0"/>
              <a:t>). </a:t>
            </a:r>
            <a:r>
              <a:rPr lang="en-US" dirty="0" err="1"/>
              <a:t>Tuy</a:t>
            </a:r>
            <a:r>
              <a:rPr lang="en-US" dirty="0"/>
              <a:t> </a:t>
            </a:r>
            <a:r>
              <a:rPr lang="en-US" dirty="0" err="1"/>
              <a:t>nhiên</a:t>
            </a:r>
            <a:r>
              <a:rPr lang="en-US" dirty="0"/>
              <a:t> </a:t>
            </a:r>
            <a:r>
              <a:rPr lang="en-US" dirty="0" err="1"/>
              <a:t>có</a:t>
            </a:r>
            <a:r>
              <a:rPr lang="en-US" dirty="0"/>
              <a:t> </a:t>
            </a:r>
            <a:r>
              <a:rPr lang="en-US" dirty="0" err="1"/>
              <a:t>thể</a:t>
            </a:r>
            <a:r>
              <a:rPr lang="en-US" dirty="0"/>
              <a:t> </a:t>
            </a:r>
            <a:r>
              <a:rPr lang="en-US" dirty="0" err="1"/>
              <a:t>hiểu</a:t>
            </a:r>
            <a:r>
              <a:rPr lang="en-US" dirty="0"/>
              <a:t> </a:t>
            </a:r>
            <a:r>
              <a:rPr lang="en-US" dirty="0" err="1"/>
              <a:t>nôm</a:t>
            </a:r>
            <a:r>
              <a:rPr lang="en-US" dirty="0"/>
              <a:t> </a:t>
            </a:r>
            <a:r>
              <a:rPr lang="en-US" dirty="0" err="1"/>
              <a:t>na</a:t>
            </a:r>
            <a:r>
              <a:rPr lang="en-US" dirty="0"/>
              <a:t> </a:t>
            </a:r>
            <a:r>
              <a:rPr lang="en-US" dirty="0" err="1"/>
              <a:t>rằng</a:t>
            </a:r>
            <a:r>
              <a:rPr lang="en-US" dirty="0"/>
              <a:t>:</a:t>
            </a:r>
          </a:p>
          <a:p>
            <a:r>
              <a:rPr lang="en-US" dirty="0"/>
              <a:t>“Bài </a:t>
            </a:r>
            <a:r>
              <a:rPr lang="en-US" dirty="0" err="1"/>
              <a:t>toán</a:t>
            </a:r>
            <a:r>
              <a:rPr lang="en-US" dirty="0"/>
              <a:t> </a:t>
            </a:r>
            <a:r>
              <a:rPr lang="en-US" dirty="0" err="1"/>
              <a:t>cương</a:t>
            </a:r>
            <a:r>
              <a:rPr lang="en-US" dirty="0"/>
              <a:t> </a:t>
            </a:r>
            <a:r>
              <a:rPr lang="en-US" dirty="0" err="1"/>
              <a:t>là</a:t>
            </a:r>
            <a:r>
              <a:rPr lang="en-US" dirty="0"/>
              <a:t> </a:t>
            </a:r>
            <a:r>
              <a:rPr lang="en-US" dirty="0" err="1"/>
              <a:t>bài</a:t>
            </a:r>
            <a:r>
              <a:rPr lang="en-US" dirty="0"/>
              <a:t> </a:t>
            </a:r>
            <a:r>
              <a:rPr lang="en-US" dirty="0" err="1"/>
              <a:t>toán</a:t>
            </a:r>
            <a:r>
              <a:rPr lang="en-US" dirty="0"/>
              <a:t> </a:t>
            </a:r>
            <a:r>
              <a:rPr lang="en-US" dirty="0" err="1"/>
              <a:t>mà</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phương</a:t>
            </a:r>
            <a:r>
              <a:rPr lang="en-US" dirty="0"/>
              <a:t> </a:t>
            </a:r>
            <a:r>
              <a:rPr lang="en-US" dirty="0" err="1"/>
              <a:t>pháp</a:t>
            </a:r>
            <a:r>
              <a:rPr lang="en-US" dirty="0"/>
              <a:t> </a:t>
            </a:r>
            <a:r>
              <a:rPr lang="en-US" dirty="0" err="1"/>
              <a:t>ẩn</a:t>
            </a:r>
            <a:r>
              <a:rPr lang="en-US" dirty="0"/>
              <a:t> </a:t>
            </a:r>
            <a:r>
              <a:rPr lang="en-US" dirty="0" err="1"/>
              <a:t>hiệu</a:t>
            </a:r>
            <a:r>
              <a:rPr lang="en-US" dirty="0"/>
              <a:t> </a:t>
            </a:r>
            <a:r>
              <a:rPr lang="en-US" dirty="0" err="1"/>
              <a:t>quả</a:t>
            </a:r>
            <a:r>
              <a:rPr lang="en-US" dirty="0"/>
              <a:t> </a:t>
            </a:r>
            <a:r>
              <a:rPr lang="en-US" dirty="0" err="1"/>
              <a:t>hơn</a:t>
            </a:r>
            <a:r>
              <a:rPr lang="en-US" dirty="0"/>
              <a:t> </a:t>
            </a:r>
            <a:r>
              <a:rPr lang="en-US" dirty="0" err="1"/>
              <a:t>hẳn</a:t>
            </a:r>
            <a:r>
              <a:rPr lang="en-US" dirty="0"/>
              <a:t> </a:t>
            </a:r>
            <a:r>
              <a:rPr lang="en-US" dirty="0" err="1"/>
              <a:t>phương</a:t>
            </a:r>
            <a:r>
              <a:rPr lang="en-US" dirty="0"/>
              <a:t> </a:t>
            </a:r>
            <a:r>
              <a:rPr lang="en-US" dirty="0" err="1"/>
              <a:t>pháp</a:t>
            </a:r>
            <a:r>
              <a:rPr lang="en-US" dirty="0"/>
              <a:t> </a:t>
            </a:r>
            <a:r>
              <a:rPr lang="en-US" dirty="0" err="1"/>
              <a:t>hiện</a:t>
            </a:r>
            <a:r>
              <a:rPr lang="en-US" dirty="0"/>
              <a:t>. </a:t>
            </a:r>
            <a:r>
              <a:rPr lang="en-US" dirty="0" err="1"/>
              <a:t>Lí</a:t>
            </a:r>
            <a:r>
              <a:rPr lang="en-US" dirty="0"/>
              <a:t> do </a:t>
            </a:r>
            <a:r>
              <a:rPr lang="en-US" dirty="0" err="1"/>
              <a:t>là</a:t>
            </a:r>
            <a:r>
              <a:rPr lang="en-US" dirty="0"/>
              <a:t> </a:t>
            </a:r>
            <a:r>
              <a:rPr lang="en-US" dirty="0" err="1"/>
              <a:t>vì</a:t>
            </a:r>
            <a:r>
              <a:rPr lang="en-US" dirty="0"/>
              <a:t> </a:t>
            </a:r>
            <a:r>
              <a:rPr lang="en-US" dirty="0" err="1"/>
              <a:t>đạo</a:t>
            </a:r>
            <a:r>
              <a:rPr lang="en-US" dirty="0"/>
              <a:t> </a:t>
            </a:r>
            <a:r>
              <a:rPr lang="en-US" dirty="0" err="1"/>
              <a:t>hàm</a:t>
            </a:r>
            <a:r>
              <a:rPr lang="en-US" dirty="0"/>
              <a:t> y’(x) </a:t>
            </a:r>
            <a:r>
              <a:rPr lang="en-US" dirty="0" err="1"/>
              <a:t>thay</a:t>
            </a:r>
            <a:r>
              <a:rPr lang="en-US" dirty="0"/>
              <a:t> </a:t>
            </a:r>
            <a:r>
              <a:rPr lang="en-US" dirty="0" err="1"/>
              <a:t>đổi</a:t>
            </a:r>
            <a:r>
              <a:rPr lang="en-US" dirty="0"/>
              <a:t> </a:t>
            </a:r>
            <a:r>
              <a:rPr lang="en-US" dirty="0" err="1"/>
              <a:t>quá</a:t>
            </a:r>
            <a:r>
              <a:rPr lang="en-US" dirty="0"/>
              <a:t> </a:t>
            </a:r>
            <a:r>
              <a:rPr lang="en-US" dirty="0" err="1"/>
              <a:t>nhanh</a:t>
            </a:r>
            <a:r>
              <a:rPr lang="en-US" dirty="0"/>
              <a:t> so với </a:t>
            </a:r>
            <a:r>
              <a:rPr lang="en-US" dirty="0" err="1"/>
              <a:t>sự</a:t>
            </a:r>
            <a:r>
              <a:rPr lang="en-US" dirty="0"/>
              <a:t> </a:t>
            </a:r>
            <a:r>
              <a:rPr lang="en-US" dirty="0" err="1"/>
              <a:t>thay</a:t>
            </a:r>
            <a:r>
              <a:rPr lang="en-US" dirty="0"/>
              <a:t> </a:t>
            </a:r>
            <a:r>
              <a:rPr lang="en-US" dirty="0" err="1"/>
              <a:t>đổi</a:t>
            </a:r>
            <a:r>
              <a:rPr lang="en-US" dirty="0"/>
              <a:t> </a:t>
            </a:r>
            <a:r>
              <a:rPr lang="en-US" dirty="0" err="1"/>
              <a:t>của</a:t>
            </a:r>
            <a:r>
              <a:rPr lang="en-US" dirty="0"/>
              <a:t> </a:t>
            </a:r>
            <a:r>
              <a:rPr lang="en-US" dirty="0" err="1"/>
              <a:t>bước</a:t>
            </a:r>
            <a:r>
              <a:rPr lang="en-US" dirty="0"/>
              <a:t> h”. </a:t>
            </a:r>
          </a:p>
          <a:p>
            <a:r>
              <a:rPr lang="en-US" b="1" dirty="0"/>
              <a:t>Do </a:t>
            </a:r>
            <a:r>
              <a:rPr lang="en-US" b="1" dirty="0" err="1"/>
              <a:t>đó</a:t>
            </a:r>
            <a:r>
              <a:rPr lang="en-US" b="1" dirty="0"/>
              <a:t> </a:t>
            </a:r>
            <a:r>
              <a:rPr lang="en-US" b="1" dirty="0" err="1"/>
              <a:t>các</a:t>
            </a:r>
            <a:r>
              <a:rPr lang="en-US" b="1" dirty="0"/>
              <a:t> </a:t>
            </a:r>
            <a:r>
              <a:rPr lang="en-US" b="1" dirty="0" err="1"/>
              <a:t>phương</a:t>
            </a:r>
            <a:r>
              <a:rPr lang="en-US" b="1" dirty="0"/>
              <a:t> </a:t>
            </a:r>
            <a:r>
              <a:rPr lang="en-US" b="1" dirty="0" err="1"/>
              <a:t>pháp</a:t>
            </a:r>
            <a:r>
              <a:rPr lang="en-US" b="1" dirty="0"/>
              <a:t> </a:t>
            </a:r>
            <a:r>
              <a:rPr lang="en-US" b="1" dirty="0" err="1"/>
              <a:t>hiện</a:t>
            </a:r>
            <a:r>
              <a:rPr lang="en-US" b="1" dirty="0"/>
              <a:t> </a:t>
            </a:r>
            <a:r>
              <a:rPr lang="en-US" b="1" dirty="0" err="1"/>
              <a:t>phải</a:t>
            </a:r>
            <a:r>
              <a:rPr lang="en-US" b="1" dirty="0"/>
              <a:t> </a:t>
            </a:r>
            <a:r>
              <a:rPr lang="en-US" b="1" dirty="0" err="1"/>
              <a:t>sử</a:t>
            </a:r>
            <a:r>
              <a:rPr lang="en-US" b="1" dirty="0"/>
              <a:t> </a:t>
            </a:r>
            <a:r>
              <a:rPr lang="en-US" b="1" dirty="0" err="1"/>
              <a:t>dụng</a:t>
            </a:r>
            <a:r>
              <a:rPr lang="en-US" b="1" dirty="0"/>
              <a:t> </a:t>
            </a:r>
            <a:r>
              <a:rPr lang="en-US" b="1" dirty="0" err="1"/>
              <a:t>bước</a:t>
            </a:r>
            <a:r>
              <a:rPr lang="en-US" b="1" dirty="0"/>
              <a:t> h </a:t>
            </a:r>
            <a:r>
              <a:rPr lang="en-US" b="1" dirty="0" err="1"/>
              <a:t>cực</a:t>
            </a:r>
            <a:r>
              <a:rPr lang="en-US" b="1" dirty="0"/>
              <a:t> kỳ </a:t>
            </a:r>
            <a:r>
              <a:rPr lang="en-US" b="1" dirty="0" err="1"/>
              <a:t>nhỏ</a:t>
            </a:r>
            <a:r>
              <a:rPr lang="en-US" b="1" dirty="0"/>
              <a:t> </a:t>
            </a:r>
            <a:r>
              <a:rPr lang="en-US" b="1" dirty="0" err="1"/>
              <a:t>để</a:t>
            </a:r>
            <a:r>
              <a:rPr lang="en-US" b="1" dirty="0"/>
              <a:t> </a:t>
            </a:r>
            <a:r>
              <a:rPr lang="en-US" b="1" dirty="0" err="1"/>
              <a:t>xấp</a:t>
            </a:r>
            <a:r>
              <a:rPr lang="en-US" b="1" dirty="0"/>
              <a:t> </a:t>
            </a:r>
            <a:r>
              <a:rPr lang="en-US" b="1" dirty="0" err="1"/>
              <a:t>xỉ</a:t>
            </a:r>
            <a:r>
              <a:rPr lang="en-US" b="1" dirty="0"/>
              <a:t> </a:t>
            </a:r>
            <a:r>
              <a:rPr lang="en-US" b="1" dirty="0" err="1"/>
              <a:t>tốt</a:t>
            </a:r>
            <a:r>
              <a:rPr lang="en-US" b="1" dirty="0"/>
              <a:t> </a:t>
            </a:r>
            <a:r>
              <a:rPr lang="en-US" b="1" dirty="0" err="1"/>
              <a:t>đạo</a:t>
            </a:r>
            <a:r>
              <a:rPr lang="en-US" b="1" dirty="0"/>
              <a:t> </a:t>
            </a:r>
            <a:r>
              <a:rPr lang="en-US" b="1" dirty="0" err="1"/>
              <a:t>hàm</a:t>
            </a:r>
            <a:r>
              <a:rPr lang="en-US" b="1" dirty="0"/>
              <a:t> </a:t>
            </a:r>
            <a:r>
              <a:rPr lang="en-US" b="1" dirty="0" err="1"/>
              <a:t>và</a:t>
            </a:r>
            <a:r>
              <a:rPr lang="en-US" b="1" dirty="0"/>
              <a:t> do </a:t>
            </a:r>
            <a:r>
              <a:rPr lang="en-US" b="1" dirty="0" err="1"/>
              <a:t>đó</a:t>
            </a:r>
            <a:r>
              <a:rPr lang="en-US" b="1" dirty="0"/>
              <a:t> </a:t>
            </a:r>
            <a:r>
              <a:rPr lang="vi-VN" b="1" dirty="0"/>
              <a:t>làm chậm quá trình tính toán hơn nhiều so với thực tế là mỗi bước của phương pháp Euler </a:t>
            </a:r>
            <a:r>
              <a:rPr lang="en-US" b="1" dirty="0" err="1"/>
              <a:t>ẩn</a:t>
            </a:r>
            <a:r>
              <a:rPr lang="en-US" b="1" dirty="0"/>
              <a:t> </a:t>
            </a:r>
            <a:r>
              <a:rPr lang="en-US" b="1" dirty="0" err="1"/>
              <a:t>cần</a:t>
            </a:r>
            <a:r>
              <a:rPr lang="en-US" b="1" dirty="0"/>
              <a:t> </a:t>
            </a:r>
            <a:r>
              <a:rPr lang="en-US" b="1" dirty="0" err="1"/>
              <a:t>giải</a:t>
            </a:r>
            <a:r>
              <a:rPr lang="vi-VN" b="1" dirty="0"/>
              <a:t> </a:t>
            </a:r>
            <a:r>
              <a:rPr lang="en-US" b="1" dirty="0" err="1"/>
              <a:t>một</a:t>
            </a:r>
            <a:r>
              <a:rPr lang="en-US" b="1" dirty="0"/>
              <a:t> </a:t>
            </a:r>
            <a:r>
              <a:rPr lang="vi-VN" b="1" dirty="0"/>
              <a:t>phương trình đại số.</a:t>
            </a:r>
            <a:endParaRPr lang="en-US" b="1" dirty="0"/>
          </a:p>
        </p:txBody>
      </p:sp>
    </p:spTree>
    <p:extLst>
      <p:ext uri="{BB962C8B-B14F-4D97-AF65-F5344CB8AC3E}">
        <p14:creationId xmlns:p14="http://schemas.microsoft.com/office/powerpoint/2010/main" val="11614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fade">
                                      <p:cBhvr>
                                        <p:cTn id="34" dur="1000"/>
                                        <p:tgtEl>
                                          <p:spTgt spid="7">
                                            <p:txEl>
                                              <p:pRg st="0" end="0"/>
                                            </p:txEl>
                                          </p:spTgt>
                                        </p:tgtEl>
                                      </p:cBhvr>
                                    </p:animEffect>
                                    <p:anim calcmode="lin" valueType="num">
                                      <p:cBhvr>
                                        <p:cTn id="3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animEffect transition="in" filter="fade">
                                      <p:cBhvr>
                                        <p:cTn id="39" dur="1000"/>
                                        <p:tgtEl>
                                          <p:spTgt spid="7">
                                            <p:txEl>
                                              <p:pRg st="3" end="3"/>
                                            </p:txEl>
                                          </p:spTgt>
                                        </p:tgtEl>
                                      </p:cBhvr>
                                    </p:animEffect>
                                    <p:anim calcmode="lin" valueType="num">
                                      <p:cBhvr>
                                        <p:cTn id="4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xEl>
                                              <p:pRg st="5" end="5"/>
                                            </p:txEl>
                                          </p:spTgt>
                                        </p:tgtEl>
                                        <p:attrNameLst>
                                          <p:attrName>style.visibility</p:attrName>
                                        </p:attrNameLst>
                                      </p:cBhvr>
                                      <p:to>
                                        <p:strVal val="visible"/>
                                      </p:to>
                                    </p:set>
                                    <p:animEffect transition="in" filter="fade">
                                      <p:cBhvr>
                                        <p:cTn id="44" dur="1000"/>
                                        <p:tgtEl>
                                          <p:spTgt spid="7">
                                            <p:txEl>
                                              <p:pRg st="5" end="5"/>
                                            </p:txEl>
                                          </p:spTgt>
                                        </p:tgtEl>
                                      </p:cBhvr>
                                    </p:animEffect>
                                    <p:anim calcmode="lin" valueType="num">
                                      <p:cBhvr>
                                        <p:cTn id="4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ppt_x</p:attrName>
                                        </p:attrNameLst>
                                      </p:cBhvr>
                                      <p:tavLst>
                                        <p:tav tm="0">
                                          <p:val>
                                            <p:strVal val="#ppt_x"/>
                                          </p:val>
                                        </p:tav>
                                        <p:tav tm="100000">
                                          <p:val>
                                            <p:strVal val="#ppt_x"/>
                                          </p:val>
                                        </p:tav>
                                      </p:tavLst>
                                    </p:anim>
                                    <p:anim calcmode="lin" valueType="num">
                                      <p:cBhvr>
                                        <p:cTn id="5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nodeType="clickEffect">
                                  <p:stCondLst>
                                    <p:cond delay="0"/>
                                  </p:stCondLst>
                                  <p:childTnLst>
                                    <p:set>
                                      <p:cBhvr>
                                        <p:cTn id="60" dur="1" fill="hold">
                                          <p:stCondLst>
                                            <p:cond delay="0"/>
                                          </p:stCondLst>
                                        </p:cTn>
                                        <p:tgtEl>
                                          <p:spTgt spid="16">
                                            <p:txEl>
                                              <p:pRg st="0" end="0"/>
                                            </p:txEl>
                                          </p:spTgt>
                                        </p:tgtEl>
                                        <p:attrNameLst>
                                          <p:attrName>style.visibility</p:attrName>
                                        </p:attrNameLst>
                                      </p:cBhvr>
                                      <p:to>
                                        <p:strVal val="visible"/>
                                      </p:to>
                                    </p:set>
                                    <p:anim calcmode="lin" valueType="num">
                                      <p:cBhvr>
                                        <p:cTn id="61"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62"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63" dur="500"/>
                                        <p:tgtEl>
                                          <p:spTgt spid="16">
                                            <p:txEl>
                                              <p:pRg st="0" end="0"/>
                                            </p:txEl>
                                          </p:spTgt>
                                        </p:tgtEl>
                                      </p:cBhvr>
                                    </p:animEffect>
                                  </p:childTnLst>
                                </p:cTn>
                              </p:par>
                              <p:par>
                                <p:cTn id="64" presetID="53" presetClass="entr" presetSubtype="16" fill="hold" nodeType="withEffect">
                                  <p:stCondLst>
                                    <p:cond delay="0"/>
                                  </p:stCondLst>
                                  <p:childTnLst>
                                    <p:set>
                                      <p:cBhvr>
                                        <p:cTn id="65" dur="1" fill="hold">
                                          <p:stCondLst>
                                            <p:cond delay="0"/>
                                          </p:stCondLst>
                                        </p:cTn>
                                        <p:tgtEl>
                                          <p:spTgt spid="16">
                                            <p:txEl>
                                              <p:pRg st="1" end="1"/>
                                            </p:txEl>
                                          </p:spTgt>
                                        </p:tgtEl>
                                        <p:attrNameLst>
                                          <p:attrName>style.visibility</p:attrName>
                                        </p:attrNameLst>
                                      </p:cBhvr>
                                      <p:to>
                                        <p:strVal val="visible"/>
                                      </p:to>
                                    </p:set>
                                    <p:anim calcmode="lin" valueType="num">
                                      <p:cBhvr>
                                        <p:cTn id="66" dur="500" fill="hold"/>
                                        <p:tgtEl>
                                          <p:spTgt spid="16">
                                            <p:txEl>
                                              <p:pRg st="1" end="1"/>
                                            </p:txEl>
                                          </p:spTgt>
                                        </p:tgtEl>
                                        <p:attrNameLst>
                                          <p:attrName>ppt_w</p:attrName>
                                        </p:attrNameLst>
                                      </p:cBhvr>
                                      <p:tavLst>
                                        <p:tav tm="0">
                                          <p:val>
                                            <p:fltVal val="0"/>
                                          </p:val>
                                        </p:tav>
                                        <p:tav tm="100000">
                                          <p:val>
                                            <p:strVal val="#ppt_w"/>
                                          </p:val>
                                        </p:tav>
                                      </p:tavLst>
                                    </p:anim>
                                    <p:anim calcmode="lin" valueType="num">
                                      <p:cBhvr>
                                        <p:cTn id="67" dur="500" fill="hold"/>
                                        <p:tgtEl>
                                          <p:spTgt spid="16">
                                            <p:txEl>
                                              <p:pRg st="1" end="1"/>
                                            </p:txEl>
                                          </p:spTgt>
                                        </p:tgtEl>
                                        <p:attrNameLst>
                                          <p:attrName>ppt_h</p:attrName>
                                        </p:attrNameLst>
                                      </p:cBhvr>
                                      <p:tavLst>
                                        <p:tav tm="0">
                                          <p:val>
                                            <p:fltVal val="0"/>
                                          </p:val>
                                        </p:tav>
                                        <p:tav tm="100000">
                                          <p:val>
                                            <p:strVal val="#ppt_h"/>
                                          </p:val>
                                        </p:tav>
                                      </p:tavLst>
                                    </p:anim>
                                    <p:animEffect transition="in" filter="fade">
                                      <p:cBhvr>
                                        <p:cTn id="68" dur="500"/>
                                        <p:tgtEl>
                                          <p:spTgt spid="16">
                                            <p:txEl>
                                              <p:pRg st="1" end="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nodeType="clickEffect">
                                  <p:stCondLst>
                                    <p:cond delay="0"/>
                                  </p:stCondLst>
                                  <p:childTnLst>
                                    <p:set>
                                      <p:cBhvr>
                                        <p:cTn id="72" dur="1" fill="hold">
                                          <p:stCondLst>
                                            <p:cond delay="0"/>
                                          </p:stCondLst>
                                        </p:cTn>
                                        <p:tgtEl>
                                          <p:spTgt spid="16">
                                            <p:txEl>
                                              <p:pRg st="2" end="2"/>
                                            </p:txEl>
                                          </p:spTgt>
                                        </p:tgtEl>
                                        <p:attrNameLst>
                                          <p:attrName>style.visibility</p:attrName>
                                        </p:attrNameLst>
                                      </p:cBhvr>
                                      <p:to>
                                        <p:strVal val="visible"/>
                                      </p:to>
                                    </p:set>
                                    <p:animEffect transition="in" filter="randombar(horizontal)">
                                      <p:cBhvr>
                                        <p:cTn id="73"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2419</TotalTime>
  <Words>1566</Words>
  <Application>Microsoft Office PowerPoint</Application>
  <PresentationFormat>Widescreen</PresentationFormat>
  <Paragraphs>114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 3</vt:lpstr>
      <vt:lpstr>Slice</vt:lpstr>
      <vt:lpstr>Chương 6: giải gần đúng          phương trình vi phân</vt:lpstr>
      <vt:lpstr>I. Một số ví dụ</vt:lpstr>
      <vt:lpstr>PowerPoint Presentation</vt:lpstr>
      <vt:lpstr>PowerPoint Presentation</vt:lpstr>
      <vt:lpstr>II. Bài toán giá trị ban đầu (IVP/Cauchy)</vt:lpstr>
      <vt:lpstr>II. Phương pháp Euler hiện/ẩn</vt:lpstr>
      <vt:lpstr>PowerPoint Presentation</vt:lpstr>
      <vt:lpstr>PowerPoint Presentation</vt:lpstr>
      <vt:lpstr>Bài toán cương</vt:lpstr>
      <vt:lpstr>III. Các Phương pháp bậc hai</vt:lpstr>
      <vt:lpstr>SỰ HỘI TỤ CỦA CÁC PHƯƠNG PHÁP BẬC HAI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Phép nội suy</dc:title>
  <dc:creator>Phi Ha</dc:creator>
  <cp:lastModifiedBy>Phi Hà</cp:lastModifiedBy>
  <cp:revision>1048</cp:revision>
  <dcterms:created xsi:type="dcterms:W3CDTF">2019-10-08T22:42:42Z</dcterms:created>
  <dcterms:modified xsi:type="dcterms:W3CDTF">2021-12-29T04:32:38Z</dcterms:modified>
  <cp:contentStatus/>
</cp:coreProperties>
</file>