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68" r:id="rId4"/>
    <p:sldId id="269" r:id="rId5"/>
    <p:sldId id="270" r:id="rId6"/>
    <p:sldId id="258" r:id="rId7"/>
    <p:sldId id="271" r:id="rId8"/>
    <p:sldId id="274" r:id="rId9"/>
    <p:sldId id="272" r:id="rId10"/>
    <p:sldId id="275" r:id="rId11"/>
    <p:sldId id="278" r:id="rId12"/>
    <p:sldId id="277" r:id="rId13"/>
    <p:sldId id="279" r:id="rId14"/>
    <p:sldId id="280" r:id="rId15"/>
    <p:sldId id="281" r:id="rId16"/>
    <p:sldId id="283" r:id="rId17"/>
    <p:sldId id="284"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5:06:41.530"/>
    </inkml:context>
    <inkml:brush xml:id="br0">
      <inkml:brushProperty name="width" value="0.05" units="cm"/>
      <inkml:brushProperty name="height" value="0.05" units="cm"/>
      <inkml:brushProperty name="color" value="#004F8B"/>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5:06:42.288"/>
    </inkml:context>
    <inkml:brush xml:id="br0">
      <inkml:brushProperty name="width" value="0.05" units="cm"/>
      <inkml:brushProperty name="height" value="0.05" units="cm"/>
      <inkml:brushProperty name="color" value="#004F8B"/>
    </inkml:brush>
  </inkml:definitions>
  <inkml:trace contextRef="#ctx0" brushRef="#br0">0 1 24575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5:06:45.895"/>
    </inkml:context>
    <inkml:brush xml:id="br0">
      <inkml:brushProperty name="width" value="0.05" units="cm"/>
      <inkml:brushProperty name="height" value="0.05" units="cm"/>
      <inkml:brushProperty name="color" value="#004F8B"/>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5:06:52.183"/>
    </inkml:context>
    <inkml:brush xml:id="br0">
      <inkml:brushProperty name="width" value="0.05" units="cm"/>
      <inkml:brushProperty name="height" value="0.05" units="cm"/>
      <inkml:brushProperty name="color" value="#004F8B"/>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15DD1-8CD9-4846-AF97-8E3DE6C0D1B2}" type="datetimeFigureOut">
              <a:rPr lang="en-US" smtClean="0"/>
              <a:t>11/14/2021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C95235-D2F7-4D0A-B354-5770D903CA06}" type="slidenum">
              <a:rPr lang="en-US" smtClean="0"/>
              <a:t>‹#›</a:t>
            </a:fld>
            <a:endParaRPr lang="en-US"/>
          </a:p>
        </p:txBody>
      </p:sp>
    </p:spTree>
    <p:extLst>
      <p:ext uri="{BB962C8B-B14F-4D97-AF65-F5344CB8AC3E}">
        <p14:creationId xmlns:p14="http://schemas.microsoft.com/office/powerpoint/2010/main" val="237789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11/14/2021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3" Type="http://schemas.openxmlformats.org/officeDocument/2006/relationships/customXml" Target="../ink/ink2.xml"/><Relationship Id="rId3"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image" Target="../media/image1.png"/><Relationship Id="rId16" Type="http://schemas.openxmlformats.org/officeDocument/2006/relationships/image" Target="../media/image3.png"/><Relationship Id="rId1" Type="http://schemas.openxmlformats.org/officeDocument/2006/relationships/slideLayout" Target="../slideLayouts/slideLayout2.xml"/><Relationship Id="rId15" Type="http://schemas.openxmlformats.org/officeDocument/2006/relationships/customXml" Target="../ink/ink4.xml"/><Relationship Id="rId4" Type="http://schemas.openxmlformats.org/officeDocument/2006/relationships/customXml" Target="../ink/ink1.xml"/><Relationship Id="rId14" Type="http://schemas.openxmlformats.org/officeDocument/2006/relationships/customXml" Target="../ink/ink3.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0.png"/><Relationship Id="rId7"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0.png"/><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09" y="2032986"/>
            <a:ext cx="11131969" cy="1396014"/>
          </a:xfrm>
        </p:spPr>
        <p:txBody>
          <a:bodyPr>
            <a:normAutofit fontScale="90000"/>
          </a:bodyPr>
          <a:lstStyle/>
          <a:p>
            <a:r>
              <a:rPr lang="en-US" dirty="0"/>
              <a:t>Chương 4: </a:t>
            </a:r>
            <a:r>
              <a:rPr lang="vi-VN" dirty="0">
                <a:cs typeface="Arial" panose="020B0604020202020204" pitchFamily="34" charset="0"/>
              </a:rPr>
              <a:t>Bài toán xấp xỉ hàm số</a:t>
            </a:r>
            <a:r>
              <a:rPr lang="en-US" dirty="0">
                <a:cs typeface="Arial" panose="020B0604020202020204" pitchFamily="34" charset="0"/>
              </a:rPr>
              <a:t> </a:t>
            </a:r>
            <a:r>
              <a:rPr lang="en-US" sz="4300" dirty="0">
                <a:cs typeface="Arial" panose="020B0604020202020204" pitchFamily="34" charset="0"/>
              </a:rPr>
              <a:t>(</a:t>
            </a:r>
            <a:r>
              <a:rPr lang="en-US" sz="4300" dirty="0" err="1">
                <a:cs typeface="Arial" panose="020B0604020202020204" pitchFamily="34" charset="0"/>
              </a:rPr>
              <a:t>Phần</a:t>
            </a:r>
            <a:r>
              <a:rPr lang="en-US" sz="4300" dirty="0">
                <a:cs typeface="Arial" panose="020B0604020202020204" pitchFamily="34" charset="0"/>
              </a:rPr>
              <a:t> 2: </a:t>
            </a:r>
            <a:r>
              <a:rPr lang="en-US" sz="4300" dirty="0" err="1"/>
              <a:t>xấp</a:t>
            </a:r>
            <a:r>
              <a:rPr lang="en-US" sz="4300" dirty="0"/>
              <a:t> </a:t>
            </a:r>
            <a:r>
              <a:rPr lang="en-US" sz="4300" dirty="0" err="1"/>
              <a:t>xỉ</a:t>
            </a:r>
            <a:r>
              <a:rPr lang="en-US" sz="4300" dirty="0"/>
              <a:t> </a:t>
            </a:r>
            <a:r>
              <a:rPr lang="en-US" sz="4300" dirty="0" err="1"/>
              <a:t>trung</a:t>
            </a:r>
            <a:r>
              <a:rPr lang="en-US" sz="4300" dirty="0"/>
              <a:t> </a:t>
            </a:r>
            <a:r>
              <a:rPr lang="en-US" sz="4300" dirty="0" err="1"/>
              <a:t>bình</a:t>
            </a:r>
            <a:r>
              <a:rPr lang="en-US" sz="4300" dirty="0"/>
              <a:t> </a:t>
            </a:r>
            <a:r>
              <a:rPr lang="en-US" sz="4300" dirty="0" err="1"/>
              <a:t>phương</a:t>
            </a:r>
            <a:r>
              <a:rPr lang="en-US" sz="4300" dirty="0"/>
              <a:t>/</a:t>
            </a:r>
            <a:br>
              <a:rPr lang="en-US" sz="4300" dirty="0"/>
            </a:br>
            <a:r>
              <a:rPr lang="en-US" sz="4300" dirty="0"/>
              <a:t>least square approximation)</a:t>
            </a:r>
            <a:endParaRPr lang="vi-VN" sz="4300" dirty="0"/>
          </a:p>
        </p:txBody>
      </p:sp>
      <p:sp>
        <p:nvSpPr>
          <p:cNvPr id="3" name="Subtitle 2"/>
          <p:cNvSpPr>
            <a:spLocks noGrp="1"/>
          </p:cNvSpPr>
          <p:nvPr>
            <p:ph type="subTitle" idx="1"/>
          </p:nvPr>
        </p:nvSpPr>
        <p:spPr>
          <a:xfrm>
            <a:off x="684211" y="3843867"/>
            <a:ext cx="7625287" cy="1947333"/>
          </a:xfrm>
        </p:spPr>
        <p:txBody>
          <a:bodyPr>
            <a:normAutofit fontScale="92500"/>
          </a:bodyPr>
          <a:lstStyle/>
          <a:p>
            <a:r>
              <a:rPr lang="en-US" dirty="0">
                <a:solidFill>
                  <a:schemeClr val="tx1"/>
                </a:solidFill>
              </a:rPr>
              <a:t>Tài liệu:</a:t>
            </a:r>
          </a:p>
          <a:p>
            <a:pPr marL="457200" indent="-457200">
              <a:buAutoNum type="arabicPeriod"/>
            </a:pPr>
            <a:r>
              <a:rPr lang="en-US" dirty="0">
                <a:solidFill>
                  <a:schemeClr val="tx1"/>
                </a:solidFill>
              </a:rPr>
              <a:t>Giải Tích Số, Phạm </a:t>
            </a:r>
            <a:r>
              <a:rPr lang="en-US" dirty="0" err="1">
                <a:solidFill>
                  <a:schemeClr val="tx1"/>
                </a:solidFill>
              </a:rPr>
              <a:t>Kỳ</a:t>
            </a:r>
            <a:r>
              <a:rPr lang="en-US" dirty="0">
                <a:solidFill>
                  <a:schemeClr val="tx1"/>
                </a:solidFill>
              </a:rPr>
              <a:t> Anh</a:t>
            </a:r>
          </a:p>
          <a:p>
            <a:pPr marL="457200" indent="-457200">
              <a:buAutoNum type="arabicPeriod"/>
            </a:pPr>
            <a:r>
              <a:rPr lang="en-US" dirty="0">
                <a:solidFill>
                  <a:schemeClr val="tx1"/>
                </a:solidFill>
              </a:rPr>
              <a:t>Numerical methods in Engineering with Python 3, </a:t>
            </a:r>
            <a:r>
              <a:rPr lang="en-US" dirty="0" err="1">
                <a:solidFill>
                  <a:schemeClr val="tx1"/>
                </a:solidFill>
              </a:rPr>
              <a:t>Kiusalaas</a:t>
            </a:r>
            <a:endParaRPr lang="en-US" dirty="0">
              <a:solidFill>
                <a:schemeClr val="tx1"/>
              </a:solidFill>
            </a:endParaRPr>
          </a:p>
          <a:p>
            <a:pPr marL="457200" indent="-457200">
              <a:buAutoNum type="arabicPeriod"/>
            </a:pPr>
            <a:r>
              <a:rPr lang="en-US" dirty="0">
                <a:solidFill>
                  <a:schemeClr val="tx1"/>
                </a:solidFill>
              </a:rPr>
              <a:t>Elementary Numerical Analysis, Atkinson and Han</a:t>
            </a:r>
            <a:endParaRPr lang="vi-VN" dirty="0">
              <a:solidFill>
                <a:schemeClr val="tx1"/>
              </a:solidFill>
            </a:endParaRPr>
          </a:p>
        </p:txBody>
      </p:sp>
      <p:sp>
        <p:nvSpPr>
          <p:cNvPr id="4" name="TextBox 3"/>
          <p:cNvSpPr txBox="1"/>
          <p:nvPr/>
        </p:nvSpPr>
        <p:spPr>
          <a:xfrm>
            <a:off x="8476211" y="5586153"/>
            <a:ext cx="3715789" cy="923330"/>
          </a:xfrm>
          <a:prstGeom prst="rect">
            <a:avLst/>
          </a:prstGeom>
          <a:noFill/>
        </p:spPr>
        <p:txBody>
          <a:bodyPr wrap="square" rtlCol="0">
            <a:spAutoFit/>
          </a:bodyPr>
          <a:lstStyle/>
          <a:p>
            <a:r>
              <a:rPr lang="en-US" b="1" dirty="0"/>
              <a:t>Tác giả: TS. Hà Phi</a:t>
            </a:r>
          </a:p>
          <a:p>
            <a:r>
              <a:rPr lang="en-US" b="1" dirty="0"/>
              <a:t>Khoa Toán – Cơ -  Tin học</a:t>
            </a:r>
          </a:p>
          <a:p>
            <a:r>
              <a:rPr lang="en-US" b="1" dirty="0"/>
              <a:t>ĐHKHTN, ĐHQGHN</a:t>
            </a:r>
            <a:endParaRPr lang="vi-VN" b="1" dirty="0"/>
          </a:p>
        </p:txBody>
      </p:sp>
    </p:spTree>
    <p:extLst>
      <p:ext uri="{BB962C8B-B14F-4D97-AF65-F5344CB8AC3E}">
        <p14:creationId xmlns:p14="http://schemas.microsoft.com/office/powerpoint/2010/main" val="1325133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925FDB-FD69-485B-8B38-70220D20CF9A}"/>
              </a:ext>
            </a:extLst>
          </p:cNvPr>
          <p:cNvPicPr>
            <a:picLocks noChangeAspect="1"/>
          </p:cNvPicPr>
          <p:nvPr/>
        </p:nvPicPr>
        <p:blipFill>
          <a:blip r:embed="rId2"/>
          <a:stretch>
            <a:fillRect/>
          </a:stretch>
        </p:blipFill>
        <p:spPr>
          <a:xfrm>
            <a:off x="1867757" y="504825"/>
            <a:ext cx="9001198" cy="6057900"/>
          </a:xfrm>
          <a:prstGeom prst="rect">
            <a:avLst/>
          </a:prstGeom>
        </p:spPr>
      </p:pic>
    </p:spTree>
    <p:extLst>
      <p:ext uri="{BB962C8B-B14F-4D97-AF65-F5344CB8AC3E}">
        <p14:creationId xmlns:p14="http://schemas.microsoft.com/office/powerpoint/2010/main" val="1285747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C441F2-FFAC-4467-B53E-97BFA328A0AD}"/>
              </a:ext>
            </a:extLst>
          </p:cNvPr>
          <p:cNvPicPr>
            <a:picLocks noChangeAspect="1"/>
          </p:cNvPicPr>
          <p:nvPr/>
        </p:nvPicPr>
        <p:blipFill>
          <a:blip r:embed="rId2"/>
          <a:stretch>
            <a:fillRect/>
          </a:stretch>
        </p:blipFill>
        <p:spPr>
          <a:xfrm>
            <a:off x="1614487" y="990600"/>
            <a:ext cx="9534525" cy="5753100"/>
          </a:xfrm>
          <a:prstGeom prst="rect">
            <a:avLst/>
          </a:prstGeom>
        </p:spPr>
      </p:pic>
      <p:sp>
        <p:nvSpPr>
          <p:cNvPr id="4" name="Title 1">
            <a:extLst>
              <a:ext uri="{FF2B5EF4-FFF2-40B4-BE49-F238E27FC236}">
                <a16:creationId xmlns:a16="http://schemas.microsoft.com/office/drawing/2014/main" id="{C3C506C1-BD91-480B-B25C-503EB49F9214}"/>
              </a:ext>
            </a:extLst>
          </p:cNvPr>
          <p:cNvSpPr>
            <a:spLocks noGrp="1"/>
          </p:cNvSpPr>
          <p:nvPr>
            <p:ph type="title"/>
          </p:nvPr>
        </p:nvSpPr>
        <p:spPr>
          <a:xfrm>
            <a:off x="679902" y="378377"/>
            <a:ext cx="10177203" cy="507076"/>
          </a:xfrm>
        </p:spPr>
        <p:txBody>
          <a:bodyPr>
            <a:normAutofit fontScale="90000"/>
          </a:bodyPr>
          <a:lstStyle/>
          <a:p>
            <a:r>
              <a:rPr lang="en-US" dirty="0" err="1"/>
              <a:t>Phần</a:t>
            </a:r>
            <a:r>
              <a:rPr lang="en-US" dirty="0"/>
              <a:t> </a:t>
            </a:r>
            <a:r>
              <a:rPr lang="en-US" dirty="0" err="1"/>
              <a:t>nâng</a:t>
            </a:r>
            <a:r>
              <a:rPr lang="en-US" dirty="0"/>
              <a:t> </a:t>
            </a:r>
            <a:r>
              <a:rPr lang="en-US" dirty="0" err="1"/>
              <a:t>cao</a:t>
            </a:r>
            <a:r>
              <a:rPr lang="en-US" dirty="0"/>
              <a:t>: Phân </a:t>
            </a:r>
            <a:r>
              <a:rPr lang="en-US" dirty="0" err="1"/>
              <a:t>tích</a:t>
            </a:r>
            <a:r>
              <a:rPr lang="en-US" dirty="0"/>
              <a:t> SVD</a:t>
            </a:r>
            <a:endParaRPr lang="vi-VN" dirty="0"/>
          </a:p>
        </p:txBody>
      </p:sp>
    </p:spTree>
    <p:extLst>
      <p:ext uri="{BB962C8B-B14F-4D97-AF65-F5344CB8AC3E}">
        <p14:creationId xmlns:p14="http://schemas.microsoft.com/office/powerpoint/2010/main" val="1159362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8E1941-37EC-4169-9E88-8EDD602F2B45}"/>
              </a:ext>
            </a:extLst>
          </p:cNvPr>
          <p:cNvPicPr>
            <a:picLocks noChangeAspect="1"/>
          </p:cNvPicPr>
          <p:nvPr/>
        </p:nvPicPr>
        <p:blipFill>
          <a:blip r:embed="rId2"/>
          <a:stretch>
            <a:fillRect/>
          </a:stretch>
        </p:blipFill>
        <p:spPr>
          <a:xfrm>
            <a:off x="2181225" y="609582"/>
            <a:ext cx="8101013" cy="2976618"/>
          </a:xfrm>
          <a:prstGeom prst="rect">
            <a:avLst/>
          </a:prstGeom>
        </p:spPr>
      </p:pic>
      <p:pic>
        <p:nvPicPr>
          <p:cNvPr id="5" name="Picture 4">
            <a:extLst>
              <a:ext uri="{FF2B5EF4-FFF2-40B4-BE49-F238E27FC236}">
                <a16:creationId xmlns:a16="http://schemas.microsoft.com/office/drawing/2014/main" id="{43409C83-E4AE-4073-888A-8EF7D324E280}"/>
              </a:ext>
            </a:extLst>
          </p:cNvPr>
          <p:cNvPicPr>
            <a:picLocks noChangeAspect="1"/>
          </p:cNvPicPr>
          <p:nvPr/>
        </p:nvPicPr>
        <p:blipFill>
          <a:blip r:embed="rId3"/>
          <a:stretch>
            <a:fillRect/>
          </a:stretch>
        </p:blipFill>
        <p:spPr>
          <a:xfrm>
            <a:off x="2181225" y="3586200"/>
            <a:ext cx="8101013" cy="3024281"/>
          </a:xfrm>
          <a:prstGeom prst="rect">
            <a:avLst/>
          </a:prstGeom>
        </p:spPr>
      </p:pic>
    </p:spTree>
    <p:extLst>
      <p:ext uri="{BB962C8B-B14F-4D97-AF65-F5344CB8AC3E}">
        <p14:creationId xmlns:p14="http://schemas.microsoft.com/office/powerpoint/2010/main" val="2731166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F73D04-8992-4904-A2E7-1E0FFCF64BCB}"/>
              </a:ext>
            </a:extLst>
          </p:cNvPr>
          <p:cNvPicPr>
            <a:picLocks noChangeAspect="1"/>
          </p:cNvPicPr>
          <p:nvPr/>
        </p:nvPicPr>
        <p:blipFill>
          <a:blip r:embed="rId2"/>
          <a:stretch>
            <a:fillRect/>
          </a:stretch>
        </p:blipFill>
        <p:spPr>
          <a:xfrm>
            <a:off x="759618" y="1550896"/>
            <a:ext cx="10891690" cy="3611654"/>
          </a:xfrm>
          <a:prstGeom prst="rect">
            <a:avLst/>
          </a:prstGeom>
        </p:spPr>
      </p:pic>
    </p:spTree>
    <p:extLst>
      <p:ext uri="{BB962C8B-B14F-4D97-AF65-F5344CB8AC3E}">
        <p14:creationId xmlns:p14="http://schemas.microsoft.com/office/powerpoint/2010/main" val="680062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D1CFE5-D1C2-4B76-97FF-15CD696FEF9A}"/>
              </a:ext>
            </a:extLst>
          </p:cNvPr>
          <p:cNvPicPr>
            <a:picLocks noChangeAspect="1"/>
          </p:cNvPicPr>
          <p:nvPr/>
        </p:nvPicPr>
        <p:blipFill>
          <a:blip r:embed="rId2"/>
          <a:stretch>
            <a:fillRect/>
          </a:stretch>
        </p:blipFill>
        <p:spPr>
          <a:xfrm>
            <a:off x="2086639" y="561975"/>
            <a:ext cx="7999671" cy="5943600"/>
          </a:xfrm>
          <a:prstGeom prst="rect">
            <a:avLst/>
          </a:prstGeom>
        </p:spPr>
      </p:pic>
    </p:spTree>
    <p:extLst>
      <p:ext uri="{BB962C8B-B14F-4D97-AF65-F5344CB8AC3E}">
        <p14:creationId xmlns:p14="http://schemas.microsoft.com/office/powerpoint/2010/main" val="1871193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10DB46-E6D3-4210-B168-12338635E959}"/>
              </a:ext>
            </a:extLst>
          </p:cNvPr>
          <p:cNvPicPr>
            <a:picLocks noChangeAspect="1"/>
          </p:cNvPicPr>
          <p:nvPr/>
        </p:nvPicPr>
        <p:blipFill>
          <a:blip r:embed="rId2"/>
          <a:stretch>
            <a:fillRect/>
          </a:stretch>
        </p:blipFill>
        <p:spPr>
          <a:xfrm>
            <a:off x="1743075" y="390525"/>
            <a:ext cx="8705850" cy="6076950"/>
          </a:xfrm>
          <a:prstGeom prst="rect">
            <a:avLst/>
          </a:prstGeom>
        </p:spPr>
      </p:pic>
      <p:pic>
        <p:nvPicPr>
          <p:cNvPr id="3" name="Picture 2">
            <a:extLst>
              <a:ext uri="{FF2B5EF4-FFF2-40B4-BE49-F238E27FC236}">
                <a16:creationId xmlns:a16="http://schemas.microsoft.com/office/drawing/2014/main" id="{9FF4050A-8C1D-441B-816D-25F5E1B9F365}"/>
              </a:ext>
            </a:extLst>
          </p:cNvPr>
          <p:cNvPicPr>
            <a:picLocks noChangeAspect="1"/>
          </p:cNvPicPr>
          <p:nvPr/>
        </p:nvPicPr>
        <p:blipFill>
          <a:blip r:embed="rId3"/>
          <a:stretch>
            <a:fillRect/>
          </a:stretch>
        </p:blipFill>
        <p:spPr>
          <a:xfrm>
            <a:off x="1581150" y="2479708"/>
            <a:ext cx="9029700" cy="2181225"/>
          </a:xfrm>
          <a:prstGeom prst="rect">
            <a:avLst/>
          </a:prstGeom>
        </p:spPr>
      </p:pic>
    </p:spTree>
    <p:extLst>
      <p:ext uri="{BB962C8B-B14F-4D97-AF65-F5344CB8AC3E}">
        <p14:creationId xmlns:p14="http://schemas.microsoft.com/office/powerpoint/2010/main" val="222576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665FEE-A2E6-453A-AFDD-0D35D0A3E4A6}"/>
              </a:ext>
            </a:extLst>
          </p:cNvPr>
          <p:cNvPicPr>
            <a:picLocks noChangeAspect="1"/>
          </p:cNvPicPr>
          <p:nvPr/>
        </p:nvPicPr>
        <p:blipFill>
          <a:blip r:embed="rId2"/>
          <a:stretch>
            <a:fillRect/>
          </a:stretch>
        </p:blipFill>
        <p:spPr>
          <a:xfrm>
            <a:off x="864441" y="2422270"/>
            <a:ext cx="8858250" cy="1543050"/>
          </a:xfrm>
          <a:prstGeom prst="rect">
            <a:avLst/>
          </a:prstGeom>
        </p:spPr>
      </p:pic>
      <p:sp>
        <p:nvSpPr>
          <p:cNvPr id="2" name="TextBox 1">
            <a:extLst>
              <a:ext uri="{FF2B5EF4-FFF2-40B4-BE49-F238E27FC236}">
                <a16:creationId xmlns:a16="http://schemas.microsoft.com/office/drawing/2014/main" id="{D2F7E060-3BFD-455C-B6BB-CD6912F4B155}"/>
              </a:ext>
            </a:extLst>
          </p:cNvPr>
          <p:cNvSpPr txBox="1"/>
          <p:nvPr/>
        </p:nvSpPr>
        <p:spPr>
          <a:xfrm>
            <a:off x="821287" y="1758871"/>
            <a:ext cx="8901404" cy="369332"/>
          </a:xfrm>
          <a:prstGeom prst="rect">
            <a:avLst/>
          </a:prstGeom>
          <a:noFill/>
        </p:spPr>
        <p:txBody>
          <a:bodyPr wrap="square" rtlCol="0">
            <a:spAutoFit/>
          </a:bodyPr>
          <a:lstStyle/>
          <a:p>
            <a:r>
              <a:rPr lang="en-US" dirty="0" err="1"/>
              <a:t>Đánh</a:t>
            </a:r>
            <a:r>
              <a:rPr lang="en-US" dirty="0"/>
              <a:t> </a:t>
            </a:r>
            <a:r>
              <a:rPr lang="en-US" dirty="0" err="1"/>
              <a:t>giá</a:t>
            </a:r>
            <a:r>
              <a:rPr lang="en-US" dirty="0"/>
              <a:t> </a:t>
            </a:r>
            <a:r>
              <a:rPr lang="en-US" dirty="0" err="1"/>
              <a:t>sai</a:t>
            </a:r>
            <a:r>
              <a:rPr lang="en-US" dirty="0"/>
              <a:t> </a:t>
            </a:r>
            <a:r>
              <a:rPr lang="en-US" dirty="0" err="1"/>
              <a:t>số</a:t>
            </a:r>
            <a:r>
              <a:rPr lang="en-US" dirty="0"/>
              <a:t> </a:t>
            </a:r>
            <a:r>
              <a:rPr lang="en-US" dirty="0" err="1"/>
              <a:t>của</a:t>
            </a:r>
            <a:r>
              <a:rPr lang="en-US" dirty="0"/>
              <a:t> </a:t>
            </a:r>
            <a:r>
              <a:rPr lang="en-US" dirty="0" err="1"/>
              <a:t>đa</a:t>
            </a:r>
            <a:r>
              <a:rPr lang="en-US" dirty="0"/>
              <a:t> </a:t>
            </a:r>
            <a:r>
              <a:rPr lang="en-US" dirty="0" err="1"/>
              <a:t>thức</a:t>
            </a:r>
            <a:r>
              <a:rPr lang="en-US" dirty="0"/>
              <a:t> </a:t>
            </a:r>
            <a:r>
              <a:rPr lang="en-US" dirty="0" err="1"/>
              <a:t>nội</a:t>
            </a:r>
            <a:r>
              <a:rPr lang="en-US" dirty="0"/>
              <a:t> </a:t>
            </a:r>
            <a:r>
              <a:rPr lang="en-US" dirty="0" err="1"/>
              <a:t>suy</a:t>
            </a:r>
            <a:r>
              <a:rPr lang="en-US" dirty="0"/>
              <a:t> </a:t>
            </a:r>
            <a:r>
              <a:rPr lang="en-US" dirty="0" err="1"/>
              <a:t>bằng</a:t>
            </a:r>
            <a:r>
              <a:rPr lang="en-US" dirty="0"/>
              <a:t> </a:t>
            </a:r>
            <a:r>
              <a:rPr lang="en-US" dirty="0" err="1"/>
              <a:t>độ</a:t>
            </a:r>
            <a:r>
              <a:rPr lang="en-US" dirty="0"/>
              <a:t> </a:t>
            </a:r>
            <a:r>
              <a:rPr lang="en-US" dirty="0" err="1"/>
              <a:t>lệch</a:t>
            </a:r>
            <a:r>
              <a:rPr lang="en-US" dirty="0"/>
              <a:t> </a:t>
            </a:r>
            <a:r>
              <a:rPr lang="en-US" dirty="0" err="1"/>
              <a:t>chuẩn</a:t>
            </a:r>
            <a:r>
              <a:rPr lang="en-US" dirty="0"/>
              <a:t>: </a:t>
            </a:r>
            <a:r>
              <a:rPr lang="en-US" dirty="0" err="1"/>
              <a:t>càng</a:t>
            </a:r>
            <a:r>
              <a:rPr lang="en-US" dirty="0"/>
              <a:t> </a:t>
            </a:r>
            <a:r>
              <a:rPr lang="en-US" dirty="0" err="1"/>
              <a:t>bé</a:t>
            </a:r>
            <a:r>
              <a:rPr lang="en-US" dirty="0"/>
              <a:t> </a:t>
            </a:r>
            <a:r>
              <a:rPr lang="en-US" dirty="0" err="1"/>
              <a:t>càng</a:t>
            </a:r>
            <a:r>
              <a:rPr lang="en-US" dirty="0"/>
              <a:t> </a:t>
            </a:r>
            <a:r>
              <a:rPr lang="en-US" dirty="0" err="1"/>
              <a:t>tốt</a:t>
            </a:r>
            <a:endParaRPr lang="en-US" dirty="0"/>
          </a:p>
        </p:txBody>
      </p:sp>
      <p:sp>
        <p:nvSpPr>
          <p:cNvPr id="5" name="TextBox 4">
            <a:extLst>
              <a:ext uri="{FF2B5EF4-FFF2-40B4-BE49-F238E27FC236}">
                <a16:creationId xmlns:a16="http://schemas.microsoft.com/office/drawing/2014/main" id="{0B904760-98BE-471D-B22D-25FA1AEBFD57}"/>
              </a:ext>
            </a:extLst>
          </p:cNvPr>
          <p:cNvSpPr txBox="1"/>
          <p:nvPr/>
        </p:nvSpPr>
        <p:spPr>
          <a:xfrm>
            <a:off x="821287" y="387587"/>
            <a:ext cx="10403632" cy="1077218"/>
          </a:xfrm>
          <a:prstGeom prst="rect">
            <a:avLst/>
          </a:prstGeom>
          <a:noFill/>
        </p:spPr>
        <p:txBody>
          <a:bodyPr wrap="square" rtlCol="0">
            <a:spAutoFit/>
          </a:bodyPr>
          <a:lstStyle/>
          <a:p>
            <a:r>
              <a:rPr lang="en-US" sz="3200" dirty="0">
                <a:latin typeface="+mj-lt"/>
              </a:rPr>
              <a:t>LỰA CHỌN ĐA THỨC NỘI SUY NÀO CHO PHÙ HỢP BẢNG DỮ LIỆU</a:t>
            </a:r>
          </a:p>
        </p:txBody>
      </p:sp>
    </p:spTree>
    <p:extLst>
      <p:ext uri="{BB962C8B-B14F-4D97-AF65-F5344CB8AC3E}">
        <p14:creationId xmlns:p14="http://schemas.microsoft.com/office/powerpoint/2010/main" val="1170866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20A9E5-E031-440D-9788-C435E6721D5A}"/>
              </a:ext>
            </a:extLst>
          </p:cNvPr>
          <p:cNvPicPr>
            <a:picLocks noChangeAspect="1"/>
          </p:cNvPicPr>
          <p:nvPr/>
        </p:nvPicPr>
        <p:blipFill>
          <a:blip r:embed="rId2"/>
          <a:stretch>
            <a:fillRect/>
          </a:stretch>
        </p:blipFill>
        <p:spPr>
          <a:xfrm>
            <a:off x="369349" y="325699"/>
            <a:ext cx="5726651" cy="1308118"/>
          </a:xfrm>
          <a:prstGeom prst="rect">
            <a:avLst/>
          </a:prstGeom>
        </p:spPr>
      </p:pic>
      <p:sp>
        <p:nvSpPr>
          <p:cNvPr id="9" name="TextBox 8">
            <a:extLst>
              <a:ext uri="{FF2B5EF4-FFF2-40B4-BE49-F238E27FC236}">
                <a16:creationId xmlns:a16="http://schemas.microsoft.com/office/drawing/2014/main" id="{D998625F-3A7D-4BB4-BD76-82720F4B07E1}"/>
              </a:ext>
            </a:extLst>
          </p:cNvPr>
          <p:cNvSpPr txBox="1"/>
          <p:nvPr/>
        </p:nvSpPr>
        <p:spPr>
          <a:xfrm>
            <a:off x="298327" y="1952954"/>
            <a:ext cx="6107836" cy="369332"/>
          </a:xfrm>
          <a:prstGeom prst="rect">
            <a:avLst/>
          </a:prstGeom>
          <a:noFill/>
        </p:spPr>
        <p:txBody>
          <a:bodyPr wrap="square">
            <a:spAutoFit/>
          </a:bodyPr>
          <a:lstStyle/>
          <a:p>
            <a:r>
              <a:rPr lang="en-US" dirty="0" err="1"/>
              <a:t>Lời</a:t>
            </a:r>
            <a:r>
              <a:rPr lang="en-US" dirty="0"/>
              <a:t> </a:t>
            </a:r>
            <a:r>
              <a:rPr lang="en-US" dirty="0" err="1"/>
              <a:t>giải</a:t>
            </a:r>
            <a:r>
              <a:rPr lang="en-US" dirty="0"/>
              <a:t>: </a:t>
            </a:r>
            <a:r>
              <a:rPr lang="en-US" dirty="0" err="1"/>
              <a:t>Đáp</a:t>
            </a:r>
            <a:r>
              <a:rPr lang="en-US" dirty="0"/>
              <a:t> </a:t>
            </a:r>
            <a:r>
              <a:rPr lang="en-US" dirty="0" err="1"/>
              <a:t>án</a:t>
            </a:r>
            <a:r>
              <a:rPr lang="en-US" dirty="0"/>
              <a:t> </a:t>
            </a:r>
            <a:r>
              <a:rPr lang="en-US" dirty="0" err="1"/>
              <a:t>là</a:t>
            </a:r>
            <a:r>
              <a:rPr lang="en-US" dirty="0"/>
              <a:t> f(x) = 2.927 + 0.6431x</a:t>
            </a:r>
          </a:p>
        </p:txBody>
      </p:sp>
      <p:pic>
        <p:nvPicPr>
          <p:cNvPr id="11" name="Picture 10">
            <a:extLst>
              <a:ext uri="{FF2B5EF4-FFF2-40B4-BE49-F238E27FC236}">
                <a16:creationId xmlns:a16="http://schemas.microsoft.com/office/drawing/2014/main" id="{943A8D91-F13E-428E-8F9C-57BD151018DF}"/>
              </a:ext>
            </a:extLst>
          </p:cNvPr>
          <p:cNvPicPr>
            <a:picLocks noChangeAspect="1"/>
          </p:cNvPicPr>
          <p:nvPr/>
        </p:nvPicPr>
        <p:blipFill>
          <a:blip r:embed="rId3"/>
          <a:stretch>
            <a:fillRect/>
          </a:stretch>
        </p:blipFill>
        <p:spPr>
          <a:xfrm>
            <a:off x="6925601" y="223321"/>
            <a:ext cx="5040759" cy="3205679"/>
          </a:xfrm>
          <a:prstGeom prst="rect">
            <a:avLst/>
          </a:prstGeom>
        </p:spPr>
      </p:pic>
      <p:pic>
        <p:nvPicPr>
          <p:cNvPr id="13" name="Picture 12">
            <a:extLst>
              <a:ext uri="{FF2B5EF4-FFF2-40B4-BE49-F238E27FC236}">
                <a16:creationId xmlns:a16="http://schemas.microsoft.com/office/drawing/2014/main" id="{DC7B4FF6-27B5-4979-A668-865484AAF11B}"/>
              </a:ext>
            </a:extLst>
          </p:cNvPr>
          <p:cNvPicPr>
            <a:picLocks noChangeAspect="1"/>
          </p:cNvPicPr>
          <p:nvPr/>
        </p:nvPicPr>
        <p:blipFill>
          <a:blip r:embed="rId4"/>
          <a:stretch>
            <a:fillRect/>
          </a:stretch>
        </p:blipFill>
        <p:spPr>
          <a:xfrm>
            <a:off x="369349" y="2641424"/>
            <a:ext cx="6551443" cy="3734175"/>
          </a:xfrm>
          <a:prstGeom prst="rect">
            <a:avLst/>
          </a:prstGeom>
        </p:spPr>
      </p:pic>
    </p:spTree>
    <p:extLst>
      <p:ext uri="{BB962C8B-B14F-4D97-AF65-F5344CB8AC3E}">
        <p14:creationId xmlns:p14="http://schemas.microsoft.com/office/powerpoint/2010/main" val="72710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57928"/>
            <a:ext cx="11007046" cy="1507067"/>
          </a:xfrm>
        </p:spPr>
        <p:txBody>
          <a:bodyPr>
            <a:normAutofit/>
          </a:bodyPr>
          <a:lstStyle/>
          <a:p>
            <a:r>
              <a:rPr lang="vi-VN" sz="3400" dirty="0"/>
              <a:t>Những gì thầy chưa nói trong chương này (mà có thể gặp trong thực tế)</a:t>
            </a:r>
          </a:p>
        </p:txBody>
      </p:sp>
      <p:sp>
        <p:nvSpPr>
          <p:cNvPr id="3" name="Content Placeholder 2"/>
          <p:cNvSpPr>
            <a:spLocks noGrp="1"/>
          </p:cNvSpPr>
          <p:nvPr>
            <p:ph idx="1"/>
          </p:nvPr>
        </p:nvSpPr>
        <p:spPr>
          <a:xfrm>
            <a:off x="684211" y="2010747"/>
            <a:ext cx="10881976" cy="4185772"/>
          </a:xfrm>
        </p:spPr>
        <p:txBody>
          <a:bodyPr>
            <a:normAutofit/>
          </a:bodyPr>
          <a:lstStyle/>
          <a:p>
            <a:r>
              <a:rPr lang="vi-VN" sz="2400" dirty="0">
                <a:solidFill>
                  <a:schemeClr val="tx1"/>
                </a:solidFill>
              </a:rPr>
              <a:t>Bài toán hồi quy tuyến tính với các hàm mục tiêu khác</a:t>
            </a:r>
            <a:r>
              <a:rPr lang="en-US" sz="2400" dirty="0">
                <a:solidFill>
                  <a:schemeClr val="tx1"/>
                </a:solidFill>
              </a:rPr>
              <a:t>,</a:t>
            </a:r>
            <a:r>
              <a:rPr lang="vi-VN" sz="2400" dirty="0">
                <a:solidFill>
                  <a:schemeClr val="tx1"/>
                </a:solidFill>
              </a:rPr>
              <a:t> </a:t>
            </a:r>
            <a:r>
              <a:rPr lang="en-US" sz="2400" dirty="0" err="1">
                <a:solidFill>
                  <a:schemeClr val="tx1"/>
                </a:solidFill>
              </a:rPr>
              <a:t>v.d.</a:t>
            </a:r>
            <a:r>
              <a:rPr lang="en-US" sz="2400" dirty="0">
                <a:solidFill>
                  <a:schemeClr val="tx1"/>
                </a:solidFill>
              </a:rPr>
              <a:t> </a:t>
            </a:r>
            <a:r>
              <a:rPr lang="vi-VN" sz="2400" dirty="0">
                <a:solidFill>
                  <a:schemeClr val="tx1"/>
                </a:solidFill>
              </a:rPr>
              <a:t>hồi quy Ridge, hồi quy Lasso, hồi quy logistic</a:t>
            </a:r>
          </a:p>
          <a:p>
            <a:r>
              <a:rPr lang="vi-VN" sz="2400" dirty="0">
                <a:solidFill>
                  <a:schemeClr val="tx1"/>
                </a:solidFill>
              </a:rPr>
              <a:t>Bài toán hồi quy </a:t>
            </a:r>
            <a:r>
              <a:rPr lang="en-US" sz="2400" dirty="0" err="1">
                <a:solidFill>
                  <a:schemeClr val="tx1"/>
                </a:solidFill>
              </a:rPr>
              <a:t>đa</a:t>
            </a:r>
            <a:r>
              <a:rPr lang="en-US" sz="2400" dirty="0">
                <a:solidFill>
                  <a:schemeClr val="tx1"/>
                </a:solidFill>
              </a:rPr>
              <a:t> </a:t>
            </a:r>
            <a:r>
              <a:rPr lang="en-US" sz="2400" dirty="0" err="1">
                <a:solidFill>
                  <a:schemeClr val="tx1"/>
                </a:solidFill>
              </a:rPr>
              <a:t>biến</a:t>
            </a:r>
            <a:endParaRPr lang="vi-VN" sz="2400" dirty="0">
              <a:solidFill>
                <a:schemeClr val="tx1"/>
              </a:solidFill>
            </a:endParaRPr>
          </a:p>
          <a:p>
            <a:r>
              <a:rPr lang="vi-VN" sz="2400" dirty="0">
                <a:solidFill>
                  <a:schemeClr val="tx1"/>
                </a:solidFill>
              </a:rPr>
              <a:t>Phương pháp CG (gradient liên hợp), phương pháp giảm gradient (gradient descent/steepest descent) </a:t>
            </a:r>
          </a:p>
          <a:p>
            <a:endParaRPr lang="en-US" sz="2400" dirty="0">
              <a:solidFill>
                <a:schemeClr val="tx1"/>
              </a:solidFill>
            </a:endParaRPr>
          </a:p>
        </p:txBody>
      </p:sp>
    </p:spTree>
    <p:extLst>
      <p:ext uri="{BB962C8B-B14F-4D97-AF65-F5344CB8AC3E}">
        <p14:creationId xmlns:p14="http://schemas.microsoft.com/office/powerpoint/2010/main" val="1163398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234" y="5659185"/>
            <a:ext cx="3372883" cy="608451"/>
          </a:xfrm>
        </p:spPr>
        <p:txBody>
          <a:bodyPr>
            <a:normAutofit fontScale="90000"/>
          </a:bodyPr>
          <a:lstStyle/>
          <a:p>
            <a:r>
              <a:rPr lang="vi-VN" dirty="0"/>
              <a:t>Đặt Bài Toán</a:t>
            </a:r>
          </a:p>
        </p:txBody>
      </p:sp>
      <p:sp>
        <p:nvSpPr>
          <p:cNvPr id="3" name="Content Placeholder 2"/>
          <p:cNvSpPr>
            <a:spLocks noGrp="1"/>
          </p:cNvSpPr>
          <p:nvPr>
            <p:ph idx="1"/>
          </p:nvPr>
        </p:nvSpPr>
        <p:spPr>
          <a:xfrm>
            <a:off x="684212" y="685801"/>
            <a:ext cx="7580899" cy="4640802"/>
          </a:xfrm>
        </p:spPr>
        <p:txBody>
          <a:bodyPr>
            <a:normAutofit/>
          </a:bodyPr>
          <a:lstStyle/>
          <a:p>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BÀI TOÁN.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Thiết</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kế</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mô</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hình</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xấp</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xỉ</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cho</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phù</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hợp</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dữ</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liệu</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đã</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(CURVE FITTING)</a:t>
            </a:r>
          </a:p>
          <a:p>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Nếu</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dùng</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nội</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suy</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thì</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thể</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bậc</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của</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đa</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thức</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nội</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suy</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rất</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lớn</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nếu</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n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rất</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lớn</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chi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phí</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&amp;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thời</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gian</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tính</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toán</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lớn</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p>
          <a:p>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Thay</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vào</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đó</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người</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ta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sẽ</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dùng</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phương</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pháp</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bình</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phương</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tối</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thiểu</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để</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đi</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tìm</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1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đường</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cong</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mà</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khi</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thay</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dữ</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liệu</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vào</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ta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thấy</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hợp</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lý</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nhất</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ví</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dụ</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như</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p>
          <a:p>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Bài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toán</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này</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còn</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tên</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là</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Bài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toán</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hồi</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quy</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(Regression)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gặp</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rất</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nhiều</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trong</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Machine Learning.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mô</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hình</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hồi</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quy</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rất</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đa</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dạng</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tuyến</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tính</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đa</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tuyến</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tính</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logistic, ).</a:t>
            </a:r>
          </a:p>
          <a:p>
            <a:endParaRPr lang="vi-VN" dirty="0"/>
          </a:p>
        </p:txBody>
      </p:sp>
      <p:pic>
        <p:nvPicPr>
          <p:cNvPr id="9" name="Picture 8">
            <a:extLst>
              <a:ext uri="{FF2B5EF4-FFF2-40B4-BE49-F238E27FC236}">
                <a16:creationId xmlns:a16="http://schemas.microsoft.com/office/drawing/2014/main" id="{CC6035C6-9394-4A50-83C7-A8536668747D}"/>
              </a:ext>
            </a:extLst>
          </p:cNvPr>
          <p:cNvPicPr>
            <a:picLocks noChangeAspect="1"/>
          </p:cNvPicPr>
          <p:nvPr/>
        </p:nvPicPr>
        <p:blipFill>
          <a:blip r:embed="rId2"/>
          <a:stretch>
            <a:fillRect/>
          </a:stretch>
        </p:blipFill>
        <p:spPr>
          <a:xfrm>
            <a:off x="8311301" y="685801"/>
            <a:ext cx="3554479" cy="2369652"/>
          </a:xfrm>
          <a:prstGeom prst="rect">
            <a:avLst/>
          </a:prstGeom>
        </p:spPr>
      </p:pic>
      <p:pic>
        <p:nvPicPr>
          <p:cNvPr id="11" name="Picture 10">
            <a:extLst>
              <a:ext uri="{FF2B5EF4-FFF2-40B4-BE49-F238E27FC236}">
                <a16:creationId xmlns:a16="http://schemas.microsoft.com/office/drawing/2014/main" id="{612A0019-1D0F-431F-95A6-4FE82C6D062C}"/>
              </a:ext>
            </a:extLst>
          </p:cNvPr>
          <p:cNvPicPr>
            <a:picLocks noChangeAspect="1"/>
          </p:cNvPicPr>
          <p:nvPr/>
        </p:nvPicPr>
        <p:blipFill>
          <a:blip r:embed="rId3"/>
          <a:stretch>
            <a:fillRect/>
          </a:stretch>
        </p:blipFill>
        <p:spPr>
          <a:xfrm>
            <a:off x="8334395" y="3233422"/>
            <a:ext cx="3531385" cy="2106961"/>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EE2671ED-91C9-4923-A648-0D137D2AFC3E}"/>
                  </a:ext>
                </a:extLst>
              </p14:cNvPr>
              <p14:cNvContentPartPr/>
              <p14:nvPr/>
            </p14:nvContentPartPr>
            <p14:xfrm>
              <a:off x="4758249" y="1890633"/>
              <a:ext cx="360" cy="360"/>
            </p14:xfrm>
          </p:contentPart>
        </mc:Choice>
        <mc:Fallback xmlns="">
          <p:pic>
            <p:nvPicPr>
              <p:cNvPr id="10" name="Ink 9">
                <a:extLst>
                  <a:ext uri="{FF2B5EF4-FFF2-40B4-BE49-F238E27FC236}">
                    <a16:creationId xmlns:a16="http://schemas.microsoft.com/office/drawing/2014/main" id="{EE2671ED-91C9-4923-A648-0D137D2AFC3E}"/>
                  </a:ext>
                </a:extLst>
              </p:cNvPr>
              <p:cNvPicPr/>
              <p:nvPr/>
            </p:nvPicPr>
            <p:blipFill>
              <a:blip r:embed="rId12"/>
              <a:stretch>
                <a:fillRect/>
              </a:stretch>
            </p:blipFill>
            <p:spPr>
              <a:xfrm>
                <a:off x="4749249" y="188163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17A98B00-21A0-4AD7-924E-86586DC9F278}"/>
                  </a:ext>
                </a:extLst>
              </p14:cNvPr>
              <p14:cNvContentPartPr/>
              <p14:nvPr/>
            </p14:nvContentPartPr>
            <p14:xfrm>
              <a:off x="4323369" y="1579593"/>
              <a:ext cx="360" cy="360"/>
            </p14:xfrm>
          </p:contentPart>
        </mc:Choice>
        <mc:Fallback xmlns="">
          <p:pic>
            <p:nvPicPr>
              <p:cNvPr id="12" name="Ink 11">
                <a:extLst>
                  <a:ext uri="{FF2B5EF4-FFF2-40B4-BE49-F238E27FC236}">
                    <a16:creationId xmlns:a16="http://schemas.microsoft.com/office/drawing/2014/main" id="{17A98B00-21A0-4AD7-924E-86586DC9F278}"/>
                  </a:ext>
                </a:extLst>
              </p:cNvPr>
              <p:cNvPicPr/>
              <p:nvPr/>
            </p:nvPicPr>
            <p:blipFill>
              <a:blip r:embed="rId12"/>
              <a:stretch>
                <a:fillRect/>
              </a:stretch>
            </p:blipFill>
            <p:spPr>
              <a:xfrm>
                <a:off x="4314369" y="157095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5189F105-C36D-45DB-BCE0-8A460102891C}"/>
                  </a:ext>
                </a:extLst>
              </p14:cNvPr>
              <p14:cNvContentPartPr/>
              <p14:nvPr/>
            </p14:nvContentPartPr>
            <p14:xfrm>
              <a:off x="3009369" y="1801713"/>
              <a:ext cx="360" cy="360"/>
            </p14:xfrm>
          </p:contentPart>
        </mc:Choice>
        <mc:Fallback xmlns="">
          <p:pic>
            <p:nvPicPr>
              <p:cNvPr id="13" name="Ink 12">
                <a:extLst>
                  <a:ext uri="{FF2B5EF4-FFF2-40B4-BE49-F238E27FC236}">
                    <a16:creationId xmlns:a16="http://schemas.microsoft.com/office/drawing/2014/main" id="{5189F105-C36D-45DB-BCE0-8A460102891C}"/>
                  </a:ext>
                </a:extLst>
              </p:cNvPr>
              <p:cNvPicPr/>
              <p:nvPr/>
            </p:nvPicPr>
            <p:blipFill>
              <a:blip r:embed="rId12"/>
              <a:stretch>
                <a:fillRect/>
              </a:stretch>
            </p:blipFill>
            <p:spPr>
              <a:xfrm>
                <a:off x="3000369" y="179271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64C01781-2E56-45EA-99C7-4488CC1CF759}"/>
                  </a:ext>
                </a:extLst>
              </p14:cNvPr>
              <p14:cNvContentPartPr/>
              <p14:nvPr/>
            </p14:nvContentPartPr>
            <p14:xfrm>
              <a:off x="7093209" y="1615593"/>
              <a:ext cx="360" cy="360"/>
            </p14:xfrm>
          </p:contentPart>
        </mc:Choice>
        <mc:Fallback xmlns="">
          <p:pic>
            <p:nvPicPr>
              <p:cNvPr id="14" name="Ink 13">
                <a:extLst>
                  <a:ext uri="{FF2B5EF4-FFF2-40B4-BE49-F238E27FC236}">
                    <a16:creationId xmlns:a16="http://schemas.microsoft.com/office/drawing/2014/main" id="{64C01781-2E56-45EA-99C7-4488CC1CF759}"/>
                  </a:ext>
                </a:extLst>
              </p:cNvPr>
              <p:cNvPicPr/>
              <p:nvPr/>
            </p:nvPicPr>
            <p:blipFill>
              <a:blip r:embed="rId12"/>
              <a:stretch>
                <a:fillRect/>
              </a:stretch>
            </p:blipFill>
            <p:spPr>
              <a:xfrm>
                <a:off x="7084209" y="1606593"/>
                <a:ext cx="18000" cy="18000"/>
              </a:xfrm>
              <a:prstGeom prst="rect">
                <a:avLst/>
              </a:prstGeom>
            </p:spPr>
          </p:pic>
        </mc:Fallback>
      </mc:AlternateContent>
      <p:pic>
        <p:nvPicPr>
          <p:cNvPr id="15" name="Picture 14">
            <a:extLst>
              <a:ext uri="{FF2B5EF4-FFF2-40B4-BE49-F238E27FC236}">
                <a16:creationId xmlns:a16="http://schemas.microsoft.com/office/drawing/2014/main" id="{1CD05057-66B4-422E-89B8-C022140B38C3}"/>
              </a:ext>
            </a:extLst>
          </p:cNvPr>
          <p:cNvPicPr>
            <a:picLocks noChangeAspect="1"/>
          </p:cNvPicPr>
          <p:nvPr/>
        </p:nvPicPr>
        <p:blipFill>
          <a:blip r:embed="rId16"/>
          <a:stretch>
            <a:fillRect/>
          </a:stretch>
        </p:blipFill>
        <p:spPr>
          <a:xfrm>
            <a:off x="2775267" y="1298838"/>
            <a:ext cx="3269382" cy="795083"/>
          </a:xfrm>
          <a:prstGeom prst="rect">
            <a:avLst/>
          </a:prstGeom>
        </p:spPr>
      </p:pic>
    </p:spTree>
    <p:extLst>
      <p:ext uri="{BB962C8B-B14F-4D97-AF65-F5344CB8AC3E}">
        <p14:creationId xmlns:p14="http://schemas.microsoft.com/office/powerpoint/2010/main" val="2154395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1EF44-06B4-4CED-BFCD-81B5A10DA44C}"/>
              </a:ext>
            </a:extLst>
          </p:cNvPr>
          <p:cNvSpPr>
            <a:spLocks noGrp="1"/>
          </p:cNvSpPr>
          <p:nvPr>
            <p:ph type="title"/>
          </p:nvPr>
        </p:nvSpPr>
        <p:spPr>
          <a:xfrm>
            <a:off x="639824" y="398508"/>
            <a:ext cx="6559967" cy="570143"/>
          </a:xfrm>
        </p:spPr>
        <p:txBody>
          <a:bodyPr>
            <a:normAutofit fontScale="90000"/>
          </a:bodyPr>
          <a:lstStyle/>
          <a:p>
            <a:r>
              <a:rPr lang="en-US" dirty="0" err="1"/>
              <a:t>Hướng</a:t>
            </a:r>
            <a:r>
              <a:rPr lang="en-US" dirty="0"/>
              <a:t> </a:t>
            </a:r>
            <a:r>
              <a:rPr lang="en-US" dirty="0" err="1"/>
              <a:t>giải</a:t>
            </a:r>
            <a:r>
              <a:rPr lang="en-US" dirty="0"/>
              <a:t> </a:t>
            </a:r>
            <a:r>
              <a:rPr lang="en-US" dirty="0" err="1"/>
              <a:t>quyết</a:t>
            </a:r>
            <a:endParaRPr lang="en-US" dirty="0"/>
          </a:p>
        </p:txBody>
      </p:sp>
      <p:sp>
        <p:nvSpPr>
          <p:cNvPr id="3" name="Content Placeholder 2">
            <a:extLst>
              <a:ext uri="{FF2B5EF4-FFF2-40B4-BE49-F238E27FC236}">
                <a16:creationId xmlns:a16="http://schemas.microsoft.com/office/drawing/2014/main" id="{3E50BCC2-0A8F-4D4F-AF52-26F1BBE32C65}"/>
              </a:ext>
            </a:extLst>
          </p:cNvPr>
          <p:cNvSpPr>
            <a:spLocks noGrp="1"/>
          </p:cNvSpPr>
          <p:nvPr>
            <p:ph idx="1"/>
          </p:nvPr>
        </p:nvSpPr>
        <p:spPr>
          <a:xfrm>
            <a:off x="604313" y="1788265"/>
            <a:ext cx="6630987" cy="3615267"/>
          </a:xfrm>
        </p:spPr>
        <p:txBody>
          <a:bodyPr>
            <a:normAutofit fontScale="25000" lnSpcReduction="20000"/>
          </a:bodyPr>
          <a:lstStyle/>
          <a:p>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Bài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toán</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Tìm</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mô</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hình</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nào</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diễn</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tả</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tốt</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nhất</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bảng</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dữ</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liệu</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p>
          <a:p>
            <a:endParaRPr lang="en-US" sz="7600"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Đơn</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giản</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nhất</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Hồi</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quy</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đa</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thức</a:t>
            </a:r>
            <a:endParaRPr lang="en-US" sz="7600"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Ví</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dụ</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Hồi</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quy</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tuyến</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tính</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(linear regression)</a:t>
            </a:r>
          </a:p>
          <a:p>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Mô</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hình</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đa</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thức</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bậc</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2 </a:t>
            </a:r>
          </a:p>
          <a:p>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Mô</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hình</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đa</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thức</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bậc</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3	</a:t>
            </a:r>
          </a:p>
          <a:p>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Tổng</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quát</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Đa</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thức</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bậc</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n-1.</a:t>
            </a:r>
          </a:p>
          <a:p>
            <a:endParaRPr lang="en-US" sz="7600"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vi-VN" sz="7600" dirty="0">
                <a:solidFill>
                  <a:schemeClr val="tx1"/>
                </a:solidFill>
                <a:latin typeface="Tahoma" panose="020B0604030504040204" pitchFamily="34" charset="0"/>
                <a:ea typeface="Tahoma" panose="020B0604030504040204" pitchFamily="34" charset="0"/>
                <a:cs typeface="Tahoma" panose="020B0604030504040204" pitchFamily="34" charset="0"/>
              </a:rPr>
              <a:t>Lập hệ phương trình </a:t>
            </a:r>
            <a:endParaRPr lang="en-US" sz="7600"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Chú</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ý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hệ</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này</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có</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thể</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0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có</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nghiệm</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do </a:t>
            </a:r>
          </a:p>
          <a:p>
            <a:pPr marL="0" indent="0">
              <a:buNone/>
            </a:pP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số</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liệu</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đo</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đạc</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có</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sai</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số</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=&gt;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Tìm</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nghiệm</a:t>
            </a:r>
            <a:endParaRPr lang="en-US" sz="76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tốt</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nhất</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theo</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một</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nghĩa</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nào</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đó</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phù</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hợp</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0" indent="0">
              <a:buNone/>
            </a:pP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bài</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toán</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trong</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thực</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tế</a:t>
            </a:r>
            <a:endParaRPr lang="vi-VN" sz="7600"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33DC606-5612-42B1-947A-0802443034B5}"/>
                  </a:ext>
                </a:extLst>
              </p:cNvPr>
              <p:cNvSpPr/>
              <p:nvPr/>
            </p:nvSpPr>
            <p:spPr>
              <a:xfrm>
                <a:off x="6096000" y="2167863"/>
                <a:ext cx="153926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𝑦</m:t>
                      </m:r>
                      <m:r>
                        <a:rPr lang="vi-VN" i="0">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𝑐</m:t>
                          </m:r>
                        </m:e>
                        <m:sub>
                          <m:r>
                            <a:rPr lang="vi-VN" i="0">
                              <a:latin typeface="Cambria Math" panose="02040503050406030204" pitchFamily="18" charset="0"/>
                            </a:rPr>
                            <m:t>0</m:t>
                          </m:r>
                        </m:sub>
                      </m:sSub>
                      <m:r>
                        <a:rPr lang="vi-VN" i="0">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𝑐</m:t>
                          </m:r>
                        </m:e>
                        <m:sub>
                          <m:r>
                            <a:rPr lang="vi-VN" i="0">
                              <a:latin typeface="Cambria Math" panose="02040503050406030204" pitchFamily="18" charset="0"/>
                            </a:rPr>
                            <m:t>1</m:t>
                          </m:r>
                        </m:sub>
                      </m:sSub>
                      <m:r>
                        <a:rPr lang="vi-VN" i="1">
                          <a:latin typeface="Cambria Math" panose="02040503050406030204" pitchFamily="18" charset="0"/>
                        </a:rPr>
                        <m:t>𝑥</m:t>
                      </m:r>
                      <m:r>
                        <m:rPr>
                          <m:nor/>
                        </m:rPr>
                        <a:rPr lang="vi-VN" i="1">
                          <a:latin typeface="Cambria Math" panose="02040503050406030204" pitchFamily="18" charset="0"/>
                        </a:rPr>
                        <m:t> </m:t>
                      </m:r>
                    </m:oMath>
                  </m:oMathPara>
                </a14:m>
                <a:endParaRPr lang="vi-VN" dirty="0"/>
              </a:p>
            </p:txBody>
          </p:sp>
        </mc:Choice>
        <mc:Fallback xmlns="">
          <p:sp>
            <p:nvSpPr>
              <p:cNvPr id="5" name="Rectangle 4">
                <a:extLst>
                  <a:ext uri="{FF2B5EF4-FFF2-40B4-BE49-F238E27FC236}">
                    <a16:creationId xmlns:a16="http://schemas.microsoft.com/office/drawing/2014/main" id="{633DC606-5612-42B1-947A-0802443034B5}"/>
                  </a:ext>
                </a:extLst>
              </p:cNvPr>
              <p:cNvSpPr>
                <a:spLocks noRot="1" noChangeAspect="1" noMove="1" noResize="1" noEditPoints="1" noAdjustHandles="1" noChangeArrowheads="1" noChangeShapeType="1" noTextEdit="1"/>
              </p:cNvSpPr>
              <p:nvPr/>
            </p:nvSpPr>
            <p:spPr>
              <a:xfrm>
                <a:off x="6096000" y="2167863"/>
                <a:ext cx="1539268" cy="369332"/>
              </a:xfrm>
              <a:prstGeom prst="rect">
                <a:avLst/>
              </a:prstGeom>
              <a:blipFill>
                <a:blip r:embed="rId3"/>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692E9B3E-9694-4AD4-9BB2-A97A99014D6A}"/>
                  </a:ext>
                </a:extLst>
              </p:cNvPr>
              <p:cNvSpPr/>
              <p:nvPr/>
            </p:nvSpPr>
            <p:spPr>
              <a:xfrm>
                <a:off x="6048231" y="2565390"/>
                <a:ext cx="2412189"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𝑦</m:t>
                      </m:r>
                      <m:r>
                        <a:rPr lang="vi-VN" i="0">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𝑐</m:t>
                          </m:r>
                        </m:e>
                        <m:sub>
                          <m:r>
                            <a:rPr lang="vi-VN" i="0">
                              <a:latin typeface="Cambria Math" panose="02040503050406030204" pitchFamily="18" charset="0"/>
                            </a:rPr>
                            <m:t>0</m:t>
                          </m:r>
                        </m:sub>
                      </m:sSub>
                      <m:r>
                        <a:rPr lang="vi-VN" i="0">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𝑐</m:t>
                          </m:r>
                        </m:e>
                        <m:sub>
                          <m:r>
                            <a:rPr lang="vi-VN" i="0">
                              <a:latin typeface="Cambria Math" panose="02040503050406030204" pitchFamily="18" charset="0"/>
                            </a:rPr>
                            <m:t>1</m:t>
                          </m:r>
                        </m:sub>
                      </m:sSub>
                      <m:r>
                        <a:rPr lang="vi-VN" i="1">
                          <a:latin typeface="Cambria Math" panose="02040503050406030204" pitchFamily="18" charset="0"/>
                        </a:rPr>
                        <m:t>𝑥</m:t>
                      </m:r>
                      <m:r>
                        <m:rPr>
                          <m:nor/>
                        </m:rPr>
                        <a:rPr lang="vi-VN" i="1">
                          <a:latin typeface="Cambria Math" panose="02040503050406030204" pitchFamily="18" charset="0"/>
                        </a:rPr>
                        <m:t> </m:t>
                      </m:r>
                      <m:r>
                        <a:rPr lang="vi-VN" i="0">
                          <a:latin typeface="Cambria Math" panose="02040503050406030204" pitchFamily="18" charset="0"/>
                        </a:rPr>
                        <m:t>+</m:t>
                      </m:r>
                      <m:r>
                        <m:rPr>
                          <m:nor/>
                        </m:rPr>
                        <a:rPr lang="vi-VN" i="1">
                          <a:latin typeface="Cambria Math" panose="02040503050406030204" pitchFamily="18" charset="0"/>
                        </a:rPr>
                        <m:t> </m:t>
                      </m:r>
                      <m:sSub>
                        <m:sSubPr>
                          <m:ctrlPr>
                            <a:rPr lang="vi-VN" i="1">
                              <a:latin typeface="Cambria Math" panose="02040503050406030204" pitchFamily="18" charset="0"/>
                            </a:rPr>
                          </m:ctrlPr>
                        </m:sSubPr>
                        <m:e>
                          <m:r>
                            <a:rPr lang="vi-VN" i="1">
                              <a:latin typeface="Cambria Math" panose="02040503050406030204" pitchFamily="18" charset="0"/>
                            </a:rPr>
                            <m:t>𝑐</m:t>
                          </m:r>
                        </m:e>
                        <m:sub>
                          <m:r>
                            <a:rPr lang="vi-VN" i="0">
                              <a:latin typeface="Cambria Math" panose="02040503050406030204" pitchFamily="18" charset="0"/>
                            </a:rPr>
                            <m:t>2</m:t>
                          </m:r>
                        </m:sub>
                      </m:sSub>
                      <m:sSup>
                        <m:sSupPr>
                          <m:ctrlPr>
                            <a:rPr lang="vi-VN" i="1">
                              <a:latin typeface="Cambria Math" panose="02040503050406030204" pitchFamily="18" charset="0"/>
                            </a:rPr>
                          </m:ctrlPr>
                        </m:sSupPr>
                        <m:e>
                          <m:r>
                            <a:rPr lang="vi-VN" i="1">
                              <a:latin typeface="Cambria Math" panose="02040503050406030204" pitchFamily="18" charset="0"/>
                            </a:rPr>
                            <m:t>𝑥</m:t>
                          </m:r>
                        </m:e>
                        <m:sup>
                          <m:r>
                            <a:rPr lang="vi-VN" i="0">
                              <a:latin typeface="Cambria Math" panose="02040503050406030204" pitchFamily="18" charset="0"/>
                            </a:rPr>
                            <m:t>2</m:t>
                          </m:r>
                        </m:sup>
                      </m:sSup>
                    </m:oMath>
                  </m:oMathPara>
                </a14:m>
                <a:endParaRPr lang="vi-VN" dirty="0"/>
              </a:p>
            </p:txBody>
          </p:sp>
        </mc:Choice>
        <mc:Fallback xmlns="">
          <p:sp>
            <p:nvSpPr>
              <p:cNvPr id="7" name="Rectangle 6">
                <a:extLst>
                  <a:ext uri="{FF2B5EF4-FFF2-40B4-BE49-F238E27FC236}">
                    <a16:creationId xmlns:a16="http://schemas.microsoft.com/office/drawing/2014/main" id="{692E9B3E-9694-4AD4-9BB2-A97A99014D6A}"/>
                  </a:ext>
                </a:extLst>
              </p:cNvPr>
              <p:cNvSpPr>
                <a:spLocks noRot="1" noChangeAspect="1" noMove="1" noResize="1" noEditPoints="1" noAdjustHandles="1" noChangeArrowheads="1" noChangeShapeType="1" noTextEdit="1"/>
              </p:cNvSpPr>
              <p:nvPr/>
            </p:nvSpPr>
            <p:spPr>
              <a:xfrm>
                <a:off x="6048231" y="2565390"/>
                <a:ext cx="2412189" cy="369332"/>
              </a:xfrm>
              <a:prstGeom prst="rect">
                <a:avLst/>
              </a:prstGeom>
              <a:blipFill>
                <a:blip r:embed="rId4"/>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1EB2012D-B055-4E8B-B621-B087F52E88E8}"/>
                  </a:ext>
                </a:extLst>
              </p:cNvPr>
              <p:cNvSpPr/>
              <p:nvPr/>
            </p:nvSpPr>
            <p:spPr>
              <a:xfrm>
                <a:off x="6100553" y="2962917"/>
                <a:ext cx="306943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𝑦</m:t>
                      </m:r>
                      <m:r>
                        <a:rPr lang="vi-VN" i="0">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𝑐</m:t>
                          </m:r>
                        </m:e>
                        <m:sub>
                          <m:r>
                            <a:rPr lang="vi-VN" i="0">
                              <a:latin typeface="Cambria Math" panose="02040503050406030204" pitchFamily="18" charset="0"/>
                            </a:rPr>
                            <m:t>0</m:t>
                          </m:r>
                        </m:sub>
                      </m:sSub>
                      <m:r>
                        <a:rPr lang="vi-VN" i="0">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𝑐</m:t>
                          </m:r>
                        </m:e>
                        <m:sub>
                          <m:r>
                            <a:rPr lang="vi-VN" i="0">
                              <a:latin typeface="Cambria Math" panose="02040503050406030204" pitchFamily="18" charset="0"/>
                            </a:rPr>
                            <m:t>1</m:t>
                          </m:r>
                        </m:sub>
                      </m:sSub>
                      <m:r>
                        <a:rPr lang="vi-VN" i="1">
                          <a:latin typeface="Cambria Math" panose="02040503050406030204" pitchFamily="18" charset="0"/>
                        </a:rPr>
                        <m:t>𝑥</m:t>
                      </m:r>
                      <m:r>
                        <m:rPr>
                          <m:nor/>
                        </m:rPr>
                        <a:rPr lang="vi-VN" i="1">
                          <a:latin typeface="Cambria Math" panose="02040503050406030204" pitchFamily="18" charset="0"/>
                        </a:rPr>
                        <m:t> </m:t>
                      </m:r>
                      <m:r>
                        <a:rPr lang="vi-VN" i="0">
                          <a:latin typeface="Cambria Math" panose="02040503050406030204" pitchFamily="18" charset="0"/>
                        </a:rPr>
                        <m:t>+</m:t>
                      </m:r>
                      <m:r>
                        <m:rPr>
                          <m:nor/>
                        </m:rPr>
                        <a:rPr lang="vi-VN" i="1">
                          <a:latin typeface="Cambria Math" panose="02040503050406030204" pitchFamily="18" charset="0"/>
                        </a:rPr>
                        <m:t> </m:t>
                      </m:r>
                      <m:sSub>
                        <m:sSubPr>
                          <m:ctrlPr>
                            <a:rPr lang="vi-VN" i="1">
                              <a:latin typeface="Cambria Math" panose="02040503050406030204" pitchFamily="18" charset="0"/>
                            </a:rPr>
                          </m:ctrlPr>
                        </m:sSubPr>
                        <m:e>
                          <m:r>
                            <a:rPr lang="vi-VN" i="1">
                              <a:latin typeface="Cambria Math" panose="02040503050406030204" pitchFamily="18" charset="0"/>
                            </a:rPr>
                            <m:t>𝑐</m:t>
                          </m:r>
                        </m:e>
                        <m:sub>
                          <m:r>
                            <a:rPr lang="vi-VN" i="0">
                              <a:latin typeface="Cambria Math" panose="02040503050406030204" pitchFamily="18" charset="0"/>
                            </a:rPr>
                            <m:t>2</m:t>
                          </m:r>
                        </m:sub>
                      </m:sSub>
                      <m:sSup>
                        <m:sSupPr>
                          <m:ctrlPr>
                            <a:rPr lang="vi-VN" i="1">
                              <a:latin typeface="Cambria Math" panose="02040503050406030204" pitchFamily="18" charset="0"/>
                            </a:rPr>
                          </m:ctrlPr>
                        </m:sSupPr>
                        <m:e>
                          <m:r>
                            <a:rPr lang="vi-VN" i="1">
                              <a:latin typeface="Cambria Math" panose="02040503050406030204" pitchFamily="18" charset="0"/>
                            </a:rPr>
                            <m:t>𝑥</m:t>
                          </m:r>
                        </m:e>
                        <m:sup>
                          <m:r>
                            <a:rPr lang="vi-VN" i="0">
                              <a:latin typeface="Cambria Math" panose="02040503050406030204" pitchFamily="18" charset="0"/>
                            </a:rPr>
                            <m:t>2</m:t>
                          </m:r>
                        </m:sup>
                      </m:sSup>
                      <m:r>
                        <a:rPr lang="vi-VN" i="0">
                          <a:latin typeface="Cambria Math" panose="02040503050406030204" pitchFamily="18" charset="0"/>
                        </a:rPr>
                        <m:t>+</m:t>
                      </m:r>
                      <m:r>
                        <m:rPr>
                          <m:nor/>
                        </m:rPr>
                        <a:rPr lang="vi-VN" i="1">
                          <a:latin typeface="Cambria Math" panose="02040503050406030204" pitchFamily="18" charset="0"/>
                        </a:rPr>
                        <m:t> </m:t>
                      </m:r>
                      <m:sSub>
                        <m:sSubPr>
                          <m:ctrlPr>
                            <a:rPr lang="vi-VN" i="1">
                              <a:latin typeface="Cambria Math" panose="02040503050406030204" pitchFamily="18" charset="0"/>
                            </a:rPr>
                          </m:ctrlPr>
                        </m:sSubPr>
                        <m:e>
                          <m:r>
                            <a:rPr lang="vi-VN" i="1">
                              <a:latin typeface="Cambria Math" panose="02040503050406030204" pitchFamily="18" charset="0"/>
                            </a:rPr>
                            <m:t>𝑐</m:t>
                          </m:r>
                        </m:e>
                        <m:sub>
                          <m:r>
                            <a:rPr lang="vi-VN" i="0">
                              <a:latin typeface="Cambria Math" panose="02040503050406030204" pitchFamily="18" charset="0"/>
                            </a:rPr>
                            <m:t>3</m:t>
                          </m:r>
                        </m:sub>
                      </m:sSub>
                      <m:sSup>
                        <m:sSupPr>
                          <m:ctrlPr>
                            <a:rPr lang="vi-VN" i="1">
                              <a:latin typeface="Cambria Math" panose="02040503050406030204" pitchFamily="18" charset="0"/>
                            </a:rPr>
                          </m:ctrlPr>
                        </m:sSupPr>
                        <m:e>
                          <m:r>
                            <a:rPr lang="vi-VN" i="1">
                              <a:latin typeface="Cambria Math" panose="02040503050406030204" pitchFamily="18" charset="0"/>
                            </a:rPr>
                            <m:t>𝑥</m:t>
                          </m:r>
                        </m:e>
                        <m:sup>
                          <m:r>
                            <a:rPr lang="vi-VN" i="0">
                              <a:latin typeface="Cambria Math" panose="02040503050406030204" pitchFamily="18" charset="0"/>
                            </a:rPr>
                            <m:t>3</m:t>
                          </m:r>
                        </m:sup>
                      </m:sSup>
                    </m:oMath>
                  </m:oMathPara>
                </a14:m>
                <a:endParaRPr lang="vi-VN" dirty="0"/>
              </a:p>
            </p:txBody>
          </p:sp>
        </mc:Choice>
        <mc:Fallback xmlns="">
          <p:sp>
            <p:nvSpPr>
              <p:cNvPr id="8" name="Rectangle 7">
                <a:extLst>
                  <a:ext uri="{FF2B5EF4-FFF2-40B4-BE49-F238E27FC236}">
                    <a16:creationId xmlns:a16="http://schemas.microsoft.com/office/drawing/2014/main" id="{1EB2012D-B055-4E8B-B621-B087F52E88E8}"/>
                  </a:ext>
                </a:extLst>
              </p:cNvPr>
              <p:cNvSpPr>
                <a:spLocks noRot="1" noChangeAspect="1" noMove="1" noResize="1" noEditPoints="1" noAdjustHandles="1" noChangeArrowheads="1" noChangeShapeType="1" noTextEdit="1"/>
              </p:cNvSpPr>
              <p:nvPr/>
            </p:nvSpPr>
            <p:spPr>
              <a:xfrm>
                <a:off x="6100553" y="2962917"/>
                <a:ext cx="3069430" cy="369332"/>
              </a:xfrm>
              <a:prstGeom prst="rect">
                <a:avLst/>
              </a:prstGeom>
              <a:blipFill>
                <a:blip r:embed="rId5"/>
                <a:stretch>
                  <a:fillRect b="-8197"/>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0F355217-5D2F-4473-BFCF-44B7363E2E42}"/>
              </a:ext>
            </a:extLst>
          </p:cNvPr>
          <p:cNvPicPr>
            <a:picLocks noChangeAspect="1"/>
          </p:cNvPicPr>
          <p:nvPr/>
        </p:nvPicPr>
        <p:blipFill>
          <a:blip r:embed="rId6"/>
          <a:stretch>
            <a:fillRect/>
          </a:stretch>
        </p:blipFill>
        <p:spPr>
          <a:xfrm>
            <a:off x="6196614" y="4021700"/>
            <a:ext cx="4907964" cy="2216674"/>
          </a:xfrm>
          <a:prstGeom prst="rect">
            <a:avLst/>
          </a:prstGeom>
        </p:spPr>
      </p:pic>
      <p:pic>
        <p:nvPicPr>
          <p:cNvPr id="14" name="Picture 13">
            <a:extLst>
              <a:ext uri="{FF2B5EF4-FFF2-40B4-BE49-F238E27FC236}">
                <a16:creationId xmlns:a16="http://schemas.microsoft.com/office/drawing/2014/main" id="{171030D1-9B59-4C25-9175-939E47300406}"/>
              </a:ext>
            </a:extLst>
          </p:cNvPr>
          <p:cNvPicPr>
            <a:picLocks noChangeAspect="1"/>
          </p:cNvPicPr>
          <p:nvPr/>
        </p:nvPicPr>
        <p:blipFill>
          <a:blip r:embed="rId7"/>
          <a:stretch>
            <a:fillRect/>
          </a:stretch>
        </p:blipFill>
        <p:spPr>
          <a:xfrm>
            <a:off x="6178858" y="3278287"/>
            <a:ext cx="3959440" cy="494930"/>
          </a:xfrm>
          <a:prstGeom prst="rect">
            <a:avLst/>
          </a:prstGeom>
        </p:spPr>
      </p:pic>
      <p:pic>
        <p:nvPicPr>
          <p:cNvPr id="10" name="Picture 9">
            <a:extLst>
              <a:ext uri="{FF2B5EF4-FFF2-40B4-BE49-F238E27FC236}">
                <a16:creationId xmlns:a16="http://schemas.microsoft.com/office/drawing/2014/main" id="{3E4ADAE7-07C2-4EDA-BFB7-7C9EE8E81FC1}"/>
              </a:ext>
            </a:extLst>
          </p:cNvPr>
          <p:cNvPicPr>
            <a:picLocks noChangeAspect="1"/>
          </p:cNvPicPr>
          <p:nvPr/>
        </p:nvPicPr>
        <p:blipFill>
          <a:blip r:embed="rId8"/>
          <a:stretch>
            <a:fillRect/>
          </a:stretch>
        </p:blipFill>
        <p:spPr>
          <a:xfrm>
            <a:off x="7431243" y="1182981"/>
            <a:ext cx="3269382" cy="795083"/>
          </a:xfrm>
          <a:prstGeom prst="rect">
            <a:avLst/>
          </a:prstGeom>
        </p:spPr>
      </p:pic>
    </p:spTree>
    <p:extLst>
      <p:ext uri="{BB962C8B-B14F-4D97-AF65-F5344CB8AC3E}">
        <p14:creationId xmlns:p14="http://schemas.microsoft.com/office/powerpoint/2010/main" val="3926283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62207-9FC8-4CFF-BD6B-5A6FCF296BD9}"/>
              </a:ext>
            </a:extLst>
          </p:cNvPr>
          <p:cNvSpPr>
            <a:spLocks noGrp="1"/>
          </p:cNvSpPr>
          <p:nvPr>
            <p:ph type="title"/>
          </p:nvPr>
        </p:nvSpPr>
        <p:spPr>
          <a:xfrm>
            <a:off x="811212" y="812799"/>
            <a:ext cx="7469188" cy="498136"/>
          </a:xfrm>
        </p:spPr>
        <p:txBody>
          <a:bodyPr>
            <a:normAutofit fontScale="90000"/>
          </a:bodyPr>
          <a:lstStyle/>
          <a:p>
            <a:r>
              <a:rPr lang="vi-VN" dirty="0"/>
              <a:t>Ví dụ: Giảm lỗi đo</a:t>
            </a:r>
            <a:r>
              <a:rPr lang="en-US" dirty="0"/>
              <a:t> </a:t>
            </a:r>
            <a:r>
              <a:rPr lang="vi-VN" dirty="0"/>
              <a:t>lường</a:t>
            </a:r>
            <a:br>
              <a:rPr lang="vi-VN" dirty="0"/>
            </a:br>
            <a:endParaRPr lang="en-US" dirty="0"/>
          </a:p>
        </p:txBody>
      </p:sp>
      <p:sp>
        <p:nvSpPr>
          <p:cNvPr id="3" name="Content Placeholder 2">
            <a:extLst>
              <a:ext uri="{FF2B5EF4-FFF2-40B4-BE49-F238E27FC236}">
                <a16:creationId xmlns:a16="http://schemas.microsoft.com/office/drawing/2014/main" id="{FFB4B20B-D642-414B-970E-D63943783226}"/>
              </a:ext>
            </a:extLst>
          </p:cNvPr>
          <p:cNvSpPr>
            <a:spLocks noGrp="1"/>
          </p:cNvSpPr>
          <p:nvPr>
            <p:ph idx="1"/>
          </p:nvPr>
        </p:nvSpPr>
        <p:spPr>
          <a:xfrm>
            <a:off x="540278" y="1310935"/>
            <a:ext cx="7198255" cy="5037667"/>
          </a:xfrm>
        </p:spPr>
        <p:txBody>
          <a:bodyPr>
            <a:normAutofit lnSpcReduction="10000"/>
          </a:bodyPr>
          <a:lstStyle/>
          <a:p>
            <a:r>
              <a:rPr lang="vi-VN" dirty="0">
                <a:solidFill>
                  <a:schemeClr val="tx1"/>
                </a:solidFill>
              </a:rPr>
              <a:t>Giả sử một người khảo sát xác định độ cao của ba ngọn đồi ở trên một số điểm tham chiếu là x1 = 123,7 m, </a:t>
            </a:r>
            <a:r>
              <a:rPr lang="en-US" dirty="0">
                <a:solidFill>
                  <a:schemeClr val="tx1"/>
                </a:solidFill>
              </a:rPr>
              <a:t>x</a:t>
            </a:r>
            <a:r>
              <a:rPr lang="vi-VN" dirty="0">
                <a:solidFill>
                  <a:schemeClr val="tx1"/>
                </a:solidFill>
              </a:rPr>
              <a:t>2 = 194,1m và x3 = 241,7 m và để xác nhận các phép đo này, người khảo sát leo lên đỉnh của ngọn đồi đầu tiên và đo chiều cao của ngọn đồi thứ hai nằm trên ngọn đồi thứ nhất, x2 = x1 + 71,1 và ngọn đồi thứ ba ở trên ngọn đồi thứ nhất là x3 = x1 + 117,7. Tương tự, người khảo sát leo lên ngọn đồi thứ hai và đo chiều cao của ngọn thứ ba trên ngọn đồi thứ hai là x3 = x2 + 47,5.</a:t>
            </a:r>
          </a:p>
          <a:p>
            <a:endParaRPr lang="vi-VN" dirty="0">
              <a:solidFill>
                <a:schemeClr val="tx1"/>
              </a:solidFill>
            </a:endParaRPr>
          </a:p>
          <a:p>
            <a:r>
              <a:rPr lang="vi-VN" dirty="0">
                <a:solidFill>
                  <a:schemeClr val="tx1"/>
                </a:solidFill>
              </a:rPr>
              <a:t>Các phương trình này có thể được viết dưới dạng ma trận</a:t>
            </a:r>
            <a:r>
              <a:rPr lang="en-US" dirty="0">
                <a:solidFill>
                  <a:schemeClr val="tx1"/>
                </a:solidFill>
              </a:rPr>
              <a:t> </a:t>
            </a:r>
            <a:endParaRPr lang="vi-VN" dirty="0">
              <a:solidFill>
                <a:schemeClr val="tx1"/>
              </a:solidFill>
            </a:endParaRPr>
          </a:p>
          <a:p>
            <a:r>
              <a:rPr lang="vi-VN" dirty="0">
                <a:solidFill>
                  <a:schemeClr val="tx1"/>
                </a:solidFill>
              </a:rPr>
              <a:t>Hệ có nhiều phương trình hơn ẩn số được gọi là </a:t>
            </a:r>
            <a:r>
              <a:rPr lang="vi-VN" b="1" dirty="0">
                <a:solidFill>
                  <a:srgbClr val="FF0000"/>
                </a:solidFill>
              </a:rPr>
              <a:t>quá xác định</a:t>
            </a:r>
            <a:r>
              <a:rPr lang="en-US" b="1" dirty="0">
                <a:solidFill>
                  <a:srgbClr val="FF0000"/>
                </a:solidFill>
              </a:rPr>
              <a:t> (over-determined)</a:t>
            </a:r>
            <a:r>
              <a:rPr lang="vi-VN" dirty="0">
                <a:solidFill>
                  <a:schemeClr val="tx1"/>
                </a:solidFill>
              </a:rPr>
              <a:t>. </a:t>
            </a:r>
            <a:r>
              <a:rPr lang="en-US" dirty="0" err="1">
                <a:solidFill>
                  <a:schemeClr val="tx1"/>
                </a:solidFill>
              </a:rPr>
              <a:t>Nó</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thể</a:t>
            </a:r>
            <a:r>
              <a:rPr lang="en-US" dirty="0">
                <a:solidFill>
                  <a:schemeClr val="tx1"/>
                </a:solidFill>
              </a:rPr>
              <a:t> 0 </a:t>
            </a:r>
            <a:r>
              <a:rPr lang="en-US" dirty="0" err="1">
                <a:solidFill>
                  <a:schemeClr val="tx1"/>
                </a:solidFill>
              </a:rPr>
              <a:t>có</a:t>
            </a:r>
            <a:r>
              <a:rPr lang="en-US" dirty="0">
                <a:solidFill>
                  <a:schemeClr val="tx1"/>
                </a:solidFill>
              </a:rPr>
              <a:t> </a:t>
            </a:r>
            <a:r>
              <a:rPr lang="en-US" dirty="0" err="1">
                <a:solidFill>
                  <a:schemeClr val="tx1"/>
                </a:solidFill>
              </a:rPr>
              <a:t>nghiệm</a:t>
            </a:r>
            <a:r>
              <a:rPr lang="en-US" dirty="0">
                <a:solidFill>
                  <a:schemeClr val="tx1"/>
                </a:solidFill>
              </a:rPr>
              <a:t>.</a:t>
            </a:r>
          </a:p>
          <a:p>
            <a:r>
              <a:rPr lang="vi-VN" dirty="0">
                <a:solidFill>
                  <a:schemeClr val="tx1"/>
                </a:solidFill>
              </a:rPr>
              <a:t>Người khảo sát nên cung cấp giá trị nào cho độ cao của các ngọn đồi?</a:t>
            </a:r>
          </a:p>
        </p:txBody>
      </p:sp>
      <p:pic>
        <p:nvPicPr>
          <p:cNvPr id="2050" name="Picture 2">
            <a:extLst>
              <a:ext uri="{FF2B5EF4-FFF2-40B4-BE49-F238E27FC236}">
                <a16:creationId xmlns:a16="http://schemas.microsoft.com/office/drawing/2014/main" id="{D42860CA-FDC1-4E31-8E9A-35908DF150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7067" y="1530833"/>
            <a:ext cx="3794654" cy="28484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3C9A96C-D08B-42F6-A6B0-E386B0C45DDC}"/>
              </a:ext>
            </a:extLst>
          </p:cNvPr>
          <p:cNvPicPr>
            <a:picLocks noChangeAspect="1"/>
          </p:cNvPicPr>
          <p:nvPr/>
        </p:nvPicPr>
        <p:blipFill>
          <a:blip r:embed="rId3"/>
          <a:stretch>
            <a:fillRect/>
          </a:stretch>
        </p:blipFill>
        <p:spPr>
          <a:xfrm>
            <a:off x="7857067" y="4599135"/>
            <a:ext cx="3794654" cy="1480267"/>
          </a:xfrm>
          <a:prstGeom prst="rect">
            <a:avLst/>
          </a:prstGeom>
        </p:spPr>
      </p:pic>
    </p:spTree>
    <p:extLst>
      <p:ext uri="{BB962C8B-B14F-4D97-AF65-F5344CB8AC3E}">
        <p14:creationId xmlns:p14="http://schemas.microsoft.com/office/powerpoint/2010/main" val="2975543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63C79-3527-45DB-B8D2-9BA23EC34434}"/>
              </a:ext>
            </a:extLst>
          </p:cNvPr>
          <p:cNvSpPr>
            <a:spLocks noGrp="1"/>
          </p:cNvSpPr>
          <p:nvPr>
            <p:ph type="title"/>
          </p:nvPr>
        </p:nvSpPr>
        <p:spPr>
          <a:xfrm>
            <a:off x="613568" y="387465"/>
            <a:ext cx="9582415" cy="829735"/>
          </a:xfrm>
        </p:spPr>
        <p:txBody>
          <a:bodyPr>
            <a:noAutofit/>
          </a:bodyPr>
          <a:lstStyle/>
          <a:p>
            <a:pPr algn="ctr"/>
            <a:r>
              <a:rPr lang="en-US" sz="3000" b="0" i="0" dirty="0" err="1">
                <a:effectLst/>
              </a:rPr>
              <a:t>Hệ</a:t>
            </a:r>
            <a:r>
              <a:rPr lang="en-US" sz="3000" b="0" i="0" dirty="0">
                <a:effectLst/>
              </a:rPr>
              <a:t> </a:t>
            </a:r>
            <a:r>
              <a:rPr lang="en-US" sz="3000" b="0" i="0" dirty="0" err="1">
                <a:effectLst/>
              </a:rPr>
              <a:t>tổng</a:t>
            </a:r>
            <a:r>
              <a:rPr lang="en-US" sz="3000" b="0" i="0" dirty="0">
                <a:effectLst/>
              </a:rPr>
              <a:t> </a:t>
            </a:r>
            <a:r>
              <a:rPr lang="en-US" sz="3000" b="0" i="0" dirty="0" err="1">
                <a:effectLst/>
              </a:rPr>
              <a:t>quát</a:t>
            </a:r>
            <a:r>
              <a:rPr lang="en-US" sz="3000" b="0" i="0" dirty="0">
                <a:effectLst/>
              </a:rPr>
              <a:t> (</a:t>
            </a:r>
            <a:r>
              <a:rPr lang="en-US" sz="3000" b="0" i="0" dirty="0" err="1">
                <a:effectLst/>
              </a:rPr>
              <a:t>quá</a:t>
            </a:r>
            <a:r>
              <a:rPr lang="en-US" sz="3000" b="0" i="0" dirty="0">
                <a:effectLst/>
              </a:rPr>
              <a:t>/</a:t>
            </a:r>
            <a:r>
              <a:rPr lang="en-US" sz="3000" b="0" i="0" dirty="0" err="1">
                <a:effectLst/>
              </a:rPr>
              <a:t>dưới</a:t>
            </a:r>
            <a:r>
              <a:rPr lang="en-US" sz="3000" b="0" i="0" dirty="0">
                <a:effectLst/>
              </a:rPr>
              <a:t> </a:t>
            </a:r>
            <a:r>
              <a:rPr lang="en-US" sz="3000" b="0" i="0" dirty="0" err="1">
                <a:effectLst/>
              </a:rPr>
              <a:t>xác</a:t>
            </a:r>
            <a:r>
              <a:rPr lang="en-US" sz="3000" b="0" i="0" dirty="0">
                <a:effectLst/>
              </a:rPr>
              <a:t> </a:t>
            </a:r>
            <a:r>
              <a:rPr lang="en-US" sz="3000" b="0" i="0" dirty="0" err="1">
                <a:effectLst/>
              </a:rPr>
              <a:t>định</a:t>
            </a:r>
            <a:r>
              <a:rPr lang="en-US" sz="3000" b="0" i="0" dirty="0">
                <a:effectLst/>
              </a:rPr>
              <a:t>)</a:t>
            </a:r>
            <a:br>
              <a:rPr lang="en-US" sz="3000" b="0" i="0" dirty="0">
                <a:effectLst/>
              </a:rPr>
            </a:br>
            <a:r>
              <a:rPr lang="en-US" sz="3000" b="0" i="0" dirty="0">
                <a:effectLst/>
              </a:rPr>
              <a:t>(Over-/under- determined Systems)</a:t>
            </a:r>
            <a:endParaRPr lang="en-US" sz="3000" dirty="0"/>
          </a:p>
        </p:txBody>
      </p:sp>
      <p:sp>
        <p:nvSpPr>
          <p:cNvPr id="3" name="Content Placeholder 2">
            <a:extLst>
              <a:ext uri="{FF2B5EF4-FFF2-40B4-BE49-F238E27FC236}">
                <a16:creationId xmlns:a16="http://schemas.microsoft.com/office/drawing/2014/main" id="{031DB10C-B8D6-4655-88B1-ECED9A70D92F}"/>
              </a:ext>
            </a:extLst>
          </p:cNvPr>
          <p:cNvSpPr>
            <a:spLocks noGrp="1"/>
          </p:cNvSpPr>
          <p:nvPr>
            <p:ph idx="1"/>
          </p:nvPr>
        </p:nvSpPr>
        <p:spPr>
          <a:xfrm>
            <a:off x="613568" y="2249642"/>
            <a:ext cx="6406497" cy="3615267"/>
          </a:xfrm>
        </p:spPr>
        <p:txBody>
          <a:bodyPr>
            <a:normAutofit fontScale="92500"/>
          </a:bodyPr>
          <a:lstStyle/>
          <a:p>
            <a:pPr>
              <a:buFont typeface="Wingdings" panose="05000000000000000000" pitchFamily="2" charset="2"/>
              <a:buChar char="Ø"/>
            </a:pPr>
            <a:r>
              <a:rPr lang="vi-VN" b="0" i="0" dirty="0">
                <a:solidFill>
                  <a:schemeClr val="tx1"/>
                </a:solidFill>
                <a:effectLst/>
                <a:latin typeface="+mj-lt"/>
              </a:rPr>
              <a:t>Nếu A là ma trận m × n thì nói chung, một vectơ m × 1 b có thể không nằm trong không gian cột của A</a:t>
            </a:r>
            <a:r>
              <a:rPr lang="en-US" b="0" i="0" dirty="0">
                <a:solidFill>
                  <a:schemeClr val="tx1"/>
                </a:solidFill>
                <a:effectLst/>
                <a:latin typeface="+mj-lt"/>
              </a:rPr>
              <a:t> (range(A))</a:t>
            </a:r>
            <a:r>
              <a:rPr lang="vi-VN" b="0" i="0" dirty="0">
                <a:solidFill>
                  <a:schemeClr val="tx1"/>
                </a:solidFill>
                <a:effectLst/>
                <a:latin typeface="+mj-lt"/>
              </a:rPr>
              <a:t>. Do đó Ax = b có thể không có nghiệm chính xác.</a:t>
            </a:r>
            <a:endParaRPr lang="en-US" b="0" i="0" dirty="0">
              <a:solidFill>
                <a:schemeClr val="tx1"/>
              </a:solidFill>
              <a:effectLst/>
              <a:latin typeface="+mj-lt"/>
            </a:endParaRPr>
          </a:p>
          <a:p>
            <a:pPr>
              <a:buFont typeface="Wingdings" panose="05000000000000000000" pitchFamily="2" charset="2"/>
              <a:buChar char="Ø"/>
            </a:pPr>
            <a:endParaRPr lang="en-US" dirty="0">
              <a:solidFill>
                <a:schemeClr val="tx1"/>
              </a:solidFill>
              <a:latin typeface="+mj-lt"/>
            </a:endParaRPr>
          </a:p>
          <a:p>
            <a:pPr>
              <a:buFont typeface="Wingdings" panose="05000000000000000000" pitchFamily="2" charset="2"/>
              <a:buChar char="Ø"/>
            </a:pPr>
            <a:r>
              <a:rPr lang="vi-VN" b="0" i="0" dirty="0">
                <a:solidFill>
                  <a:schemeClr val="tx1"/>
                </a:solidFill>
                <a:effectLst/>
                <a:latin typeface="+mj-lt"/>
              </a:rPr>
              <a:t>Định nghĩa</a:t>
            </a:r>
            <a:r>
              <a:rPr lang="en-US" b="0" i="0" dirty="0">
                <a:solidFill>
                  <a:schemeClr val="tx1"/>
                </a:solidFill>
                <a:effectLst/>
                <a:latin typeface="+mj-lt"/>
              </a:rPr>
              <a:t>:</a:t>
            </a:r>
            <a:r>
              <a:rPr lang="vi-VN" b="0" i="0" dirty="0">
                <a:solidFill>
                  <a:schemeClr val="tx1"/>
                </a:solidFill>
                <a:effectLst/>
                <a:latin typeface="+mj-lt"/>
              </a:rPr>
              <a:t> Vect</a:t>
            </a:r>
            <a:r>
              <a:rPr lang="en-US" b="0" i="0" dirty="0">
                <a:solidFill>
                  <a:schemeClr val="tx1"/>
                </a:solidFill>
                <a:effectLst/>
                <a:latin typeface="+mj-lt"/>
              </a:rPr>
              <a:t>or</a:t>
            </a:r>
            <a:r>
              <a:rPr lang="vi-VN" b="0" i="0" dirty="0">
                <a:solidFill>
                  <a:schemeClr val="tx1"/>
                </a:solidFill>
                <a:effectLst/>
                <a:latin typeface="+mj-lt"/>
              </a:rPr>
              <a:t> dư là r = b - Ax. </a:t>
            </a:r>
            <a:endParaRPr lang="en-US" b="0" i="0" dirty="0">
              <a:solidFill>
                <a:schemeClr val="tx1"/>
              </a:solidFill>
              <a:effectLst/>
              <a:latin typeface="+mj-lt"/>
            </a:endParaRPr>
          </a:p>
          <a:p>
            <a:pPr>
              <a:buFont typeface="Wingdings" panose="05000000000000000000" pitchFamily="2" charset="2"/>
              <a:buChar char="Ø"/>
            </a:pPr>
            <a:endParaRPr lang="en-US" dirty="0">
              <a:solidFill>
                <a:schemeClr val="tx1"/>
              </a:solidFill>
              <a:latin typeface="+mj-lt"/>
            </a:endParaRPr>
          </a:p>
          <a:p>
            <a:pPr>
              <a:buFont typeface="Wingdings" panose="05000000000000000000" pitchFamily="2" charset="2"/>
              <a:buChar char="Ø"/>
            </a:pPr>
            <a:r>
              <a:rPr lang="en-US" b="0" i="0" dirty="0" err="1">
                <a:solidFill>
                  <a:schemeClr val="tx1"/>
                </a:solidFill>
                <a:effectLst/>
                <a:latin typeface="+mj-lt"/>
              </a:rPr>
              <a:t>Nghiệm</a:t>
            </a:r>
            <a:r>
              <a:rPr lang="vi-VN" b="0" i="0" dirty="0">
                <a:solidFill>
                  <a:schemeClr val="tx1"/>
                </a:solidFill>
                <a:effectLst/>
                <a:latin typeface="+mj-lt"/>
              </a:rPr>
              <a:t> bình phương </a:t>
            </a:r>
            <a:r>
              <a:rPr lang="en-US" b="0" i="0" dirty="0" err="1">
                <a:solidFill>
                  <a:schemeClr val="tx1"/>
                </a:solidFill>
                <a:effectLst/>
                <a:latin typeface="+mj-lt"/>
              </a:rPr>
              <a:t>tối</a:t>
            </a:r>
            <a:r>
              <a:rPr lang="en-US" b="0" i="0" dirty="0">
                <a:solidFill>
                  <a:schemeClr val="tx1"/>
                </a:solidFill>
                <a:effectLst/>
                <a:latin typeface="+mj-lt"/>
              </a:rPr>
              <a:t> </a:t>
            </a:r>
            <a:r>
              <a:rPr lang="en-US" b="0" i="0" dirty="0" err="1">
                <a:solidFill>
                  <a:schemeClr val="tx1"/>
                </a:solidFill>
                <a:effectLst/>
                <a:latin typeface="+mj-lt"/>
              </a:rPr>
              <a:t>thiểu</a:t>
            </a:r>
            <a:r>
              <a:rPr lang="en-US" b="0" i="0" dirty="0">
                <a:solidFill>
                  <a:schemeClr val="tx1"/>
                </a:solidFill>
                <a:effectLst/>
                <a:latin typeface="+mj-lt"/>
              </a:rPr>
              <a:t> (</a:t>
            </a:r>
            <a:r>
              <a:rPr lang="vi-VN" b="0" i="0" dirty="0">
                <a:solidFill>
                  <a:schemeClr val="tx1"/>
                </a:solidFill>
                <a:effectLst/>
                <a:latin typeface="+mj-lt"/>
              </a:rPr>
              <a:t>nhỏ nhất</a:t>
            </a:r>
            <a:r>
              <a:rPr lang="en-US" b="0" i="0" dirty="0">
                <a:solidFill>
                  <a:schemeClr val="tx1"/>
                </a:solidFill>
                <a:effectLst/>
                <a:latin typeface="+mj-lt"/>
              </a:rPr>
              <a:t>)</a:t>
            </a:r>
            <a:r>
              <a:rPr lang="vi-VN" b="0" i="0" dirty="0">
                <a:solidFill>
                  <a:schemeClr val="tx1"/>
                </a:solidFill>
                <a:effectLst/>
                <a:latin typeface="+mj-lt"/>
              </a:rPr>
              <a:t> </a:t>
            </a:r>
            <a:r>
              <a:rPr lang="en-US" b="0" i="0" dirty="0" err="1">
                <a:solidFill>
                  <a:schemeClr val="tx1"/>
                </a:solidFill>
                <a:effectLst/>
                <a:latin typeface="+mj-lt"/>
              </a:rPr>
              <a:t>là</a:t>
            </a:r>
            <a:r>
              <a:rPr lang="en-US" b="0" i="0" dirty="0">
                <a:solidFill>
                  <a:schemeClr val="tx1"/>
                </a:solidFill>
                <a:effectLst/>
                <a:latin typeface="+mj-lt"/>
              </a:rPr>
              <a:t> vector x </a:t>
            </a:r>
            <a:r>
              <a:rPr lang="en-US" b="0" i="0" dirty="0" err="1">
                <a:solidFill>
                  <a:schemeClr val="tx1"/>
                </a:solidFill>
                <a:effectLst/>
                <a:latin typeface="+mj-lt"/>
              </a:rPr>
              <a:t>sao</a:t>
            </a:r>
            <a:r>
              <a:rPr lang="en-US" b="0" i="0" dirty="0">
                <a:solidFill>
                  <a:schemeClr val="tx1"/>
                </a:solidFill>
                <a:effectLst/>
                <a:latin typeface="+mj-lt"/>
              </a:rPr>
              <a:t> </a:t>
            </a:r>
            <a:r>
              <a:rPr lang="en-US" b="0" i="0" dirty="0" err="1">
                <a:solidFill>
                  <a:schemeClr val="tx1"/>
                </a:solidFill>
                <a:effectLst/>
                <a:latin typeface="+mj-lt"/>
              </a:rPr>
              <a:t>cho</a:t>
            </a:r>
            <a:r>
              <a:rPr lang="en-US" b="0" i="0" dirty="0">
                <a:solidFill>
                  <a:schemeClr val="tx1"/>
                </a:solidFill>
                <a:effectLst/>
                <a:latin typeface="+mj-lt"/>
              </a:rPr>
              <a:t> </a:t>
            </a:r>
            <a:r>
              <a:rPr lang="en-US" b="0" i="0" dirty="0" err="1">
                <a:solidFill>
                  <a:schemeClr val="tx1"/>
                </a:solidFill>
                <a:effectLst/>
                <a:latin typeface="+mj-lt"/>
              </a:rPr>
              <a:t>chuẩn</a:t>
            </a:r>
            <a:r>
              <a:rPr lang="en-US" b="0" i="0" dirty="0">
                <a:solidFill>
                  <a:schemeClr val="tx1"/>
                </a:solidFill>
                <a:effectLst/>
                <a:latin typeface="+mj-lt"/>
              </a:rPr>
              <a:t> </a:t>
            </a:r>
            <a:r>
              <a:rPr lang="vi-VN" b="0" i="0" dirty="0">
                <a:solidFill>
                  <a:schemeClr val="tx1"/>
                </a:solidFill>
                <a:effectLst/>
                <a:latin typeface="+mj-lt"/>
              </a:rPr>
              <a:t>2</a:t>
            </a:r>
            <a:r>
              <a:rPr lang="en-US" b="0" i="0" dirty="0">
                <a:solidFill>
                  <a:schemeClr val="tx1"/>
                </a:solidFill>
                <a:effectLst/>
                <a:latin typeface="+mj-lt"/>
              </a:rPr>
              <a:t> (2-norm) </a:t>
            </a:r>
            <a:r>
              <a:rPr lang="en-US" b="0" i="0" dirty="0" err="1">
                <a:solidFill>
                  <a:schemeClr val="tx1"/>
                </a:solidFill>
                <a:effectLst/>
                <a:latin typeface="+mj-lt"/>
              </a:rPr>
              <a:t>của</a:t>
            </a:r>
            <a:r>
              <a:rPr lang="en-US" b="0" i="0" dirty="0">
                <a:solidFill>
                  <a:schemeClr val="tx1"/>
                </a:solidFill>
                <a:effectLst/>
                <a:latin typeface="+mj-lt"/>
              </a:rPr>
              <a:t> vector </a:t>
            </a:r>
            <a:r>
              <a:rPr lang="en-US" b="0" i="0" dirty="0" err="1">
                <a:solidFill>
                  <a:schemeClr val="tx1"/>
                </a:solidFill>
                <a:effectLst/>
                <a:latin typeface="+mj-lt"/>
              </a:rPr>
              <a:t>dư</a:t>
            </a:r>
            <a:r>
              <a:rPr lang="en-US" b="0" i="0" dirty="0">
                <a:solidFill>
                  <a:schemeClr val="tx1"/>
                </a:solidFill>
                <a:effectLst/>
                <a:latin typeface="+mj-lt"/>
              </a:rPr>
              <a:t> r </a:t>
            </a:r>
            <a:r>
              <a:rPr lang="en-US" b="0" i="0" dirty="0" err="1">
                <a:solidFill>
                  <a:schemeClr val="tx1"/>
                </a:solidFill>
                <a:effectLst/>
                <a:latin typeface="+mj-lt"/>
              </a:rPr>
              <a:t>là</a:t>
            </a:r>
            <a:r>
              <a:rPr lang="en-US" b="0" i="0" dirty="0">
                <a:solidFill>
                  <a:schemeClr val="tx1"/>
                </a:solidFill>
                <a:effectLst/>
                <a:latin typeface="+mj-lt"/>
              </a:rPr>
              <a:t> </a:t>
            </a:r>
            <a:r>
              <a:rPr lang="en-US" b="0" i="0" dirty="0" err="1">
                <a:solidFill>
                  <a:schemeClr val="tx1"/>
                </a:solidFill>
                <a:effectLst/>
                <a:latin typeface="+mj-lt"/>
              </a:rPr>
              <a:t>nhỏ</a:t>
            </a:r>
            <a:r>
              <a:rPr lang="en-US" b="0" i="0" dirty="0">
                <a:solidFill>
                  <a:schemeClr val="tx1"/>
                </a:solidFill>
                <a:effectLst/>
                <a:latin typeface="+mj-lt"/>
              </a:rPr>
              <a:t> </a:t>
            </a:r>
            <a:r>
              <a:rPr lang="en-US" b="0" i="0" dirty="0" err="1">
                <a:solidFill>
                  <a:schemeClr val="tx1"/>
                </a:solidFill>
                <a:effectLst/>
                <a:latin typeface="+mj-lt"/>
              </a:rPr>
              <a:t>nhất</a:t>
            </a:r>
            <a:r>
              <a:rPr lang="vi-VN" b="0" i="0" dirty="0">
                <a:solidFill>
                  <a:schemeClr val="tx1"/>
                </a:solidFill>
                <a:effectLst/>
                <a:latin typeface="+mj-lt"/>
              </a:rPr>
              <a:t>.</a:t>
            </a:r>
            <a:br>
              <a:rPr lang="en-US" b="0" i="0" dirty="0">
                <a:solidFill>
                  <a:schemeClr val="tx1"/>
                </a:solidFill>
                <a:effectLst/>
                <a:latin typeface="+mj-lt"/>
              </a:rPr>
            </a:br>
            <a:endParaRPr lang="en-US" dirty="0">
              <a:solidFill>
                <a:schemeClr val="tx1"/>
              </a:solidFill>
              <a:latin typeface="+mj-lt"/>
            </a:endParaRPr>
          </a:p>
        </p:txBody>
      </p:sp>
      <p:sp>
        <p:nvSpPr>
          <p:cNvPr id="10" name="TextBox 9">
            <a:extLst>
              <a:ext uri="{FF2B5EF4-FFF2-40B4-BE49-F238E27FC236}">
                <a16:creationId xmlns:a16="http://schemas.microsoft.com/office/drawing/2014/main" id="{849CBF03-B7B9-4FF2-A3C2-8BD62B505BD6}"/>
              </a:ext>
            </a:extLst>
          </p:cNvPr>
          <p:cNvSpPr txBox="1"/>
          <p:nvPr/>
        </p:nvSpPr>
        <p:spPr>
          <a:xfrm>
            <a:off x="9463720" y="272227"/>
            <a:ext cx="1816100" cy="646331"/>
          </a:xfrm>
          <a:prstGeom prst="rect">
            <a:avLst/>
          </a:prstGeom>
          <a:noFill/>
        </p:spPr>
        <p:txBody>
          <a:bodyPr wrap="square" rtlCol="0">
            <a:spAutoFit/>
          </a:bodyPr>
          <a:lstStyle/>
          <a:p>
            <a:r>
              <a:rPr lang="en-US" sz="3600" b="1" dirty="0">
                <a:solidFill>
                  <a:srgbClr val="FF0000"/>
                </a:solidFill>
              </a:rPr>
              <a:t>Ax = b</a:t>
            </a:r>
          </a:p>
        </p:txBody>
      </p:sp>
      <p:sp>
        <p:nvSpPr>
          <p:cNvPr id="13" name="TextBox 12">
            <a:extLst>
              <a:ext uri="{FF2B5EF4-FFF2-40B4-BE49-F238E27FC236}">
                <a16:creationId xmlns:a16="http://schemas.microsoft.com/office/drawing/2014/main" id="{1374FB75-27FE-4051-84D1-CFBCF3354612}"/>
              </a:ext>
            </a:extLst>
          </p:cNvPr>
          <p:cNvSpPr txBox="1"/>
          <p:nvPr/>
        </p:nvSpPr>
        <p:spPr>
          <a:xfrm>
            <a:off x="2379775" y="1184156"/>
            <a:ext cx="5644092" cy="584775"/>
          </a:xfrm>
          <a:prstGeom prst="rect">
            <a:avLst/>
          </a:prstGeom>
          <a:noFill/>
        </p:spPr>
        <p:txBody>
          <a:bodyPr wrap="square" rtlCol="0">
            <a:spAutoFit/>
          </a:bodyPr>
          <a:lstStyle/>
          <a:p>
            <a:r>
              <a:rPr lang="en-US" sz="3200" b="0" i="0" dirty="0" err="1">
                <a:effectLst/>
                <a:latin typeface="+mj-lt"/>
              </a:rPr>
              <a:t>Nghiệm</a:t>
            </a:r>
            <a:r>
              <a:rPr lang="vi-VN" sz="3200" b="0" i="0" dirty="0">
                <a:effectLst/>
                <a:latin typeface="+mj-lt"/>
              </a:rPr>
              <a:t> bình phương </a:t>
            </a:r>
            <a:r>
              <a:rPr lang="en-US" sz="3200" b="0" i="0" dirty="0" err="1">
                <a:effectLst/>
                <a:latin typeface="+mj-lt"/>
              </a:rPr>
              <a:t>tối</a:t>
            </a:r>
            <a:r>
              <a:rPr lang="en-US" sz="3200" b="0" i="0" dirty="0">
                <a:effectLst/>
                <a:latin typeface="+mj-lt"/>
              </a:rPr>
              <a:t> </a:t>
            </a:r>
            <a:r>
              <a:rPr lang="en-US" sz="3200" b="0" i="0" dirty="0" err="1">
                <a:effectLst/>
                <a:latin typeface="+mj-lt"/>
              </a:rPr>
              <a:t>thiểu</a:t>
            </a:r>
            <a:endParaRPr lang="en-US" sz="3200" dirty="0"/>
          </a:p>
        </p:txBody>
      </p:sp>
      <p:pic>
        <p:nvPicPr>
          <p:cNvPr id="8" name="Picture 7">
            <a:extLst>
              <a:ext uri="{FF2B5EF4-FFF2-40B4-BE49-F238E27FC236}">
                <a16:creationId xmlns:a16="http://schemas.microsoft.com/office/drawing/2014/main" id="{4811D0AA-DEF7-4B61-9374-1B3030C3E1AD}"/>
              </a:ext>
            </a:extLst>
          </p:cNvPr>
          <p:cNvPicPr>
            <a:picLocks noChangeAspect="1"/>
          </p:cNvPicPr>
          <p:nvPr/>
        </p:nvPicPr>
        <p:blipFill>
          <a:blip r:embed="rId2"/>
          <a:stretch>
            <a:fillRect/>
          </a:stretch>
        </p:blipFill>
        <p:spPr>
          <a:xfrm>
            <a:off x="7126237" y="2320663"/>
            <a:ext cx="4907964" cy="2216674"/>
          </a:xfrm>
          <a:prstGeom prst="rect">
            <a:avLst/>
          </a:prstGeom>
        </p:spPr>
      </p:pic>
      <p:pic>
        <p:nvPicPr>
          <p:cNvPr id="7" name="Picture 6">
            <a:extLst>
              <a:ext uri="{FF2B5EF4-FFF2-40B4-BE49-F238E27FC236}">
                <a16:creationId xmlns:a16="http://schemas.microsoft.com/office/drawing/2014/main" id="{0EC8F28B-5338-4F94-8297-7B964FA786EB}"/>
              </a:ext>
            </a:extLst>
          </p:cNvPr>
          <p:cNvPicPr>
            <a:picLocks noChangeAspect="1"/>
          </p:cNvPicPr>
          <p:nvPr/>
        </p:nvPicPr>
        <p:blipFill>
          <a:blip r:embed="rId3"/>
          <a:stretch>
            <a:fillRect/>
          </a:stretch>
        </p:blipFill>
        <p:spPr>
          <a:xfrm>
            <a:off x="7251700" y="4719816"/>
            <a:ext cx="4711700" cy="588963"/>
          </a:xfrm>
          <a:prstGeom prst="rect">
            <a:avLst/>
          </a:prstGeom>
        </p:spPr>
      </p:pic>
    </p:spTree>
    <p:extLst>
      <p:ext uri="{BB962C8B-B14F-4D97-AF65-F5344CB8AC3E}">
        <p14:creationId xmlns:p14="http://schemas.microsoft.com/office/powerpoint/2010/main" val="1405344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302" y="378377"/>
            <a:ext cx="10177203" cy="507076"/>
          </a:xfrm>
        </p:spPr>
        <p:txBody>
          <a:bodyPr>
            <a:normAutofit fontScale="90000"/>
          </a:bodyPr>
          <a:lstStyle/>
          <a:p>
            <a:r>
              <a:rPr lang="en-US" dirty="0" err="1"/>
              <a:t>Phương</a:t>
            </a:r>
            <a:r>
              <a:rPr lang="en-US" dirty="0"/>
              <a:t> </a:t>
            </a:r>
            <a:r>
              <a:rPr lang="en-US" dirty="0" err="1"/>
              <a:t>pháp</a:t>
            </a:r>
            <a:r>
              <a:rPr lang="en-US" dirty="0"/>
              <a:t> 1: </a:t>
            </a:r>
            <a:r>
              <a:rPr lang="en-US" dirty="0" err="1"/>
              <a:t>Phương</a:t>
            </a:r>
            <a:r>
              <a:rPr lang="en-US" dirty="0"/>
              <a:t> </a:t>
            </a:r>
            <a:r>
              <a:rPr lang="en-US" dirty="0" err="1"/>
              <a:t>trình</a:t>
            </a:r>
            <a:r>
              <a:rPr lang="en-US" dirty="0"/>
              <a:t> </a:t>
            </a:r>
            <a:r>
              <a:rPr lang="en-US" dirty="0" err="1"/>
              <a:t>chính</a:t>
            </a:r>
            <a:r>
              <a:rPr lang="en-US" dirty="0"/>
              <a:t> </a:t>
            </a:r>
            <a:r>
              <a:rPr lang="en-US" dirty="0" err="1"/>
              <a:t>tắc</a:t>
            </a:r>
            <a:r>
              <a:rPr lang="en-US" dirty="0"/>
              <a:t>   </a:t>
            </a:r>
            <a:endParaRPr lang="vi-VN" dirty="0"/>
          </a:p>
        </p:txBody>
      </p:sp>
      <p:sp>
        <p:nvSpPr>
          <p:cNvPr id="3" name="Content Placeholder 2"/>
          <p:cNvSpPr>
            <a:spLocks noGrp="1"/>
          </p:cNvSpPr>
          <p:nvPr>
            <p:ph idx="1"/>
          </p:nvPr>
        </p:nvSpPr>
        <p:spPr>
          <a:xfrm>
            <a:off x="451302" y="999856"/>
            <a:ext cx="9597573" cy="2838970"/>
          </a:xfrm>
        </p:spPr>
        <p:txBody>
          <a:bodyPr>
            <a:normAutofit fontScale="25000" lnSpcReduction="20000"/>
          </a:bodyPr>
          <a:lstStyle/>
          <a:p>
            <a:endParaRPr lang="en-US" sz="1800" dirty="0">
              <a:solidFill>
                <a:schemeClr val="tx1"/>
              </a:solidFill>
              <a:latin typeface="+mj-lt"/>
            </a:endParaRPr>
          </a:p>
          <a:p>
            <a:endParaRPr lang="en-US" sz="1800" dirty="0">
              <a:solidFill>
                <a:schemeClr val="tx1"/>
              </a:solidFill>
              <a:latin typeface="+mj-lt"/>
            </a:endParaRPr>
          </a:p>
          <a:p>
            <a:endParaRPr lang="en-US" sz="1800" dirty="0">
              <a:solidFill>
                <a:schemeClr val="tx1"/>
              </a:solidFill>
              <a:latin typeface="+mj-lt"/>
            </a:endParaRPr>
          </a:p>
          <a:p>
            <a:endParaRPr lang="en-US" sz="1800" dirty="0">
              <a:solidFill>
                <a:schemeClr val="tx1"/>
              </a:solidFill>
              <a:latin typeface="+mj-lt"/>
            </a:endParaRPr>
          </a:p>
          <a:p>
            <a:endParaRPr lang="en-US" sz="1800" dirty="0">
              <a:solidFill>
                <a:schemeClr val="tx1"/>
              </a:solidFill>
              <a:latin typeface="+mj-lt"/>
            </a:endParaRPr>
          </a:p>
          <a:p>
            <a:r>
              <a:rPr lang="en-US" sz="7200" dirty="0" err="1">
                <a:solidFill>
                  <a:schemeClr val="tx1"/>
                </a:solidFill>
                <a:latin typeface="+mj-lt"/>
                <a:ea typeface="Tahoma" panose="020B0604030504040204" pitchFamily="34" charset="0"/>
                <a:cs typeface="Tahoma" panose="020B0604030504040204" pitchFamily="34" charset="0"/>
              </a:rPr>
              <a:t>Lập</a:t>
            </a:r>
            <a:r>
              <a:rPr lang="en-US" sz="7200" dirty="0">
                <a:solidFill>
                  <a:schemeClr val="tx1"/>
                </a:solidFill>
                <a:latin typeface="+mj-lt"/>
                <a:ea typeface="Tahoma" panose="020B0604030504040204" pitchFamily="34" charset="0"/>
                <a:cs typeface="Tahoma" panose="020B0604030504040204" pitchFamily="34" charset="0"/>
              </a:rPr>
              <a:t> phương trình chính tắc</a:t>
            </a:r>
          </a:p>
          <a:p>
            <a:r>
              <a:rPr lang="en-US" sz="7200" dirty="0">
                <a:solidFill>
                  <a:schemeClr val="tx1"/>
                </a:solidFill>
                <a:latin typeface="+mj-lt"/>
                <a:ea typeface="Tahoma" panose="020B0604030504040204" pitchFamily="34" charset="0"/>
                <a:cs typeface="Tahoma" panose="020B0604030504040204" pitchFamily="34" charset="0"/>
              </a:rPr>
              <a:t>Giải phương trình chính tắc bằng LU hoặc Cholesky.</a:t>
            </a:r>
          </a:p>
          <a:p>
            <a:r>
              <a:rPr lang="en-US" sz="7200" dirty="0" err="1">
                <a:solidFill>
                  <a:schemeClr val="tx1"/>
                </a:solidFill>
                <a:latin typeface="+mj-lt"/>
                <a:ea typeface="Tahoma" panose="020B0604030504040204" pitchFamily="34" charset="0"/>
                <a:cs typeface="Tahoma" panose="020B0604030504040204" pitchFamily="34" charset="0"/>
              </a:rPr>
              <a:t>Ví</a:t>
            </a:r>
            <a:r>
              <a:rPr lang="en-US" sz="7200" dirty="0">
                <a:solidFill>
                  <a:schemeClr val="tx1"/>
                </a:solidFill>
                <a:latin typeface="+mj-lt"/>
                <a:ea typeface="Tahoma" panose="020B0604030504040204" pitchFamily="34" charset="0"/>
                <a:cs typeface="Tahoma" panose="020B0604030504040204" pitchFamily="34" charset="0"/>
              </a:rPr>
              <a:t> dụ 1. Giải hệ phương trình </a:t>
            </a:r>
          </a:p>
          <a:p>
            <a:pPr marL="0" indent="0">
              <a:buNone/>
            </a:pPr>
            <a:endParaRPr lang="en-US" sz="7200" dirty="0">
              <a:solidFill>
                <a:schemeClr val="tx1"/>
              </a:solidFill>
              <a:latin typeface="+mj-lt"/>
            </a:endParaRPr>
          </a:p>
          <a:p>
            <a:pPr marL="0" indent="0">
              <a:buNone/>
            </a:pPr>
            <a:endParaRPr lang="en-US" sz="7200" dirty="0">
              <a:solidFill>
                <a:schemeClr val="tx1"/>
              </a:solidFill>
              <a:latin typeface="+mj-lt"/>
            </a:endParaRPr>
          </a:p>
          <a:p>
            <a:endParaRPr lang="vi-VN" sz="7200" dirty="0">
              <a:solidFill>
                <a:schemeClr val="tx1"/>
              </a:solidFill>
              <a:latin typeface="+mj-lt"/>
            </a:endParaRPr>
          </a:p>
          <a:p>
            <a:pPr marL="0" indent="0">
              <a:buNone/>
            </a:pPr>
            <a:r>
              <a:rPr lang="en-US" sz="7200" dirty="0" err="1">
                <a:solidFill>
                  <a:schemeClr val="tx1"/>
                </a:solidFill>
                <a:latin typeface="+mj-lt"/>
              </a:rPr>
              <a:t>Chú</a:t>
            </a:r>
            <a:r>
              <a:rPr lang="en-US" sz="7200" dirty="0">
                <a:solidFill>
                  <a:schemeClr val="tx1"/>
                </a:solidFill>
                <a:latin typeface="+mj-lt"/>
              </a:rPr>
              <a:t> ý: </a:t>
            </a:r>
            <a:r>
              <a:rPr lang="en-US" sz="7200" dirty="0" err="1">
                <a:solidFill>
                  <a:schemeClr val="tx1"/>
                </a:solidFill>
                <a:latin typeface="+mj-lt"/>
              </a:rPr>
              <a:t>Thực</a:t>
            </a:r>
            <a:r>
              <a:rPr lang="en-US" sz="7200" dirty="0">
                <a:solidFill>
                  <a:schemeClr val="tx1"/>
                </a:solidFill>
                <a:latin typeface="+mj-lt"/>
              </a:rPr>
              <a:t> </a:t>
            </a:r>
            <a:r>
              <a:rPr lang="en-US" sz="7200" dirty="0" err="1">
                <a:solidFill>
                  <a:schemeClr val="tx1"/>
                </a:solidFill>
                <a:latin typeface="+mj-lt"/>
              </a:rPr>
              <a:t>tế</a:t>
            </a:r>
            <a:r>
              <a:rPr lang="en-US" sz="7200" dirty="0">
                <a:solidFill>
                  <a:schemeClr val="tx1"/>
                </a:solidFill>
                <a:latin typeface="+mj-lt"/>
              </a:rPr>
              <a:t> </a:t>
            </a:r>
            <a:r>
              <a:rPr lang="en-US" sz="7200" dirty="0" err="1">
                <a:solidFill>
                  <a:schemeClr val="tx1"/>
                </a:solidFill>
                <a:latin typeface="+mj-lt"/>
              </a:rPr>
              <a:t>cần</a:t>
            </a:r>
            <a:r>
              <a:rPr lang="en-US" sz="7200" dirty="0">
                <a:solidFill>
                  <a:schemeClr val="tx1"/>
                </a:solidFill>
                <a:latin typeface="+mj-lt"/>
              </a:rPr>
              <a:t> </a:t>
            </a:r>
            <a:r>
              <a:rPr lang="en-US" sz="7200" dirty="0" err="1">
                <a:solidFill>
                  <a:schemeClr val="tx1"/>
                </a:solidFill>
                <a:latin typeface="+mj-lt"/>
              </a:rPr>
              <a:t>kiểm</a:t>
            </a:r>
            <a:r>
              <a:rPr lang="en-US" sz="7200" dirty="0">
                <a:solidFill>
                  <a:schemeClr val="tx1"/>
                </a:solidFill>
                <a:latin typeface="+mj-lt"/>
              </a:rPr>
              <a:t> </a:t>
            </a:r>
            <a:r>
              <a:rPr lang="en-US" sz="7200" dirty="0" err="1">
                <a:solidFill>
                  <a:schemeClr val="tx1"/>
                </a:solidFill>
                <a:latin typeface="+mj-lt"/>
              </a:rPr>
              <a:t>tra</a:t>
            </a:r>
            <a:r>
              <a:rPr lang="en-US" sz="7200" dirty="0">
                <a:solidFill>
                  <a:schemeClr val="tx1"/>
                </a:solidFill>
                <a:latin typeface="+mj-lt"/>
              </a:rPr>
              <a:t> </a:t>
            </a:r>
            <a:r>
              <a:rPr lang="en-US" sz="7200" dirty="0" err="1">
                <a:solidFill>
                  <a:schemeClr val="tx1"/>
                </a:solidFill>
                <a:latin typeface="+mj-lt"/>
              </a:rPr>
              <a:t>tính</a:t>
            </a:r>
            <a:r>
              <a:rPr lang="en-US" sz="7200" dirty="0">
                <a:solidFill>
                  <a:schemeClr val="tx1"/>
                </a:solidFill>
                <a:latin typeface="+mj-lt"/>
              </a:rPr>
              <a:t> </a:t>
            </a:r>
            <a:r>
              <a:rPr lang="en-US" sz="7200" dirty="0" err="1">
                <a:solidFill>
                  <a:schemeClr val="tx1"/>
                </a:solidFill>
                <a:latin typeface="+mj-lt"/>
              </a:rPr>
              <a:t>giải</a:t>
            </a:r>
            <a:r>
              <a:rPr lang="en-US" sz="7200" dirty="0">
                <a:solidFill>
                  <a:schemeClr val="tx1"/>
                </a:solidFill>
                <a:latin typeface="+mj-lt"/>
              </a:rPr>
              <a:t> </a:t>
            </a:r>
            <a:r>
              <a:rPr lang="en-US" sz="7200" dirty="0" err="1">
                <a:solidFill>
                  <a:schemeClr val="tx1"/>
                </a:solidFill>
                <a:latin typeface="+mj-lt"/>
              </a:rPr>
              <a:t>được</a:t>
            </a:r>
            <a:r>
              <a:rPr lang="en-US" sz="7200" dirty="0">
                <a:solidFill>
                  <a:schemeClr val="tx1"/>
                </a:solidFill>
                <a:latin typeface="+mj-lt"/>
              </a:rPr>
              <a:t> &amp; </a:t>
            </a:r>
            <a:r>
              <a:rPr lang="en-US" sz="7200" dirty="0" err="1">
                <a:solidFill>
                  <a:schemeClr val="tx1"/>
                </a:solidFill>
                <a:latin typeface="+mj-lt"/>
              </a:rPr>
              <a:t>số</a:t>
            </a:r>
            <a:r>
              <a:rPr lang="en-US" sz="7200" dirty="0">
                <a:solidFill>
                  <a:schemeClr val="tx1"/>
                </a:solidFill>
                <a:latin typeface="+mj-lt"/>
              </a:rPr>
              <a:t> </a:t>
            </a:r>
            <a:r>
              <a:rPr lang="en-US" sz="7200" dirty="0" err="1">
                <a:solidFill>
                  <a:schemeClr val="tx1"/>
                </a:solidFill>
                <a:latin typeface="+mj-lt"/>
              </a:rPr>
              <a:t>điều</a:t>
            </a:r>
            <a:r>
              <a:rPr lang="en-US" sz="7200" dirty="0">
                <a:solidFill>
                  <a:schemeClr val="tx1"/>
                </a:solidFill>
                <a:latin typeface="+mj-lt"/>
              </a:rPr>
              <a:t> </a:t>
            </a:r>
            <a:r>
              <a:rPr lang="en-US" sz="7200" dirty="0" err="1">
                <a:solidFill>
                  <a:schemeClr val="tx1"/>
                </a:solidFill>
                <a:latin typeface="+mj-lt"/>
              </a:rPr>
              <a:t>kiện</a:t>
            </a:r>
            <a:r>
              <a:rPr lang="en-US" sz="7200" dirty="0">
                <a:solidFill>
                  <a:schemeClr val="tx1"/>
                </a:solidFill>
                <a:latin typeface="+mj-lt"/>
              </a:rPr>
              <a:t> </a:t>
            </a:r>
            <a:r>
              <a:rPr lang="en-US" sz="7200" dirty="0" err="1">
                <a:solidFill>
                  <a:schemeClr val="tx1"/>
                </a:solidFill>
                <a:latin typeface="+mj-lt"/>
              </a:rPr>
              <a:t>của</a:t>
            </a:r>
            <a:r>
              <a:rPr lang="en-US" sz="7200" dirty="0">
                <a:solidFill>
                  <a:schemeClr val="tx1"/>
                </a:solidFill>
                <a:latin typeface="+mj-lt"/>
              </a:rPr>
              <a:t> </a:t>
            </a:r>
            <a:r>
              <a:rPr lang="en-US" sz="7200" dirty="0" err="1">
                <a:solidFill>
                  <a:schemeClr val="tx1"/>
                </a:solidFill>
                <a:latin typeface="+mj-lt"/>
              </a:rPr>
              <a:t>phương</a:t>
            </a:r>
            <a:r>
              <a:rPr lang="en-US" sz="7200" dirty="0">
                <a:solidFill>
                  <a:schemeClr val="tx1"/>
                </a:solidFill>
                <a:latin typeface="+mj-lt"/>
              </a:rPr>
              <a:t> </a:t>
            </a:r>
            <a:r>
              <a:rPr lang="en-US" sz="7200" dirty="0" err="1">
                <a:solidFill>
                  <a:schemeClr val="tx1"/>
                </a:solidFill>
                <a:latin typeface="+mj-lt"/>
              </a:rPr>
              <a:t>trình</a:t>
            </a:r>
            <a:r>
              <a:rPr lang="en-US" sz="7200" dirty="0">
                <a:solidFill>
                  <a:schemeClr val="tx1"/>
                </a:solidFill>
                <a:latin typeface="+mj-lt"/>
              </a:rPr>
              <a:t> </a:t>
            </a:r>
            <a:r>
              <a:rPr lang="en-US" sz="7200" dirty="0" err="1">
                <a:solidFill>
                  <a:schemeClr val="tx1"/>
                </a:solidFill>
                <a:latin typeface="+mj-lt"/>
              </a:rPr>
              <a:t>chính</a:t>
            </a:r>
            <a:r>
              <a:rPr lang="en-US" sz="7200" dirty="0">
                <a:solidFill>
                  <a:schemeClr val="tx1"/>
                </a:solidFill>
                <a:latin typeface="+mj-lt"/>
              </a:rPr>
              <a:t> </a:t>
            </a:r>
            <a:r>
              <a:rPr lang="en-US" sz="7200" dirty="0" err="1">
                <a:solidFill>
                  <a:schemeClr val="tx1"/>
                </a:solidFill>
                <a:latin typeface="+mj-lt"/>
              </a:rPr>
              <a:t>tắc</a:t>
            </a:r>
            <a:endParaRPr lang="en-US" sz="7200" dirty="0">
              <a:solidFill>
                <a:schemeClr val="tx1"/>
              </a:solidFill>
              <a:latin typeface="+mj-lt"/>
            </a:endParaRPr>
          </a:p>
          <a:p>
            <a:pPr marL="0" indent="0">
              <a:buNone/>
            </a:pPr>
            <a:endParaRPr lang="vi-VN" sz="1800" dirty="0">
              <a:solidFill>
                <a:schemeClr val="tx1"/>
              </a:solidFill>
              <a:latin typeface="+mj-lt"/>
            </a:endParaRPr>
          </a:p>
          <a:p>
            <a:pPr marL="0" indent="0">
              <a:buNone/>
            </a:pPr>
            <a:endParaRPr lang="vi-VN" sz="1800" dirty="0">
              <a:latin typeface="+mj-lt"/>
            </a:endParaRPr>
          </a:p>
          <a:p>
            <a:endParaRPr lang="vi-VN" sz="1800" dirty="0">
              <a:latin typeface="+mj-lt"/>
            </a:endParaRPr>
          </a:p>
        </p:txBody>
      </p:sp>
      <mc:AlternateContent xmlns:mc="http://schemas.openxmlformats.org/markup-compatibility/2006" xmlns:a14="http://schemas.microsoft.com/office/drawing/2010/main">
        <mc:Choice Requires="a14">
          <p:sp>
            <p:nvSpPr>
              <p:cNvPr id="9" name="Rectangle 8"/>
              <p:cNvSpPr/>
              <p:nvPr/>
            </p:nvSpPr>
            <p:spPr>
              <a:xfrm>
                <a:off x="3700446" y="1347174"/>
                <a:ext cx="1624030" cy="37195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vi-VN" i="1">
                              <a:latin typeface="Cambria Math" panose="02040503050406030204" pitchFamily="18" charset="0"/>
                            </a:rPr>
                          </m:ctrlPr>
                        </m:sSupPr>
                        <m:e>
                          <m:r>
                            <a:rPr lang="vi-VN" i="1">
                              <a:latin typeface="Cambria Math" panose="02040503050406030204" pitchFamily="18" charset="0"/>
                            </a:rPr>
                            <m:t>𝐴</m:t>
                          </m:r>
                        </m:e>
                        <m:sup>
                          <m:r>
                            <a:rPr lang="vi-VN" i="1">
                              <a:latin typeface="Cambria Math" panose="02040503050406030204" pitchFamily="18" charset="0"/>
                            </a:rPr>
                            <m:t>𝑇</m:t>
                          </m:r>
                        </m:sup>
                      </m:sSup>
                      <m:r>
                        <a:rPr lang="vi-VN" i="1">
                          <a:latin typeface="Cambria Math" panose="02040503050406030204" pitchFamily="18" charset="0"/>
                        </a:rPr>
                        <m:t>𝐴</m:t>
                      </m:r>
                      <m:r>
                        <m:rPr>
                          <m:nor/>
                        </m:rPr>
                        <a:rPr lang="vi-VN" i="1">
                          <a:latin typeface="Cambria Math" panose="02040503050406030204" pitchFamily="18" charset="0"/>
                        </a:rPr>
                        <m:t> </m:t>
                      </m:r>
                      <m:r>
                        <a:rPr lang="vi-VN" i="1">
                          <a:latin typeface="Cambria Math" panose="02040503050406030204" pitchFamily="18" charset="0"/>
                        </a:rPr>
                        <m:t>𝑥</m:t>
                      </m:r>
                      <m:r>
                        <m:rPr>
                          <m:nor/>
                        </m:rPr>
                        <a:rPr lang="vi-VN" i="1">
                          <a:latin typeface="Cambria Math" panose="02040503050406030204" pitchFamily="18" charset="0"/>
                        </a:rPr>
                        <m:t> </m:t>
                      </m:r>
                      <m:r>
                        <a:rPr lang="vi-VN" i="0">
                          <a:latin typeface="Cambria Math" panose="02040503050406030204" pitchFamily="18" charset="0"/>
                        </a:rPr>
                        <m:t>=</m:t>
                      </m:r>
                      <m:r>
                        <m:rPr>
                          <m:nor/>
                        </m:rPr>
                        <a:rPr lang="vi-VN" i="1">
                          <a:latin typeface="Cambria Math" panose="02040503050406030204" pitchFamily="18" charset="0"/>
                        </a:rPr>
                        <m:t> </m:t>
                      </m:r>
                      <m:sSup>
                        <m:sSupPr>
                          <m:ctrlPr>
                            <a:rPr lang="vi-VN" i="1">
                              <a:latin typeface="Cambria Math" panose="02040503050406030204" pitchFamily="18" charset="0"/>
                            </a:rPr>
                          </m:ctrlPr>
                        </m:sSupPr>
                        <m:e>
                          <m:r>
                            <a:rPr lang="vi-VN" i="1">
                              <a:latin typeface="Cambria Math" panose="02040503050406030204" pitchFamily="18" charset="0"/>
                            </a:rPr>
                            <m:t>𝐴</m:t>
                          </m:r>
                        </m:e>
                        <m:sup>
                          <m:r>
                            <a:rPr lang="vi-VN" i="1">
                              <a:latin typeface="Cambria Math" panose="02040503050406030204" pitchFamily="18" charset="0"/>
                            </a:rPr>
                            <m:t>𝑇</m:t>
                          </m:r>
                        </m:sup>
                      </m:sSup>
                      <m:r>
                        <m:rPr>
                          <m:nor/>
                        </m:rPr>
                        <a:rPr lang="vi-VN" i="1">
                          <a:latin typeface="Cambria Math" panose="02040503050406030204" pitchFamily="18" charset="0"/>
                        </a:rPr>
                        <m:t> </m:t>
                      </m:r>
                      <m:r>
                        <a:rPr lang="vi-VN" i="1">
                          <a:latin typeface="Cambria Math" panose="02040503050406030204" pitchFamily="18" charset="0"/>
                        </a:rPr>
                        <m:t>𝑏</m:t>
                      </m:r>
                    </m:oMath>
                  </m:oMathPara>
                </a14:m>
                <a:endParaRPr lang="vi-VN" dirty="0"/>
              </a:p>
            </p:txBody>
          </p:sp>
        </mc:Choice>
        <mc:Fallback xmlns="">
          <p:sp>
            <p:nvSpPr>
              <p:cNvPr id="9" name="Rectangle 8"/>
              <p:cNvSpPr>
                <a:spLocks noRot="1" noChangeAspect="1" noMove="1" noResize="1" noEditPoints="1" noAdjustHandles="1" noChangeArrowheads="1" noChangeShapeType="1" noTextEdit="1"/>
              </p:cNvSpPr>
              <p:nvPr/>
            </p:nvSpPr>
            <p:spPr>
              <a:xfrm>
                <a:off x="3700446" y="1347174"/>
                <a:ext cx="1624030" cy="37195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657111" y="2438391"/>
                <a:ext cx="2386359" cy="823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vi-VN" i="1">
                              <a:latin typeface="Cambria Math" panose="02040503050406030204" pitchFamily="18" charset="0"/>
                            </a:rPr>
                          </m:ctrlPr>
                        </m:dPr>
                        <m:e>
                          <m:m>
                            <m:mPr>
                              <m:mcs>
                                <m:mc>
                                  <m:mcPr>
                                    <m:count m:val="1"/>
                                    <m:mcJc m:val="center"/>
                                  </m:mcPr>
                                </m:mc>
                              </m:mcs>
                              <m:ctrlPr>
                                <a:rPr lang="vi-VN" i="1">
                                  <a:latin typeface="Cambria Math" panose="02040503050406030204" pitchFamily="18" charset="0"/>
                                </a:rPr>
                              </m:ctrlPr>
                            </m:mPr>
                            <m:mr>
                              <m:e>
                                <m:m>
                                  <m:mPr>
                                    <m:mcs>
                                      <m:mc>
                                        <m:mcPr>
                                          <m:count m:val="2"/>
                                          <m:mcJc m:val="center"/>
                                        </m:mcPr>
                                      </m:mc>
                                    </m:mcs>
                                    <m:ctrlPr>
                                      <a:rPr lang="vi-VN" i="1">
                                        <a:latin typeface="Cambria Math" panose="02040503050406030204" pitchFamily="18" charset="0"/>
                                      </a:rPr>
                                    </m:ctrlPr>
                                  </m:mPr>
                                  <m:mr>
                                    <m:e>
                                      <m:r>
                                        <a:rPr lang="vi-VN">
                                          <a:latin typeface="Cambria Math" panose="02040503050406030204" pitchFamily="18" charset="0"/>
                                        </a:rPr>
                                        <m:t>1</m:t>
                                      </m:r>
                                    </m:e>
                                    <m:e>
                                      <m:r>
                                        <a:rPr lang="vi-VN" i="0">
                                          <a:latin typeface="Cambria Math" panose="02040503050406030204" pitchFamily="18" charset="0"/>
                                        </a:rPr>
                                        <m:t>1</m:t>
                                      </m:r>
                                    </m:e>
                                  </m:mr>
                                  <m:mr>
                                    <m:e>
                                      <m:r>
                                        <a:rPr lang="vi-VN" i="0">
                                          <a:latin typeface="Cambria Math" panose="02040503050406030204" pitchFamily="18" charset="0"/>
                                        </a:rPr>
                                        <m:t>1</m:t>
                                      </m:r>
                                    </m:e>
                                    <m:e>
                                      <m:r>
                                        <a:rPr lang="vi-VN" i="0">
                                          <a:latin typeface="Cambria Math" panose="02040503050406030204" pitchFamily="18" charset="0"/>
                                        </a:rPr>
                                        <m:t>−1</m:t>
                                      </m:r>
                                    </m:e>
                                  </m:mr>
                                </m:m>
                              </m:e>
                            </m:mr>
                            <m:mr>
                              <m:e>
                                <m:m>
                                  <m:mPr>
                                    <m:mcs>
                                      <m:mc>
                                        <m:mcPr>
                                          <m:count m:val="2"/>
                                          <m:mcJc m:val="center"/>
                                        </m:mcPr>
                                      </m:mc>
                                    </m:mcs>
                                    <m:ctrlPr>
                                      <a:rPr lang="vi-VN" i="1">
                                        <a:latin typeface="Cambria Math" panose="02040503050406030204" pitchFamily="18" charset="0"/>
                                      </a:rPr>
                                    </m:ctrlPr>
                                  </m:mPr>
                                  <m:mr>
                                    <m:e>
                                      <m:r>
                                        <a:rPr lang="vi-VN" i="0">
                                          <a:latin typeface="Cambria Math" panose="02040503050406030204" pitchFamily="18" charset="0"/>
                                        </a:rPr>
                                        <m:t>2</m:t>
                                      </m:r>
                                    </m:e>
                                    <m:e>
                                      <m:r>
                                        <a:rPr lang="vi-VN" i="0">
                                          <a:latin typeface="Cambria Math" panose="02040503050406030204" pitchFamily="18" charset="0"/>
                                        </a:rPr>
                                        <m:t>1</m:t>
                                      </m:r>
                                    </m:e>
                                  </m:mr>
                                </m:m>
                              </m:e>
                            </m:mr>
                          </m:m>
                        </m:e>
                      </m:d>
                      <m:d>
                        <m:dPr>
                          <m:ctrlPr>
                            <a:rPr lang="vi-VN" i="1">
                              <a:latin typeface="Cambria Math" panose="02040503050406030204" pitchFamily="18" charset="0"/>
                            </a:rPr>
                          </m:ctrlPr>
                        </m:dPr>
                        <m:e>
                          <m:m>
                            <m:mPr>
                              <m:mcs>
                                <m:mc>
                                  <m:mcPr>
                                    <m:count m:val="1"/>
                                    <m:mcJc m:val="center"/>
                                  </m:mcPr>
                                </m:mc>
                              </m:mcs>
                              <m:ctrlPr>
                                <a:rPr lang="vi-VN" i="1">
                                  <a:latin typeface="Cambria Math" panose="02040503050406030204" pitchFamily="18" charset="0"/>
                                </a:rPr>
                              </m:ctrlPr>
                            </m:mPr>
                            <m:mr>
                              <m:e>
                                <m:sSub>
                                  <m:sSubPr>
                                    <m:ctrlPr>
                                      <a:rPr lang="vi-VN" i="1">
                                        <a:latin typeface="Cambria Math" panose="02040503050406030204" pitchFamily="18" charset="0"/>
                                      </a:rPr>
                                    </m:ctrlPr>
                                  </m:sSubPr>
                                  <m:e>
                                    <m:r>
                                      <a:rPr lang="vi-VN" i="1">
                                        <a:latin typeface="Cambria Math" panose="02040503050406030204" pitchFamily="18" charset="0"/>
                                      </a:rPr>
                                      <m:t>𝑥</m:t>
                                    </m:r>
                                  </m:e>
                                  <m:sub>
                                    <m:r>
                                      <a:rPr lang="vi-VN" i="0">
                                        <a:latin typeface="Cambria Math" panose="02040503050406030204" pitchFamily="18" charset="0"/>
                                      </a:rPr>
                                      <m:t>1</m:t>
                                    </m:r>
                                  </m:sub>
                                </m:sSub>
                              </m:e>
                            </m:mr>
                            <m:mr>
                              <m:e>
                                <m:sSub>
                                  <m:sSubPr>
                                    <m:ctrlPr>
                                      <a:rPr lang="vi-VN" i="1">
                                        <a:latin typeface="Cambria Math" panose="02040503050406030204" pitchFamily="18" charset="0"/>
                                      </a:rPr>
                                    </m:ctrlPr>
                                  </m:sSubPr>
                                  <m:e>
                                    <m:r>
                                      <a:rPr lang="vi-VN" i="1">
                                        <a:latin typeface="Cambria Math" panose="02040503050406030204" pitchFamily="18" charset="0"/>
                                      </a:rPr>
                                      <m:t>𝑥</m:t>
                                    </m:r>
                                  </m:e>
                                  <m:sub>
                                    <m:r>
                                      <a:rPr lang="vi-VN" i="0">
                                        <a:latin typeface="Cambria Math" panose="02040503050406030204" pitchFamily="18" charset="0"/>
                                      </a:rPr>
                                      <m:t>2</m:t>
                                    </m:r>
                                  </m:sub>
                                </m:sSub>
                              </m:e>
                            </m:mr>
                          </m:m>
                        </m:e>
                      </m:d>
                      <m:r>
                        <a:rPr lang="vi-VN" i="0">
                          <a:latin typeface="Cambria Math" panose="02040503050406030204" pitchFamily="18" charset="0"/>
                        </a:rPr>
                        <m:t>=</m:t>
                      </m:r>
                      <m:d>
                        <m:dPr>
                          <m:ctrlPr>
                            <a:rPr lang="vi-VN" i="1">
                              <a:latin typeface="Cambria Math" panose="02040503050406030204" pitchFamily="18" charset="0"/>
                            </a:rPr>
                          </m:ctrlPr>
                        </m:dPr>
                        <m:e>
                          <m:m>
                            <m:mPr>
                              <m:mcs>
                                <m:mc>
                                  <m:mcPr>
                                    <m:count m:val="1"/>
                                    <m:mcJc m:val="center"/>
                                  </m:mcPr>
                                </m:mc>
                              </m:mcs>
                              <m:ctrlPr>
                                <a:rPr lang="vi-VN" i="1">
                                  <a:latin typeface="Cambria Math" panose="02040503050406030204" pitchFamily="18" charset="0"/>
                                </a:rPr>
                              </m:ctrlPr>
                            </m:mPr>
                            <m:mr>
                              <m:e>
                                <m:r>
                                  <a:rPr lang="vi-VN" i="0">
                                    <a:latin typeface="Cambria Math" panose="02040503050406030204" pitchFamily="18" charset="0"/>
                                  </a:rPr>
                                  <m:t>2</m:t>
                                </m:r>
                              </m:e>
                            </m:mr>
                            <m:mr>
                              <m:e>
                                <m:r>
                                  <a:rPr lang="vi-VN" i="0">
                                    <a:latin typeface="Cambria Math" panose="02040503050406030204" pitchFamily="18" charset="0"/>
                                  </a:rPr>
                                  <m:t>0</m:t>
                                </m:r>
                              </m:e>
                            </m:mr>
                            <m:mr>
                              <m:e>
                                <m:r>
                                  <a:rPr lang="vi-VN" i="0">
                                    <a:latin typeface="Cambria Math" panose="02040503050406030204" pitchFamily="18" charset="0"/>
                                  </a:rPr>
                                  <m:t>4</m:t>
                                </m:r>
                              </m:e>
                            </m:mr>
                          </m:m>
                        </m:e>
                      </m:d>
                    </m:oMath>
                  </m:oMathPara>
                </a14:m>
                <a:endParaRPr lang="vi-VN" dirty="0"/>
              </a:p>
            </p:txBody>
          </p:sp>
        </mc:Choice>
        <mc:Fallback xmlns="">
          <p:sp>
            <p:nvSpPr>
              <p:cNvPr id="10" name="Rectangle 9"/>
              <p:cNvSpPr>
                <a:spLocks noRot="1" noChangeAspect="1" noMove="1" noResize="1" noEditPoints="1" noAdjustHandles="1" noChangeArrowheads="1" noChangeShapeType="1" noTextEdit="1"/>
              </p:cNvSpPr>
              <p:nvPr/>
            </p:nvSpPr>
            <p:spPr>
              <a:xfrm>
                <a:off x="2657111" y="2438391"/>
                <a:ext cx="2386359" cy="823110"/>
              </a:xfrm>
              <a:prstGeom prst="rect">
                <a:avLst/>
              </a:prstGeom>
              <a:blipFill>
                <a:blip r:embed="rId3"/>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190C818-04DC-433E-BF1B-AA7EBA1D917E}"/>
              </a:ext>
            </a:extLst>
          </p:cNvPr>
          <p:cNvPicPr>
            <a:picLocks noChangeAspect="1"/>
          </p:cNvPicPr>
          <p:nvPr/>
        </p:nvPicPr>
        <p:blipFill>
          <a:blip r:embed="rId4"/>
          <a:stretch>
            <a:fillRect/>
          </a:stretch>
        </p:blipFill>
        <p:spPr>
          <a:xfrm>
            <a:off x="540330" y="4143420"/>
            <a:ext cx="6753269" cy="2147888"/>
          </a:xfrm>
          <a:prstGeom prst="rect">
            <a:avLst/>
          </a:prstGeom>
        </p:spPr>
      </p:pic>
    </p:spTree>
    <p:extLst>
      <p:ext uri="{BB962C8B-B14F-4D97-AF65-F5344CB8AC3E}">
        <p14:creationId xmlns:p14="http://schemas.microsoft.com/office/powerpoint/2010/main" val="4094496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2E048A-7BCA-4B81-B93B-9D99D66CF823}"/>
              </a:ext>
            </a:extLst>
          </p:cNvPr>
          <p:cNvPicPr>
            <a:picLocks noChangeAspect="1"/>
          </p:cNvPicPr>
          <p:nvPr/>
        </p:nvPicPr>
        <p:blipFill>
          <a:blip r:embed="rId2"/>
          <a:stretch>
            <a:fillRect/>
          </a:stretch>
        </p:blipFill>
        <p:spPr>
          <a:xfrm>
            <a:off x="1596332" y="266372"/>
            <a:ext cx="9319318" cy="6325256"/>
          </a:xfrm>
          <a:prstGeom prst="rect">
            <a:avLst/>
          </a:prstGeom>
        </p:spPr>
      </p:pic>
    </p:spTree>
    <p:extLst>
      <p:ext uri="{BB962C8B-B14F-4D97-AF65-F5344CB8AC3E}">
        <p14:creationId xmlns:p14="http://schemas.microsoft.com/office/powerpoint/2010/main" val="2294035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D64628-C2DE-4D17-94E8-465DA65DA5AA}"/>
              </a:ext>
            </a:extLst>
          </p:cNvPr>
          <p:cNvPicPr>
            <a:picLocks noChangeAspect="1"/>
          </p:cNvPicPr>
          <p:nvPr/>
        </p:nvPicPr>
        <p:blipFill>
          <a:blip r:embed="rId2"/>
          <a:stretch>
            <a:fillRect/>
          </a:stretch>
        </p:blipFill>
        <p:spPr>
          <a:xfrm>
            <a:off x="1462087" y="557212"/>
            <a:ext cx="9766892" cy="5957888"/>
          </a:xfrm>
          <a:prstGeom prst="rect">
            <a:avLst/>
          </a:prstGeom>
        </p:spPr>
      </p:pic>
    </p:spTree>
    <p:extLst>
      <p:ext uri="{BB962C8B-B14F-4D97-AF65-F5344CB8AC3E}">
        <p14:creationId xmlns:p14="http://schemas.microsoft.com/office/powerpoint/2010/main" val="952378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9902" y="1198485"/>
            <a:ext cx="8678864" cy="4171920"/>
          </a:xfrm>
        </p:spPr>
        <p:txBody>
          <a:bodyPr>
            <a:normAutofit fontScale="25000" lnSpcReduction="20000"/>
          </a:bodyPr>
          <a:lstStyle/>
          <a:p>
            <a:endParaRPr lang="en-US" dirty="0">
              <a:solidFill>
                <a:schemeClr val="tx1"/>
              </a:solidFill>
            </a:endParaRPr>
          </a:p>
          <a:p>
            <a:endParaRPr lang="en-US" dirty="0">
              <a:solidFill>
                <a:schemeClr val="tx1"/>
              </a:solidFill>
            </a:endParaRPr>
          </a:p>
          <a:p>
            <a:endParaRPr lang="en-US" sz="6400" dirty="0">
              <a:solidFill>
                <a:schemeClr val="tx1"/>
              </a:solidFill>
            </a:endParaRPr>
          </a:p>
          <a:p>
            <a:endParaRPr lang="en-US" sz="6400" dirty="0">
              <a:solidFill>
                <a:schemeClr val="tx1"/>
              </a:solidFill>
            </a:endParaRPr>
          </a:p>
          <a:p>
            <a:endParaRPr lang="en-US" sz="6400" dirty="0">
              <a:solidFill>
                <a:schemeClr val="tx1"/>
              </a:solidFill>
            </a:endParaRPr>
          </a:p>
          <a:p>
            <a:endParaRPr lang="vi-VN" sz="5600" dirty="0">
              <a:solidFill>
                <a:schemeClr val="tx1"/>
              </a:solidFill>
            </a:endParaRPr>
          </a:p>
          <a:p>
            <a:r>
              <a:rPr lang="vi-VN" sz="7200" dirty="0">
                <a:solidFill>
                  <a:schemeClr val="tx1"/>
                </a:solidFill>
              </a:rPr>
              <a:t>Sử dụng phân tích QR (trực chuẩn hóa Gram-Schmidt) (yêu cầu khi đi thi)</a:t>
            </a:r>
          </a:p>
          <a:p>
            <a:pPr marL="0" indent="0">
              <a:buNone/>
            </a:pPr>
            <a:r>
              <a:rPr lang="vi-VN" sz="7200" dirty="0">
                <a:solidFill>
                  <a:schemeClr val="tx1"/>
                </a:solidFill>
              </a:rPr>
              <a:t>Trực chuẩn hóa Gram-Schmidt các cột của A. (ĐSTT dạy các em như thế nào) ta được phân tích QR trong đó Q là ma trận trực giao, R là ma trận tam giác trên. </a:t>
            </a:r>
          </a:p>
          <a:p>
            <a:pPr marL="0" indent="0">
              <a:buNone/>
            </a:pPr>
            <a:endParaRPr lang="vi-VN" sz="7200" dirty="0">
              <a:solidFill>
                <a:schemeClr val="tx1"/>
              </a:solidFill>
            </a:endParaRPr>
          </a:p>
          <a:p>
            <a:pPr marL="0" indent="0">
              <a:buNone/>
            </a:pPr>
            <a:endParaRPr lang="vi-VN" sz="7200" dirty="0">
              <a:solidFill>
                <a:schemeClr val="tx1"/>
              </a:solidFill>
            </a:endParaRPr>
          </a:p>
          <a:p>
            <a:pPr marL="0" indent="0">
              <a:buNone/>
            </a:pPr>
            <a:endParaRPr lang="vi-VN" sz="7200" dirty="0">
              <a:solidFill>
                <a:schemeClr val="tx1"/>
              </a:solidFill>
            </a:endParaRPr>
          </a:p>
          <a:p>
            <a:pPr marL="0" indent="0">
              <a:buNone/>
            </a:pPr>
            <a:endParaRPr lang="en-US" sz="7200" dirty="0">
              <a:solidFill>
                <a:schemeClr val="tx1"/>
              </a:solidFill>
            </a:endParaRPr>
          </a:p>
          <a:p>
            <a:pPr marL="0" indent="0">
              <a:buNone/>
            </a:pPr>
            <a:endParaRPr lang="en-US" sz="7200" dirty="0">
              <a:solidFill>
                <a:schemeClr val="tx1"/>
              </a:solidFill>
            </a:endParaRPr>
          </a:p>
          <a:p>
            <a:pPr marL="0" indent="0">
              <a:buNone/>
            </a:pPr>
            <a:endParaRPr lang="vi-VN" sz="7200" dirty="0">
              <a:solidFill>
                <a:schemeClr val="tx1"/>
              </a:solidFill>
            </a:endParaRPr>
          </a:p>
          <a:p>
            <a:pPr>
              <a:buFont typeface="Wingdings" panose="05000000000000000000" pitchFamily="2" charset="2"/>
              <a:buChar char="Ø"/>
            </a:pPr>
            <a:r>
              <a:rPr lang="vi-VN" sz="7200" dirty="0">
                <a:solidFill>
                  <a:schemeClr val="tx1"/>
                </a:solidFill>
              </a:rPr>
              <a:t>Khi đó, thay vì giải Ax=b ta đi giải </a:t>
            </a:r>
            <a:endParaRPr lang="en-US" sz="7200" dirty="0">
              <a:solidFill>
                <a:schemeClr val="tx1"/>
              </a:solidFill>
            </a:endParaRPr>
          </a:p>
          <a:p>
            <a:pPr>
              <a:buFont typeface="Wingdings" panose="05000000000000000000" pitchFamily="2" charset="2"/>
              <a:buChar char="Ø"/>
            </a:pPr>
            <a:r>
              <a:rPr lang="vi-VN" sz="7200" dirty="0">
                <a:solidFill>
                  <a:schemeClr val="tx1"/>
                </a:solidFill>
              </a:rPr>
              <a:t>Ví dụ 2. Giải lại hệ trong VD1 bằng phương pháp QR.</a:t>
            </a:r>
          </a:p>
          <a:p>
            <a:pPr marL="0" indent="0">
              <a:buNone/>
            </a:pPr>
            <a:endParaRPr lang="vi-VN" sz="7200" dirty="0">
              <a:solidFill>
                <a:schemeClr val="tx1"/>
              </a:solidFill>
            </a:endParaRPr>
          </a:p>
          <a:p>
            <a:pPr marL="0" indent="0">
              <a:buNone/>
            </a:pPr>
            <a:r>
              <a:rPr lang="vi-VN" sz="7200" dirty="0">
                <a:solidFill>
                  <a:schemeClr val="tx1"/>
                </a:solidFill>
              </a:rPr>
              <a:t>Bình luận: </a:t>
            </a:r>
            <a:r>
              <a:rPr lang="en-US" sz="7200" dirty="0">
                <a:solidFill>
                  <a:schemeClr val="tx1"/>
                </a:solidFill>
              </a:rPr>
              <a:t>	</a:t>
            </a:r>
            <a:r>
              <a:rPr lang="vi-VN" sz="7200" dirty="0">
                <a:solidFill>
                  <a:schemeClr val="tx1"/>
                </a:solidFill>
              </a:rPr>
              <a:t>1. Thực tế Matlab hay Python dùng cách 2 để giải các bài toán lớn.</a:t>
            </a:r>
          </a:p>
          <a:p>
            <a:pPr marL="0" indent="0">
              <a:buNone/>
            </a:pPr>
            <a:r>
              <a:rPr lang="en-US" sz="7200" dirty="0">
                <a:solidFill>
                  <a:schemeClr val="tx1"/>
                </a:solidFill>
              </a:rPr>
              <a:t>			</a:t>
            </a:r>
            <a:r>
              <a:rPr lang="vi-VN" sz="7200" dirty="0">
                <a:solidFill>
                  <a:schemeClr val="tx1"/>
                </a:solidFill>
              </a:rPr>
              <a:t>2. Nhưng đối với sv tính tay thì cách 1 tốt hơn.</a:t>
            </a:r>
          </a:p>
          <a:p>
            <a:pPr marL="0" indent="0">
              <a:buNone/>
            </a:pPr>
            <a:r>
              <a:rPr lang="en-US" sz="7200" dirty="0">
                <a:solidFill>
                  <a:schemeClr val="tx1"/>
                </a:solidFill>
              </a:rPr>
              <a:t>			</a:t>
            </a:r>
            <a:r>
              <a:rPr lang="vi-VN" sz="7200" dirty="0">
                <a:solidFill>
                  <a:schemeClr val="tx1"/>
                </a:solidFill>
              </a:rPr>
              <a:t>3. Đi thi yêu cầu làm cách 2, làm cách 1 được 1/3 số điểm.</a:t>
            </a:r>
          </a:p>
          <a:p>
            <a:pPr marL="0" indent="0">
              <a:buNone/>
            </a:pPr>
            <a:endParaRPr lang="vi-VN" sz="6400" dirty="0"/>
          </a:p>
          <a:p>
            <a:endParaRPr lang="vi-VN" dirty="0"/>
          </a:p>
        </p:txBody>
      </p:sp>
      <mc:AlternateContent xmlns:mc="http://schemas.openxmlformats.org/markup-compatibility/2006" xmlns:a14="http://schemas.microsoft.com/office/drawing/2010/main">
        <mc:Choice Requires="a14">
          <p:sp>
            <p:nvSpPr>
              <p:cNvPr id="13" name="Rectangle 12"/>
              <p:cNvSpPr/>
              <p:nvPr/>
            </p:nvSpPr>
            <p:spPr>
              <a:xfrm>
                <a:off x="4623031" y="4243170"/>
                <a:ext cx="134276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𝑅𝑥</m:t>
                      </m:r>
                      <m:r>
                        <m:rPr>
                          <m:nor/>
                        </m:rPr>
                        <a:rPr lang="vi-VN" i="1">
                          <a:latin typeface="Cambria Math" panose="02040503050406030204" pitchFamily="18" charset="0"/>
                        </a:rPr>
                        <m:t> </m:t>
                      </m:r>
                      <m:r>
                        <a:rPr lang="vi-VN" i="0">
                          <a:latin typeface="Cambria Math" panose="02040503050406030204" pitchFamily="18" charset="0"/>
                        </a:rPr>
                        <m:t>=</m:t>
                      </m:r>
                      <m:r>
                        <m:rPr>
                          <m:nor/>
                        </m:rPr>
                        <a:rPr lang="vi-VN" i="1">
                          <a:latin typeface="Cambria Math" panose="02040503050406030204" pitchFamily="18" charset="0"/>
                        </a:rPr>
                        <m:t> </m:t>
                      </m:r>
                      <m:sSup>
                        <m:sSupPr>
                          <m:ctrlPr>
                            <a:rPr lang="vi-VN" i="1">
                              <a:latin typeface="Cambria Math" panose="02040503050406030204" pitchFamily="18" charset="0"/>
                            </a:rPr>
                          </m:ctrlPr>
                        </m:sSupPr>
                        <m:e>
                          <m:r>
                            <a:rPr lang="vi-VN" i="1">
                              <a:latin typeface="Cambria Math" panose="02040503050406030204" pitchFamily="18" charset="0"/>
                            </a:rPr>
                            <m:t>𝑄</m:t>
                          </m:r>
                        </m:e>
                        <m:sup>
                          <m:r>
                            <a:rPr lang="vi-VN" i="1">
                              <a:latin typeface="Cambria Math" panose="02040503050406030204" pitchFamily="18" charset="0"/>
                            </a:rPr>
                            <m:t>𝑇</m:t>
                          </m:r>
                        </m:sup>
                      </m:sSup>
                      <m:r>
                        <a:rPr lang="vi-VN" i="1">
                          <a:latin typeface="Cambria Math" panose="02040503050406030204" pitchFamily="18" charset="0"/>
                        </a:rPr>
                        <m:t>𝑏</m:t>
                      </m:r>
                    </m:oMath>
                  </m:oMathPara>
                </a14:m>
                <a:endParaRPr lang="vi-VN" dirty="0"/>
              </a:p>
            </p:txBody>
          </p:sp>
        </mc:Choice>
        <mc:Fallback xmlns="">
          <p:sp>
            <p:nvSpPr>
              <p:cNvPr id="13" name="Rectangle 12"/>
              <p:cNvSpPr>
                <a:spLocks noRot="1" noChangeAspect="1" noMove="1" noResize="1" noEditPoints="1" noAdjustHandles="1" noChangeArrowheads="1" noChangeShapeType="1" noTextEdit="1"/>
              </p:cNvSpPr>
              <p:nvPr/>
            </p:nvSpPr>
            <p:spPr>
              <a:xfrm>
                <a:off x="4623031" y="4243170"/>
                <a:ext cx="1342763" cy="369332"/>
              </a:xfrm>
              <a:prstGeom prst="rect">
                <a:avLst/>
              </a:prstGeom>
              <a:blipFill>
                <a:blip r:embed="rId2"/>
                <a:stretch>
                  <a:fillRect b="-11475"/>
                </a:stretch>
              </a:blipFill>
            </p:spPr>
            <p:txBody>
              <a:bodyPr/>
              <a:lstStyle/>
              <a:p>
                <a:r>
                  <a:rPr lang="en-US">
                    <a:noFill/>
                  </a:rPr>
                  <a:t> </a:t>
                </a:r>
              </a:p>
            </p:txBody>
          </p:sp>
        </mc:Fallback>
      </mc:AlternateContent>
      <p:pic>
        <p:nvPicPr>
          <p:cNvPr id="14" name="Picture 13"/>
          <p:cNvPicPr>
            <a:picLocks noChangeAspect="1"/>
          </p:cNvPicPr>
          <p:nvPr/>
        </p:nvPicPr>
        <p:blipFill>
          <a:blip r:embed="rId3"/>
          <a:stretch>
            <a:fillRect/>
          </a:stretch>
        </p:blipFill>
        <p:spPr>
          <a:xfrm>
            <a:off x="2478517" y="2508242"/>
            <a:ext cx="5338829" cy="1528108"/>
          </a:xfrm>
          <a:prstGeom prst="rect">
            <a:avLst/>
          </a:prstGeom>
        </p:spPr>
      </p:pic>
      <p:sp>
        <p:nvSpPr>
          <p:cNvPr id="12" name="Title 1">
            <a:extLst>
              <a:ext uri="{FF2B5EF4-FFF2-40B4-BE49-F238E27FC236}">
                <a16:creationId xmlns:a16="http://schemas.microsoft.com/office/drawing/2014/main" id="{91D311E4-D21C-4A5D-9429-96F96EFB6905}"/>
              </a:ext>
            </a:extLst>
          </p:cNvPr>
          <p:cNvSpPr>
            <a:spLocks noGrp="1"/>
          </p:cNvSpPr>
          <p:nvPr>
            <p:ph type="title"/>
          </p:nvPr>
        </p:nvSpPr>
        <p:spPr>
          <a:xfrm>
            <a:off x="679902" y="378377"/>
            <a:ext cx="10177203" cy="507076"/>
          </a:xfrm>
        </p:spPr>
        <p:txBody>
          <a:bodyPr>
            <a:normAutofit fontScale="90000"/>
          </a:bodyPr>
          <a:lstStyle/>
          <a:p>
            <a:r>
              <a:rPr lang="en-US" dirty="0" err="1"/>
              <a:t>Phương</a:t>
            </a:r>
            <a:r>
              <a:rPr lang="en-US" dirty="0"/>
              <a:t> </a:t>
            </a:r>
            <a:r>
              <a:rPr lang="en-US" dirty="0" err="1"/>
              <a:t>pháp</a:t>
            </a:r>
            <a:r>
              <a:rPr lang="en-US" dirty="0"/>
              <a:t> 2: Phân </a:t>
            </a:r>
            <a:r>
              <a:rPr lang="en-US" dirty="0" err="1"/>
              <a:t>tích</a:t>
            </a:r>
            <a:r>
              <a:rPr lang="en-US" dirty="0"/>
              <a:t> QR</a:t>
            </a:r>
            <a:endParaRPr lang="vi-VN" dirty="0"/>
          </a:p>
        </p:txBody>
      </p:sp>
    </p:spTree>
    <p:extLst>
      <p:ext uri="{BB962C8B-B14F-4D97-AF65-F5344CB8AC3E}">
        <p14:creationId xmlns:p14="http://schemas.microsoft.com/office/powerpoint/2010/main" val="37010414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707</TotalTime>
  <Words>959</Words>
  <Application>Microsoft Office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Cambria Math</vt:lpstr>
      <vt:lpstr>Tahoma</vt:lpstr>
      <vt:lpstr>Wingdings</vt:lpstr>
      <vt:lpstr>Wingdings 3</vt:lpstr>
      <vt:lpstr>Slice</vt:lpstr>
      <vt:lpstr>Chương 4: Bài toán xấp xỉ hàm số (Phần 2: xấp xỉ trung bình phương/ least square approximation)</vt:lpstr>
      <vt:lpstr>Đặt Bài Toán</vt:lpstr>
      <vt:lpstr>Hướng giải quyết</vt:lpstr>
      <vt:lpstr>Ví dụ: Giảm lỗi đo lường </vt:lpstr>
      <vt:lpstr>Hệ tổng quát (quá/dưới xác định) (Over-/under- determined Systems)</vt:lpstr>
      <vt:lpstr>Phương pháp 1: Phương trình chính tắc   </vt:lpstr>
      <vt:lpstr>PowerPoint Presentation</vt:lpstr>
      <vt:lpstr>PowerPoint Presentation</vt:lpstr>
      <vt:lpstr>Phương pháp 2: Phân tích QR</vt:lpstr>
      <vt:lpstr>PowerPoint Presentation</vt:lpstr>
      <vt:lpstr>Phần nâng cao: Phân tích SVD</vt:lpstr>
      <vt:lpstr>PowerPoint Presentation</vt:lpstr>
      <vt:lpstr>PowerPoint Presentation</vt:lpstr>
      <vt:lpstr>PowerPoint Presentation</vt:lpstr>
      <vt:lpstr>PowerPoint Presentation</vt:lpstr>
      <vt:lpstr>PowerPoint Presentation</vt:lpstr>
      <vt:lpstr>PowerPoint Presentation</vt:lpstr>
      <vt:lpstr>Những gì thầy chưa nói trong chương này (mà có thể gặp trong thực tế)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Phép nội suy</dc:title>
  <dc:creator>Phi Ha</dc:creator>
  <cp:lastModifiedBy>Phi Hà</cp:lastModifiedBy>
  <cp:revision>422</cp:revision>
  <dcterms:created xsi:type="dcterms:W3CDTF">2019-10-08T22:42:42Z</dcterms:created>
  <dcterms:modified xsi:type="dcterms:W3CDTF">2021-11-14T16:29:50Z</dcterms:modified>
</cp:coreProperties>
</file>