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279" r:id="rId3"/>
    <p:sldId id="280" r:id="rId4"/>
    <p:sldId id="281" r:id="rId5"/>
    <p:sldId id="284" r:id="rId6"/>
    <p:sldId id="282" r:id="rId7"/>
    <p:sldId id="283" r:id="rId8"/>
    <p:sldId id="285" r:id="rId9"/>
    <p:sldId id="286" r:id="rId10"/>
    <p:sldId id="287" r:id="rId11"/>
    <p:sldId id="288" r:id="rId12"/>
    <p:sldId id="257" r:id="rId13"/>
    <p:sldId id="268" r:id="rId14"/>
    <p:sldId id="289" r:id="rId15"/>
    <p:sldId id="275" r:id="rId16"/>
    <p:sldId id="290" r:id="rId17"/>
    <p:sldId id="291" r:id="rId18"/>
    <p:sldId id="293" r:id="rId19"/>
    <p:sldId id="294" r:id="rId20"/>
    <p:sldId id="270" r:id="rId21"/>
    <p:sldId id="295" r:id="rId22"/>
    <p:sldId id="278" r:id="rId23"/>
    <p:sldId id="273" r:id="rId24"/>
    <p:sldId id="271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276" r:id="rId36"/>
    <p:sldId id="267" r:id="rId37"/>
    <p:sldId id="296" r:id="rId38"/>
    <p:sldId id="29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 Hà" initials="PH" lastIdx="2" clrIdx="0">
    <p:extLst>
      <p:ext uri="{19B8F6BF-5375-455C-9EA6-DF929625EA0E}">
        <p15:presenceInfo xmlns:p15="http://schemas.microsoft.com/office/powerpoint/2012/main" userId="f4b75aeafe07f1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7" y="-1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51C35-37DD-488E-BB10-C7106514D73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7F496-6EAA-4A87-9B0C-D9739216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32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3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51.png"/><Relationship Id="rId7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80.png"/><Relationship Id="rId5" Type="http://schemas.openxmlformats.org/officeDocument/2006/relationships/image" Target="../media/image140.png"/><Relationship Id="rId10" Type="http://schemas.openxmlformats.org/officeDocument/2006/relationships/image" Target="../media/image270.png"/><Relationship Id="rId4" Type="http://schemas.openxmlformats.org/officeDocument/2006/relationships/image" Target="../media/image210.png"/><Relationship Id="rId9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286116" cy="2971801"/>
          </a:xfrm>
        </p:spPr>
        <p:txBody>
          <a:bodyPr>
            <a:normAutofit/>
          </a:bodyPr>
          <a:lstStyle/>
          <a:p>
            <a:r>
              <a:rPr lang="en-US" sz="4400" dirty="0"/>
              <a:t>Chương 5: tính gần </a:t>
            </a:r>
            <a:r>
              <a:rPr lang="en-US" sz="4400" dirty="0" err="1"/>
              <a:t>đúng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							 </a:t>
            </a:r>
            <a:r>
              <a:rPr lang="en-US" sz="4400" dirty="0" err="1"/>
              <a:t>đạo</a:t>
            </a:r>
            <a:r>
              <a:rPr lang="en-US" sz="4400" dirty="0"/>
              <a:t> hàm &amp; tích phân</a:t>
            </a:r>
            <a:br>
              <a:rPr lang="en-US" sz="4400" dirty="0"/>
            </a:br>
            <a:endParaRPr lang="vi-V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7046624" cy="19473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Tài liệu: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Giải Tích Số, Phạm Kỳ Anh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Elementary Numerical Analysis, Atkinson &amp; Han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Numerical methods, </a:t>
            </a:r>
            <a:r>
              <a:rPr lang="en-US" dirty="0" err="1">
                <a:solidFill>
                  <a:schemeClr val="tx1"/>
                </a:solidFill>
              </a:rPr>
              <a:t>Greenbaum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Chartier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76211" y="5586153"/>
            <a:ext cx="3304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Tác giả: TS. Hà Phi</a:t>
            </a:r>
          </a:p>
          <a:p>
            <a:r>
              <a:rPr lang="en-US" b="1" dirty="0">
                <a:solidFill>
                  <a:srgbClr val="FF0000"/>
                </a:solidFill>
              </a:rPr>
              <a:t>Khoa Toán – Cơ -  Tin học</a:t>
            </a:r>
          </a:p>
          <a:p>
            <a:r>
              <a:rPr lang="en-US" b="1" dirty="0">
                <a:solidFill>
                  <a:srgbClr val="FF0000"/>
                </a:solidFill>
              </a:rPr>
              <a:t>ĐHKHTN, ĐHQGHN</a:t>
            </a:r>
            <a:endParaRPr lang="vi-V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133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B841917-0046-4DB6-AF99-49FC049D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76" y="253635"/>
            <a:ext cx="10981047" cy="4575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Phương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584ED-4C88-4546-A5BE-55FF23FF5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845" y="845667"/>
            <a:ext cx="10981046" cy="2980609"/>
          </a:xfrm>
        </p:spPr>
        <p:txBody>
          <a:bodyPr>
            <a:normAutofit/>
          </a:bodyPr>
          <a:lstStyle/>
          <a:p>
            <a:r>
              <a:rPr lang="vi-VN" dirty="0">
                <a:solidFill>
                  <a:schemeClr val="tx1"/>
                </a:solidFill>
              </a:rPr>
              <a:t>Nếu f (x) được cho dưới dạng một tập các điểm dữ liệu rời rạc, thì phép nội suy có thể là một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cụ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vi-VN" dirty="0">
                <a:solidFill>
                  <a:schemeClr val="tx1"/>
                </a:solidFill>
              </a:rPr>
              <a:t>rất hiệu quả để tính toán các đạo hàm của nó.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Ý tưởng là </a:t>
            </a:r>
            <a:r>
              <a:rPr lang="en-US" dirty="0" err="1">
                <a:solidFill>
                  <a:schemeClr val="tx1"/>
                </a:solidFill>
              </a:rPr>
              <a:t>xấp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xỉ</a:t>
            </a:r>
            <a:r>
              <a:rPr lang="vi-VN" dirty="0">
                <a:solidFill>
                  <a:schemeClr val="tx1"/>
                </a:solidFill>
              </a:rPr>
              <a:t> đạo hàm của f (x) bằng đạo hàm của </a:t>
            </a:r>
            <a:r>
              <a:rPr lang="en-US" dirty="0" err="1">
                <a:solidFill>
                  <a:schemeClr val="tx1"/>
                </a:solidFill>
              </a:rPr>
              <a:t>đa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vi-VN" dirty="0">
                <a:solidFill>
                  <a:schemeClr val="tx1"/>
                </a:solidFill>
              </a:rPr>
              <a:t> nội suy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</a:t>
            </a:r>
            <a:r>
              <a:rPr lang="en-US" dirty="0" err="1">
                <a:solidFill>
                  <a:schemeClr val="tx1"/>
                </a:solidFill>
              </a:rPr>
              <a:t>đi</a:t>
            </a:r>
            <a:r>
              <a:rPr lang="en-US" dirty="0">
                <a:solidFill>
                  <a:schemeClr val="tx1"/>
                </a:solidFill>
              </a:rPr>
              <a:t> qua n + 1 </a:t>
            </a:r>
            <a:r>
              <a:rPr lang="en-US" dirty="0" err="1">
                <a:solidFill>
                  <a:schemeClr val="tx1"/>
                </a:solidFill>
              </a:rPr>
              <a:t>điểm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F6D795-E6B9-4205-9859-78BB86946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852" y="2421463"/>
            <a:ext cx="4838700" cy="5524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7365CC7-151C-46F0-85E2-26F44AA7C5D3}"/>
              </a:ext>
            </a:extLst>
          </p:cNvPr>
          <p:cNvSpPr txBox="1"/>
          <p:nvPr/>
        </p:nvSpPr>
        <p:spPr>
          <a:xfrm>
            <a:off x="703130" y="3580180"/>
            <a:ext cx="1078573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Ưu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điểm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vi-VN" dirty="0">
                <a:solidFill>
                  <a:schemeClr val="tx1"/>
                </a:solidFill>
              </a:rPr>
              <a:t>Phương pháp này đặc biệt hữu ích nếu các điểm dữ liệu được</a:t>
            </a:r>
            <a:r>
              <a:rPr lang="en-US" dirty="0">
                <a:solidFill>
                  <a:schemeClr val="tx1"/>
                </a:solidFill>
              </a:rPr>
              <a:t> phân </a:t>
            </a:r>
            <a:r>
              <a:rPr lang="en-US" dirty="0" err="1">
                <a:solidFill>
                  <a:schemeClr val="tx1"/>
                </a:solidFill>
              </a:rPr>
              <a:t>bố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đều</a:t>
            </a:r>
            <a:r>
              <a:rPr lang="vi-VN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dirty="0" err="1">
                <a:solidFill>
                  <a:schemeClr val="tx1"/>
                </a:solidFill>
              </a:rPr>
              <a:t>đó</a:t>
            </a:r>
            <a:r>
              <a:rPr lang="vi-VN" dirty="0">
                <a:solidFill>
                  <a:schemeClr val="tx1"/>
                </a:solidFill>
              </a:rPr>
              <a:t> không thể áp dụng </a:t>
            </a:r>
            <a:r>
              <a:rPr lang="en-US" dirty="0" err="1">
                <a:solidFill>
                  <a:schemeClr val="tx1"/>
                </a:solidFill>
              </a:rPr>
              <a:t>phương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sai</a:t>
            </a:r>
            <a:r>
              <a:rPr lang="en-US" dirty="0">
                <a:solidFill>
                  <a:schemeClr val="tx1"/>
                </a:solidFill>
              </a:rPr>
              <a:t> phân</a:t>
            </a:r>
            <a:r>
              <a:rPr lang="vi-VN" dirty="0">
                <a:solidFill>
                  <a:schemeClr val="tx1"/>
                </a:solidFill>
              </a:rPr>
              <a:t> hữu hạn.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Hạn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chế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phương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suy</a:t>
            </a:r>
            <a:r>
              <a:rPr lang="en-US" dirty="0">
                <a:solidFill>
                  <a:schemeClr val="tx1"/>
                </a:solidFill>
              </a:rPr>
              <a:t> Lagrange hay Newton </a:t>
            </a:r>
            <a:r>
              <a:rPr lang="en-US" dirty="0" err="1">
                <a:solidFill>
                  <a:schemeClr val="tx1"/>
                </a:solidFill>
              </a:rPr>
              <a:t>đều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phù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hợp</a:t>
            </a:r>
            <a:r>
              <a:rPr lang="en-US" dirty="0">
                <a:solidFill>
                  <a:schemeClr val="tx1"/>
                </a:solidFill>
              </a:rPr>
              <a:t> ở </a:t>
            </a:r>
            <a:r>
              <a:rPr lang="en-US" dirty="0" err="1">
                <a:solidFill>
                  <a:schemeClr val="tx1"/>
                </a:solidFill>
              </a:rPr>
              <a:t>đây</a:t>
            </a:r>
            <a:r>
              <a:rPr lang="en-US" dirty="0">
                <a:solidFill>
                  <a:schemeClr val="tx1"/>
                </a:solidFill>
              </a:rPr>
              <a:t>, do </a:t>
            </a:r>
            <a:r>
              <a:rPr lang="en-US" dirty="0" err="1">
                <a:solidFill>
                  <a:schemeClr val="tx1"/>
                </a:solidFill>
              </a:rPr>
              <a:t>việc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lấy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suy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dạng</a:t>
            </a:r>
            <a:r>
              <a:rPr lang="en-US" dirty="0">
                <a:solidFill>
                  <a:schemeClr val="tx1"/>
                </a:solidFill>
              </a:rPr>
              <a:t> Lagrange/Newton)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khó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rẻ</a:t>
            </a:r>
            <a:r>
              <a:rPr lang="en-US" dirty="0">
                <a:solidFill>
                  <a:schemeClr val="tx1"/>
                </a:solidFill>
              </a:rPr>
              <a:t> (chi </a:t>
            </a:r>
            <a:r>
              <a:rPr lang="en-US" dirty="0" err="1">
                <a:solidFill>
                  <a:schemeClr val="tx1"/>
                </a:solidFill>
              </a:rPr>
              <a:t>phí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đắt</a:t>
            </a:r>
            <a:r>
              <a:rPr lang="en-US" dirty="0">
                <a:solidFill>
                  <a:schemeClr val="tx1"/>
                </a:solidFill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(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= n, </a:t>
            </a:r>
            <a:r>
              <a:rPr lang="en-US" dirty="0" err="1"/>
              <a:t>và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n+1 </a:t>
            </a:r>
            <a:r>
              <a:rPr lang="en-US" dirty="0" err="1"/>
              <a:t>mốc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Trường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</a:t>
            </a:r>
            <a:r>
              <a:rPr lang="en-US" dirty="0" err="1"/>
              <a:t>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(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= m &lt; n)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nbt</a:t>
            </a:r>
            <a:r>
              <a:rPr lang="en-US" dirty="0"/>
              <a:t>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5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0932C6-4D14-4F2A-99A6-BD593AF2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74" y="230172"/>
            <a:ext cx="6485646" cy="1962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1A1C8D-8846-4040-B512-11F652E11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926" y="328612"/>
            <a:ext cx="73818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2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46" y="327749"/>
            <a:ext cx="10355319" cy="491992"/>
          </a:xfrm>
        </p:spPr>
        <p:txBody>
          <a:bodyPr>
            <a:normAutofit fontScale="90000"/>
          </a:bodyPr>
          <a:lstStyle/>
          <a:p>
            <a:r>
              <a:rPr lang="vi-VN" dirty="0"/>
              <a:t>Bài Toán 2. tính gần đúng tích phân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hạn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10" y="1394478"/>
            <a:ext cx="10882947" cy="5062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Cách suy nghĩ thông thường: lập tổng Riemann (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Darboux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) rồi đi tìm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endParaRPr lang="en-US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Ý tưởng: đi tìm xấp xỉ tích phân dạng </a:t>
            </a:r>
          </a:p>
          <a:p>
            <a:endParaRPr lang="en-US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Công thức này rất có ý nghĩa khi mà f cho trước, n có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n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Darboux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), và có thể hàm f chỉ biết giá trị tại các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x_k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,  k = 0,…,n.</a:t>
            </a:r>
          </a:p>
          <a:p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Ở đây chúng ta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gọi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   	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các trọng số, 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x_k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là các điểm nút. </a:t>
            </a:r>
          </a:p>
          <a:p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Công thức cầu phương có 2n+2 tham số bao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n+1 trọng số, n+1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nút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hay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nút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: Newton-Cotes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Gauss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678" y="768215"/>
            <a:ext cx="2219325" cy="666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120" y="1900646"/>
            <a:ext cx="8688375" cy="787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416908" y="1383439"/>
                <a:ext cx="2013933" cy="523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vi-V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vi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908" y="1383439"/>
                <a:ext cx="2013933" cy="523670"/>
              </a:xfrm>
              <a:prstGeom prst="rect">
                <a:avLst/>
              </a:prstGeom>
              <a:blipFill>
                <a:blip r:embed="rId4"/>
                <a:stretch>
                  <a:fillRect t="-173256" r="-36667" b="-248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52037D9B-4EF9-49E9-A7D7-88888D5F6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9357" y="3155349"/>
            <a:ext cx="2940954" cy="9527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E85FBA-6434-47AF-B10F-C3A65AD4E7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9491" y="4752404"/>
            <a:ext cx="4381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95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072" y="1735153"/>
            <a:ext cx="10748182" cy="1433945"/>
          </a:xfrm>
        </p:spPr>
        <p:txBody>
          <a:bodyPr>
            <a:noAutofit/>
          </a:bodyPr>
          <a:lstStyle/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quy tắc 1 phía (n=0) </a:t>
            </a:r>
          </a:p>
          <a:p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tắc trung điểm/hình chữ nhật (midpoint rule) (n=1)</a:t>
            </a:r>
          </a:p>
          <a:p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tắc hình thang (trapezoidal rule) (n=2)</a:t>
            </a:r>
          </a:p>
          <a:p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362" y="2785888"/>
            <a:ext cx="4305037" cy="6040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EA1EA9-F251-4B89-AD5B-6771A91BC416}"/>
              </a:ext>
            </a:extLst>
          </p:cNvPr>
          <p:cNvSpPr txBox="1"/>
          <p:nvPr/>
        </p:nvSpPr>
        <p:spPr>
          <a:xfrm>
            <a:off x="2157274" y="140393"/>
            <a:ext cx="86646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MỘT SỐ QUY TẮC CẦU PHƯƠNG ĐƠN GIẢN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FAA96B-3A78-47B8-9C15-74C8D5E92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775" y="1131086"/>
            <a:ext cx="7602623" cy="6040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5E69FD-CD74-44FE-BF06-2602B23D5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362" y="1976876"/>
            <a:ext cx="4305037" cy="641363"/>
          </a:xfrm>
          <a:prstGeom prst="rect">
            <a:avLst/>
          </a:prstGeom>
        </p:spPr>
      </p:pic>
      <p:pic>
        <p:nvPicPr>
          <p:cNvPr id="1026" name="Picture 2" descr="alt">
            <a:extLst>
              <a:ext uri="{FF2B5EF4-FFF2-40B4-BE49-F238E27FC236}">
                <a16:creationId xmlns:a16="http://schemas.microsoft.com/office/drawing/2014/main" id="{4F4F5253-600A-4686-B120-EE44B4EA6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39" y="3863026"/>
            <a:ext cx="46386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">
            <a:extLst>
              <a:ext uri="{FF2B5EF4-FFF2-40B4-BE49-F238E27FC236}">
                <a16:creationId xmlns:a16="http://schemas.microsoft.com/office/drawing/2014/main" id="{1DB7066E-1B0A-42BB-BD3A-EBA04D702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108" y="3863026"/>
            <a:ext cx="46386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563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17" y="2563892"/>
            <a:ext cx="10748182" cy="1433945"/>
          </a:xfrm>
        </p:spPr>
        <p:txBody>
          <a:bodyPr>
            <a:noAutofit/>
          </a:bodyPr>
          <a:lstStyle/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quy tắc 1 phía (n=1) </a:t>
            </a:r>
          </a:p>
          <a:p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tắc trung điểm/hình chữ nhật (midpoint rule) (n=1)</a:t>
            </a:r>
          </a:p>
          <a:p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tắc hình thang (trapezoidal rule) (n=2)</a:t>
            </a:r>
          </a:p>
          <a:p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quy tắc 1 phía chỉ chính xác cho các hàm hằng.</a:t>
            </a:r>
          </a:p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quy tắc trung điểm và hình thang chính xác cho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tuyến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tính (y=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ax+b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362" y="3176505"/>
            <a:ext cx="4305037" cy="6040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EA1EA9-F251-4B89-AD5B-6771A91BC416}"/>
              </a:ext>
            </a:extLst>
          </p:cNvPr>
          <p:cNvSpPr txBox="1"/>
          <p:nvPr/>
        </p:nvSpPr>
        <p:spPr>
          <a:xfrm>
            <a:off x="2157274" y="140393"/>
            <a:ext cx="86646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MỘT SỐ QUY TẮC CẦU PHƯƠNG ĐƠN GIẢN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FAA96B-3A78-47B8-9C15-74C8D5E92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775" y="1521703"/>
            <a:ext cx="7602623" cy="6040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5E69FD-CD74-44FE-BF06-2602B23D5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362" y="2367493"/>
            <a:ext cx="4305037" cy="64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2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49789"/>
            <a:ext cx="10521344" cy="5537442"/>
          </a:xfrm>
        </p:spPr>
        <p:txBody>
          <a:bodyPr>
            <a:noAutofit/>
          </a:bodyPr>
          <a:lstStyle/>
          <a:p>
            <a:pPr>
              <a:lnSpc>
                <a:spcPct val="22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Dựa</a:t>
            </a:r>
            <a:r>
              <a:rPr lang="en-US" sz="1800" dirty="0">
                <a:solidFill>
                  <a:schemeClr val="tx1"/>
                </a:solidFill>
              </a:rPr>
              <a:t> trên nội </a:t>
            </a:r>
            <a:r>
              <a:rPr lang="en-US" sz="1800" dirty="0" err="1">
                <a:solidFill>
                  <a:schemeClr val="tx1"/>
                </a:solidFill>
              </a:rPr>
              <a:t>suy</a:t>
            </a:r>
            <a:r>
              <a:rPr lang="en-US" sz="1800" dirty="0">
                <a:solidFill>
                  <a:schemeClr val="tx1"/>
                </a:solidFill>
              </a:rPr>
              <a:t> Lagrange									ta </a:t>
            </a:r>
            <a:r>
              <a:rPr lang="en-US" sz="1800" dirty="0" err="1">
                <a:solidFill>
                  <a:schemeClr val="tx1"/>
                </a:solidFill>
              </a:rPr>
              <a:t>xấp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xỉ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   trong đó 					, các điểm </a:t>
            </a:r>
            <a:r>
              <a:rPr lang="en-US" sz="1800" dirty="0" err="1">
                <a:solidFill>
                  <a:schemeClr val="tx1"/>
                </a:solidFill>
              </a:rPr>
              <a:t>nút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chemeClr val="tx1"/>
                </a:solidFill>
              </a:rPr>
              <a:t>x_k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chemeClr val="tx1"/>
                </a:solidFill>
              </a:rPr>
              <a:t>được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lấy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theo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lưới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đều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20000"/>
              </a:lnSpc>
            </a:pPr>
            <a:r>
              <a:rPr lang="en-US" sz="1800" dirty="0">
                <a:solidFill>
                  <a:schemeClr val="tx1"/>
                </a:solidFill>
              </a:rPr>
              <a:t>Việc tính toán trực </a:t>
            </a:r>
            <a:r>
              <a:rPr lang="en-US" sz="1800" dirty="0" err="1">
                <a:solidFill>
                  <a:schemeClr val="tx1"/>
                </a:solidFill>
              </a:rPr>
              <a:t>tiếp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các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trọng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số</a:t>
            </a:r>
            <a:r>
              <a:rPr lang="en-US" sz="1800" dirty="0">
                <a:solidFill>
                  <a:schemeClr val="tx1"/>
                </a:solidFill>
              </a:rPr>
              <a:t>		  (sử dụng công thức nội suy) rất không tốt.</a:t>
            </a:r>
          </a:p>
          <a:p>
            <a:pPr>
              <a:lnSpc>
                <a:spcPct val="220000"/>
              </a:lnSpc>
            </a:pPr>
            <a:r>
              <a:rPr lang="en-US" sz="1800" dirty="0">
                <a:solidFill>
                  <a:schemeClr val="tx1"/>
                </a:solidFill>
              </a:rPr>
              <a:t>Phương pháp hệ số bất định: coi các 		     </a:t>
            </a:r>
            <a:r>
              <a:rPr lang="en-US" sz="1800" dirty="0" err="1">
                <a:solidFill>
                  <a:schemeClr val="tx1"/>
                </a:solidFill>
              </a:rPr>
              <a:t>là</a:t>
            </a:r>
            <a:r>
              <a:rPr lang="en-US" sz="1800" dirty="0">
                <a:solidFill>
                  <a:schemeClr val="tx1"/>
                </a:solidFill>
              </a:rPr>
              <a:t> các hệ số chưa biết.</a:t>
            </a:r>
          </a:p>
          <a:p>
            <a:pPr>
              <a:lnSpc>
                <a:spcPct val="220000"/>
              </a:lnSpc>
            </a:pPr>
            <a:r>
              <a:rPr lang="en-US" sz="1800" dirty="0">
                <a:solidFill>
                  <a:schemeClr val="tx1"/>
                </a:solidFill>
              </a:rPr>
              <a:t>Chú ý: phương pháp Newton-Cotes chính xác với mọi đa thức bậc			. </a:t>
            </a:r>
          </a:p>
          <a:p>
            <a:pPr>
              <a:lnSpc>
                <a:spcPct val="220000"/>
              </a:lnSpc>
            </a:pPr>
            <a:r>
              <a:rPr lang="en-US" sz="1800" dirty="0">
                <a:solidFill>
                  <a:schemeClr val="tx1"/>
                </a:solidFill>
              </a:rPr>
              <a:t>Cho						ta được </a:t>
            </a:r>
            <a:r>
              <a:rPr lang="en-US" sz="1800" dirty="0" err="1">
                <a:solidFill>
                  <a:schemeClr val="tx1"/>
                </a:solidFill>
              </a:rPr>
              <a:t>hệ</a:t>
            </a:r>
            <a:r>
              <a:rPr lang="en-US" sz="1800" dirty="0">
                <a:solidFill>
                  <a:schemeClr val="tx1"/>
                </a:solidFill>
              </a:rPr>
              <a:t> n+1 phương </a:t>
            </a:r>
            <a:r>
              <a:rPr lang="en-US" sz="1800" dirty="0" err="1">
                <a:solidFill>
                  <a:schemeClr val="tx1"/>
                </a:solidFill>
              </a:rPr>
              <a:t>trình</a:t>
            </a:r>
            <a:r>
              <a:rPr lang="en-US" sz="1800" dirty="0">
                <a:solidFill>
                  <a:schemeClr val="tx1"/>
                </a:solidFill>
              </a:rPr>
              <a:t> n+1 ẩn dạng </a:t>
            </a:r>
            <a:r>
              <a:rPr lang="en-US" sz="1800" dirty="0" err="1">
                <a:solidFill>
                  <a:schemeClr val="tx1"/>
                </a:solidFill>
              </a:rPr>
              <a:t>Vandemonde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r>
              <a:rPr lang="en-US" sz="1800" dirty="0" err="1">
                <a:solidFill>
                  <a:schemeClr val="tx1"/>
                </a:solidFill>
              </a:rPr>
              <a:t>Giải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hpt</a:t>
            </a:r>
            <a:r>
              <a:rPr lang="en-US" sz="1800" dirty="0">
                <a:solidFill>
                  <a:schemeClr val="tx1"/>
                </a:solidFill>
              </a:rPr>
              <a:t> này ta tìm được  các 	   	 , và có công thức xấp xỉ tích phân</a:t>
            </a:r>
            <a:r>
              <a:rPr lang="en-US" sz="1800" dirty="0"/>
              <a:t>.</a:t>
            </a:r>
            <a:endParaRPr lang="vi-VN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8023732" y="4554473"/>
                <a:ext cx="623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732" y="4554473"/>
                <a:ext cx="6230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452064" y="5280191"/>
                <a:ext cx="23920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</m:t>
                      </m:r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i="0">
                          <a:latin typeface="Cambria Math" panose="02040503050406030204" pitchFamily="18" charset="0"/>
                        </a:rPr>
                        <m:t>,...,</m:t>
                      </m:r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064" y="5280191"/>
                <a:ext cx="2392065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E6B11773-F639-4A81-9576-75E7092C5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808" y="499557"/>
            <a:ext cx="7726735" cy="4042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Các phương </a:t>
            </a:r>
            <a:r>
              <a:rPr lang="en-US" dirty="0" err="1"/>
              <a:t>pháp</a:t>
            </a:r>
            <a:r>
              <a:rPr lang="en-US" dirty="0"/>
              <a:t> Newton-Cotes</a:t>
            </a:r>
            <a:endParaRPr lang="vi-V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D9E0CB-78A2-4D08-B269-6F29CFF9F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190" y="1308917"/>
            <a:ext cx="3353445" cy="9489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941C4A-9129-4B57-87DD-F5AD47749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8818" y="1308917"/>
            <a:ext cx="2940954" cy="9527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9B9934-D96B-47A4-93AD-EA62FE255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8234" y="2196356"/>
            <a:ext cx="1624419" cy="7442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97725B-DABF-40E1-A857-39C6AD6430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1046" y="2940583"/>
            <a:ext cx="438150" cy="5238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90A54B-DC05-42C8-9FFA-DCA7A53AFB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2425" y="3755066"/>
            <a:ext cx="438150" cy="5238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13D1824-3201-4225-AD3B-710BEBEC23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353" y="5795521"/>
            <a:ext cx="4381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49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1B1AC5-3BF2-4AA7-9DC1-169A2EF4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222" y="1020931"/>
            <a:ext cx="6639409" cy="2174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E2BB97-3B87-43EA-A472-D2886573FE50}"/>
              </a:ext>
            </a:extLst>
          </p:cNvPr>
          <p:cNvSpPr txBox="1"/>
          <p:nvPr/>
        </p:nvSpPr>
        <p:spPr>
          <a:xfrm>
            <a:off x="1899822" y="852256"/>
            <a:ext cx="1926454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Hình</a:t>
            </a:r>
            <a:r>
              <a:rPr lang="en-US" sz="2000" dirty="0"/>
              <a:t> thang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Simpson 1/3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Simpson 3/8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Boole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3CC1F-4855-4C1C-B467-7A13C16C9540}"/>
              </a:ext>
            </a:extLst>
          </p:cNvPr>
          <p:cNvSpPr txBox="1"/>
          <p:nvPr/>
        </p:nvSpPr>
        <p:spPr>
          <a:xfrm>
            <a:off x="3018408" y="257452"/>
            <a:ext cx="6738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+mj-lt"/>
              </a:rPr>
              <a:t>Các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công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thức</a:t>
            </a:r>
            <a:r>
              <a:rPr lang="en-US" sz="3000" dirty="0">
                <a:latin typeface="+mj-lt"/>
              </a:rPr>
              <a:t> Newton-Cotes </a:t>
            </a:r>
            <a:r>
              <a:rPr lang="en-US" sz="3000" dirty="0" err="1">
                <a:latin typeface="+mj-lt"/>
              </a:rPr>
              <a:t>cơ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bản</a:t>
            </a:r>
            <a:endParaRPr lang="en-US" sz="300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14F25B-FD9E-429A-A0D5-43FBF86C5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222" y="3662091"/>
            <a:ext cx="6751915" cy="27568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C4C630-A58C-4E6F-A10D-53F53E91056B}"/>
              </a:ext>
            </a:extLst>
          </p:cNvPr>
          <p:cNvSpPr txBox="1"/>
          <p:nvPr/>
        </p:nvSpPr>
        <p:spPr>
          <a:xfrm>
            <a:off x="656949" y="3662090"/>
            <a:ext cx="307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ĐÁNH GIÁ SAI SỐ</a:t>
            </a:r>
          </a:p>
          <a:p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Lagrange</a:t>
            </a:r>
          </a:p>
        </p:txBody>
      </p:sp>
    </p:spTree>
    <p:extLst>
      <p:ext uri="{BB962C8B-B14F-4D97-AF65-F5344CB8AC3E}">
        <p14:creationId xmlns:p14="http://schemas.microsoft.com/office/powerpoint/2010/main" val="3805896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92B623-0789-4A7C-B51C-8644EA1EA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65" y="883375"/>
            <a:ext cx="9818670" cy="562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68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9EFE5-0DD9-46C5-AA43-F973DD416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52412"/>
            <a:ext cx="98012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51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B0C83F-44DA-42C2-9D8B-23898FC3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80" y="275714"/>
            <a:ext cx="9117366" cy="630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9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CE8A-8963-4C3F-9692-C194DCB4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26" y="412483"/>
            <a:ext cx="7918251" cy="457529"/>
          </a:xfrm>
        </p:spPr>
        <p:txBody>
          <a:bodyPr>
            <a:normAutofit fontScale="90000"/>
          </a:bodyPr>
          <a:lstStyle/>
          <a:p>
            <a:r>
              <a:rPr lang="en-US" dirty="0"/>
              <a:t>Bài </a:t>
            </a:r>
            <a:r>
              <a:rPr lang="en-US" dirty="0" err="1"/>
              <a:t>toán</a:t>
            </a:r>
            <a:r>
              <a:rPr lang="en-US" dirty="0"/>
              <a:t> 1: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E5ACB-603D-4D77-A69A-6DBD4D760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126" y="1259977"/>
            <a:ext cx="11391748" cy="45016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Đặt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vấn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: c</a:t>
            </a:r>
            <a:r>
              <a:rPr lang="vi-VN" dirty="0">
                <a:solidFill>
                  <a:schemeClr val="tx1"/>
                </a:solidFill>
              </a:rPr>
              <a:t>húng ta đã cho hàm y = f (x) và muốn nhận một trong các đạo hàm của nó tại điểm x = x</a:t>
            </a:r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vi-VN" dirty="0">
                <a:solidFill>
                  <a:schemeClr val="tx1"/>
                </a:solidFill>
              </a:rPr>
              <a:t>k. Thuật ngữ “đã cho” có nghĩa là chúng ta có </a:t>
            </a:r>
            <a:r>
              <a:rPr lang="vi-VN" b="1" i="1" dirty="0">
                <a:solidFill>
                  <a:srgbClr val="FF0000"/>
                </a:solidFill>
              </a:rPr>
              <a:t>một thuật toán </a:t>
            </a:r>
            <a:r>
              <a:rPr lang="vi-VN" dirty="0">
                <a:solidFill>
                  <a:schemeClr val="tx1"/>
                </a:solidFill>
              </a:rPr>
              <a:t>để tính toán hàm hoặc chúng ta có </a:t>
            </a:r>
            <a:r>
              <a:rPr lang="vi-VN" b="1" i="1" dirty="0">
                <a:solidFill>
                  <a:srgbClr val="FF0000"/>
                </a:solidFill>
              </a:rPr>
              <a:t>một tập hợp các điểm dữ liệu rời rạc </a:t>
            </a:r>
            <a:r>
              <a:rPr lang="vi-VN" dirty="0">
                <a:solidFill>
                  <a:schemeClr val="tx1"/>
                </a:solidFill>
              </a:rPr>
              <a:t>(x</a:t>
            </a:r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vi-VN" dirty="0">
                <a:solidFill>
                  <a:schemeClr val="tx1"/>
                </a:solidFill>
              </a:rPr>
              <a:t>i, y</a:t>
            </a:r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vi-VN" dirty="0">
                <a:solidFill>
                  <a:schemeClr val="tx1"/>
                </a:solidFill>
              </a:rPr>
              <a:t>i), i = 0, 1,. . . , n. 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dirty="0">
                <a:solidFill>
                  <a:schemeClr val="tx1"/>
                </a:solidFill>
              </a:rPr>
              <a:t>Trong cả hai trường hợp, chúng t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vi-VN" dirty="0">
                <a:solidFill>
                  <a:schemeClr val="tx1"/>
                </a:solidFill>
              </a:rPr>
              <a:t> có quyền truy cập vào một số lượng hữu hạn các cặp dữ liệu (x, y) để tính toán đạo hàm. 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vi-VN" dirty="0">
                <a:solidFill>
                  <a:schemeClr val="tx1"/>
                </a:solidFill>
              </a:rPr>
              <a:t>ông cụ </a:t>
            </a:r>
            <a:r>
              <a:rPr lang="en-US" dirty="0">
                <a:solidFill>
                  <a:schemeClr val="tx1"/>
                </a:solidFill>
              </a:rPr>
              <a:t>1: </a:t>
            </a:r>
            <a:r>
              <a:rPr lang="vi-VN" dirty="0">
                <a:solidFill>
                  <a:schemeClr val="tx1"/>
                </a:solidFill>
              </a:rPr>
              <a:t>khai triển chuỗi Taylor của f (x) </a:t>
            </a:r>
            <a:r>
              <a:rPr lang="en-US" dirty="0" err="1">
                <a:solidFill>
                  <a:schemeClr val="tx1"/>
                </a:solidFill>
              </a:rPr>
              <a:t>tại</a:t>
            </a:r>
            <a:r>
              <a:rPr lang="vi-VN" dirty="0">
                <a:solidFill>
                  <a:schemeClr val="tx1"/>
                </a:solidFill>
              </a:rPr>
              <a:t> điểm x</a:t>
            </a:r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vi-VN" dirty="0">
                <a:solidFill>
                  <a:schemeClr val="tx1"/>
                </a:solidFill>
              </a:rPr>
              <a:t>k, công cụ này có ưu điểm là cung cấp cho chúng ta thông tin về sai 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phân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hữu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hạn</a:t>
            </a:r>
            <a:endParaRPr lang="en-US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cụ</a:t>
            </a:r>
            <a:r>
              <a:rPr lang="en-US" dirty="0">
                <a:solidFill>
                  <a:schemeClr val="tx1"/>
                </a:solidFill>
              </a:rPr>
              <a:t> 2: </a:t>
            </a:r>
            <a:r>
              <a:rPr lang="en-US" dirty="0" err="1">
                <a:solidFill>
                  <a:schemeClr val="tx1"/>
                </a:solidFill>
              </a:rPr>
              <a:t>đa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vi-VN" dirty="0">
                <a:solidFill>
                  <a:schemeClr val="tx1"/>
                </a:solidFill>
              </a:rPr>
              <a:t> nội suy, </a:t>
            </a:r>
            <a:r>
              <a:rPr lang="en-US" dirty="0">
                <a:solidFill>
                  <a:schemeClr val="tx1"/>
                </a:solidFill>
              </a:rPr>
              <a:t>i.e.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ta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suy</a:t>
            </a:r>
            <a:r>
              <a:rPr lang="en-US" dirty="0">
                <a:solidFill>
                  <a:schemeClr val="tx1"/>
                </a:solidFill>
              </a:rPr>
              <a:t> P(x) </a:t>
            </a:r>
            <a:r>
              <a:rPr lang="en-US" dirty="0" err="1">
                <a:solidFill>
                  <a:schemeClr val="tx1"/>
                </a:solidFill>
              </a:rPr>
              <a:t>xấp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xỉ</a:t>
            </a:r>
            <a:r>
              <a:rPr lang="en-US" dirty="0">
                <a:solidFill>
                  <a:schemeClr val="tx1"/>
                </a:solidFill>
              </a:rPr>
              <a:t> f(x) </a:t>
            </a:r>
            <a:r>
              <a:rPr lang="vi-VN" dirty="0">
                <a:solidFill>
                  <a:schemeClr val="tx1"/>
                </a:solidFill>
              </a:rPr>
              <a:t>và sau đó </a:t>
            </a:r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P’(</a:t>
            </a:r>
            <a:r>
              <a:rPr lang="en-US" dirty="0" err="1">
                <a:solidFill>
                  <a:schemeClr val="tx1"/>
                </a:solidFill>
              </a:rPr>
              <a:t>x_k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vi-VN" dirty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suy</a:t>
            </a:r>
            <a:endParaRPr lang="en-US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Google search: automatic differentiation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5496DA-8DCE-481B-9854-2D6A7C872294}"/>
                  </a:ext>
                </a:extLst>
              </p:cNvPr>
              <p:cNvSpPr txBox="1"/>
              <p:nvPr/>
            </p:nvSpPr>
            <p:spPr>
              <a:xfrm>
                <a:off x="8513686" y="328469"/>
                <a:ext cx="843378" cy="625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5496DA-8DCE-481B-9854-2D6A7C872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686" y="328469"/>
                <a:ext cx="843378" cy="6255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B3F75E-6391-4687-8039-872B8CF83ABD}"/>
                  </a:ext>
                </a:extLst>
              </p:cNvPr>
              <p:cNvSpPr txBox="1"/>
              <p:nvPr/>
            </p:nvSpPr>
            <p:spPr>
              <a:xfrm>
                <a:off x="10040645" y="442407"/>
                <a:ext cx="1074198" cy="387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B3F75E-6391-4687-8039-872B8CF83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645" y="442407"/>
                <a:ext cx="1074198" cy="387927"/>
              </a:xfrm>
              <a:prstGeom prst="rect">
                <a:avLst/>
              </a:prstGeom>
              <a:blipFill>
                <a:blip r:embed="rId3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E6DB4A7-8952-4F31-9F2C-0855367812E2}"/>
              </a:ext>
            </a:extLst>
          </p:cNvPr>
          <p:cNvSpPr txBox="1"/>
          <p:nvPr/>
        </p:nvSpPr>
        <p:spPr>
          <a:xfrm>
            <a:off x="9419208" y="465769"/>
            <a:ext cx="71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hay</a:t>
            </a:r>
          </a:p>
        </p:txBody>
      </p:sp>
    </p:spTree>
    <p:extLst>
      <p:ext uri="{BB962C8B-B14F-4D97-AF65-F5344CB8AC3E}">
        <p14:creationId xmlns:p14="http://schemas.microsoft.com/office/powerpoint/2010/main" val="219098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084" y="106526"/>
            <a:ext cx="11094923" cy="724748"/>
          </a:xfrm>
        </p:spPr>
        <p:txBody>
          <a:bodyPr>
            <a:normAutofit/>
          </a:bodyPr>
          <a:lstStyle/>
          <a:p>
            <a:r>
              <a:rPr lang="en-US" sz="2800" dirty="0"/>
              <a:t>Thực tế ứng dụng: các công thức composite</a:t>
            </a:r>
            <a:endParaRPr lang="vi-V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85" y="1040282"/>
            <a:ext cx="11028421" cy="572628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tx1"/>
                </a:solidFill>
              </a:rPr>
              <a:t>Cần chia nhỏ đoạn [</a:t>
            </a:r>
            <a:r>
              <a:rPr lang="en-US" sz="3200" dirty="0" err="1">
                <a:solidFill>
                  <a:schemeClr val="tx1"/>
                </a:solidFill>
              </a:rPr>
              <a:t>a,b</a:t>
            </a:r>
            <a:r>
              <a:rPr lang="en-US" sz="3200" dirty="0">
                <a:solidFill>
                  <a:schemeClr val="tx1"/>
                </a:solidFill>
              </a:rPr>
              <a:t>] </a:t>
            </a:r>
            <a:r>
              <a:rPr lang="en-US" sz="3200" dirty="0" err="1">
                <a:solidFill>
                  <a:schemeClr val="tx1"/>
                </a:solidFill>
              </a:rPr>
              <a:t>thành</a:t>
            </a:r>
            <a:r>
              <a:rPr lang="en-US" sz="3200" dirty="0">
                <a:solidFill>
                  <a:schemeClr val="tx1"/>
                </a:solidFill>
              </a:rPr>
              <a:t> n đoạn đều nhau để xấp xỉ tích phân trên từng đoạn nhỏ.</a:t>
            </a:r>
          </a:p>
          <a:p>
            <a:pPr>
              <a:lnSpc>
                <a:spcPct val="120000"/>
              </a:lnSpc>
            </a:pPr>
            <a:endParaRPr lang="en-US" sz="3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tx1"/>
                </a:solidFill>
              </a:rPr>
              <a:t>Quy tắc trung điểm     </a:t>
            </a:r>
          </a:p>
          <a:p>
            <a:pPr>
              <a:lnSpc>
                <a:spcPct val="120000"/>
              </a:lnSpc>
            </a:pPr>
            <a:endParaRPr lang="en-US" sz="3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     Đánh giá sai số toàn phần   				   </a:t>
            </a:r>
            <a:r>
              <a:rPr lang="en-US" sz="3200" dirty="0" err="1">
                <a:solidFill>
                  <a:schemeClr val="tx1"/>
                </a:solidFill>
              </a:rPr>
              <a:t>trong</a:t>
            </a:r>
            <a:r>
              <a:rPr lang="en-US" sz="3200" dirty="0">
                <a:solidFill>
                  <a:schemeClr val="tx1"/>
                </a:solidFill>
              </a:rPr>
              <a:t> đó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tx1"/>
                </a:solidFill>
              </a:rPr>
              <a:t>Quy tắc hình thang</a:t>
            </a:r>
          </a:p>
          <a:p>
            <a:pPr>
              <a:lnSpc>
                <a:spcPct val="120000"/>
              </a:lnSpc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     Đánh giá sai số toàn phần 					trong đó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tx1"/>
                </a:solidFill>
              </a:rPr>
              <a:t>Quy tắc Simpson 1/3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     Đánh giá sai số toàn phần					trong đó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793400" y="2843528"/>
                <a:ext cx="1926104" cy="590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vi-VN" i="0">
                              <a:latin typeface="Cambria Math" panose="02040503050406030204" pitchFamily="18" charset="0"/>
                            </a:rPr>
                            <m:t>sup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]</m:t>
                          </m:r>
                        </m:lim>
                      </m:limLow>
                      <m:r>
                        <a:rPr lang="vi-VN" i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vi-VN" i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400" y="2843528"/>
                <a:ext cx="1926104" cy="590033"/>
              </a:xfrm>
              <a:prstGeom prst="rect">
                <a:avLst/>
              </a:prstGeom>
              <a:blipFill>
                <a:blip r:embed="rId2"/>
                <a:stretch>
                  <a:fillRect t="-74227" r="-22152" b="-79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804164" y="4476812"/>
                <a:ext cx="1926104" cy="590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vi-VN" i="0">
                              <a:latin typeface="Cambria Math" panose="02040503050406030204" pitchFamily="18" charset="0"/>
                            </a:rPr>
                            <m:t>sup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]</m:t>
                          </m:r>
                        </m:lim>
                      </m:limLow>
                      <m:r>
                        <a:rPr lang="vi-VN" i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vi-VN" i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164" y="4476812"/>
                <a:ext cx="1926104" cy="590033"/>
              </a:xfrm>
              <a:prstGeom prst="rect">
                <a:avLst/>
              </a:prstGeom>
              <a:blipFill>
                <a:blip r:embed="rId3"/>
                <a:stretch>
                  <a:fillRect t="-74227" r="-22152" b="-79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313314" y="6043325"/>
                <a:ext cx="2073901" cy="614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vi-VN" i="0">
                              <a:latin typeface="Cambria Math" panose="02040503050406030204" pitchFamily="18" charset="0"/>
                            </a:rPr>
                            <m:t>sup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]</m:t>
                          </m:r>
                        </m:lim>
                      </m:limLow>
                      <m:r>
                        <a:rPr lang="vi-VN" i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sup>
                          </m:s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vi-VN" i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314" y="6043325"/>
                <a:ext cx="2073901" cy="614977"/>
              </a:xfrm>
              <a:prstGeom prst="rect">
                <a:avLst/>
              </a:prstGeom>
              <a:blipFill>
                <a:blip r:embed="rId4"/>
                <a:stretch>
                  <a:fillRect t="-100990" r="-26471" b="-11881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247381" y="1921665"/>
                <a:ext cx="7223760" cy="9326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grow m:val="on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 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)+...+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381" y="1921665"/>
                <a:ext cx="7223760" cy="9326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282888" y="3360799"/>
                <a:ext cx="5731313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grow m:val="on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 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)+2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)+...+2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888" y="3360799"/>
                <a:ext cx="5731313" cy="9326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3014737" y="5018012"/>
                <a:ext cx="8969829" cy="9326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grow m:val="on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 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)+4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)+2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)+4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)+...+4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737" y="5018012"/>
                <a:ext cx="8969829" cy="9326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791438" y="2737552"/>
                <a:ext cx="1507400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𝑀</m:t>
                      </m:r>
                      <m:f>
                        <m:f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438" y="2737552"/>
                <a:ext cx="1507400" cy="628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977190" y="4318152"/>
                <a:ext cx="1507400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𝑀</m:t>
                      </m:r>
                      <m:f>
                        <m:f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190" y="4318152"/>
                <a:ext cx="1507400" cy="6280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696832" y="5941930"/>
                <a:ext cx="2143378" cy="629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𝑀</m:t>
                      </m:r>
                      <m:f>
                        <m:f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832" y="5941930"/>
                <a:ext cx="2143378" cy="6298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786920" y="1108641"/>
                <a:ext cx="7892658" cy="61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&lt;...&lt;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  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920" y="1108641"/>
                <a:ext cx="7892658" cy="6182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39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72A7EF-B940-44DD-B402-58C38B6F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326" y="179293"/>
            <a:ext cx="8306606" cy="649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04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F44FB7-1D82-4C2A-81EC-153F861ED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87" y="1056905"/>
            <a:ext cx="9829800" cy="5276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1FC8AF-BCDE-44C3-9F2E-FEE8E9E969EE}"/>
              </a:ext>
            </a:extLst>
          </p:cNvPr>
          <p:cNvSpPr txBox="1"/>
          <p:nvPr/>
        </p:nvSpPr>
        <p:spPr>
          <a:xfrm>
            <a:off x="1305387" y="239697"/>
            <a:ext cx="982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+mj-lt"/>
              </a:rPr>
              <a:t>Đánh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giá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sai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số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cho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công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err="1">
                <a:latin typeface="+mj-lt"/>
              </a:rPr>
              <a:t>thức</a:t>
            </a:r>
            <a:r>
              <a:rPr lang="en-US" sz="3000" dirty="0">
                <a:latin typeface="+mj-lt"/>
              </a:rPr>
              <a:t> Newton-Cotes composite</a:t>
            </a:r>
          </a:p>
        </p:txBody>
      </p:sp>
    </p:spTree>
    <p:extLst>
      <p:ext uri="{BB962C8B-B14F-4D97-AF65-F5344CB8AC3E}">
        <p14:creationId xmlns:p14="http://schemas.microsoft.com/office/powerpoint/2010/main" val="2250832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04820"/>
            <a:ext cx="10536783" cy="625565"/>
          </a:xfrm>
        </p:spPr>
        <p:txBody>
          <a:bodyPr>
            <a:normAutofit fontScale="90000"/>
          </a:bodyPr>
          <a:lstStyle/>
          <a:p>
            <a:r>
              <a:rPr lang="en-US" dirty="0"/>
              <a:t>Bài  Tập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682" y="1161380"/>
            <a:ext cx="10110552" cy="3903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82" y="5586563"/>
            <a:ext cx="10110553" cy="7400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4213" y="716967"/>
            <a:ext cx="105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Bài 1</a:t>
            </a:r>
            <a:endParaRPr lang="vi-V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5685" y="5040610"/>
            <a:ext cx="105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Bài 2</a:t>
            </a:r>
            <a:endParaRPr lang="vi-VN" sz="2400" b="1" dirty="0"/>
          </a:p>
        </p:txBody>
      </p:sp>
    </p:spTree>
    <p:extLst>
      <p:ext uri="{BB962C8B-B14F-4D97-AF65-F5344CB8AC3E}">
        <p14:creationId xmlns:p14="http://schemas.microsoft.com/office/powerpoint/2010/main" val="1136392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2863"/>
            <a:ext cx="10779040" cy="53293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Các phương pháp cầu </a:t>
            </a:r>
            <a:r>
              <a:rPr lang="en-US" sz="2800" dirty="0" err="1"/>
              <a:t>phương</a:t>
            </a:r>
            <a:r>
              <a:rPr lang="en-US" sz="2800" dirty="0"/>
              <a:t> gauss</a:t>
            </a:r>
            <a:endParaRPr lang="vi-V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026" y="885305"/>
            <a:ext cx="11011795" cy="573993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Ý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xấp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xỉ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phân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endParaRPr lang="en-US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Ở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đây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gọi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   	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x_k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nút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2n+2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bao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n+1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n+1 </a:t>
            </a:r>
            <a:r>
              <a:rPr lang="en-US" dirty="0" err="1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nút</a:t>
            </a:r>
            <a:r>
              <a: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r>
              <a:rPr lang="vi-VN" dirty="0">
                <a:solidFill>
                  <a:schemeClr val="tx1"/>
                </a:solidFill>
              </a:rPr>
              <a:t>Như vậy có 2n</a:t>
            </a:r>
            <a:r>
              <a:rPr lang="en-US" dirty="0">
                <a:solidFill>
                  <a:schemeClr val="tx1"/>
                </a:solidFill>
              </a:rPr>
              <a:t>+2</a:t>
            </a:r>
            <a:r>
              <a:rPr lang="vi-VN" dirty="0">
                <a:solidFill>
                  <a:schemeClr val="tx1"/>
                </a:solidFill>
              </a:rPr>
              <a:t> ẩn số, ta cần 2n</a:t>
            </a:r>
            <a:r>
              <a:rPr lang="en-US" dirty="0">
                <a:solidFill>
                  <a:schemeClr val="tx1"/>
                </a:solidFill>
              </a:rPr>
              <a:t>+2</a:t>
            </a:r>
            <a:r>
              <a:rPr lang="vi-VN" dirty="0">
                <a:solidFill>
                  <a:schemeClr val="tx1"/>
                </a:solidFill>
              </a:rPr>
              <a:t> phương trình =&gt; ta chọn các đa thức có bậc </a:t>
            </a:r>
          </a:p>
          <a:p>
            <a:r>
              <a:rPr lang="vi-VN" dirty="0">
                <a:solidFill>
                  <a:schemeClr val="tx1"/>
                </a:solidFill>
              </a:rPr>
              <a:t>Thay lần lượt</a:t>
            </a:r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vi-VN" dirty="0">
                <a:solidFill>
                  <a:schemeClr val="tx1"/>
                </a:solidFill>
              </a:rPr>
              <a:t>                                        vào ta được hệ phương trình.</a:t>
            </a:r>
          </a:p>
          <a:p>
            <a:r>
              <a:rPr lang="vi-VN" dirty="0">
                <a:solidFill>
                  <a:schemeClr val="tx1"/>
                </a:solidFill>
              </a:rPr>
              <a:t>Câu hỏi: Vậy phương pháp Gauss khác Newton-Cotes ở chỗ nào?                                           </a:t>
            </a:r>
            <a:endParaRPr lang="vi-VN" dirty="0"/>
          </a:p>
          <a:p>
            <a:pPr>
              <a:buFont typeface="Wingdings" panose="05000000000000000000" pitchFamily="2" charset="2"/>
              <a:buChar char="Ø"/>
            </a:pPr>
            <a:r>
              <a:rPr lang="vi-VN" dirty="0"/>
              <a:t>  </a:t>
            </a:r>
            <a:r>
              <a:rPr lang="vi-VN" dirty="0">
                <a:solidFill>
                  <a:schemeClr val="tx1"/>
                </a:solidFill>
              </a:rPr>
              <a:t>Trả lời: 1. Newton-Cotes lưới các nút là đều, hệ phương trình là tuyến tính</a:t>
            </a:r>
          </a:p>
          <a:p>
            <a:pPr marL="457200" lvl="1" indent="0">
              <a:buNone/>
            </a:pPr>
            <a:r>
              <a:rPr lang="vi-VN" dirty="0">
                <a:solidFill>
                  <a:schemeClr val="tx1"/>
                </a:solidFill>
              </a:rPr>
              <a:t>          </a:t>
            </a: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vi-VN" sz="2000" dirty="0">
                <a:solidFill>
                  <a:schemeClr val="tx1"/>
                </a:solidFill>
              </a:rPr>
              <a:t>2. Gauss lưới các nút là không đều, hệ phương trình phi tuyến</a:t>
            </a:r>
          </a:p>
          <a:p>
            <a:pPr marL="457200" lvl="1" indent="0">
              <a:buNone/>
            </a:pPr>
            <a:r>
              <a:rPr lang="vi-VN" sz="2000" dirty="0">
                <a:solidFill>
                  <a:schemeClr val="tx1"/>
                </a:solidFill>
              </a:rPr>
              <a:t>          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vi-VN" sz="2000" dirty="0">
                <a:solidFill>
                  <a:schemeClr val="tx1"/>
                </a:solidFill>
              </a:rPr>
              <a:t>3. Gauss có nhiều tham số để lựa chọn hơn, nên cấp chính xác tốt hơn. </a:t>
            </a:r>
          </a:p>
          <a:p>
            <a:pPr marL="0" indent="0">
              <a:buNone/>
            </a:pP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388761" y="3110752"/>
                <a:ext cx="11552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761" y="3110752"/>
                <a:ext cx="11552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768772" y="3570608"/>
                <a:ext cx="2804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</m:t>
                      </m:r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i="0">
                          <a:latin typeface="Cambria Math" panose="02040503050406030204" pitchFamily="18" charset="0"/>
                        </a:rPr>
                        <m:t>,...,</m:t>
                      </m:r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772" y="3570608"/>
                <a:ext cx="2804614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970C94F8-5FA3-4BA7-9302-649165539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222" y="1075748"/>
            <a:ext cx="2940954" cy="9527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51D673-9C04-467F-9E26-7C6D9FE25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164" y="2142367"/>
            <a:ext cx="4381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4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57B9B9-B9D8-4CBD-BC13-A893DB050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82" y="965367"/>
            <a:ext cx="9785498" cy="5524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984552-53E2-497B-9DD6-7959F370975F}"/>
              </a:ext>
            </a:extLst>
          </p:cNvPr>
          <p:cNvSpPr txBox="1"/>
          <p:nvPr/>
        </p:nvSpPr>
        <p:spPr>
          <a:xfrm>
            <a:off x="736846" y="297457"/>
            <a:ext cx="109905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+mj-lt"/>
              </a:rPr>
              <a:t>Ví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dụ</a:t>
            </a:r>
            <a:r>
              <a:rPr lang="en-US" sz="2600" dirty="0">
                <a:latin typeface="+mj-lt"/>
              </a:rPr>
              <a:t>: </a:t>
            </a:r>
            <a:r>
              <a:rPr lang="en-US" sz="2600" dirty="0" err="1">
                <a:latin typeface="+mj-lt"/>
              </a:rPr>
              <a:t>Cầu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phương</a:t>
            </a:r>
            <a:r>
              <a:rPr lang="en-US" sz="2600" dirty="0">
                <a:latin typeface="+mj-lt"/>
              </a:rPr>
              <a:t> Gauss với n = 1. </a:t>
            </a:r>
            <a:r>
              <a:rPr lang="en-US" sz="2600" dirty="0" err="1">
                <a:latin typeface="+mj-lt"/>
              </a:rPr>
              <a:t>Liệu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có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tốt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hơn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quy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tắc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hình</a:t>
            </a:r>
            <a:r>
              <a:rPr lang="en-US" sz="2600" dirty="0">
                <a:latin typeface="+mj-lt"/>
              </a:rPr>
              <a:t> thang?</a:t>
            </a:r>
          </a:p>
        </p:txBody>
      </p:sp>
    </p:spTree>
    <p:extLst>
      <p:ext uri="{BB962C8B-B14F-4D97-AF65-F5344CB8AC3E}">
        <p14:creationId xmlns:p14="http://schemas.microsoft.com/office/powerpoint/2010/main" val="3159304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984552-53E2-497B-9DD6-7959F370975F}"/>
              </a:ext>
            </a:extLst>
          </p:cNvPr>
          <p:cNvSpPr txBox="1"/>
          <p:nvPr/>
        </p:nvSpPr>
        <p:spPr>
          <a:xfrm>
            <a:off x="736846" y="297457"/>
            <a:ext cx="109905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+mj-lt"/>
              </a:rPr>
              <a:t>Ví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dụ</a:t>
            </a:r>
            <a:r>
              <a:rPr lang="en-US" sz="2600" dirty="0">
                <a:latin typeface="+mj-lt"/>
              </a:rPr>
              <a:t>: </a:t>
            </a:r>
            <a:r>
              <a:rPr lang="en-US" sz="2600" dirty="0" err="1">
                <a:latin typeface="+mj-lt"/>
              </a:rPr>
              <a:t>Cầu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phương</a:t>
            </a:r>
            <a:r>
              <a:rPr lang="en-US" sz="2600" dirty="0">
                <a:latin typeface="+mj-lt"/>
              </a:rPr>
              <a:t> Gauss với n = 1. </a:t>
            </a:r>
            <a:r>
              <a:rPr lang="en-US" sz="2600" dirty="0" err="1">
                <a:latin typeface="+mj-lt"/>
              </a:rPr>
              <a:t>Liệu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có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tốt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hơn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quy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tắc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hình</a:t>
            </a:r>
            <a:r>
              <a:rPr lang="en-US" sz="2600" dirty="0">
                <a:latin typeface="+mj-lt"/>
              </a:rPr>
              <a:t> thang?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95234-B9AB-437F-B82D-613C469B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58" y="924371"/>
            <a:ext cx="9501419" cy="57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46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984552-53E2-497B-9DD6-7959F370975F}"/>
              </a:ext>
            </a:extLst>
          </p:cNvPr>
          <p:cNvSpPr txBox="1"/>
          <p:nvPr/>
        </p:nvSpPr>
        <p:spPr>
          <a:xfrm>
            <a:off x="736846" y="297457"/>
            <a:ext cx="109905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+mj-lt"/>
              </a:rPr>
              <a:t>Ví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dụ</a:t>
            </a:r>
            <a:r>
              <a:rPr lang="en-US" sz="2600" dirty="0">
                <a:latin typeface="+mj-lt"/>
              </a:rPr>
              <a:t>: </a:t>
            </a:r>
            <a:r>
              <a:rPr lang="en-US" sz="2600" dirty="0" err="1">
                <a:latin typeface="+mj-lt"/>
              </a:rPr>
              <a:t>Cầu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phương</a:t>
            </a:r>
            <a:r>
              <a:rPr lang="en-US" sz="2600" dirty="0">
                <a:latin typeface="+mj-lt"/>
              </a:rPr>
              <a:t> Gauss với n = 1. </a:t>
            </a:r>
            <a:r>
              <a:rPr lang="en-US" sz="2600" dirty="0" err="1">
                <a:latin typeface="+mj-lt"/>
              </a:rPr>
              <a:t>Liệu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có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tốt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hơn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quy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tắc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hình</a:t>
            </a:r>
            <a:r>
              <a:rPr lang="en-US" sz="2600" dirty="0">
                <a:latin typeface="+mj-lt"/>
              </a:rPr>
              <a:t> thang?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81481-5BC2-4BC5-875A-7A3894198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1" y="970956"/>
            <a:ext cx="9300052" cy="550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10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984552-53E2-497B-9DD6-7959F370975F}"/>
              </a:ext>
            </a:extLst>
          </p:cNvPr>
          <p:cNvSpPr txBox="1"/>
          <p:nvPr/>
        </p:nvSpPr>
        <p:spPr>
          <a:xfrm>
            <a:off x="736846" y="297457"/>
            <a:ext cx="109905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>
                <a:latin typeface="+mj-lt"/>
              </a:rPr>
              <a:t>Trường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hợp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đoạn</a:t>
            </a:r>
            <a:r>
              <a:rPr lang="en-US" sz="2600" dirty="0">
                <a:latin typeface="+mj-lt"/>
              </a:rPr>
              <a:t> [</a:t>
            </a:r>
            <a:r>
              <a:rPr lang="en-US" sz="2600" dirty="0" err="1">
                <a:latin typeface="+mj-lt"/>
              </a:rPr>
              <a:t>a.b</a:t>
            </a:r>
            <a:r>
              <a:rPr lang="en-US" sz="2600" dirty="0">
                <a:latin typeface="+mj-lt"/>
              </a:rPr>
              <a:t>] </a:t>
            </a:r>
            <a:r>
              <a:rPr lang="en-US" sz="2600" dirty="0" err="1">
                <a:latin typeface="+mj-lt"/>
              </a:rPr>
              <a:t>tổng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quát</a:t>
            </a:r>
            <a:endParaRPr lang="en-US" sz="26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2985B-8A0C-424C-B40D-46301C43B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15" y="789900"/>
            <a:ext cx="9677215" cy="587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22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984552-53E2-497B-9DD6-7959F370975F}"/>
              </a:ext>
            </a:extLst>
          </p:cNvPr>
          <p:cNvSpPr txBox="1"/>
          <p:nvPr/>
        </p:nvSpPr>
        <p:spPr>
          <a:xfrm>
            <a:off x="736846" y="297457"/>
            <a:ext cx="109905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>
                <a:latin typeface="+mj-lt"/>
              </a:rPr>
              <a:t>Trường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hợp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đoạn</a:t>
            </a:r>
            <a:r>
              <a:rPr lang="en-US" sz="2600" dirty="0">
                <a:latin typeface="+mj-lt"/>
              </a:rPr>
              <a:t> [</a:t>
            </a:r>
            <a:r>
              <a:rPr lang="en-US" sz="2600" dirty="0" err="1">
                <a:latin typeface="+mj-lt"/>
              </a:rPr>
              <a:t>a.b</a:t>
            </a:r>
            <a:r>
              <a:rPr lang="en-US" sz="2600" dirty="0">
                <a:latin typeface="+mj-lt"/>
              </a:rPr>
              <a:t>] </a:t>
            </a:r>
            <a:r>
              <a:rPr lang="en-US" sz="2600" dirty="0" err="1">
                <a:latin typeface="+mj-lt"/>
              </a:rPr>
              <a:t>tổng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quát</a:t>
            </a:r>
            <a:endParaRPr lang="en-US" sz="26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164A3-AC50-4DE0-A797-D4D7049F2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33" y="1039982"/>
            <a:ext cx="104679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5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E5ACB-603D-4D77-A69A-6DBD4D760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126" y="942265"/>
            <a:ext cx="8575198" cy="4575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</a:rPr>
              <a:t>Dựa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vi-VN" sz="1800" dirty="0">
                <a:solidFill>
                  <a:schemeClr val="tx1"/>
                </a:solidFill>
              </a:rPr>
              <a:t>trên các khai triển chuỗi Taylor tiến và lùi của f (x) tại x, chẳng hạn như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4CD45-8352-4D9F-9E18-ED5D35961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17" y="1388220"/>
            <a:ext cx="6670145" cy="13222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419F5C-57BB-41CE-9145-C7CA3F66E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116" y="5439164"/>
            <a:ext cx="6670145" cy="12842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207B07-25AA-46DD-8D36-7232A3CCE84A}"/>
              </a:ext>
            </a:extLst>
          </p:cNvPr>
          <p:cNvSpPr txBox="1"/>
          <p:nvPr/>
        </p:nvSpPr>
        <p:spPr>
          <a:xfrm>
            <a:off x="312856" y="2730982"/>
            <a:ext cx="82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/>
              <a:t>ta </a:t>
            </a:r>
            <a:r>
              <a:rPr lang="en-US" dirty="0" err="1"/>
              <a:t>có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01C6C2-4CCF-4AC8-8BEC-9A96400E454D}"/>
              </a:ext>
            </a:extLst>
          </p:cNvPr>
          <p:cNvSpPr txBox="1"/>
          <p:nvPr/>
        </p:nvSpPr>
        <p:spPr>
          <a:xfrm>
            <a:off x="8069798" y="2790743"/>
            <a:ext cx="3169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Từ</a:t>
            </a:r>
            <a:r>
              <a:rPr lang="en-US" dirty="0"/>
              <a:t> (e) </a:t>
            </a:r>
            <a:r>
              <a:rPr lang="en-US" dirty="0" err="1"/>
              <a:t>và</a:t>
            </a:r>
            <a:r>
              <a:rPr lang="en-US" dirty="0"/>
              <a:t> (f)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phân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trung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f’(x) với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 O(h^2)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1C056AA-51AB-4D45-AE6A-DB336D0D8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116" y="2802304"/>
            <a:ext cx="6670145" cy="1253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81CFEC-D9B7-4911-B30E-1ACC07B46387}"/>
              </a:ext>
            </a:extLst>
          </p:cNvPr>
          <p:cNvSpPr txBox="1"/>
          <p:nvPr/>
        </p:nvSpPr>
        <p:spPr>
          <a:xfrm>
            <a:off x="400126" y="4792833"/>
            <a:ext cx="11469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Q?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2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Taylor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f(x) </a:t>
            </a:r>
            <a:r>
              <a:rPr lang="en-US" dirty="0" err="1"/>
              <a:t>tại</a:t>
            </a:r>
            <a:r>
              <a:rPr lang="en-US" dirty="0"/>
              <a:t> x </a:t>
            </a:r>
            <a:r>
              <a:rPr lang="en-US" dirty="0" err="1"/>
              <a:t>như</a:t>
            </a:r>
            <a:r>
              <a:rPr lang="en-US" dirty="0"/>
              <a:t> (c) &amp; (d) ở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phân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f’(x) với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 O(h^4)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77F12CC-4809-4750-B626-43441CF66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6239" y="4040358"/>
            <a:ext cx="3800475" cy="752475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12FF18AA-9558-4FEA-A324-451EFB6E4492}"/>
              </a:ext>
            </a:extLst>
          </p:cNvPr>
          <p:cNvSpPr txBox="1">
            <a:spLocks/>
          </p:cNvSpPr>
          <p:nvPr/>
        </p:nvSpPr>
        <p:spPr>
          <a:xfrm>
            <a:off x="312856" y="345391"/>
            <a:ext cx="9027959" cy="4575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phân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7A817F-53F4-4163-9744-918FA5702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56" y="1430599"/>
            <a:ext cx="10467975" cy="4991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48D629-3C14-4F95-9F33-6F5624E2F62E}"/>
              </a:ext>
            </a:extLst>
          </p:cNvPr>
          <p:cNvSpPr txBox="1"/>
          <p:nvPr/>
        </p:nvSpPr>
        <p:spPr>
          <a:xfrm>
            <a:off x="924156" y="506027"/>
            <a:ext cx="10467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Ý </a:t>
            </a:r>
            <a:r>
              <a:rPr lang="en-US" sz="2800" b="1" dirty="0" err="1">
                <a:latin typeface="+mj-lt"/>
              </a:rPr>
              <a:t>tưởng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đột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phá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của</a:t>
            </a:r>
            <a:r>
              <a:rPr lang="en-US" sz="2800" b="1" dirty="0">
                <a:latin typeface="+mj-lt"/>
              </a:rPr>
              <a:t> Gauss: </a:t>
            </a:r>
            <a:r>
              <a:rPr lang="en-US" sz="2800" b="1" dirty="0" err="1">
                <a:latin typeface="+mj-lt"/>
              </a:rPr>
              <a:t>sử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dụng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các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đa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thức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trực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giao</a:t>
            </a:r>
            <a:r>
              <a:rPr lang="en-US" sz="2800" b="1" dirty="0">
                <a:latin typeface="+mj-lt"/>
              </a:rPr>
              <a:t>.</a:t>
            </a:r>
            <a:endParaRPr lang="vi-VN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6796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48D629-3C14-4F95-9F33-6F5624E2F62E}"/>
              </a:ext>
            </a:extLst>
          </p:cNvPr>
          <p:cNvSpPr txBox="1"/>
          <p:nvPr/>
        </p:nvSpPr>
        <p:spPr>
          <a:xfrm>
            <a:off x="924156" y="506027"/>
            <a:ext cx="10467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  <a:latin typeface="+mj-lt"/>
              </a:rPr>
              <a:t>ĐA THỨC TRỰC GIAO</a:t>
            </a:r>
            <a:endParaRPr lang="vi-VN" sz="3000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1B52BD-2E0A-4CED-A59C-C6A8BB8FE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5" y="1060025"/>
            <a:ext cx="7541783" cy="243178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91EA538-D89D-4DFE-A90F-D654F5BAE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79" y="983871"/>
            <a:ext cx="4077176" cy="271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71B0F2-4A7C-43BC-AFFA-6B0FD1106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84" y="5676451"/>
            <a:ext cx="6404369" cy="879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98D253-0677-4CEB-B358-6AAC295F0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637" y="3491812"/>
            <a:ext cx="1797998" cy="211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09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48D629-3C14-4F95-9F33-6F5624E2F62E}"/>
              </a:ext>
            </a:extLst>
          </p:cNvPr>
          <p:cNvSpPr txBox="1"/>
          <p:nvPr/>
        </p:nvSpPr>
        <p:spPr>
          <a:xfrm>
            <a:off x="924156" y="506027"/>
            <a:ext cx="10467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Ý </a:t>
            </a:r>
            <a:r>
              <a:rPr lang="en-US" sz="2800" b="1" dirty="0" err="1">
                <a:latin typeface="+mj-lt"/>
              </a:rPr>
              <a:t>tưởng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đột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phá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của</a:t>
            </a:r>
            <a:r>
              <a:rPr lang="en-US" sz="2800" b="1" dirty="0">
                <a:latin typeface="+mj-lt"/>
              </a:rPr>
              <a:t> Gauss: </a:t>
            </a:r>
            <a:r>
              <a:rPr lang="en-US" sz="2800" b="1" dirty="0" err="1">
                <a:latin typeface="+mj-lt"/>
              </a:rPr>
              <a:t>sử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dụng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các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đa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thức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trực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giao</a:t>
            </a:r>
            <a:r>
              <a:rPr lang="en-US" sz="2800" b="1" dirty="0">
                <a:latin typeface="+mj-lt"/>
              </a:rPr>
              <a:t>.</a:t>
            </a:r>
            <a:endParaRPr lang="vi-VN" sz="2800" b="1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7BEF20-FDC7-4F8A-A50E-79F4F9C24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91" y="1432308"/>
            <a:ext cx="9945857" cy="480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19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48D629-3C14-4F95-9F33-6F5624E2F62E}"/>
              </a:ext>
            </a:extLst>
          </p:cNvPr>
          <p:cNvSpPr txBox="1"/>
          <p:nvPr/>
        </p:nvSpPr>
        <p:spPr>
          <a:xfrm>
            <a:off x="681060" y="479393"/>
            <a:ext cx="1082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+mj-lt"/>
              </a:rPr>
              <a:t>Chú</a:t>
            </a:r>
            <a:r>
              <a:rPr lang="en-US" sz="2800" b="1" dirty="0">
                <a:latin typeface="+mj-lt"/>
              </a:rPr>
              <a:t> ý: </a:t>
            </a:r>
            <a:r>
              <a:rPr lang="en-US" sz="2800" b="1" dirty="0" err="1">
                <a:latin typeface="+mj-lt"/>
              </a:rPr>
              <a:t>dùng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trọng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số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và</a:t>
            </a:r>
            <a:r>
              <a:rPr lang="en-US" sz="2800" b="1" dirty="0">
                <a:latin typeface="+mj-lt"/>
              </a:rPr>
              <a:t> node </a:t>
            </a:r>
            <a:r>
              <a:rPr lang="en-US" sz="2800" b="1" dirty="0" err="1">
                <a:latin typeface="+mj-lt"/>
              </a:rPr>
              <a:t>theo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bảng</a:t>
            </a:r>
            <a:r>
              <a:rPr lang="en-US" sz="2800" b="1" dirty="0">
                <a:latin typeface="+mj-lt"/>
              </a:rPr>
              <a:t> – </a:t>
            </a:r>
            <a:r>
              <a:rPr lang="en-US" sz="2800" b="1" dirty="0" err="1">
                <a:latin typeface="+mj-lt"/>
              </a:rPr>
              <a:t>đừng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tính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lại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làm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gì</a:t>
            </a:r>
            <a:endParaRPr lang="vi-VN" sz="2800" b="1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35910-91E4-46FB-99CB-58EC630C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83" y="1002613"/>
            <a:ext cx="6605032" cy="576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42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E089E-4005-4B45-BC74-D62BF5A0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83" y="315738"/>
            <a:ext cx="10191195" cy="6167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2A435B-074B-4222-8E50-BE5EA49F2DCD}"/>
              </a:ext>
            </a:extLst>
          </p:cNvPr>
          <p:cNvSpPr txBox="1"/>
          <p:nvPr/>
        </p:nvSpPr>
        <p:spPr>
          <a:xfrm>
            <a:off x="396720" y="209782"/>
            <a:ext cx="1207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Ví</a:t>
            </a:r>
            <a:r>
              <a:rPr lang="en-US" sz="3200" dirty="0"/>
              <a:t> </a:t>
            </a:r>
            <a:r>
              <a:rPr lang="en-US" sz="3200" dirty="0" err="1"/>
              <a:t>dụ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9237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873" y="843163"/>
            <a:ext cx="6819900" cy="252412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4213" y="204820"/>
            <a:ext cx="10536783" cy="625565"/>
          </a:xfrm>
        </p:spPr>
        <p:txBody>
          <a:bodyPr>
            <a:normAutofit fontScale="90000"/>
          </a:bodyPr>
          <a:lstStyle/>
          <a:p>
            <a:r>
              <a:rPr lang="en-US" dirty="0"/>
              <a:t>Bài  Tập</a:t>
            </a:r>
            <a:endParaRPr lang="vi-VN" dirty="0"/>
          </a:p>
        </p:txBody>
      </p:sp>
      <p:sp>
        <p:nvSpPr>
          <p:cNvPr id="7" name="TextBox 6"/>
          <p:cNvSpPr txBox="1"/>
          <p:nvPr/>
        </p:nvSpPr>
        <p:spPr>
          <a:xfrm>
            <a:off x="684213" y="755568"/>
            <a:ext cx="105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Bài 1</a:t>
            </a:r>
            <a:endParaRPr lang="vi-V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4213" y="3392860"/>
            <a:ext cx="105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Bài 2</a:t>
            </a:r>
            <a:endParaRPr lang="vi-VN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873" y="3531945"/>
            <a:ext cx="6819900" cy="281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54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57928"/>
            <a:ext cx="11007046" cy="1507067"/>
          </a:xfrm>
        </p:spPr>
        <p:txBody>
          <a:bodyPr>
            <a:normAutofit/>
          </a:bodyPr>
          <a:lstStyle/>
          <a:p>
            <a:r>
              <a:rPr lang="vi-VN" dirty="0"/>
              <a:t>Những gì thầy chưa nói trong chương này (mà có thể gặp trong thực tế)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010747"/>
            <a:ext cx="10226444" cy="42036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vi-VN" dirty="0">
                <a:solidFill>
                  <a:schemeClr val="tx1"/>
                </a:solidFill>
              </a:rPr>
              <a:t>ầu phương tích phân bội</a:t>
            </a:r>
          </a:p>
          <a:p>
            <a:r>
              <a:rPr lang="vi-VN" dirty="0">
                <a:solidFill>
                  <a:schemeClr val="tx1"/>
                </a:solidFill>
              </a:rPr>
              <a:t>Phương pháp Monte-Carlo tính tích phân bội </a:t>
            </a:r>
          </a:p>
          <a:p>
            <a:endParaRPr lang="vi-V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398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7E89-09D3-41E3-AF8E-9AD8F4BA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17174"/>
            <a:ext cx="10927780" cy="661716"/>
          </a:xfrm>
        </p:spPr>
        <p:txBody>
          <a:bodyPr/>
          <a:lstStyle/>
          <a:p>
            <a:pPr algn="ctr"/>
            <a:r>
              <a:rPr lang="en-US" dirty="0"/>
              <a:t>Monte Carlo integration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E52EB-825A-418A-8482-B3F35F3EB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765" y="1044815"/>
            <a:ext cx="8914683" cy="551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77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7E89-09D3-41E3-AF8E-9AD8F4BA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17174"/>
            <a:ext cx="10927780" cy="661716"/>
          </a:xfrm>
        </p:spPr>
        <p:txBody>
          <a:bodyPr/>
          <a:lstStyle/>
          <a:p>
            <a:pPr algn="ctr"/>
            <a:r>
              <a:rPr lang="en-US" dirty="0"/>
              <a:t>Monte Carlo integration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BD066-AC47-4B93-8CAF-5A8C396F5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089" y="878890"/>
            <a:ext cx="8529822" cy="2868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03627-ABE9-4903-9FA4-8FD495CEC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089" y="3891821"/>
            <a:ext cx="8529822" cy="25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8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CE8A-8963-4C3F-9692-C194DCB4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26" y="412483"/>
            <a:ext cx="9027959" cy="457529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sai</a:t>
            </a:r>
            <a:r>
              <a:rPr lang="en-US" dirty="0">
                <a:solidFill>
                  <a:schemeClr val="tx1"/>
                </a:solidFill>
              </a:rPr>
              <a:t> phân </a:t>
            </a:r>
            <a:r>
              <a:rPr lang="en-US" dirty="0" err="1">
                <a:solidFill>
                  <a:schemeClr val="tx1"/>
                </a:solidFill>
              </a:rPr>
              <a:t>trun</a:t>
            </a:r>
            <a:r>
              <a:rPr lang="en-US" dirty="0" err="1"/>
              <a:t>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E5ACB-603D-4D77-A69A-6DBD4D760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126" y="1043594"/>
            <a:ext cx="8575198" cy="4575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</a:rPr>
              <a:t>Tương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tự</a:t>
            </a:r>
            <a:r>
              <a:rPr lang="en-US" sz="1800" dirty="0">
                <a:solidFill>
                  <a:schemeClr val="tx1"/>
                </a:solidFill>
              </a:rPr>
              <a:t> ta </a:t>
            </a:r>
            <a:r>
              <a:rPr lang="en-US" sz="1800" dirty="0" err="1">
                <a:solidFill>
                  <a:schemeClr val="tx1"/>
                </a:solidFill>
              </a:rPr>
              <a:t>có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07B07-25AA-46DD-8D36-7232A3CCE84A}"/>
              </a:ext>
            </a:extLst>
          </p:cNvPr>
          <p:cNvSpPr txBox="1"/>
          <p:nvPr/>
        </p:nvSpPr>
        <p:spPr>
          <a:xfrm>
            <a:off x="480024" y="2308798"/>
            <a:ext cx="990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f’(x) </a:t>
            </a:r>
            <a:r>
              <a:rPr lang="en-US" dirty="0" err="1"/>
              <a:t>và</a:t>
            </a:r>
            <a:r>
              <a:rPr lang="en-US" dirty="0"/>
              <a:t> f’’(x) </a:t>
            </a:r>
            <a:r>
              <a:rPr lang="en-US" dirty="0" err="1"/>
              <a:t>vào</a:t>
            </a:r>
            <a:r>
              <a:rPr lang="en-US" dirty="0"/>
              <a:t> (e) </a:t>
            </a:r>
            <a:r>
              <a:rPr lang="en-US" dirty="0" err="1"/>
              <a:t>và</a:t>
            </a:r>
            <a:r>
              <a:rPr lang="en-US" dirty="0"/>
              <a:t> (f) ta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6C44A-983C-4A96-8DF6-2AD7B939D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15" y="1493075"/>
            <a:ext cx="5410200" cy="638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0D469B-822D-43C2-86BC-F8ABACB1F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459" y="1450575"/>
            <a:ext cx="4279729" cy="682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EEE2F4-E7EC-4862-AEEB-2B819AB34F97}"/>
                  </a:ext>
                </a:extLst>
              </p:cNvPr>
              <p:cNvSpPr txBox="1"/>
              <p:nvPr/>
            </p:nvSpPr>
            <p:spPr>
              <a:xfrm>
                <a:off x="6096000" y="1627496"/>
                <a:ext cx="5859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EEE2F4-E7EC-4862-AEEB-2B819AB34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27496"/>
                <a:ext cx="5859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1F31192F-5AE4-4FE4-85C0-67DCE921A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15" y="2760957"/>
            <a:ext cx="7600950" cy="7334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DB29F5-0066-4696-9E53-91DEB7410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62" y="3623375"/>
            <a:ext cx="8239125" cy="6667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82694DD-232F-42A4-ABCF-5CDD34E723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9862" y="4455287"/>
            <a:ext cx="6858000" cy="18192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21C394E-05D3-4470-9054-24381187376C}"/>
              </a:ext>
            </a:extLst>
          </p:cNvPr>
          <p:cNvSpPr txBox="1"/>
          <p:nvPr/>
        </p:nvSpPr>
        <p:spPr>
          <a:xfrm>
            <a:off x="2687289" y="6357611"/>
            <a:ext cx="769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phân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với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O(h^2)</a:t>
            </a:r>
          </a:p>
        </p:txBody>
      </p:sp>
    </p:spTree>
    <p:extLst>
      <p:ext uri="{BB962C8B-B14F-4D97-AF65-F5344CB8AC3E}">
        <p14:creationId xmlns:p14="http://schemas.microsoft.com/office/powerpoint/2010/main" val="137071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5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CE8A-8963-4C3F-9692-C194DCB4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26" y="412483"/>
            <a:ext cx="10661451" cy="457529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sai</a:t>
            </a:r>
            <a:r>
              <a:rPr lang="en-US" dirty="0">
                <a:solidFill>
                  <a:schemeClr val="tx1"/>
                </a:solidFill>
              </a:rPr>
              <a:t> phân 1 </a:t>
            </a:r>
            <a:r>
              <a:rPr lang="en-US" dirty="0" err="1">
                <a:solidFill>
                  <a:schemeClr val="tx1"/>
                </a:solidFill>
              </a:rPr>
              <a:t>phía</a:t>
            </a:r>
            <a:r>
              <a:rPr lang="en-US" dirty="0">
                <a:solidFill>
                  <a:schemeClr val="tx1"/>
                </a:solidFill>
              </a:rPr>
              <a:t> với </a:t>
            </a:r>
            <a:r>
              <a:rPr lang="en-US" dirty="0" err="1">
                <a:solidFill>
                  <a:schemeClr val="tx1"/>
                </a:solidFill>
              </a:rPr>
              <a:t>sai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O(</a:t>
            </a:r>
            <a:r>
              <a:rPr lang="en-US" cap="none" dirty="0">
                <a:solidFill>
                  <a:schemeClr val="tx1"/>
                </a:solidFill>
              </a:rPr>
              <a:t>h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E5ACB-603D-4D77-A69A-6DBD4D760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126" y="942265"/>
            <a:ext cx="8575198" cy="4575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</a:rPr>
              <a:t>Dựa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vi-VN" sz="1800" dirty="0">
                <a:solidFill>
                  <a:schemeClr val="tx1"/>
                </a:solidFill>
              </a:rPr>
              <a:t>trên các khai triển chuỗi Taylor tiến và lùi của f (x) tại x, chẳng hạn như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4CD45-8352-4D9F-9E18-ED5D35961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17" y="1388220"/>
            <a:ext cx="6670145" cy="13222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207B07-25AA-46DD-8D36-7232A3CCE84A}"/>
              </a:ext>
            </a:extLst>
          </p:cNvPr>
          <p:cNvSpPr txBox="1"/>
          <p:nvPr/>
        </p:nvSpPr>
        <p:spPr>
          <a:xfrm>
            <a:off x="312856" y="2879354"/>
            <a:ext cx="758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</a:t>
            </a:r>
            <a:r>
              <a:rPr lang="en-US" dirty="0" err="1"/>
              <a:t>đó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phân 1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396B1-DEA6-40A4-9A93-98998C455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117" y="3248686"/>
            <a:ext cx="3276600" cy="695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3B3C3C-8799-4F68-9BA4-7D6496EF3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414" y="3285139"/>
            <a:ext cx="3205256" cy="6219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844CA5-A601-4E27-8D4A-6BA14A2C91E6}"/>
              </a:ext>
            </a:extLst>
          </p:cNvPr>
          <p:cNvSpPr txBox="1"/>
          <p:nvPr/>
        </p:nvSpPr>
        <p:spPr>
          <a:xfrm>
            <a:off x="1135917" y="3990177"/>
            <a:ext cx="363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 phân </a:t>
            </a:r>
            <a:r>
              <a:rPr lang="en-US" dirty="0" err="1"/>
              <a:t>tiến</a:t>
            </a:r>
            <a:r>
              <a:rPr lang="en-US" dirty="0"/>
              <a:t> (forward difference)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506D32-7902-4729-828A-CA8122629995}"/>
              </a:ext>
            </a:extLst>
          </p:cNvPr>
          <p:cNvSpPr txBox="1"/>
          <p:nvPr/>
        </p:nvSpPr>
        <p:spPr>
          <a:xfrm>
            <a:off x="5608997" y="3995760"/>
            <a:ext cx="394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 phân </a:t>
            </a:r>
            <a:r>
              <a:rPr lang="en-US" dirty="0" err="1"/>
              <a:t>lùi</a:t>
            </a:r>
            <a:r>
              <a:rPr lang="en-US" dirty="0"/>
              <a:t> (backward difference)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7152F7-EE5A-4566-B9E0-D2C71735B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117" y="4942654"/>
            <a:ext cx="4591050" cy="7334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5F60F5-EC5A-4205-BEF8-2A41809C56A5}"/>
              </a:ext>
            </a:extLst>
          </p:cNvPr>
          <p:cNvSpPr txBox="1"/>
          <p:nvPr/>
        </p:nvSpPr>
        <p:spPr>
          <a:xfrm>
            <a:off x="312856" y="4441296"/>
            <a:ext cx="758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CT </a:t>
            </a:r>
            <a:r>
              <a:rPr lang="en-US" dirty="0" err="1"/>
              <a:t>sai</a:t>
            </a:r>
            <a:r>
              <a:rPr lang="en-US" dirty="0"/>
              <a:t> phân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 f’’(x)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BB791C-C186-4C71-A35C-D657AE229473}"/>
              </a:ext>
            </a:extLst>
          </p:cNvPr>
          <p:cNvSpPr txBox="1"/>
          <p:nvPr/>
        </p:nvSpPr>
        <p:spPr>
          <a:xfrm>
            <a:off x="400126" y="5903650"/>
            <a:ext cx="1047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Chú</a:t>
            </a:r>
            <a:r>
              <a:rPr lang="en-US" dirty="0"/>
              <a:t> ý: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đòi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O(h), i.e. O(</a:t>
            </a:r>
            <a:r>
              <a:rPr lang="en-US" dirty="0" err="1"/>
              <a:t>h^p</a:t>
            </a:r>
            <a:r>
              <a:rPr lang="en-US" dirty="0"/>
              <a:t>) với p&gt;1.</a:t>
            </a:r>
          </a:p>
        </p:txBody>
      </p:sp>
    </p:spTree>
    <p:extLst>
      <p:ext uri="{BB962C8B-B14F-4D97-AF65-F5344CB8AC3E}">
        <p14:creationId xmlns:p14="http://schemas.microsoft.com/office/powerpoint/2010/main" val="269244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6" grpId="0"/>
      <p:bldP spid="19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D1C6BD-8836-49AA-BDD6-7EDEC65A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62" y="1066615"/>
            <a:ext cx="7515225" cy="133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ED15BD2-F978-4FAD-8909-DD9EF37A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85850"/>
            <a:ext cx="10981047" cy="457529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sai</a:t>
            </a:r>
            <a:r>
              <a:rPr lang="en-US" dirty="0">
                <a:solidFill>
                  <a:schemeClr val="tx1"/>
                </a:solidFill>
              </a:rPr>
              <a:t> phân 1 </a:t>
            </a:r>
            <a:r>
              <a:rPr lang="en-US" dirty="0" err="1">
                <a:solidFill>
                  <a:schemeClr val="tx1"/>
                </a:solidFill>
              </a:rPr>
              <a:t>phía</a:t>
            </a:r>
            <a:r>
              <a:rPr lang="en-US" dirty="0">
                <a:solidFill>
                  <a:schemeClr val="tx1"/>
                </a:solidFill>
              </a:rPr>
              <a:t> với </a:t>
            </a:r>
            <a:r>
              <a:rPr lang="en-US" dirty="0" err="1">
                <a:solidFill>
                  <a:schemeClr val="tx1"/>
                </a:solidFill>
              </a:rPr>
              <a:t>sai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O(</a:t>
            </a:r>
            <a:r>
              <a:rPr lang="en-US" cap="none" dirty="0" err="1">
                <a:solidFill>
                  <a:schemeClr val="tx1"/>
                </a:solidFill>
              </a:rPr>
              <a:t>h^p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F3889-3E15-4614-897A-36517E1519D9}"/>
              </a:ext>
            </a:extLst>
          </p:cNvPr>
          <p:cNvSpPr txBox="1"/>
          <p:nvPr/>
        </p:nvSpPr>
        <p:spPr>
          <a:xfrm>
            <a:off x="758162" y="2991775"/>
            <a:ext cx="1059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Chúng ta loại bỏ f "(x) bằng cách </a:t>
            </a:r>
            <a:r>
              <a:rPr lang="en-US" dirty="0" err="1"/>
              <a:t>lấy</a:t>
            </a:r>
            <a:r>
              <a:rPr lang="en-US" dirty="0"/>
              <a:t> PT2 – 4 * PT1</a:t>
            </a:r>
            <a:r>
              <a:rPr lang="vi-VN" dirty="0"/>
              <a:t>. Kết quả là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62612-3FDA-4CC2-B64A-3F55495B6B17}"/>
              </a:ext>
            </a:extLst>
          </p:cNvPr>
          <p:cNvSpPr txBox="1"/>
          <p:nvPr/>
        </p:nvSpPr>
        <p:spPr>
          <a:xfrm>
            <a:off x="887767" y="4485036"/>
            <a:ext cx="48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=&gt;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24E8A0-9DCE-4404-B42F-BCCE7BB3F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11" y="5296408"/>
            <a:ext cx="5010150" cy="5619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C947B5-18B8-448A-9D54-E1897044C038}"/>
              </a:ext>
            </a:extLst>
          </p:cNvPr>
          <p:cNvSpPr txBox="1"/>
          <p:nvPr/>
        </p:nvSpPr>
        <p:spPr>
          <a:xfrm>
            <a:off x="878889" y="5430053"/>
            <a:ext cx="48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F80E0-D688-4E2F-B699-0D0133213C8D}"/>
              </a:ext>
            </a:extLst>
          </p:cNvPr>
          <p:cNvSpPr txBox="1"/>
          <p:nvPr/>
        </p:nvSpPr>
        <p:spPr>
          <a:xfrm>
            <a:off x="6951216" y="5392729"/>
            <a:ext cx="314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phân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BE359-A372-46D9-9927-4A1314731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411" y="3403125"/>
            <a:ext cx="6950091" cy="743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4C6472-ED51-4A71-AC48-5366CFB29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411" y="4277838"/>
            <a:ext cx="6657976" cy="78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0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F9189C-426C-4532-9499-DF21EF30A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951242"/>
            <a:ext cx="8153400" cy="228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6C6E36-2CF4-4731-A597-E33ECF123077}"/>
              </a:ext>
            </a:extLst>
          </p:cNvPr>
          <p:cNvSpPr txBox="1"/>
          <p:nvPr/>
        </p:nvSpPr>
        <p:spPr>
          <a:xfrm>
            <a:off x="1027821" y="850360"/>
            <a:ext cx="10377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vi-VN" dirty="0"/>
              <a:t>xấp xỉ sai phân hữu hạn cho các đạo hàm cấp cao hơn </a:t>
            </a:r>
            <a:r>
              <a:rPr lang="en-US" dirty="0"/>
              <a:t>f’(x) </a:t>
            </a:r>
            <a:r>
              <a:rPr lang="vi-VN" dirty="0"/>
              <a:t>liên quan thêm nhiều chuỗi Taylor. Do đó, xấp xỉ sai phân tiến cho f "(x) sử dụng chuỗi Taylor cho f (x + h), f (x + 2h) và f (x + 3h); </a:t>
            </a:r>
            <a:endParaRPr lang="en-US" dirty="0"/>
          </a:p>
          <a:p>
            <a:r>
              <a:rPr lang="vi-VN" dirty="0"/>
              <a:t>xấp xỉ cho f '''(x) bao gồm các </a:t>
            </a:r>
            <a:r>
              <a:rPr lang="en-US" dirty="0" err="1"/>
              <a:t>chuỗi</a:t>
            </a:r>
            <a:r>
              <a:rPr lang="vi-VN" dirty="0"/>
              <a:t> cho f (x + h), f (x + 2h), f (x + 3h), f (x + 4h), v.v.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EF6A30-AC99-4F07-93D4-ADCFE7996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2" y="4377386"/>
            <a:ext cx="8181975" cy="22574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873CDC2-B3CF-48D6-95D4-A9B811BD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76" y="253635"/>
            <a:ext cx="10981047" cy="457529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sai</a:t>
            </a:r>
            <a:r>
              <a:rPr lang="en-US" dirty="0">
                <a:solidFill>
                  <a:schemeClr val="tx1"/>
                </a:solidFill>
              </a:rPr>
              <a:t> phân 1 </a:t>
            </a:r>
            <a:r>
              <a:rPr lang="en-US" dirty="0" err="1">
                <a:solidFill>
                  <a:schemeClr val="tx1"/>
                </a:solidFill>
              </a:rPr>
              <a:t>phía</a:t>
            </a:r>
            <a:r>
              <a:rPr lang="en-US" dirty="0">
                <a:solidFill>
                  <a:schemeClr val="tx1"/>
                </a:solidFill>
              </a:rPr>
              <a:t> với </a:t>
            </a:r>
            <a:r>
              <a:rPr lang="en-US" dirty="0" err="1">
                <a:solidFill>
                  <a:schemeClr val="tx1"/>
                </a:solidFill>
              </a:rPr>
              <a:t>sai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O(</a:t>
            </a:r>
            <a:r>
              <a:rPr lang="en-US" cap="none" dirty="0" err="1">
                <a:solidFill>
                  <a:schemeClr val="tx1"/>
                </a:solidFill>
              </a:rPr>
              <a:t>h^p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5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9821D-33D8-47FB-AD02-A3BA82F2B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15" y="971172"/>
            <a:ext cx="11131967" cy="3615267"/>
          </a:xfrm>
        </p:spPr>
        <p:txBody>
          <a:bodyPr>
            <a:normAutofit/>
          </a:bodyPr>
          <a:lstStyle/>
          <a:p>
            <a:r>
              <a:rPr lang="vi-VN" dirty="0">
                <a:solidFill>
                  <a:schemeClr val="tx1"/>
                </a:solidFill>
              </a:rPr>
              <a:t>Phép ngoại suy Richardson là một phương pháp đơn giản để tăng độ chính xác của một số </a:t>
            </a:r>
            <a:r>
              <a:rPr lang="en-US" dirty="0" err="1">
                <a:solidFill>
                  <a:schemeClr val="tx1"/>
                </a:solidFill>
              </a:rPr>
              <a:t>phương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vi-VN" dirty="0">
                <a:solidFill>
                  <a:schemeClr val="tx1"/>
                </a:solidFill>
              </a:rPr>
              <a:t>số nhất định, bao gồm các phép xấp xỉ sai </a:t>
            </a:r>
            <a:r>
              <a:rPr lang="en-US" dirty="0">
                <a:solidFill>
                  <a:schemeClr val="tx1"/>
                </a:solidFill>
              </a:rPr>
              <a:t>phân</a:t>
            </a:r>
            <a:r>
              <a:rPr lang="vi-VN" dirty="0">
                <a:solidFill>
                  <a:schemeClr val="tx1"/>
                </a:solidFill>
              </a:rPr>
              <a:t> hữu hạn.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Giả sử rằng chúng ta có một phương </a:t>
            </a:r>
            <a:r>
              <a:rPr lang="en-US" dirty="0" err="1">
                <a:solidFill>
                  <a:schemeClr val="tx1"/>
                </a:solidFill>
              </a:rPr>
              <a:t>pháp</a:t>
            </a:r>
            <a:r>
              <a:rPr lang="vi-VN" dirty="0">
                <a:solidFill>
                  <a:schemeClr val="tx1"/>
                </a:solidFill>
              </a:rPr>
              <a:t> tính toán gần đúng một đại lượng G.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vi-VN" dirty="0">
                <a:solidFill>
                  <a:schemeClr val="tx1"/>
                </a:solidFill>
              </a:rPr>
              <a:t>Hơn nữa, giả sử rằng kết quả phụ thuộc vào một tham số h</a:t>
            </a:r>
            <a:r>
              <a:rPr lang="en-US" dirty="0">
                <a:solidFill>
                  <a:schemeClr val="tx1"/>
                </a:solidFill>
              </a:rPr>
              <a:t> (step/</a:t>
            </a:r>
            <a:r>
              <a:rPr lang="en-US" dirty="0" err="1">
                <a:solidFill>
                  <a:schemeClr val="tx1"/>
                </a:solidFill>
              </a:rPr>
              <a:t>bước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phương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vi-VN" dirty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vi-VN" dirty="0">
                <a:solidFill>
                  <a:schemeClr val="tx1"/>
                </a:solidFill>
              </a:rPr>
              <a:t>Ký hiệu xấp xỉ bằng g (h), ta có G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vi-VN" dirty="0">
                <a:solidFill>
                  <a:schemeClr val="tx1"/>
                </a:solidFill>
              </a:rPr>
              <a:t> g(h) + E(h), trong đó E(h) đại diện cho sai số.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Phép ngoại suy Richardson có 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vi-VN" dirty="0">
                <a:solidFill>
                  <a:schemeClr val="tx1"/>
                </a:solidFill>
              </a:rPr>
              <a:t>, miễn là nó có dạng</a:t>
            </a:r>
            <a:r>
              <a:rPr lang="en-US" dirty="0">
                <a:solidFill>
                  <a:schemeClr val="tx1"/>
                </a:solidFill>
              </a:rPr>
              <a:t> 				   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vi-VN" dirty="0">
                <a:solidFill>
                  <a:schemeClr val="tx1"/>
                </a:solidFill>
              </a:rPr>
              <a:t>c và p là các hằng số.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Chúng ta bắt đầu bằng cách tính g (h) với một số giá trị của h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F72BC-9B00-4379-BF31-822832358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281" y="3027385"/>
            <a:ext cx="1515076" cy="416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C19A3D-C7F8-42CF-8BFA-FC12B1567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419" y="4138201"/>
            <a:ext cx="2257425" cy="552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6FC704-F4C5-4E00-BD54-01257B607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554" y="4138201"/>
            <a:ext cx="2219325" cy="552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51D5B5-8842-418E-B782-B2F49B3E8803}"/>
              </a:ext>
            </a:extLst>
          </p:cNvPr>
          <p:cNvSpPr txBox="1"/>
          <p:nvPr/>
        </p:nvSpPr>
        <p:spPr>
          <a:xfrm>
            <a:off x="5705385" y="4204699"/>
            <a:ext cx="506027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và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B841917-0046-4DB6-AF99-49FC049D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76" y="253635"/>
            <a:ext cx="10981047" cy="4575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Ngoại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richardson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82C74-05A7-48AF-98FF-38F1878CA74F}"/>
              </a:ext>
            </a:extLst>
          </p:cNvPr>
          <p:cNvSpPr txBox="1"/>
          <p:nvPr/>
        </p:nvSpPr>
        <p:spPr>
          <a:xfrm>
            <a:off x="2259996" y="4946639"/>
            <a:ext cx="3714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</a:t>
            </a:r>
            <a:r>
              <a:rPr lang="en-US" dirty="0" err="1"/>
              <a:t>đó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khử</a:t>
            </a:r>
            <a:r>
              <a:rPr lang="en-US" dirty="0"/>
              <a:t> c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ra G </a:t>
            </a:r>
          </a:p>
          <a:p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ngoại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suy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Richardson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B6ABAF5-250C-4626-BF08-D28267C49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471" y="4825161"/>
            <a:ext cx="3552825" cy="790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0B45ED1-733E-40F0-9B24-63ACA98DC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0471" y="5750246"/>
            <a:ext cx="3552824" cy="9268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B1B0EB-D142-4F0B-8D2E-255A66841E0D}"/>
              </a:ext>
            </a:extLst>
          </p:cNvPr>
          <p:cNvSpPr txBox="1"/>
          <p:nvPr/>
        </p:nvSpPr>
        <p:spPr>
          <a:xfrm>
            <a:off x="2259996" y="5812904"/>
            <a:ext cx="3714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h_2 = h_1/2</a:t>
            </a:r>
          </a:p>
        </p:txBody>
      </p:sp>
    </p:spTree>
    <p:extLst>
      <p:ext uri="{BB962C8B-B14F-4D97-AF65-F5344CB8AC3E}">
        <p14:creationId xmlns:p14="http://schemas.microsoft.com/office/powerpoint/2010/main" val="165034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4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B01F46-2C19-47C2-B773-9802200E2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56" y="631055"/>
            <a:ext cx="109537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6769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1858</TotalTime>
  <Words>2139</Words>
  <Application>Microsoft Office PowerPoint</Application>
  <PresentationFormat>Widescreen</PresentationFormat>
  <Paragraphs>171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 Math</vt:lpstr>
      <vt:lpstr>Tahoma</vt:lpstr>
      <vt:lpstr>Wingdings</vt:lpstr>
      <vt:lpstr>Wingdings 3</vt:lpstr>
      <vt:lpstr>Slice</vt:lpstr>
      <vt:lpstr>Chương 5: tính gần đúng          đạo hàm &amp; tích phân </vt:lpstr>
      <vt:lpstr>Bài toán 1: tính gần đúng đạo hàm </vt:lpstr>
      <vt:lpstr>PowerPoint Presentation</vt:lpstr>
      <vt:lpstr>Các công thức sai phân trung tâm</vt:lpstr>
      <vt:lpstr>Các công thức sai phân 1 phía với sai số O(h)</vt:lpstr>
      <vt:lpstr>Các công thức sai phân 1 phía với sai số O(h^p)</vt:lpstr>
      <vt:lpstr>Các công thức sai phân 1 phía với sai số O(h^p)</vt:lpstr>
      <vt:lpstr>Ngoại suy richardson</vt:lpstr>
      <vt:lpstr>PowerPoint Presentation</vt:lpstr>
      <vt:lpstr>Phương pháp sử dụng đa thức nội suy</vt:lpstr>
      <vt:lpstr>PowerPoint Presentation</vt:lpstr>
      <vt:lpstr>Bài Toán 2. tính gần đúng tích phân hữu hạn</vt:lpstr>
      <vt:lpstr>PowerPoint Presentation</vt:lpstr>
      <vt:lpstr>PowerPoint Presentation</vt:lpstr>
      <vt:lpstr>Các phương pháp Newton-Cotes</vt:lpstr>
      <vt:lpstr>PowerPoint Presentation</vt:lpstr>
      <vt:lpstr>PowerPoint Presentation</vt:lpstr>
      <vt:lpstr>PowerPoint Presentation</vt:lpstr>
      <vt:lpstr>PowerPoint Presentation</vt:lpstr>
      <vt:lpstr>Thực tế ứng dụng: các công thức composite</vt:lpstr>
      <vt:lpstr>PowerPoint Presentation</vt:lpstr>
      <vt:lpstr>PowerPoint Presentation</vt:lpstr>
      <vt:lpstr>Bài  Tập</vt:lpstr>
      <vt:lpstr>Các phương pháp cầu phương gauss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 Tập</vt:lpstr>
      <vt:lpstr>Những gì thầy chưa nói trong chương này (mà có thể gặp trong thực tế)</vt:lpstr>
      <vt:lpstr>Monte Carlo integration</vt:lpstr>
      <vt:lpstr>Monte Carlo integration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2: Phép nội suy</dc:title>
  <dc:creator>Phi Ha</dc:creator>
  <cp:lastModifiedBy>Phi Hà</cp:lastModifiedBy>
  <cp:revision>804</cp:revision>
  <dcterms:created xsi:type="dcterms:W3CDTF">2019-10-08T22:42:42Z</dcterms:created>
  <dcterms:modified xsi:type="dcterms:W3CDTF">2021-11-15T11:14:48Z</dcterms:modified>
  <cp:contentStatus/>
</cp:coreProperties>
</file>