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70" r:id="rId5"/>
    <p:sldId id="269" r:id="rId6"/>
    <p:sldId id="275" r:id="rId7"/>
    <p:sldId id="278" r:id="rId8"/>
    <p:sldId id="273" r:id="rId9"/>
    <p:sldId id="274" r:id="rId10"/>
    <p:sldId id="271" r:id="rId11"/>
    <p:sldId id="277" r:id="rId12"/>
    <p:sldId id="272" r:id="rId13"/>
    <p:sldId id="27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7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286116" cy="297180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Chương 5: tính gần đúng đạo hàm &amp; tích phân</a:t>
            </a:r>
            <a:br>
              <a:rPr lang="en-US" sz="4400" dirty="0" smtClean="0"/>
            </a:br>
            <a:endParaRPr lang="vi-V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046624" cy="194733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Tài liệu: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Giải Tích Số, Phạm Kỳ Anh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Elementary Numerical Analysis, Atkinson </a:t>
            </a:r>
            <a:r>
              <a:rPr lang="en-US" dirty="0">
                <a:solidFill>
                  <a:schemeClr val="tx1"/>
                </a:solidFill>
              </a:rPr>
              <a:t>&amp;</a:t>
            </a:r>
            <a:r>
              <a:rPr lang="en-US" dirty="0" smtClean="0">
                <a:solidFill>
                  <a:schemeClr val="tx1"/>
                </a:solidFill>
              </a:rPr>
              <a:t> Han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Numerical methods, </a:t>
            </a:r>
            <a:r>
              <a:rPr lang="en-US" dirty="0" err="1" smtClean="0">
                <a:solidFill>
                  <a:schemeClr val="tx1"/>
                </a:solidFill>
              </a:rPr>
              <a:t>Greenbaum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err="1" smtClean="0">
                <a:solidFill>
                  <a:schemeClr val="tx1"/>
                </a:solidFill>
              </a:rPr>
              <a:t>Chartier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6211" y="5586153"/>
            <a:ext cx="3715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Tác giả: Hà Phi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Khoa Toán – Cơ -  Tin học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ĐHKHTN, ĐHQGHN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2863"/>
            <a:ext cx="10779040" cy="532937"/>
          </a:xfrm>
        </p:spPr>
        <p:txBody>
          <a:bodyPr>
            <a:normAutofit/>
          </a:bodyPr>
          <a:lstStyle/>
          <a:p>
            <a:r>
              <a:rPr lang="en-US" sz="2800" dirty="0"/>
              <a:t>Các phương pháp </a:t>
            </a:r>
            <a:r>
              <a:rPr lang="en-US" sz="2800" dirty="0" smtClean="0"/>
              <a:t>cầu phương gauss (slide 1/2)</a:t>
            </a:r>
            <a:endParaRPr lang="vi-V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026" y="885305"/>
            <a:ext cx="11011795" cy="573993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Ý tưởng:</a:t>
            </a:r>
            <a:r>
              <a:rPr lang="vi-VN" dirty="0" smtClean="0">
                <a:solidFill>
                  <a:schemeClr val="tx1"/>
                </a:solidFill>
              </a:rPr>
              <a:t> Sử dụng công thức xấp xỉ                                                                                </a:t>
            </a:r>
          </a:p>
          <a:p>
            <a:pPr marL="0" indent="0">
              <a:buNone/>
            </a:pPr>
            <a:r>
              <a:rPr lang="vi-VN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vi-VN" dirty="0" smtClean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   với 2n tham số				và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Sao cho công thức xấp xỉ này là chính xác với các đa thức bậc cao nhất có thể được.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Như vậy có 2n ẩn số, ta cần 2n phương trình =&gt; ta chọn các đa thức có bậc 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Thay lần lượt                                        vào ta được hệ phương trình.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Câu hỏi: Vậy phương pháp Gauss khác Newton-Cotes ở chỗ nào?                                           Gợi ý: đi làm 1 ví dụ n = </a:t>
            </a:r>
            <a:r>
              <a:rPr lang="vi-VN" dirty="0">
                <a:solidFill>
                  <a:schemeClr val="tx1"/>
                </a:solidFill>
              </a:rPr>
              <a:t>2, a </a:t>
            </a:r>
            <a:r>
              <a:rPr lang="vi-VN" dirty="0" smtClean="0">
                <a:solidFill>
                  <a:schemeClr val="tx1"/>
                </a:solidFill>
              </a:rPr>
              <a:t>= -</a:t>
            </a:r>
            <a:r>
              <a:rPr lang="de-DE" dirty="0" smtClean="0">
                <a:solidFill>
                  <a:schemeClr val="tx1"/>
                </a:solidFill>
              </a:rPr>
              <a:t>1, b </a:t>
            </a:r>
            <a:r>
              <a:rPr lang="vi-VN" dirty="0" smtClean="0">
                <a:solidFill>
                  <a:schemeClr val="tx1"/>
                </a:solidFill>
              </a:rPr>
              <a:t>=</a:t>
            </a:r>
            <a:r>
              <a:rPr lang="de-DE" dirty="0" smtClean="0">
                <a:solidFill>
                  <a:schemeClr val="tx1"/>
                </a:solidFill>
              </a:rPr>
              <a:t> 1</a:t>
            </a:r>
            <a:r>
              <a:rPr lang="en-US" smtClean="0">
                <a:solidFill>
                  <a:schemeClr val="tx1"/>
                </a:solidFill>
              </a:rPr>
              <a:t>.</a:t>
            </a:r>
            <a:endParaRPr lang="vi-V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  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23350" y="1765721"/>
                <a:ext cx="5475730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grow m:val="on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nor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m:rPr>
                                  <m:nor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  </m:t>
                              </m:r>
                            </m:e>
                          </m:nary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)+...+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350" y="1765721"/>
                <a:ext cx="5475730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31634" y="2749773"/>
                <a:ext cx="15733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,...,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634" y="2749773"/>
                <a:ext cx="157334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40215" y="2749773"/>
                <a:ext cx="1624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,...,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215" y="2749773"/>
                <a:ext cx="162441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773204" y="3638896"/>
                <a:ext cx="1163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204" y="3638896"/>
                <a:ext cx="11632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748586" y="4089163"/>
                <a:ext cx="281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i="0">
                          <a:latin typeface="Cambria Math" panose="02040503050406030204" pitchFamily="18" charset="0"/>
                        </a:rPr>
                        <m:t>,...,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586" y="4089163"/>
                <a:ext cx="2812629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9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2863"/>
            <a:ext cx="10779040" cy="532937"/>
          </a:xfrm>
        </p:spPr>
        <p:txBody>
          <a:bodyPr>
            <a:normAutofit/>
          </a:bodyPr>
          <a:lstStyle/>
          <a:p>
            <a:r>
              <a:rPr lang="en-US" sz="2800" dirty="0"/>
              <a:t>Các phương pháp </a:t>
            </a:r>
            <a:r>
              <a:rPr lang="en-US" sz="2800" dirty="0" smtClean="0"/>
              <a:t>cầu phương gauss (slide 1/2)</a:t>
            </a:r>
            <a:endParaRPr lang="vi-V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026" y="885305"/>
            <a:ext cx="11011795" cy="57399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Ý tưởng:</a:t>
            </a:r>
            <a:r>
              <a:rPr lang="vi-VN" dirty="0" smtClean="0">
                <a:solidFill>
                  <a:schemeClr val="tx1"/>
                </a:solidFill>
              </a:rPr>
              <a:t> Sử dụng công thức xấp xỉ                                                                                </a:t>
            </a:r>
          </a:p>
          <a:p>
            <a:pPr marL="0" indent="0">
              <a:buNone/>
            </a:pPr>
            <a:r>
              <a:rPr lang="vi-VN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vi-VN" dirty="0" smtClean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   với 2n tham số				và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Sao cho công thức xấp xỉ này là chính xác với các đa thức bậc cao nhất có thể được.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Như vậy có 2n ẩn số, ta cần 2n phương trình =&gt; ta chọn các đa thức có bậc 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Thay lần lượt                                        vào ta được hệ phương trình.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Câu hỏi: Vậy phương pháp Gauss khác Newton-Cotes ở chỗ nào? </a:t>
            </a:r>
          </a:p>
          <a:p>
            <a:pPr marL="0" indent="0">
              <a:buNone/>
            </a:pPr>
            <a:r>
              <a:rPr lang="vi-VN" dirty="0" smtClean="0">
                <a:solidFill>
                  <a:schemeClr val="tx1"/>
                </a:solidFill>
              </a:rPr>
              <a:t>    Gợi ý: đi làm 1 ví dụ n = 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tx1"/>
                </a:solidFill>
              </a:rPr>
              <a:t>Trả lời: 1. Newton-Cotes lưới các nút là đều, hệ phương trình là tuyến tính</a:t>
            </a:r>
          </a:p>
          <a:p>
            <a:pPr marL="457200" lvl="1" indent="0">
              <a:buNone/>
            </a:pP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         </a:t>
            </a:r>
            <a:r>
              <a:rPr lang="vi-VN" sz="2000" dirty="0" smtClean="0">
                <a:solidFill>
                  <a:schemeClr val="tx1"/>
                </a:solidFill>
              </a:rPr>
              <a:t>2. Gauss lưới các nút là không đều, hệ phương trình phi tuyến</a:t>
            </a:r>
          </a:p>
          <a:p>
            <a:pPr marL="457200" lvl="1" indent="0">
              <a:buNone/>
            </a:pPr>
            <a:r>
              <a:rPr lang="vi-VN" sz="2000" dirty="0" smtClean="0">
                <a:solidFill>
                  <a:schemeClr val="tx1"/>
                </a:solidFill>
              </a:rPr>
              <a:t>          3. Gauss có nhiều tham số để lựa chọn hơn, nên cấp chính xác tốt hơn. </a:t>
            </a:r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  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418383" y="1173943"/>
                <a:ext cx="5475730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grow m:val="on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nor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m:rPr>
                                  <m:nor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  </m:t>
                              </m:r>
                            </m:e>
                          </m:nary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)+...+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383" y="1173943"/>
                <a:ext cx="5475730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06696" y="2084552"/>
                <a:ext cx="15733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,...,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696" y="2084552"/>
                <a:ext cx="157334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793975" y="2093927"/>
                <a:ext cx="1624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,...,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75" y="2093927"/>
                <a:ext cx="162441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731640" y="2938032"/>
                <a:ext cx="1163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640" y="2938032"/>
                <a:ext cx="11632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793555" y="3357242"/>
                <a:ext cx="281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i="0">
                          <a:latin typeface="Cambria Math" panose="02040503050406030204" pitchFamily="18" charset="0"/>
                        </a:rPr>
                        <m:t>,...,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55" y="3357242"/>
                <a:ext cx="2812629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0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2863"/>
            <a:ext cx="10779040" cy="532937"/>
          </a:xfrm>
        </p:spPr>
        <p:txBody>
          <a:bodyPr>
            <a:normAutofit/>
          </a:bodyPr>
          <a:lstStyle/>
          <a:p>
            <a:r>
              <a:rPr lang="en-US" sz="2800" dirty="0"/>
              <a:t>Các phương pháp </a:t>
            </a:r>
            <a:r>
              <a:rPr lang="en-US" sz="2800" dirty="0" smtClean="0"/>
              <a:t>cầu phương gauss (slide 2/2)</a:t>
            </a:r>
            <a:endParaRPr lang="vi-V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840" y="947066"/>
            <a:ext cx="10920355" cy="23275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Định lý 1.</a:t>
            </a:r>
            <a:r>
              <a:rPr lang="en-US" dirty="0" smtClean="0">
                <a:solidFill>
                  <a:schemeClr val="tx1"/>
                </a:solidFill>
              </a:rPr>
              <a:t> Nếu 				là n nghiệm của đa thức trực giao thứ n trên đoạn [</a:t>
            </a:r>
            <a:r>
              <a:rPr lang="en-US" dirty="0" err="1" smtClean="0">
                <a:solidFill>
                  <a:schemeClr val="tx1"/>
                </a:solidFill>
              </a:rPr>
              <a:t>a,b</a:t>
            </a:r>
            <a:r>
              <a:rPr lang="en-US" dirty="0" smtClean="0">
                <a:solidFill>
                  <a:schemeClr val="tx1"/>
                </a:solidFill>
              </a:rPr>
              <a:t>], khi đó công thức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rong đó 								chính là đa thức nội suy Lagrange cơ bản thứ i.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sẽ là chính xác với tất cả các đa thức bậc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9026" y="590204"/>
            <a:ext cx="109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Ý tưởng đột phá của Gauss: sử dụng các đa thức trực giao.</a:t>
            </a:r>
            <a:endParaRPr lang="vi-VN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55153" y="910354"/>
                <a:ext cx="1624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,...,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153" y="910354"/>
                <a:ext cx="1624419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35619" y="1146278"/>
                <a:ext cx="5475730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grow m:val="on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nor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m:rPr>
                                  <m:nor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  </m:t>
                              </m:r>
                            </m:e>
                          </m:nary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)+...+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619" y="1146278"/>
                <a:ext cx="5475730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82787" y="2849079"/>
                <a:ext cx="1163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787" y="2849079"/>
                <a:ext cx="11632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002" y="2133186"/>
            <a:ext cx="3230719" cy="7491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3840" y="3225340"/>
            <a:ext cx="1052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Các bước thực hiện của phương pháp Gauss.</a:t>
            </a:r>
          </a:p>
          <a:p>
            <a:pPr marL="342900" indent="-342900">
              <a:buAutoNum type="arabicPeriod"/>
            </a:pPr>
            <a:r>
              <a:rPr lang="en-US" dirty="0" smtClean="0"/>
              <a:t>Đi trực chuẩn hóa Gram-Schmidt để tìm đa thức trực giao thứ n</a:t>
            </a:r>
          </a:p>
          <a:p>
            <a:pPr marL="342900" indent="-342900">
              <a:buAutoNum type="arabicPeriod"/>
            </a:pPr>
            <a:r>
              <a:rPr lang="en-US" dirty="0" smtClean="0"/>
              <a:t>Đi tìm n nghiệm của đa thức trực giao đó.</a:t>
            </a:r>
          </a:p>
          <a:p>
            <a:pPr marL="342900" indent="-342900">
              <a:buAutoNum type="arabicPeriod"/>
            </a:pPr>
            <a:r>
              <a:rPr lang="en-US" dirty="0" smtClean="0"/>
              <a:t>Sử dụng phương pháp hệ số bất định để tìm các hệ số 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204376" y="4039706"/>
                <a:ext cx="15733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,...,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76" y="4039706"/>
                <a:ext cx="1573345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3840" y="4592508"/>
            <a:ext cx="1062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Chú ý 1:</a:t>
            </a:r>
            <a:r>
              <a:rPr lang="en-US" dirty="0" smtClean="0"/>
              <a:t> 2 bước 1, 2 có thể sử dụng các đa thức trực giao Legendre, nếu [</a:t>
            </a:r>
            <a:r>
              <a:rPr lang="en-US" dirty="0" err="1" smtClean="0"/>
              <a:t>a,b</a:t>
            </a:r>
            <a:r>
              <a:rPr lang="en-US" dirty="0" smtClean="0"/>
              <a:t>]=[-1,1].</a:t>
            </a:r>
            <a:endParaRPr lang="vi-V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559" y="4955913"/>
            <a:ext cx="5042983" cy="18272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46054" y="5374542"/>
            <a:ext cx="4733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Chú ý 2:</a:t>
            </a:r>
            <a:r>
              <a:rPr lang="en-US" dirty="0" smtClean="0"/>
              <a:t> Chỉ cần thực hiện quá trình trực giao hóa mà 0 cần trực chuẩn hóa.</a:t>
            </a:r>
          </a:p>
          <a:p>
            <a:r>
              <a:rPr lang="en-US" dirty="0" smtClean="0"/>
              <a:t>Xem </a:t>
            </a:r>
            <a:r>
              <a:rPr lang="en-US" dirty="0" err="1" smtClean="0"/>
              <a:t>Greenbaum</a:t>
            </a:r>
            <a:r>
              <a:rPr lang="en-US" dirty="0" smtClean="0"/>
              <a:t>/</a:t>
            </a:r>
            <a:r>
              <a:rPr lang="en-US" dirty="0" err="1" smtClean="0"/>
              <a:t>Chartier</a:t>
            </a:r>
            <a:r>
              <a:rPr lang="en-US" dirty="0" smtClean="0"/>
              <a:t>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04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873" y="843163"/>
            <a:ext cx="6819900" cy="25241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213" y="204820"/>
            <a:ext cx="10536783" cy="6255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Bài  Tập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755568"/>
            <a:ext cx="10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Bài 1</a:t>
            </a:r>
            <a:endParaRPr lang="vi-V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4213" y="3392860"/>
            <a:ext cx="10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Bài 2</a:t>
            </a:r>
            <a:endParaRPr lang="vi-VN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873" y="3531946"/>
            <a:ext cx="624028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57928"/>
            <a:ext cx="11007046" cy="1507067"/>
          </a:xfrm>
        </p:spPr>
        <p:txBody>
          <a:bodyPr>
            <a:normAutofit/>
          </a:bodyPr>
          <a:lstStyle/>
          <a:p>
            <a:r>
              <a:rPr lang="vi-VN" dirty="0" smtClean="0"/>
              <a:t>Những gì thầy chưa nói trong chương này (mà có thể gặp trong thực tế)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10747"/>
            <a:ext cx="8534400" cy="3615267"/>
          </a:xfrm>
        </p:spPr>
        <p:txBody>
          <a:bodyPr/>
          <a:lstStyle/>
          <a:p>
            <a:r>
              <a:rPr lang="vi-VN" dirty="0" smtClean="0">
                <a:solidFill>
                  <a:schemeClr val="tx1"/>
                </a:solidFill>
              </a:rPr>
              <a:t>Ước lượng sai số của các phương pháp Newton-Cotes, Gauss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Các phương pháp Cleanshaw-Curtis, Romberg hay Euler-Maclaurin (hàm tuần hoàn)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Công thức Simpson cầu phương tích phân bội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Phương pháp Monte-Carlo tính tích phân bội </a:t>
            </a:r>
            <a:endParaRPr lang="vi-VN" dirty="0">
              <a:solidFill>
                <a:schemeClr val="tx1"/>
              </a:solidFill>
            </a:endParaRPr>
          </a:p>
          <a:p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47" y="327749"/>
            <a:ext cx="9681624" cy="491992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Bài Toán 2. tính gần đúng tích phân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554" y="1074878"/>
            <a:ext cx="10882947" cy="506245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Cách suy nghĩ thông thường: lập tổng Riemann (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Darboux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 rồi đi tìm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en-US" sz="1800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Ý tưởng: đi tìm xấp xỉ tích phân dạng </a:t>
            </a:r>
          </a:p>
          <a:p>
            <a:endParaRPr lang="en-US" sz="1800" dirty="0" smtClean="0">
              <a:solidFill>
                <a:schemeClr val="tx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Công thức này rất có ý nghĩa khi mà f cho trước, n có thể lấy bé (khác với TH trên), và có thể hàm f chỉ biết giá trị tại các điểm         , i=1,…,n.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Ở đây chúng ta gọi        là các trọng số,       là các điểm nút.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Công thức cầu phương có 2n+1 tham số bao gồm n, n trọng số, n nút.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061" y="240370"/>
            <a:ext cx="2219325" cy="666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188" y="2092602"/>
            <a:ext cx="6877892" cy="623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260599" y="1571106"/>
                <a:ext cx="2013933" cy="523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vi-V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vi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599" y="1571106"/>
                <a:ext cx="2013933" cy="523670"/>
              </a:xfrm>
              <a:prstGeom prst="rect">
                <a:avLst/>
              </a:prstGeom>
              <a:blipFill>
                <a:blip r:embed="rId4"/>
                <a:stretch>
                  <a:fillRect t="-173256" r="-36970" b="-24883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524" y="3296744"/>
            <a:ext cx="4253244" cy="568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110776" y="4734846"/>
                <a:ext cx="459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776" y="4734846"/>
                <a:ext cx="459678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40152" y="2927412"/>
                <a:ext cx="452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52" y="2927412"/>
                <a:ext cx="452624" cy="369332"/>
              </a:xfrm>
              <a:prstGeom prst="rect">
                <a:avLst/>
              </a:prstGeom>
              <a:blipFill>
                <a:blip r:embed="rId1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751156" y="4317256"/>
                <a:ext cx="452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156" y="4317256"/>
                <a:ext cx="452624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5772" y="4839814"/>
            <a:ext cx="304826" cy="2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17" y="2563892"/>
            <a:ext cx="6946872" cy="1433945"/>
          </a:xfrm>
        </p:spPr>
        <p:txBody>
          <a:bodyPr>
            <a:noAutofit/>
          </a:bodyPr>
          <a:lstStyle/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số quy tắc cầu phương đơn giản:</a:t>
            </a:r>
          </a:p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quy tắc 1 phía (n=1) </a:t>
            </a:r>
          </a:p>
          <a:p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trung điểm/hình chữ nhật (midpoint rule) (n=1)</a:t>
            </a:r>
          </a:p>
          <a:p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hình thang (trapezoidal rule) (n=2)</a:t>
            </a:r>
          </a:p>
          <a:p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Simpson (n=3)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quy tắc 1 phía chỉ chính xác cho các hàm hằng.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quy tắc trung điểm và hình thang chính xác cho các hàm tuyến tính (y=</a:t>
            </a:r>
            <a:r>
              <a:rPr lang="en-US" sz="18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ax+b</a:t>
            </a:r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Simpson chính xác cho các đa thức bậc ba trở xuống.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vi-VN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0747" y="327749"/>
            <a:ext cx="9681624" cy="4919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dirty="0" smtClean="0"/>
              <a:t>Bài Toán 2. tính gần đúng tích phân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061" y="240370"/>
            <a:ext cx="22193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5392" y="5113183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Đi chứng minh nào</a:t>
            </a:r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09" y="1528150"/>
            <a:ext cx="5611699" cy="445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709" y="2347426"/>
            <a:ext cx="3125071" cy="4655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305" y="3194818"/>
            <a:ext cx="3152429" cy="4423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3305" y="3997837"/>
            <a:ext cx="4395874" cy="4607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3541" y="2173210"/>
            <a:ext cx="4200364" cy="20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084" y="106526"/>
            <a:ext cx="11094923" cy="7247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Thực tế ứng dụng: các công thức composite</a:t>
            </a:r>
            <a:endParaRPr lang="vi-V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85" y="1040282"/>
            <a:ext cx="11028421" cy="572628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Cần chia nhỏ đoạn [</a:t>
            </a:r>
            <a:r>
              <a:rPr lang="en-US" sz="3200" dirty="0" err="1" smtClean="0">
                <a:solidFill>
                  <a:schemeClr val="tx1"/>
                </a:solidFill>
              </a:rPr>
              <a:t>a,b</a:t>
            </a:r>
            <a:r>
              <a:rPr lang="en-US" sz="3200" dirty="0" smtClean="0">
                <a:solidFill>
                  <a:schemeClr val="tx1"/>
                </a:solidFill>
              </a:rPr>
              <a:t>] thành m đoạn đều nhau để xấp xỉ tích phân trên từng đoạn nhỏ.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Quy tắc trung điểm     </a:t>
            </a:r>
          </a:p>
          <a:p>
            <a:pPr>
              <a:lnSpc>
                <a:spcPct val="120000"/>
              </a:lnSpc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    Đánh giá sai số toàn phần   				trong đó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Quy tắc hình thang</a:t>
            </a:r>
          </a:p>
          <a:p>
            <a:pPr>
              <a:lnSpc>
                <a:spcPct val="120000"/>
              </a:lnSpc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    Đánh giá sai số toàn phần 					trong đó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Quy tắc Simpson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    Đánh giá sai số toàn phần				</a:t>
            </a: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trong đó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93163" y="2847892"/>
                <a:ext cx="1926104" cy="590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vi-VN" i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lim>
                      </m:limLow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163" y="2847892"/>
                <a:ext cx="1926104" cy="590033"/>
              </a:xfrm>
              <a:prstGeom prst="rect">
                <a:avLst/>
              </a:prstGeom>
              <a:blipFill>
                <a:blip r:embed="rId2"/>
                <a:stretch>
                  <a:fillRect t="-73196" r="-21835" b="-8041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461111" y="4465636"/>
                <a:ext cx="1926104" cy="590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vi-VN" i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lim>
                      </m:limLow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111" y="4465636"/>
                <a:ext cx="1926104" cy="590033"/>
              </a:xfrm>
              <a:prstGeom prst="rect">
                <a:avLst/>
              </a:prstGeom>
              <a:blipFill>
                <a:blip r:embed="rId3"/>
                <a:stretch>
                  <a:fillRect t="-73958" r="-21835" b="-8229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313314" y="6043325"/>
                <a:ext cx="2073901" cy="61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vi-VN" i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lim>
                      </m:limLow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314" y="6043325"/>
                <a:ext cx="2073901" cy="614977"/>
              </a:xfrm>
              <a:prstGeom prst="rect">
                <a:avLst/>
              </a:prstGeom>
              <a:blipFill>
                <a:blip r:embed="rId4"/>
                <a:stretch>
                  <a:fillRect t="-100990" r="-26471" b="-11881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247381" y="1921665"/>
                <a:ext cx="7223760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)+...+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381" y="1921665"/>
                <a:ext cx="7223760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282888" y="3360799"/>
                <a:ext cx="5731313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)+2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)+...+2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888" y="3360799"/>
                <a:ext cx="5731313" cy="9326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408248" y="5004332"/>
                <a:ext cx="8969829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)+4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)+2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)+4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)+...+4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48" y="5004332"/>
                <a:ext cx="8969829" cy="9326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014821" y="2754710"/>
                <a:ext cx="1507400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821" y="2754710"/>
                <a:ext cx="1507400" cy="628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087194" y="4268270"/>
                <a:ext cx="1507400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194" y="4268270"/>
                <a:ext cx="1507400" cy="628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696832" y="5941930"/>
                <a:ext cx="2143378" cy="629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32" y="5941930"/>
                <a:ext cx="2143378" cy="6298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786920" y="1108641"/>
                <a:ext cx="7892658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&lt;...&lt;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920" y="1108641"/>
                <a:ext cx="7892658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97" y="635153"/>
            <a:ext cx="10230399" cy="101293"/>
          </a:xfrm>
        </p:spPr>
        <p:txBody>
          <a:bodyPr>
            <a:normAutofit fontScale="90000"/>
          </a:bodyPr>
          <a:lstStyle/>
          <a:p>
            <a:r>
              <a:rPr lang="en-US" dirty="0"/>
              <a:t>Các phương pháp </a:t>
            </a:r>
            <a:r>
              <a:rPr lang="en-US" dirty="0" smtClean="0"/>
              <a:t>Newton-Cotes</a:t>
            </a:r>
            <a:r>
              <a:rPr lang="vi-VN" dirty="0" smtClean="0"/>
              <a:t> (slide 1/2)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47700"/>
            <a:ext cx="11202988" cy="581475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Ý tưởng: Thay vì tích phân f ta đi tích phân đa thức nội suy Lagrange của f tại n điểm nút  	   </a:t>
            </a:r>
            <a:r>
              <a:rPr lang="en-US" dirty="0" smtClean="0">
                <a:solidFill>
                  <a:schemeClr val="tx1"/>
                </a:solidFill>
              </a:rPr>
              <a:t>    , i=1</a:t>
            </a:r>
            <a:r>
              <a:rPr lang="en-US" dirty="0">
                <a:solidFill>
                  <a:schemeClr val="tx1"/>
                </a:solidFill>
              </a:rPr>
              <a:t>,…,n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Riêng TH n=1 thì ta lấy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Khi đó ta có công thức cầu phương </a:t>
            </a:r>
          </a:p>
          <a:p>
            <a:pPr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trong đó  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Nếu xét các trường hợp cơ bản n=1,2,3 và các điểm nút cách đều nhau ta được gì?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Chú ý: Nếu f là đa thức bậc		            thì công thức nội suy Lagrange là chính xác, vậy thì công thức cầu phương Newton-Cotes là chính xác. Cụ thể là?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Mặc dù vậy, vẫn có khả năng quy tắc chính xác với đa thức có bậc n (lớn hơn ta mong chờ). Ví dụ các trường hợp công thức trung điểm, hình thang, hay Simpson.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393478" y="795406"/>
                <a:ext cx="3523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478" y="795406"/>
                <a:ext cx="352311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393" y="1269364"/>
            <a:ext cx="4126580" cy="669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210" y="2806405"/>
            <a:ext cx="3714750" cy="561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220" y="3488576"/>
            <a:ext cx="2257425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35357" y="1859076"/>
                <a:ext cx="2650021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 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57" y="1859076"/>
                <a:ext cx="2650021" cy="506870"/>
              </a:xfrm>
              <a:prstGeom prst="rect">
                <a:avLst/>
              </a:prstGeom>
              <a:blipFill>
                <a:blip r:embed="rId7"/>
                <a:stretch>
                  <a:fillRect t="-179518" r="-34023" b="-26144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61956" y="4602491"/>
                <a:ext cx="10350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956" y="4602491"/>
                <a:ext cx="10350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5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521344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Công thức cầu phương dựa trên nội suy Lagrange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trong đó 						, các điểm nút 				cho trước.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Việc tính toán trực tiếp các 	 (sử dụng công thức nội suy) rất không tốt.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Phương pháp hệ số bất định: coi các 		là các hệ số chưa biết.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Chú ý: phương pháp Newton-Cotes chính xác với mọi đa thức bậc			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Cho						ta được hệ n phương trình n ẩn dạng </a:t>
            </a:r>
            <a:r>
              <a:rPr lang="en-US" dirty="0" err="1" smtClean="0">
                <a:solidFill>
                  <a:schemeClr val="tx1"/>
                </a:solidFill>
              </a:rPr>
              <a:t>Vandemonde</a:t>
            </a:r>
            <a:r>
              <a:rPr lang="en-US" dirty="0" smtClean="0">
                <a:solidFill>
                  <a:schemeClr val="tx1"/>
                </a:solidFill>
              </a:rPr>
              <a:t>. Giải </a:t>
            </a:r>
            <a:r>
              <a:rPr lang="en-US" dirty="0" err="1" smtClean="0">
                <a:solidFill>
                  <a:schemeClr val="tx1"/>
                </a:solidFill>
              </a:rPr>
              <a:t>hpt</a:t>
            </a:r>
            <a:r>
              <a:rPr lang="en-US" dirty="0" smtClean="0">
                <a:solidFill>
                  <a:schemeClr val="tx1"/>
                </a:solidFill>
              </a:rPr>
              <a:t> này ta tìm được  các 	    , và có công thức xấp xỉ tích phân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684211" y="135650"/>
            <a:ext cx="11103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cap="all" dirty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Các phương pháp Newton-Cotes</a:t>
            </a:r>
            <a:r>
              <a:rPr lang="vi-VN" sz="3600" cap="all" dirty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 (slide </a:t>
            </a:r>
            <a:r>
              <a:rPr lang="vi-VN" sz="3600" cap="all" dirty="0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2/2</a:t>
            </a:r>
            <a:r>
              <a:rPr lang="vi-VN" sz="3600" cap="all" dirty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)</a:t>
            </a:r>
            <a:br>
              <a:rPr lang="vi-VN" sz="3600" cap="all" dirty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</a:b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56" y="1152741"/>
            <a:ext cx="3466656" cy="524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00" y="1685896"/>
            <a:ext cx="1988685" cy="436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75424" y="2141344"/>
                <a:ext cx="459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24" y="2141344"/>
                <a:ext cx="459678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34834" y="2583907"/>
                <a:ext cx="459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834" y="2583907"/>
                <a:ext cx="459678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248850" y="3032794"/>
                <a:ext cx="10350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850" y="3032794"/>
                <a:ext cx="10350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33065" y="3443691"/>
                <a:ext cx="2392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i="0">
                          <a:latin typeface="Cambria Math" panose="02040503050406030204" pitchFamily="18" charset="0"/>
                        </a:rPr>
                        <m:t>,...,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65" y="3443691"/>
                <a:ext cx="2392065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245585" y="3763000"/>
                <a:ext cx="459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585" y="3763000"/>
                <a:ext cx="459678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06008" y="1683909"/>
                <a:ext cx="1624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,...,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008" y="1683909"/>
                <a:ext cx="1624419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789832"/>
            <a:ext cx="10357786" cy="48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4820"/>
            <a:ext cx="10536783" cy="6255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Bài  Tập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426" y="830385"/>
            <a:ext cx="9334998" cy="3637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26" y="5128078"/>
            <a:ext cx="10224383" cy="7483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4213" y="716967"/>
            <a:ext cx="10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Bài 1</a:t>
            </a:r>
            <a:endParaRPr lang="vi-V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5685" y="5040610"/>
            <a:ext cx="10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Bài 2</a:t>
            </a:r>
            <a:endParaRPr lang="vi-VN" sz="2400" b="1" dirty="0"/>
          </a:p>
        </p:txBody>
      </p:sp>
    </p:spTree>
    <p:extLst>
      <p:ext uri="{BB962C8B-B14F-4D97-AF65-F5344CB8AC3E}">
        <p14:creationId xmlns:p14="http://schemas.microsoft.com/office/powerpoint/2010/main" val="11363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2880"/>
            <a:ext cx="11189925" cy="70394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Ước lượng hậu nghiêm bằng phương pháp </a:t>
            </a:r>
            <a:r>
              <a:rPr lang="en-US" sz="2800" dirty="0" err="1" smtClean="0"/>
              <a:t>runge</a:t>
            </a:r>
            <a:endParaRPr lang="vi-VN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654" y="983418"/>
            <a:ext cx="8534400" cy="29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744</TotalTime>
  <Words>668</Words>
  <Application>Microsoft Office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 Math</vt:lpstr>
      <vt:lpstr>Century Gothic</vt:lpstr>
      <vt:lpstr>Tahoma</vt:lpstr>
      <vt:lpstr>Wingdings</vt:lpstr>
      <vt:lpstr>Wingdings 3</vt:lpstr>
      <vt:lpstr>Slice</vt:lpstr>
      <vt:lpstr>Chương 5: tính gần đúng đạo hàm &amp; tích phân </vt:lpstr>
      <vt:lpstr>Bài Toán 2. tính gần đúng tích phân</vt:lpstr>
      <vt:lpstr>PowerPoint Presentation</vt:lpstr>
      <vt:lpstr>Thực tế ứng dụng: các công thức composite</vt:lpstr>
      <vt:lpstr>Các phương pháp Newton-Cotes (slide 1/2) </vt:lpstr>
      <vt:lpstr>PowerPoint Presentation</vt:lpstr>
      <vt:lpstr>PowerPoint Presentation</vt:lpstr>
      <vt:lpstr>Bài  Tập</vt:lpstr>
      <vt:lpstr>Ước lượng hậu nghiêm bằng phương pháp runge</vt:lpstr>
      <vt:lpstr>Các phương pháp cầu phương gauss (slide 1/2)</vt:lpstr>
      <vt:lpstr>Các phương pháp cầu phương gauss (slide 1/2)</vt:lpstr>
      <vt:lpstr>Các phương pháp cầu phương gauss (slide 2/2)</vt:lpstr>
      <vt:lpstr>Bài  Tập</vt:lpstr>
      <vt:lpstr>Những gì thầy chưa nói trong chương này (mà có thể gặp trong thực tế)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Phép nội suy</dc:title>
  <dc:creator>Phi Ha</dc:creator>
  <cp:lastModifiedBy>Phi Ha</cp:lastModifiedBy>
  <cp:revision>390</cp:revision>
  <dcterms:created xsi:type="dcterms:W3CDTF">2019-10-08T22:42:42Z</dcterms:created>
  <dcterms:modified xsi:type="dcterms:W3CDTF">2019-11-17T17:54:28Z</dcterms:modified>
  <cp:contentStatus/>
</cp:coreProperties>
</file>