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Chương 2: Phép nội suy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46624" cy="19473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Giải Tích Số, Phạm Kỳ Anh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Elementary Numerical Analysis, Atkinson and Han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Tác giả: Hà Phi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Khoa Toán – Cơ -  Tin học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ĐHKHTN, ĐHQGHN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45" y="245665"/>
            <a:ext cx="11040659" cy="773053"/>
          </a:xfrm>
        </p:spPr>
        <p:txBody>
          <a:bodyPr>
            <a:normAutofit/>
          </a:bodyPr>
          <a:lstStyle/>
          <a:p>
            <a:r>
              <a:rPr lang="vi-VN" sz="3200" dirty="0" smtClean="0"/>
              <a:t>Bài toán chọn mốc nội suy tối ưu</a:t>
            </a:r>
            <a:endParaRPr lang="vi-V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14788"/>
            <a:ext cx="8534400" cy="2750849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Với                                                 ta đi giải bài toán min-max:</a:t>
            </a:r>
          </a:p>
          <a:p>
            <a:pPr marL="0" indent="0">
              <a:buNone/>
            </a:pPr>
            <a:r>
              <a:rPr lang="vi-VN" dirty="0" smtClean="0">
                <a:solidFill>
                  <a:schemeClr val="tx1"/>
                </a:solidFill>
              </a:rPr>
              <a:t>Lời giải: đa thức nội suy Chebyshev</a:t>
            </a:r>
          </a:p>
          <a:p>
            <a:pPr marL="0" indent="0">
              <a:buNone/>
            </a:pPr>
            <a:endParaRPr lang="vi-V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chemeClr val="tx1"/>
                </a:solidFill>
              </a:rPr>
              <a:t>Quan trọng nhất là</a:t>
            </a:r>
          </a:p>
          <a:p>
            <a:pPr marL="0" indent="0">
              <a:buNone/>
            </a:pPr>
            <a:r>
              <a:rPr lang="vi-VN" dirty="0" smtClean="0"/>
              <a:t> 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3642" y="1094964"/>
                <a:ext cx="3854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)⋯(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2" y="1094964"/>
                <a:ext cx="3854773" cy="369332"/>
              </a:xfrm>
              <a:prstGeom prst="rect">
                <a:avLst/>
              </a:prstGeom>
              <a:blipFill>
                <a:blip r:embed="rId2"/>
                <a:stretch>
                  <a:fillRect t="-118333" r="-12480" b="-19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924" y="1101342"/>
            <a:ext cx="3276600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13208" y="1900056"/>
                <a:ext cx="79054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)=1,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 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)=2</m:t>
                          </m:r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...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)=2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08" y="1900056"/>
                <a:ext cx="7905404" cy="369332"/>
              </a:xfrm>
              <a:prstGeom prst="rect">
                <a:avLst/>
              </a:prstGeom>
              <a:blipFill>
                <a:blip r:embed="rId4"/>
                <a:stretch>
                  <a:fillRect t="-118333" r="-4009" b="-19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23111" y="2374272"/>
                <a:ext cx="2748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arccos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11" y="2374272"/>
                <a:ext cx="2748766" cy="369332"/>
              </a:xfrm>
              <a:prstGeom prst="rect">
                <a:avLst/>
              </a:prstGeom>
              <a:blipFill>
                <a:blip r:embed="rId5"/>
                <a:stretch>
                  <a:fillRect t="-116393" r="-17738" b="-1868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94" y="2848488"/>
            <a:ext cx="5800627" cy="1687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94" y="4849991"/>
            <a:ext cx="6719790" cy="16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0024" y="142106"/>
            <a:ext cx="8223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/>
              <a:t>Bài toán chọn mốc nội suy tối </a:t>
            </a:r>
            <a:r>
              <a:rPr lang="vi-VN" sz="3200" dirty="0" smtClean="0"/>
              <a:t>ưu (tiếp)</a:t>
            </a:r>
            <a:endParaRPr lang="vi-V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2" y="1017231"/>
            <a:ext cx="906780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2" y="3492502"/>
            <a:ext cx="9144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5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7928"/>
            <a:ext cx="11007046" cy="1507067"/>
          </a:xfrm>
        </p:spPr>
        <p:txBody>
          <a:bodyPr>
            <a:normAutofit/>
          </a:bodyPr>
          <a:lstStyle/>
          <a:p>
            <a:r>
              <a:rPr lang="vi-VN" dirty="0" smtClean="0"/>
              <a:t>Những gì thầy chưa nói trong chương này (mà có thể gặp trong thực tế)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0747"/>
            <a:ext cx="8534400" cy="3615267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Nội suy giữa bảng, các công thức tiến-lùi, lùi-tiến, Stirling, Bessel, Gauss I, II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Bài toán nội suy </a:t>
            </a:r>
            <a:r>
              <a:rPr lang="vi-VN" dirty="0" smtClean="0">
                <a:solidFill>
                  <a:schemeClr val="tx1"/>
                </a:solidFill>
              </a:rPr>
              <a:t>ngược</a:t>
            </a:r>
            <a:endParaRPr lang="vi-VN" dirty="0" smtClean="0">
              <a:solidFill>
                <a:schemeClr val="tx1"/>
              </a:solidFill>
            </a:endParaRPr>
          </a:p>
          <a:p>
            <a:r>
              <a:rPr lang="vi-VN" dirty="0" smtClean="0">
                <a:solidFill>
                  <a:schemeClr val="tx1"/>
                </a:solidFill>
              </a:rPr>
              <a:t>Nội suy </a:t>
            </a:r>
            <a:r>
              <a:rPr lang="vi-VN" dirty="0" smtClean="0">
                <a:solidFill>
                  <a:schemeClr val="tx1"/>
                </a:solidFill>
              </a:rPr>
              <a:t>SPLINE </a:t>
            </a:r>
            <a:r>
              <a:rPr lang="vi-VN" dirty="0" smtClean="0">
                <a:solidFill>
                  <a:schemeClr val="tx1"/>
                </a:solidFill>
              </a:rPr>
              <a:t>(hiện đại nhất hiện nay)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Nội suy hàm bằng phân thức 		   thay vì đa thức. Xấp xỉ Padé</a:t>
            </a:r>
            <a:r>
              <a:rPr lang="vi-VN" dirty="0" smtClean="0">
                <a:solidFill>
                  <a:schemeClr val="tx1"/>
                </a:solidFill>
              </a:rPr>
              <a:t>.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Nội suy Hermit</a:t>
            </a:r>
            <a:endParaRPr lang="vi-V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335539" y="4087012"/>
                <a:ext cx="71122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539" y="4087012"/>
                <a:ext cx="711220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Đặt Bài Toán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Bài toán: Thực tế, nhiều khi ta phải đi tìm hàm y=f(x) khi chỉ biết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tại các điểm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	trong đoạn [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a,b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].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Hoặc cũng có thể yêu cầu tìm giá trị f(c) tại 1 điểm đặc biệt c nào đó khi x không trùng với các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 smtClean="0">
                    <a:solidFill>
                      <a:schemeClr val="tx1"/>
                    </a:solidFill>
                  </a:rPr>
                  <a:t> nói trên. </a:t>
                </a:r>
              </a:p>
              <a:p>
                <a:r>
                  <a:rPr lang="vi-VN" dirty="0" smtClean="0">
                    <a:solidFill>
                      <a:schemeClr val="tx1"/>
                    </a:solidFill>
                  </a:rPr>
                  <a:t>Hoặc nếu hàm f cần tính quá phức tạp  trong khi dùng nội suy (ví dụ đa thức) thì tính rất đơn giản và độ chính xác vẫn không thay đổi</a:t>
                </a:r>
                <a:r>
                  <a:rPr lang="vi-VN" dirty="0" smtClean="0"/>
                  <a:t>.</a:t>
                </a:r>
                <a:endParaRPr lang="vi-V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" r="-15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06" y="0"/>
            <a:ext cx="10953606" cy="774624"/>
          </a:xfrm>
        </p:spPr>
        <p:txBody>
          <a:bodyPr/>
          <a:lstStyle/>
          <a:p>
            <a:r>
              <a:rPr lang="en-US" dirty="0" smtClean="0"/>
              <a:t>Nội suy bằng đa thức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280275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Ưu điểm: đơn giản, dễ tính, thuận lợi cho việc lập trình.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Ý nghĩa hình học: Với n = 1 là vẽ đường thẳng qua 2 điểm; Với n=2 là vẽ 1 </a:t>
            </a:r>
            <a:r>
              <a:rPr lang="en-US" dirty="0" err="1" smtClean="0">
                <a:solidFill>
                  <a:schemeClr val="tx1"/>
                </a:solidFill>
              </a:rPr>
              <a:t>parabol</a:t>
            </a:r>
            <a:r>
              <a:rPr lang="en-US" dirty="0" smtClean="0">
                <a:solidFill>
                  <a:schemeClr val="tx1"/>
                </a:solidFill>
              </a:rPr>
              <a:t> đi qua 3 điểm (SV viết hệ phương trình)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4" y="1064029"/>
            <a:ext cx="6910184" cy="1645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3" y="3718329"/>
            <a:ext cx="6910184" cy="29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084" y="94009"/>
            <a:ext cx="8534400" cy="5661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Nội suy Lagrange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7246130" cy="43267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CT Nội suy Lagrange cho TH n=1, n=2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Đa thức Lagrange cơ sở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Công thức nội suy Lagrange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Bài tập vận dụng: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Nội suy hàm số f(x)=x^2 bằng đa thức bậc 2, cho giá trị hàm số tại 3 điểm 1,2,3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Nội suy hàm số </a:t>
            </a:r>
            <a:r>
              <a:rPr lang="en-US" dirty="0">
                <a:solidFill>
                  <a:schemeClr val="tx1"/>
                </a:solidFill>
              </a:rPr>
              <a:t>f(x)=</a:t>
            </a:r>
            <a:r>
              <a:rPr lang="en-US" dirty="0" smtClean="0">
                <a:solidFill>
                  <a:schemeClr val="tx1"/>
                </a:solidFill>
              </a:rPr>
              <a:t>x^3 </a:t>
            </a:r>
            <a:r>
              <a:rPr lang="en-US" dirty="0">
                <a:solidFill>
                  <a:schemeClr val="tx1"/>
                </a:solidFill>
              </a:rPr>
              <a:t>bằng đa thức bậc 2, cho giá trị hàm số tại 3 điểm 1,2,3</a:t>
            </a:r>
            <a:endParaRPr lang="vi-V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0" y="1465715"/>
            <a:ext cx="6563331" cy="762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27" y="2669338"/>
            <a:ext cx="166687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003" y="193720"/>
            <a:ext cx="4373675" cy="40690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8509" y="4931817"/>
            <a:ext cx="613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Sai Số của Phép Nội </a:t>
            </a:r>
            <a:r>
              <a:rPr lang="en-US" dirty="0"/>
              <a:t>suy </a:t>
            </a:r>
            <a:r>
              <a:rPr lang="en-US" dirty="0" smtClean="0"/>
              <a:t>Lagrange – Hiện tượng </a:t>
            </a:r>
            <a:r>
              <a:rPr lang="en-US" dirty="0" err="1" smtClean="0"/>
              <a:t>Runge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8509" y="5301149"/>
            <a:ext cx="27254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00" dirty="0"/>
              <a:t>CT </a:t>
            </a:r>
            <a:r>
              <a:rPr lang="pt-BR" sz="1300" dirty="0" smtClean="0"/>
              <a:t>sai số của Nội </a:t>
            </a:r>
            <a:r>
              <a:rPr lang="pt-BR" sz="1300" dirty="0"/>
              <a:t>suy </a:t>
            </a:r>
            <a:r>
              <a:rPr lang="pt-BR" sz="1300" dirty="0" smtClean="0"/>
              <a:t>Lagrange: </a:t>
            </a:r>
            <a:endParaRPr lang="pt-BR" sz="13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19" y="5595005"/>
            <a:ext cx="5753100" cy="904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50198" y="5454727"/>
            <a:ext cx="362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Giả sử M đã biết. Vậy làm sao để vế phải nhỏ nhất có thể? Đây là bài toán chọn mốc nội suy tối ưu.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0880" y="5850734"/>
                <a:ext cx="7687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0" y="5850734"/>
                <a:ext cx="768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608523" cy="36152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Đối với các hàm xấu, ví dụ hàm </a:t>
            </a:r>
            <a:r>
              <a:rPr lang="en-US" dirty="0" err="1" smtClean="0"/>
              <a:t>Dirichlet</a:t>
            </a:r>
            <a:r>
              <a:rPr lang="en-US" dirty="0" smtClean="0"/>
              <a:t> thì sai số cũng rất xấu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Đối với hàm tốt, chẳng hạn hàm </a:t>
            </a:r>
            <a:r>
              <a:rPr lang="en-US" dirty="0" err="1" smtClean="0"/>
              <a:t>Runge</a:t>
            </a:r>
            <a:r>
              <a:rPr lang="en-US" dirty="0" smtClean="0"/>
              <a:t>, sai số vẫn có thể rất tệ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32" y="2962730"/>
            <a:ext cx="15430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74" y="2962730"/>
            <a:ext cx="2714625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12" y="3708400"/>
            <a:ext cx="32385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27" y="682775"/>
            <a:ext cx="5296569" cy="3974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12" y="1367065"/>
            <a:ext cx="32385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39" y="4850582"/>
            <a:ext cx="11131857" cy="169091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4212" y="145945"/>
            <a:ext cx="10520817" cy="5581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Sai số của phép nội suy (Tiếp)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44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278190"/>
            <a:ext cx="10680474" cy="694268"/>
          </a:xfrm>
        </p:spPr>
        <p:txBody>
          <a:bodyPr/>
          <a:lstStyle/>
          <a:p>
            <a:r>
              <a:rPr lang="en-US" dirty="0" smtClean="0"/>
              <a:t>Nội suy Newton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12" y="838201"/>
                <a:ext cx="9983789" cy="239485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Lí do: Nội suy Lagrange không tốt cho quá trình tính toán, vì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Công thức Nội suy Newton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Để tính các </a:t>
                </a:r>
                <a:r>
                  <a:rPr lang="vi-V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chúng ta có thể thay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vào CT nội suy.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12" y="838201"/>
                <a:ext cx="9983789" cy="2394856"/>
              </a:xfrm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5" y="2059865"/>
            <a:ext cx="9710056" cy="5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9412" y="321734"/>
            <a:ext cx="10680474" cy="6942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Tỷ</a:t>
            </a:r>
            <a:r>
              <a:rPr lang="en-US" dirty="0" smtClean="0"/>
              <a:t> sai phân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5" y="1117602"/>
            <a:ext cx="4805991" cy="2128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2401" y="1117602"/>
            <a:ext cx="4122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Tỷ</a:t>
            </a:r>
            <a:r>
              <a:rPr lang="en-US" sz="2800" dirty="0" smtClean="0"/>
              <a:t> sai phân cấp 1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Tỷ</a:t>
            </a:r>
            <a:r>
              <a:rPr lang="en-US" sz="2800" dirty="0" smtClean="0"/>
              <a:t> sai phân cấp 2</a:t>
            </a:r>
          </a:p>
          <a:p>
            <a:endParaRPr lang="en-US" sz="2800" dirty="0"/>
          </a:p>
          <a:p>
            <a:r>
              <a:rPr lang="en-US" sz="2800" dirty="0" err="1" smtClean="0"/>
              <a:t>Tỷ</a:t>
            </a:r>
            <a:r>
              <a:rPr lang="en-US" sz="2800" dirty="0" smtClean="0"/>
              <a:t> sai phân cấp 3</a:t>
            </a:r>
            <a:endParaRPr lang="vi-V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90" y="3542770"/>
            <a:ext cx="6198733" cy="71432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09020" y="4435491"/>
            <a:ext cx="10680474" cy="6942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CT Nội suy Newton</a:t>
            </a:r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68" y="5237528"/>
            <a:ext cx="11767622" cy="10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18494"/>
            <a:ext cx="9954759" cy="534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Bài tập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953105"/>
            <a:ext cx="1086984" cy="3615267"/>
          </a:xfrm>
        </p:spPr>
        <p:txBody>
          <a:bodyPr>
            <a:normAutofit/>
          </a:bodyPr>
          <a:lstStyle/>
          <a:p>
            <a:r>
              <a:rPr lang="en-US" dirty="0" smtClean="0"/>
              <a:t>BT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BT 2. 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09" y="953105"/>
            <a:ext cx="8867775" cy="2886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09" y="3958771"/>
            <a:ext cx="8839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98" y="121297"/>
            <a:ext cx="10372564" cy="442685"/>
          </a:xfrm>
        </p:spPr>
        <p:txBody>
          <a:bodyPr>
            <a:normAutofit fontScale="90000"/>
          </a:bodyPr>
          <a:lstStyle/>
          <a:p>
            <a:r>
              <a:rPr lang="vi-VN" sz="2400" dirty="0" smtClean="0"/>
              <a:t>Nội suy Newton trên lưới đều</a:t>
            </a:r>
            <a:endParaRPr lang="vi-V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98" y="719759"/>
            <a:ext cx="11035037" cy="3615267"/>
          </a:xfrm>
        </p:spPr>
        <p:txBody>
          <a:bodyPr>
            <a:normAutofit fontScale="25000" lnSpcReduction="20000"/>
          </a:bodyPr>
          <a:lstStyle/>
          <a:p>
            <a:endParaRPr lang="vi-VN" sz="8000" dirty="0" smtClean="0"/>
          </a:p>
          <a:p>
            <a:endParaRPr lang="vi-VN" sz="8000" dirty="0"/>
          </a:p>
          <a:p>
            <a:endParaRPr lang="vi-VN" sz="8000" dirty="0" smtClean="0"/>
          </a:p>
          <a:p>
            <a:endParaRPr lang="vi-VN" sz="8000" dirty="0"/>
          </a:p>
          <a:p>
            <a:r>
              <a:rPr lang="vi-VN" sz="8000" dirty="0" smtClean="0">
                <a:solidFill>
                  <a:schemeClr val="tx1"/>
                </a:solidFill>
              </a:rPr>
              <a:t>Sử dụng sai phân                                                        thay vì tỉ sai phân, ta vẫn lập bảng tương tự như tỉ sai phân</a:t>
            </a:r>
          </a:p>
          <a:p>
            <a:pPr marL="0" indent="0">
              <a:buNone/>
            </a:pPr>
            <a:endParaRPr lang="vi-VN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8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vi-VN" sz="8000" dirty="0" smtClean="0">
                <a:solidFill>
                  <a:schemeClr val="tx1"/>
                </a:solidFill>
              </a:rPr>
              <a:t>Công thức nội suy Newton tiến: các mốc nội suy tăng dần</a:t>
            </a:r>
          </a:p>
          <a:p>
            <a:pPr marL="0" indent="0">
              <a:buNone/>
            </a:pPr>
            <a:endParaRPr lang="vi-VN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sz="8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vi-VN" sz="8000" dirty="0" smtClean="0">
                <a:solidFill>
                  <a:schemeClr val="tx1"/>
                </a:solidFill>
              </a:rPr>
              <a:t>Công thức nội suy Newton lùi: các mốc nội suy giảm dần</a:t>
            </a:r>
          </a:p>
          <a:p>
            <a:pPr marL="0" indent="0">
              <a:buNone/>
            </a:pPr>
            <a:endParaRPr lang="vi-V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39" y="1595285"/>
            <a:ext cx="4322795" cy="1725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05139" y="859259"/>
                <a:ext cx="451559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 </m:t>
                          </m:r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39" y="859259"/>
                <a:ext cx="4515595" cy="404983"/>
              </a:xfrm>
              <a:prstGeom prst="rect">
                <a:avLst/>
              </a:prstGeom>
              <a:blipFill>
                <a:blip r:embed="rId3"/>
                <a:stretch>
                  <a:fillRect t="-156061" r="-13514" b="-23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653" y="3853543"/>
            <a:ext cx="5949484" cy="982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740" y="5384682"/>
            <a:ext cx="5938643" cy="956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00188" y="4222870"/>
            <a:ext cx="3153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/>
              <a:t>Chú ý</a:t>
            </a:r>
          </a:p>
          <a:p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017" y="4784607"/>
            <a:ext cx="3257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</TotalTime>
  <Words>488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Century Gothic</vt:lpstr>
      <vt:lpstr>Tahoma</vt:lpstr>
      <vt:lpstr>Wingdings 3</vt:lpstr>
      <vt:lpstr>Slice</vt:lpstr>
      <vt:lpstr>Chương 2: Phép nội suy</vt:lpstr>
      <vt:lpstr>Đặt Bài Toán</vt:lpstr>
      <vt:lpstr>Nội suy bằng đa thức</vt:lpstr>
      <vt:lpstr>Nội suy Lagrange</vt:lpstr>
      <vt:lpstr>PowerPoint Presentation</vt:lpstr>
      <vt:lpstr>Nội suy Newton</vt:lpstr>
      <vt:lpstr>PowerPoint Presentation</vt:lpstr>
      <vt:lpstr>Bài tập</vt:lpstr>
      <vt:lpstr>Nội suy Newton trên lưới đều</vt:lpstr>
      <vt:lpstr>Bài toán chọn mốc nội suy tối ưu</vt:lpstr>
      <vt:lpstr>PowerPoint Presentation</vt:lpstr>
      <vt:lpstr>Những gì thầy chưa nói trong chương này (mà có thể gặp trong thực tế)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Ha</cp:lastModifiedBy>
  <cp:revision>67</cp:revision>
  <dcterms:created xsi:type="dcterms:W3CDTF">2019-10-08T22:42:42Z</dcterms:created>
  <dcterms:modified xsi:type="dcterms:W3CDTF">2019-10-15T17:14:33Z</dcterms:modified>
</cp:coreProperties>
</file>