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ink/ink1.xml" ContentType="application/inkml+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notesMasterIdLst>
    <p:notesMasterId r:id="rId29"/>
  </p:notesMasterIdLst>
  <p:sldIdLst>
    <p:sldId id="256" r:id="rId2"/>
    <p:sldId id="257" r:id="rId3"/>
    <p:sldId id="258" r:id="rId4"/>
    <p:sldId id="259" r:id="rId5"/>
    <p:sldId id="260" r:id="rId6"/>
    <p:sldId id="288" r:id="rId7"/>
    <p:sldId id="261" r:id="rId8"/>
    <p:sldId id="262" r:id="rId9"/>
    <p:sldId id="263" r:id="rId10"/>
    <p:sldId id="264"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Teaching-VNU\Huong_dan_SV_va_ThS\Huong%20dan%20Cao%20Hoc%20PPTSC\L&#7852;P%20TR&#204;NH%20TR&#202;N%20EXCEL%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Teaching-VNU\Huong_dan_SV_va_ThS\Huong%20dan%20Cao%20Hoc%20PPTSC\L&#7852;P%20TR&#204;NH%20TR&#202;N%20EXCEL%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LU&#7852;N%20V&#258;N\L&#7852;P%20TR&#204;NH%20TR&#202;N%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LU&#7852;N%20V&#258;N\L&#7852;P%20TR&#204;NH%20TR&#202;N%20EXCEL%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LU&#7852;N%20V&#258;N\L&#7852;P%20TR&#204;NH%20TR&#202;N%20EXCEL%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esktop\Luan_Van\L&#7852;P%20TR&#204;NH%20TR&#202;N%20EXCEL%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esktop\LU&#7852;N%20V&#258;N\L&#7852;P%20TR&#204;NH%20TR&#202;N%20EXC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esktop\LU&#7852;N%20V&#258;N\L&#7852;P%20TR&#204;NH%20TR&#202;N%20EXCEL%202.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200" b="1">
                <a:latin typeface="Times New Roman" panose="02020603050405020304" pitchFamily="18" charset="0"/>
                <a:cs typeface="Times New Roman" panose="02020603050405020304" pitchFamily="18" charset="0"/>
              </a:rPr>
              <a:t>Nghiệm</a:t>
            </a:r>
            <a:r>
              <a:rPr lang="en-US" sz="1200" b="1" baseline="0">
                <a:latin typeface="Times New Roman" panose="02020603050405020304" pitchFamily="18" charset="0"/>
                <a:cs typeface="Times New Roman" panose="02020603050405020304" pitchFamily="18" charset="0"/>
              </a:rPr>
              <a:t> xấp xỉ</a:t>
            </a:r>
            <a:endParaRPr lang="en-US" sz="1200"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scatterChart>
        <c:scatterStyle val="smoothMarker"/>
        <c:varyColors val="0"/>
        <c:ser>
          <c:idx val="0"/>
          <c:order val="0"/>
          <c:tx>
            <c:strRef>
              <c:f>'MH sự tăng trưởng của vi khuẩn'!$K$26</c:f>
              <c:strCache>
                <c:ptCount val="1"/>
                <c:pt idx="0">
                  <c:v>Pn xấp xỉ</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'MH sự tăng trưởng của vi khuẩn'!$J$27:$J$37</c:f>
              <c:numCache>
                <c:formatCode>0.000</c:formatCode>
                <c:ptCount val="11"/>
                <c:pt idx="0" formatCode="General">
                  <c:v>0</c:v>
                </c:pt>
                <c:pt idx="1">
                  <c:v>0.30000000000000004</c:v>
                </c:pt>
                <c:pt idx="2">
                  <c:v>0.6</c:v>
                </c:pt>
                <c:pt idx="3">
                  <c:v>0.89999999999999991</c:v>
                </c:pt>
                <c:pt idx="4">
                  <c:v>1.2</c:v>
                </c:pt>
                <c:pt idx="5">
                  <c:v>1.5000000000000002</c:v>
                </c:pt>
                <c:pt idx="6">
                  <c:v>1.8000000000000005</c:v>
                </c:pt>
                <c:pt idx="7">
                  <c:v>2.1000000000000005</c:v>
                </c:pt>
                <c:pt idx="8">
                  <c:v>2.4000000000000008</c:v>
                </c:pt>
                <c:pt idx="9">
                  <c:v>2.7000000000000011</c:v>
                </c:pt>
                <c:pt idx="10">
                  <c:v>3.0000000000000013</c:v>
                </c:pt>
              </c:numCache>
            </c:numRef>
          </c:xVal>
          <c:yVal>
            <c:numRef>
              <c:f>'MH sự tăng trưởng của vi khuẩn'!$K$27:$K$37</c:f>
              <c:numCache>
                <c:formatCode>0.000</c:formatCode>
                <c:ptCount val="11"/>
                <c:pt idx="0">
                  <c:v>100</c:v>
                </c:pt>
                <c:pt idx="1">
                  <c:v>112.66495839663752</c:v>
                </c:pt>
                <c:pt idx="2">
                  <c:v>126.93392850516062</c:v>
                </c:pt>
                <c:pt idx="3">
                  <c:v>143.01005774155678</c:v>
                </c:pt>
                <c:pt idx="4">
                  <c:v>161.12222205753224</c:v>
                </c:pt>
                <c:pt idx="5">
                  <c:v>181.5282844488566</c:v>
                </c:pt>
                <c:pt idx="6">
                  <c:v>204.51876615243407</c:v>
                </c:pt>
                <c:pt idx="7">
                  <c:v>230.42098279895617</c:v>
                </c:pt>
                <c:pt idx="8">
                  <c:v>259.60370440756719</c:v>
                </c:pt>
                <c:pt idx="9">
                  <c:v>292.48240556691536</c:v>
                </c:pt>
                <c:pt idx="10">
                  <c:v>329.52518054944977</c:v>
                </c:pt>
              </c:numCache>
            </c:numRef>
          </c:yVal>
          <c:smooth val="1"/>
          <c:extLst>
            <c:ext xmlns:c16="http://schemas.microsoft.com/office/drawing/2014/chart" uri="{C3380CC4-5D6E-409C-BE32-E72D297353CC}">
              <c16:uniqueId val="{00000000-94DE-48D4-B88B-04ECAABF0995}"/>
            </c:ext>
          </c:extLst>
        </c:ser>
        <c:dLbls>
          <c:showLegendKey val="0"/>
          <c:showVal val="0"/>
          <c:showCatName val="0"/>
          <c:showSerName val="0"/>
          <c:showPercent val="0"/>
          <c:showBubbleSize val="0"/>
        </c:dLbls>
        <c:axId val="798122016"/>
        <c:axId val="798122344"/>
      </c:scatterChart>
      <c:valAx>
        <c:axId val="798122016"/>
        <c:scaling>
          <c:orientation val="minMax"/>
          <c:max val="3"/>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err="1">
                    <a:latin typeface="Times New Roman" panose="02020603050405020304" pitchFamily="18" charset="0"/>
                    <a:cs typeface="Times New Roman" panose="02020603050405020304" pitchFamily="18" charset="0"/>
                  </a:rPr>
                  <a:t>Thời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gian</a:t>
                </a:r>
                <a:r>
                  <a:rPr lang="en-US" baseline="0" dirty="0">
                    <a:latin typeface="Times New Roman" panose="02020603050405020304" pitchFamily="18" charset="0"/>
                    <a:cs typeface="Times New Roman" panose="02020603050405020304" pitchFamily="18" charset="0"/>
                  </a:rPr>
                  <a:t> t (</a:t>
                </a:r>
                <a:r>
                  <a:rPr lang="vi-VN" baseline="0" dirty="0">
                    <a:latin typeface="Times New Roman" panose="02020603050405020304" pitchFamily="18" charset="0"/>
                    <a:cs typeface="Times New Roman" panose="02020603050405020304" pitchFamily="18" charset="0"/>
                  </a:rPr>
                  <a:t>giờ</a:t>
                </a:r>
                <a:r>
                  <a:rPr lang="en-US" baseline="0" dirty="0">
                    <a:latin typeface="Times New Roman" panose="02020603050405020304" pitchFamily="18" charset="0"/>
                    <a:cs typeface="Times New Roman" panose="02020603050405020304" pitchFamily="18" charset="0"/>
                  </a:rPr>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8122344"/>
        <c:crosses val="autoZero"/>
        <c:crossBetween val="midCat"/>
      </c:valAx>
      <c:valAx>
        <c:axId val="798122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Số</a:t>
                </a:r>
                <a:r>
                  <a:rPr lang="en-US" baseline="0"/>
                  <a:t> lượng vi khuẩn</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81220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latin typeface="Times New Roman" panose="02020603050405020304" pitchFamily="18" charset="0"/>
                <a:cs typeface="Times New Roman" panose="02020603050405020304" pitchFamily="18" charset="0"/>
              </a:rPr>
              <a:t>Sai số</a:t>
            </a:r>
            <a:r>
              <a:rPr lang="en-US" sz="1200" b="1" baseline="0">
                <a:latin typeface="Times New Roman" panose="02020603050405020304" pitchFamily="18" charset="0"/>
                <a:cs typeface="Times New Roman" panose="02020603050405020304" pitchFamily="18" charset="0"/>
              </a:rPr>
              <a:t> tuyệt đối và tương đối</a:t>
            </a:r>
            <a:endParaRPr lang="en-US" sz="1200"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'MH sự tăng trưởng của vi khuẩn'!$N$26</c:f>
              <c:strCache>
                <c:ptCount val="1"/>
                <c:pt idx="0">
                  <c:v>Sai số tuyệt đối</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'MH sự tăng trưởng của vi khuẩn'!$M$27:$M$37</c:f>
              <c:numCache>
                <c:formatCode>0.000</c:formatCode>
                <c:ptCount val="11"/>
                <c:pt idx="0" formatCode="General">
                  <c:v>0</c:v>
                </c:pt>
                <c:pt idx="1">
                  <c:v>0.30000000000000004</c:v>
                </c:pt>
                <c:pt idx="2">
                  <c:v>0.6</c:v>
                </c:pt>
                <c:pt idx="3">
                  <c:v>0.89999999999999991</c:v>
                </c:pt>
                <c:pt idx="4">
                  <c:v>1.2</c:v>
                </c:pt>
                <c:pt idx="5">
                  <c:v>1.5000000000000002</c:v>
                </c:pt>
                <c:pt idx="6">
                  <c:v>1.8000000000000005</c:v>
                </c:pt>
                <c:pt idx="7">
                  <c:v>2.1000000000000005</c:v>
                </c:pt>
                <c:pt idx="8">
                  <c:v>2.4000000000000008</c:v>
                </c:pt>
                <c:pt idx="9">
                  <c:v>2.7000000000000011</c:v>
                </c:pt>
                <c:pt idx="10">
                  <c:v>3.0000000000000013</c:v>
                </c:pt>
              </c:numCache>
            </c:numRef>
          </c:xVal>
          <c:yVal>
            <c:numRef>
              <c:f>'MH sự tăng trưởng của vi khuẩn'!$N$27:$N$37</c:f>
              <c:numCache>
                <c:formatCode>0.000000</c:formatCode>
                <c:ptCount val="11"/>
                <c:pt idx="0">
                  <c:v>0</c:v>
                </c:pt>
                <c:pt idx="1">
                  <c:v>0.27091730676868053</c:v>
                </c:pt>
                <c:pt idx="2">
                  <c:v>0.6111917037915191</c:v>
                </c:pt>
                <c:pt idx="3">
                  <c:v>1.0341406833854307</c:v>
                </c:pt>
                <c:pt idx="4">
                  <c:v>1.5553548336282859</c:v>
                </c:pt>
                <c:pt idx="5">
                  <c:v>2.193061586257528</c:v>
                </c:pt>
                <c:pt idx="6">
                  <c:v>2.9685448464072124</c:v>
                </c:pt>
                <c:pt idx="7">
                  <c:v>3.9066288510350944</c:v>
                </c:pt>
                <c:pt idx="8">
                  <c:v>5.0362358242273331</c:v>
                </c:pt>
                <c:pt idx="9">
                  <c:v>6.391028394832631</c:v>
                </c:pt>
                <c:pt idx="10">
                  <c:v>8.0101493400917434</c:v>
                </c:pt>
              </c:numCache>
            </c:numRef>
          </c:yVal>
          <c:smooth val="1"/>
          <c:extLst>
            <c:ext xmlns:c16="http://schemas.microsoft.com/office/drawing/2014/chart" uri="{C3380CC4-5D6E-409C-BE32-E72D297353CC}">
              <c16:uniqueId val="{00000000-D92A-438C-8FBD-729434A053B5}"/>
            </c:ext>
          </c:extLst>
        </c:ser>
        <c:ser>
          <c:idx val="1"/>
          <c:order val="1"/>
          <c:tx>
            <c:strRef>
              <c:f>'MH sự tăng trưởng của vi khuẩn'!$O$26</c:f>
              <c:strCache>
                <c:ptCount val="1"/>
                <c:pt idx="0">
                  <c:v>Sai số tương đối</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'MH sự tăng trưởng của vi khuẩn'!$M$27:$M$37</c:f>
              <c:numCache>
                <c:formatCode>0.000</c:formatCode>
                <c:ptCount val="11"/>
                <c:pt idx="0" formatCode="General">
                  <c:v>0</c:v>
                </c:pt>
                <c:pt idx="1">
                  <c:v>0.30000000000000004</c:v>
                </c:pt>
                <c:pt idx="2">
                  <c:v>0.6</c:v>
                </c:pt>
                <c:pt idx="3">
                  <c:v>0.89999999999999991</c:v>
                </c:pt>
                <c:pt idx="4">
                  <c:v>1.2</c:v>
                </c:pt>
                <c:pt idx="5">
                  <c:v>1.5000000000000002</c:v>
                </c:pt>
                <c:pt idx="6">
                  <c:v>1.8000000000000005</c:v>
                </c:pt>
                <c:pt idx="7">
                  <c:v>2.1000000000000005</c:v>
                </c:pt>
                <c:pt idx="8">
                  <c:v>2.4000000000000008</c:v>
                </c:pt>
                <c:pt idx="9">
                  <c:v>2.7000000000000011</c:v>
                </c:pt>
                <c:pt idx="10">
                  <c:v>3.0000000000000013</c:v>
                </c:pt>
              </c:numCache>
            </c:numRef>
          </c:xVal>
          <c:yVal>
            <c:numRef>
              <c:f>'MH sự tăng trưởng của vi khuẩn'!$O$27:$O$37</c:f>
              <c:numCache>
                <c:formatCode>0.000000</c:formatCode>
                <c:ptCount val="11"/>
                <c:pt idx="0">
                  <c:v>0</c:v>
                </c:pt>
                <c:pt idx="1">
                  <c:v>0.23988595747924019</c:v>
                </c:pt>
                <c:pt idx="2">
                  <c:v>0.47919646223252438</c:v>
                </c:pt>
                <c:pt idx="3">
                  <c:v>0.71793289469016364</c:v>
                </c:pt>
                <c:pt idx="4">
                  <c:v>0.95609663197091777</c:v>
                </c:pt>
                <c:pt idx="5">
                  <c:v>1.1936890478901536</c:v>
                </c:pt>
                <c:pt idx="6">
                  <c:v>1.4307115129675523</c:v>
                </c:pt>
                <c:pt idx="7">
                  <c:v>1.6671653944351716</c:v>
                </c:pt>
                <c:pt idx="8">
                  <c:v>1.9030520562452375</c:v>
                </c:pt>
                <c:pt idx="9">
                  <c:v>2.1383728590780677</c:v>
                </c:pt>
                <c:pt idx="10">
                  <c:v>2.3731291603498414</c:v>
                </c:pt>
              </c:numCache>
            </c:numRef>
          </c:yVal>
          <c:smooth val="1"/>
          <c:extLst>
            <c:ext xmlns:c16="http://schemas.microsoft.com/office/drawing/2014/chart" uri="{C3380CC4-5D6E-409C-BE32-E72D297353CC}">
              <c16:uniqueId val="{00000001-D92A-438C-8FBD-729434A053B5}"/>
            </c:ext>
          </c:extLst>
        </c:ser>
        <c:dLbls>
          <c:showLegendKey val="0"/>
          <c:showVal val="0"/>
          <c:showCatName val="0"/>
          <c:showSerName val="0"/>
          <c:showPercent val="0"/>
          <c:showBubbleSize val="0"/>
        </c:dLbls>
        <c:axId val="99988248"/>
        <c:axId val="99989888"/>
      </c:scatterChart>
      <c:valAx>
        <c:axId val="99988248"/>
        <c:scaling>
          <c:orientation val="minMax"/>
          <c:max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err="1">
                    <a:latin typeface="Times New Roman" panose="02020603050405020304" pitchFamily="18" charset="0"/>
                    <a:cs typeface="Times New Roman" panose="02020603050405020304" pitchFamily="18" charset="0"/>
                  </a:rPr>
                  <a:t>Thời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gian</a:t>
                </a:r>
                <a:r>
                  <a:rPr lang="en-US" baseline="0" dirty="0">
                    <a:latin typeface="Times New Roman" panose="02020603050405020304" pitchFamily="18" charset="0"/>
                    <a:cs typeface="Times New Roman" panose="02020603050405020304" pitchFamily="18" charset="0"/>
                  </a:rPr>
                  <a:t> t (</a:t>
                </a:r>
                <a:r>
                  <a:rPr lang="vi-VN" baseline="0" dirty="0">
                    <a:latin typeface="Times New Roman" panose="02020603050405020304" pitchFamily="18" charset="0"/>
                    <a:cs typeface="Times New Roman" panose="02020603050405020304" pitchFamily="18" charset="0"/>
                  </a:rPr>
                  <a:t>giờ)</a:t>
                </a:r>
                <a:endParaRPr lang="en-US"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989888"/>
        <c:crosses val="autoZero"/>
        <c:crossBetween val="midCat"/>
      </c:valAx>
      <c:valAx>
        <c:axId val="9998988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9882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ysClr val="windowText" lastClr="000000"/>
                </a:solidFill>
                <a:latin typeface="+mn-lt"/>
                <a:ea typeface="+mn-ea"/>
                <a:cs typeface="+mn-cs"/>
              </a:defRPr>
            </a:pPr>
            <a:r>
              <a:rPr lang="vi-VN" sz="1000">
                <a:solidFill>
                  <a:sysClr val="windowText" lastClr="000000"/>
                </a:solidFill>
                <a:latin typeface="+mj-lt"/>
              </a:rPr>
              <a:t>Nghiệm xấp xỉ</a:t>
            </a:r>
            <a:r>
              <a:rPr lang="vi-VN" sz="1000">
                <a:solidFill>
                  <a:sysClr val="windowText" lastClr="000000"/>
                </a:solidFill>
              </a:rPr>
              <a:t> </a:t>
            </a:r>
            <a:endParaRPr lang="en-US" sz="1000">
              <a:solidFill>
                <a:sysClr val="windowText" lastClr="000000"/>
              </a:solidFill>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'MH xác định tuổi của hóa thạch'!$N$4:$N$36</c:f>
              <c:strCache>
                <c:ptCount val="33"/>
                <c:pt idx="32">
                  <c:v>xấp xỉ</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'MH xác định tuổi của hóa thạch'!$L$37:$L$45</c:f>
              <c:numCache>
                <c:formatCode>General</c:formatCode>
                <c:ptCount val="9"/>
                <c:pt idx="0">
                  <c:v>0</c:v>
                </c:pt>
                <c:pt idx="1">
                  <c:v>1000</c:v>
                </c:pt>
                <c:pt idx="2">
                  <c:v>2000</c:v>
                </c:pt>
                <c:pt idx="3">
                  <c:v>3000</c:v>
                </c:pt>
                <c:pt idx="4">
                  <c:v>4000</c:v>
                </c:pt>
                <c:pt idx="5">
                  <c:v>5000</c:v>
                </c:pt>
                <c:pt idx="6">
                  <c:v>6000</c:v>
                </c:pt>
                <c:pt idx="7">
                  <c:v>7000</c:v>
                </c:pt>
                <c:pt idx="8">
                  <c:v>8000</c:v>
                </c:pt>
              </c:numCache>
            </c:numRef>
          </c:cat>
          <c:val>
            <c:numRef>
              <c:f>'MH xác định tuổi của hóa thạch'!$N$37:$N$45</c:f>
              <c:numCache>
                <c:formatCode>General</c:formatCode>
                <c:ptCount val="9"/>
                <c:pt idx="0">
                  <c:v>1000</c:v>
                </c:pt>
                <c:pt idx="1">
                  <c:v>884.74358180000002</c:v>
                </c:pt>
                <c:pt idx="2">
                  <c:v>782.77120539999999</c:v>
                </c:pt>
                <c:pt idx="3">
                  <c:v>692.55179999999996</c:v>
                </c:pt>
                <c:pt idx="4">
                  <c:v>612.7307601</c:v>
                </c:pt>
                <c:pt idx="5">
                  <c:v>542.10960729999999</c:v>
                </c:pt>
                <c:pt idx="6">
                  <c:v>479.62799569999999</c:v>
                </c:pt>
                <c:pt idx="7">
                  <c:v>424.34779079999998</c:v>
                </c:pt>
                <c:pt idx="8">
                  <c:v>375.43898430000002</c:v>
                </c:pt>
              </c:numCache>
            </c:numRef>
          </c:val>
          <c:smooth val="0"/>
          <c:extLst>
            <c:ext xmlns:c16="http://schemas.microsoft.com/office/drawing/2014/chart" uri="{C3380CC4-5D6E-409C-BE32-E72D297353CC}">
              <c16:uniqueId val="{00000000-9BA8-4217-9BD5-0DE54452699D}"/>
            </c:ext>
          </c:extLst>
        </c:ser>
        <c:dLbls>
          <c:showLegendKey val="0"/>
          <c:showVal val="0"/>
          <c:showCatName val="0"/>
          <c:showSerName val="0"/>
          <c:showPercent val="0"/>
          <c:showBubbleSize val="0"/>
        </c:dLbls>
        <c:marker val="1"/>
        <c:smooth val="0"/>
        <c:axId val="-1436791632"/>
        <c:axId val="-1436792720"/>
      </c:lineChart>
      <c:catAx>
        <c:axId val="-143679163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r>
                  <a:rPr lang="vi-VN" sz="1000">
                    <a:solidFill>
                      <a:sysClr val="windowText" lastClr="000000"/>
                    </a:solidFill>
                    <a:latin typeface="+mj-lt"/>
                  </a:rPr>
                  <a:t>Thời gian (năm)</a:t>
                </a:r>
                <a:endParaRPr lang="en-US" sz="1000">
                  <a:solidFill>
                    <a:sysClr val="windowText" lastClr="000000"/>
                  </a:solidFill>
                  <a:latin typeface="+mj-lt"/>
                </a:endParaRP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792720"/>
        <c:crosses val="autoZero"/>
        <c:auto val="1"/>
        <c:lblAlgn val="ctr"/>
        <c:lblOffset val="100"/>
        <c:noMultiLvlLbl val="0"/>
      </c:catAx>
      <c:valAx>
        <c:axId val="-1436792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r>
                  <a:rPr lang="vi-VN" sz="1000">
                    <a:solidFill>
                      <a:sysClr val="windowText" lastClr="000000"/>
                    </a:solidFill>
                    <a:latin typeface="+mj-lt"/>
                  </a:rPr>
                  <a:t>Lượng C-14 còn lại (gam)</a:t>
                </a:r>
                <a:endParaRPr lang="en-US" sz="1000">
                  <a:solidFill>
                    <a:sysClr val="windowText" lastClr="000000"/>
                  </a:solidFill>
                  <a:latin typeface="+mj-lt"/>
                </a:endParaRPr>
              </a:p>
            </c:rich>
          </c:tx>
          <c:layout>
            <c:manualLayout>
              <c:xMode val="edge"/>
              <c:yMode val="edge"/>
              <c:x val="3.0555555555555555E-2"/>
              <c:y val="0.1843554972295129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791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ysClr val="windowText" lastClr="000000"/>
                </a:solidFill>
                <a:latin typeface="+mn-lt"/>
                <a:ea typeface="+mn-ea"/>
                <a:cs typeface="+mn-cs"/>
              </a:defRPr>
            </a:pPr>
            <a:r>
              <a:rPr lang="vi-VN" sz="1000" b="0">
                <a:solidFill>
                  <a:sysClr val="windowText" lastClr="000000"/>
                </a:solidFill>
                <a:latin typeface="+mj-lt"/>
              </a:rPr>
              <a:t>Sai số tuyệt đối và sai số tương đối</a:t>
            </a:r>
            <a:endParaRPr lang="en-US" sz="1000" b="0">
              <a:solidFill>
                <a:sysClr val="windowText" lastClr="000000"/>
              </a:solidFill>
              <a:latin typeface="+mj-lt"/>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'MH xác định tuổi của hóa thạch'!$M$31</c:f>
              <c:strCache>
                <c:ptCount val="1"/>
                <c:pt idx="0">
                  <c:v>Sai số tuyệt đối</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'MH xác định tuổi của hóa thạch'!$M$32:$M$40</c:f>
              <c:numCache>
                <c:formatCode>General</c:formatCode>
                <c:ptCount val="9"/>
                <c:pt idx="0">
                  <c:v>0</c:v>
                </c:pt>
                <c:pt idx="1">
                  <c:v>1.3169592600263513</c:v>
                </c:pt>
                <c:pt idx="2">
                  <c:v>2.3320768871626569</c:v>
                </c:pt>
                <c:pt idx="3">
                  <c:v>3.0972390958145297</c:v>
                </c:pt>
                <c:pt idx="4">
                  <c:v>3.6564038549330462</c:v>
                </c:pt>
                <c:pt idx="5">
                  <c:v>4.0467366262438418</c:v>
                </c:pt>
                <c:pt idx="6">
                  <c:v>4.2995899116867804</c:v>
                </c:pt>
                <c:pt idx="7">
                  <c:v>4.4413474935540762</c:v>
                </c:pt>
                <c:pt idx="8">
                  <c:v>4.4941515155298362</c:v>
                </c:pt>
              </c:numCache>
            </c:numRef>
          </c:val>
          <c:smooth val="0"/>
          <c:extLst>
            <c:ext xmlns:c16="http://schemas.microsoft.com/office/drawing/2014/chart" uri="{C3380CC4-5D6E-409C-BE32-E72D297353CC}">
              <c16:uniqueId val="{00000000-6148-498B-8AE6-7DDC991BEA67}"/>
            </c:ext>
          </c:extLst>
        </c:ser>
        <c:ser>
          <c:idx val="1"/>
          <c:order val="1"/>
          <c:tx>
            <c:strRef>
              <c:f>'MH xác định tuổi của hóa thạch'!$N$31</c:f>
              <c:strCache>
                <c:ptCount val="1"/>
                <c:pt idx="0">
                  <c:v>Sai số tuơng đối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'MH xác định tuổi của hóa thạch'!$N$32:$N$40</c:f>
              <c:numCache>
                <c:formatCode>General</c:formatCode>
                <c:ptCount val="9"/>
                <c:pt idx="0">
                  <c:v>0</c:v>
                </c:pt>
                <c:pt idx="1">
                  <c:v>0.14863084395165721</c:v>
                </c:pt>
                <c:pt idx="2">
                  <c:v>0.29704077662558448</c:v>
                </c:pt>
                <c:pt idx="3">
                  <c:v>0.44523012636406994</c:v>
                </c:pt>
                <c:pt idx="4">
                  <c:v>0.5931992210213608</c:v>
                </c:pt>
                <c:pt idx="5">
                  <c:v>0.74094838796451878</c:v>
                </c:pt>
                <c:pt idx="6">
                  <c:v>0.88847795407386765</c:v>
                </c:pt>
                <c:pt idx="7">
                  <c:v>1.0357882457440801</c:v>
                </c:pt>
                <c:pt idx="8">
                  <c:v>1.1828795888845305</c:v>
                </c:pt>
              </c:numCache>
            </c:numRef>
          </c:val>
          <c:smooth val="0"/>
          <c:extLst>
            <c:ext xmlns:c16="http://schemas.microsoft.com/office/drawing/2014/chart" uri="{C3380CC4-5D6E-409C-BE32-E72D297353CC}">
              <c16:uniqueId val="{00000001-6148-498B-8AE6-7DDC991BEA67}"/>
            </c:ext>
          </c:extLst>
        </c:ser>
        <c:dLbls>
          <c:showLegendKey val="0"/>
          <c:showVal val="0"/>
          <c:showCatName val="0"/>
          <c:showSerName val="0"/>
          <c:showPercent val="0"/>
          <c:showBubbleSize val="0"/>
        </c:dLbls>
        <c:marker val="1"/>
        <c:smooth val="0"/>
        <c:axId val="1201707248"/>
        <c:axId val="1200197104"/>
      </c:lineChart>
      <c:catAx>
        <c:axId val="12017072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0197104"/>
        <c:crosses val="autoZero"/>
        <c:auto val="1"/>
        <c:lblAlgn val="ctr"/>
        <c:lblOffset val="100"/>
        <c:noMultiLvlLbl val="0"/>
      </c:catAx>
      <c:valAx>
        <c:axId val="120019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170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vi-VN" sz="1200" b="1">
                <a:latin typeface="+mj-lt"/>
              </a:rPr>
              <a:t>Nghiệm </a:t>
            </a:r>
            <a:r>
              <a:rPr lang="vi-VN" sz="1200" b="1">
                <a:latin typeface="Times New Roman" panose="02020603050405020304" pitchFamily="18" charset="0"/>
                <a:cs typeface="Times New Roman" panose="02020603050405020304" pitchFamily="18" charset="0"/>
              </a:rPr>
              <a:t>xấp xỉ</a:t>
            </a:r>
            <a:endParaRPr lang="en-US" sz="1200" b="1">
              <a:latin typeface="+mj-l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'MH định luật làm mát, nóng lên '!$M$24</c:f>
              <c:strCache>
                <c:ptCount val="1"/>
                <c:pt idx="0">
                  <c:v>xấp xỉ</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'MH định luật làm mát, nóng lên '!$L$25:$L$35</c:f>
              <c:numCache>
                <c:formatCode>General</c:formatCode>
                <c:ptCount val="11"/>
                <c:pt idx="0">
                  <c:v>0</c:v>
                </c:pt>
                <c:pt idx="1">
                  <c:v>5</c:v>
                </c:pt>
                <c:pt idx="2">
                  <c:v>10</c:v>
                </c:pt>
                <c:pt idx="3">
                  <c:v>15</c:v>
                </c:pt>
                <c:pt idx="4">
                  <c:v>20</c:v>
                </c:pt>
                <c:pt idx="5">
                  <c:v>25</c:v>
                </c:pt>
                <c:pt idx="6">
                  <c:v>30</c:v>
                </c:pt>
                <c:pt idx="7">
                  <c:v>35</c:v>
                </c:pt>
                <c:pt idx="8">
                  <c:v>40</c:v>
                </c:pt>
                <c:pt idx="9">
                  <c:v>45</c:v>
                </c:pt>
                <c:pt idx="10">
                  <c:v>50</c:v>
                </c:pt>
              </c:numCache>
            </c:numRef>
          </c:cat>
          <c:val>
            <c:numRef>
              <c:f>'MH định luật làm mát, nóng lên '!$M$25:$M$35</c:f>
              <c:numCache>
                <c:formatCode>General</c:formatCode>
                <c:ptCount val="11"/>
                <c:pt idx="0">
                  <c:v>150</c:v>
                </c:pt>
                <c:pt idx="1">
                  <c:v>64.77105334954004</c:v>
                </c:pt>
                <c:pt idx="2">
                  <c:v>35.85197760719597</c:v>
                </c:pt>
                <c:pt idx="3">
                  <c:v>26.039431815432163</c:v>
                </c:pt>
                <c:pt idx="4">
                  <c:v>22.709932084067059</c:v>
                </c:pt>
                <c:pt idx="5">
                  <c:v>21.580197895161159</c:v>
                </c:pt>
                <c:pt idx="6">
                  <c:v>21.196867232731705</c:v>
                </c:pt>
                <c:pt idx="7">
                  <c:v>21.066799117416092</c:v>
                </c:pt>
                <c:pt idx="8">
                  <c:v>21.022665641334278</c:v>
                </c:pt>
                <c:pt idx="9">
                  <c:v>21.007690689891817</c:v>
                </c:pt>
                <c:pt idx="10">
                  <c:v>21.002609531763948</c:v>
                </c:pt>
              </c:numCache>
            </c:numRef>
          </c:val>
          <c:smooth val="0"/>
          <c:extLst>
            <c:ext xmlns:c16="http://schemas.microsoft.com/office/drawing/2014/chart" uri="{C3380CC4-5D6E-409C-BE32-E72D297353CC}">
              <c16:uniqueId val="{00000000-5975-4C9B-A859-055A8200E1D9}"/>
            </c:ext>
          </c:extLst>
        </c:ser>
        <c:dLbls>
          <c:showLegendKey val="0"/>
          <c:showVal val="0"/>
          <c:showCatName val="0"/>
          <c:showSerName val="0"/>
          <c:showPercent val="0"/>
          <c:showBubbleSize val="0"/>
        </c:dLbls>
        <c:marker val="1"/>
        <c:smooth val="0"/>
        <c:axId val="640527584"/>
        <c:axId val="640525088"/>
      </c:lineChart>
      <c:catAx>
        <c:axId val="640527584"/>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r>
                  <a:rPr lang="vi-VN" sz="1000">
                    <a:latin typeface="+mj-lt"/>
                  </a:rPr>
                  <a:t>Thời gian (phút)</a:t>
                </a:r>
                <a:endParaRPr lang="en-US" sz="1000">
                  <a:latin typeface="+mj-l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525088"/>
        <c:crosses val="autoZero"/>
        <c:auto val="1"/>
        <c:lblAlgn val="ctr"/>
        <c:lblOffset val="100"/>
        <c:noMultiLvlLbl val="0"/>
      </c:catAx>
      <c:valAx>
        <c:axId val="640525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vi-VN" sz="1000" b="0" i="0" baseline="0">
                    <a:effectLst/>
                    <a:latin typeface="+mj-lt"/>
                  </a:rPr>
                  <a:t>Nhiệt độ bánh </a:t>
                </a:r>
                <a:r>
                  <a:rPr lang="en-US" sz="1000" b="0" i="0" baseline="0">
                    <a:effectLst/>
                    <a:latin typeface="+mj-lt"/>
                  </a:rPr>
                  <a:t>°</a:t>
                </a:r>
                <a:r>
                  <a:rPr lang="vi-VN" sz="1000" b="0" i="0" baseline="0">
                    <a:effectLst/>
                    <a:latin typeface="+mj-lt"/>
                  </a:rPr>
                  <a:t>C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527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r>
              <a:rPr lang="vi-VN">
                <a:latin typeface="+mj-lt"/>
              </a:rPr>
              <a:t>Sai số tuyệt đối và sai số tương đối</a:t>
            </a:r>
            <a:endParaRPr lang="en-US">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lineChart>
        <c:grouping val="standard"/>
        <c:varyColors val="0"/>
        <c:ser>
          <c:idx val="0"/>
          <c:order val="0"/>
          <c:tx>
            <c:strRef>
              <c:f>'MH định luật làm mát, nóng lên '!$M$24</c:f>
              <c:strCache>
                <c:ptCount val="1"/>
                <c:pt idx="0">
                  <c:v>xấp xỉ</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'MH định luật làm mát, nóng lên '!$M$25:$M$35</c:f>
              <c:numCache>
                <c:formatCode>General</c:formatCode>
                <c:ptCount val="11"/>
                <c:pt idx="0">
                  <c:v>150</c:v>
                </c:pt>
                <c:pt idx="1">
                  <c:v>64.77105334954004</c:v>
                </c:pt>
                <c:pt idx="2">
                  <c:v>35.85197760719597</c:v>
                </c:pt>
                <c:pt idx="3">
                  <c:v>26.039431815432163</c:v>
                </c:pt>
                <c:pt idx="4">
                  <c:v>22.709932084067059</c:v>
                </c:pt>
                <c:pt idx="5">
                  <c:v>21.580197895161159</c:v>
                </c:pt>
                <c:pt idx="6">
                  <c:v>21.196867232731705</c:v>
                </c:pt>
                <c:pt idx="7">
                  <c:v>21.066799117416092</c:v>
                </c:pt>
                <c:pt idx="8">
                  <c:v>21.022665641334278</c:v>
                </c:pt>
                <c:pt idx="9">
                  <c:v>21.007690689891817</c:v>
                </c:pt>
                <c:pt idx="10">
                  <c:v>21.002609531763948</c:v>
                </c:pt>
              </c:numCache>
            </c:numRef>
          </c:val>
          <c:smooth val="0"/>
          <c:extLst>
            <c:ext xmlns:c16="http://schemas.microsoft.com/office/drawing/2014/chart" uri="{C3380CC4-5D6E-409C-BE32-E72D297353CC}">
              <c16:uniqueId val="{00000000-353E-4566-A735-F66452CAA81D}"/>
            </c:ext>
          </c:extLst>
        </c:ser>
        <c:ser>
          <c:idx val="1"/>
          <c:order val="1"/>
          <c:tx>
            <c:strRef>
              <c:f>'MH định luật làm mát, nóng lên '!$N$24</c:f>
              <c:strCache>
                <c:ptCount val="1"/>
                <c:pt idx="0">
                  <c:v>chính xác</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'MH định luật làm mát, nóng lên '!$N$25:$N$35</c:f>
              <c:numCache>
                <c:formatCode>General</c:formatCode>
                <c:ptCount val="11"/>
                <c:pt idx="0">
                  <c:v>150</c:v>
                </c:pt>
                <c:pt idx="1">
                  <c:v>69.80400622976191</c:v>
                </c:pt>
                <c:pt idx="2">
                  <c:v>39.463806388175499</c:v>
                </c:pt>
                <c:pt idx="3">
                  <c:v>27.985331178245232</c:v>
                </c:pt>
                <c:pt idx="4">
                  <c:v>23.64272981658938</c:v>
                </c:pt>
                <c:pt idx="5">
                  <c:v>21.999812421956634</c:v>
                </c:pt>
                <c:pt idx="6">
                  <c:v>21.378254664106706</c:v>
                </c:pt>
                <c:pt idx="7">
                  <c:v>21.14310343398062</c:v>
                </c:pt>
                <c:pt idx="8">
                  <c:v>21.054139696771244</c:v>
                </c:pt>
                <c:pt idx="9">
                  <c:v>21.020482434872104</c:v>
                </c:pt>
                <c:pt idx="10">
                  <c:v>21.007749030070535</c:v>
                </c:pt>
              </c:numCache>
            </c:numRef>
          </c:val>
          <c:smooth val="0"/>
          <c:extLst>
            <c:ext xmlns:c16="http://schemas.microsoft.com/office/drawing/2014/chart" uri="{C3380CC4-5D6E-409C-BE32-E72D297353CC}">
              <c16:uniqueId val="{00000001-353E-4566-A735-F66452CAA81D}"/>
            </c:ext>
          </c:extLst>
        </c:ser>
        <c:dLbls>
          <c:showLegendKey val="0"/>
          <c:showVal val="0"/>
          <c:showCatName val="0"/>
          <c:showSerName val="0"/>
          <c:showPercent val="0"/>
          <c:showBubbleSize val="0"/>
        </c:dLbls>
        <c:marker val="1"/>
        <c:smooth val="0"/>
        <c:axId val="1300565087"/>
        <c:axId val="1300566335"/>
      </c:lineChart>
      <c:catAx>
        <c:axId val="130056508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0566335"/>
        <c:crosses val="autoZero"/>
        <c:auto val="1"/>
        <c:lblAlgn val="ctr"/>
        <c:lblOffset val="100"/>
        <c:noMultiLvlLbl val="0"/>
      </c:catAx>
      <c:valAx>
        <c:axId val="1300566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0565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'MH hộp trượt trên mp nghiêng'!$N$3:$N$36</c:f>
              <c:strCache>
                <c:ptCount val="34"/>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'MH hộp trượt trên mp nghiêng'!$L$37:$L$45</c:f>
              <c:numCache>
                <c:formatCode>General</c:formatCode>
                <c:ptCount val="9"/>
                <c:pt idx="0">
                  <c:v>0</c:v>
                </c:pt>
                <c:pt idx="1">
                  <c:v>5</c:v>
                </c:pt>
                <c:pt idx="2">
                  <c:v>10</c:v>
                </c:pt>
                <c:pt idx="3">
                  <c:v>15</c:v>
                </c:pt>
                <c:pt idx="4">
                  <c:v>20</c:v>
                </c:pt>
                <c:pt idx="5">
                  <c:v>25</c:v>
                </c:pt>
                <c:pt idx="6">
                  <c:v>30</c:v>
                </c:pt>
                <c:pt idx="7">
                  <c:v>35</c:v>
                </c:pt>
                <c:pt idx="8">
                  <c:v>40</c:v>
                </c:pt>
              </c:numCache>
            </c:numRef>
          </c:cat>
          <c:val>
            <c:numRef>
              <c:f>'MH hộp trượt trên mp nghiêng'!$N$37:$N$45</c:f>
              <c:numCache>
                <c:formatCode>General</c:formatCode>
                <c:ptCount val="9"/>
                <c:pt idx="0">
                  <c:v>0</c:v>
                </c:pt>
                <c:pt idx="1">
                  <c:v>3.7372070310000001</c:v>
                </c:pt>
                <c:pt idx="2">
                  <c:v>4.624063778</c:v>
                </c:pt>
                <c:pt idx="3">
                  <c:v>4.8345190410000001</c:v>
                </c:pt>
                <c:pt idx="4">
                  <c:v>4.8844610609999997</c:v>
                </c:pt>
                <c:pt idx="5">
                  <c:v>4.896312537</c:v>
                </c:pt>
                <c:pt idx="6">
                  <c:v>4.8991249479999999</c:v>
                </c:pt>
                <c:pt idx="7">
                  <c:v>4.8997923459999999</c:v>
                </c:pt>
                <c:pt idx="8">
                  <c:v>4.8999507229999999</c:v>
                </c:pt>
              </c:numCache>
            </c:numRef>
          </c:val>
          <c:smooth val="0"/>
          <c:extLst>
            <c:ext xmlns:c16="http://schemas.microsoft.com/office/drawing/2014/chart" uri="{C3380CC4-5D6E-409C-BE32-E72D297353CC}">
              <c16:uniqueId val="{00000000-0613-4D4E-A277-035DC3F5114E}"/>
            </c:ext>
          </c:extLst>
        </c:ser>
        <c:dLbls>
          <c:showLegendKey val="0"/>
          <c:showVal val="0"/>
          <c:showCatName val="0"/>
          <c:showSerName val="0"/>
          <c:showPercent val="0"/>
          <c:showBubbleSize val="0"/>
        </c:dLbls>
        <c:marker val="1"/>
        <c:smooth val="0"/>
        <c:axId val="-1231255392"/>
        <c:axId val="-1231250496"/>
      </c:lineChart>
      <c:catAx>
        <c:axId val="-123125539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r>
                  <a:rPr lang="vi-VN">
                    <a:solidFill>
                      <a:sysClr val="windowText" lastClr="000000"/>
                    </a:solidFill>
                    <a:latin typeface="+mj-lt"/>
                  </a:rPr>
                  <a:t>Thời gian (s)</a:t>
                </a:r>
                <a:endParaRPr lang="en-US">
                  <a:solidFill>
                    <a:sysClr val="windowText" lastClr="000000"/>
                  </a:solidFill>
                  <a:latin typeface="+mj-lt"/>
                </a:endParaRP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1250496"/>
        <c:crosses val="autoZero"/>
        <c:auto val="1"/>
        <c:lblAlgn val="ctr"/>
        <c:lblOffset val="100"/>
        <c:noMultiLvlLbl val="0"/>
      </c:catAx>
      <c:valAx>
        <c:axId val="-1231250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r>
                  <a:rPr lang="vi-VN" b="0">
                    <a:solidFill>
                      <a:sysClr val="windowText" lastClr="000000"/>
                    </a:solidFill>
                    <a:latin typeface="+mj-lt"/>
                  </a:rPr>
                  <a:t>Vận tốc (m/s)</a:t>
                </a:r>
                <a:endParaRPr lang="en-US" b="0">
                  <a:solidFill>
                    <a:sysClr val="windowText" lastClr="000000"/>
                  </a:solidFill>
                  <a:latin typeface="+mj-l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j-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1255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mj-lt"/>
                <a:ea typeface="+mn-ea"/>
                <a:cs typeface="+mn-cs"/>
              </a:defRPr>
            </a:pPr>
            <a:r>
              <a:rPr lang="vi-VN" sz="1000" b="1">
                <a:solidFill>
                  <a:sysClr val="windowText" lastClr="000000"/>
                </a:solidFill>
                <a:latin typeface="+mj-lt"/>
              </a:rPr>
              <a:t>Sai số tuyệt đối và sai số tương đối</a:t>
            </a:r>
            <a:endParaRPr lang="en-US" sz="1000" b="1">
              <a:solidFill>
                <a:sysClr val="windowText" lastClr="000000"/>
              </a:solidFill>
              <a:latin typeface="+mj-l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mj-lt"/>
              <a:ea typeface="+mn-ea"/>
              <a:cs typeface="+mn-cs"/>
            </a:defRPr>
          </a:pPr>
          <a:endParaRPr lang="en-US"/>
        </a:p>
      </c:txPr>
    </c:title>
    <c:autoTitleDeleted val="0"/>
    <c:plotArea>
      <c:layout>
        <c:manualLayout>
          <c:layoutTarget val="inner"/>
          <c:xMode val="edge"/>
          <c:yMode val="edge"/>
          <c:x val="6.8713006679532146E-2"/>
          <c:y val="0.14811429531601267"/>
          <c:w val="0.91776567317968427"/>
          <c:h val="0.64463346234964192"/>
        </c:manualLayout>
      </c:layout>
      <c:lineChart>
        <c:grouping val="standard"/>
        <c:varyColors val="0"/>
        <c:ser>
          <c:idx val="0"/>
          <c:order val="0"/>
          <c:tx>
            <c:strRef>
              <c:f>'MH hộp trượt trên mp nghiêng'!$M$34</c:f>
              <c:strCache>
                <c:ptCount val="1"/>
                <c:pt idx="0">
                  <c:v>Sai số tuyệt đối</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'MH hộp trượt trên mp nghiêng'!$M$35:$M$43</c:f>
              <c:numCache>
                <c:formatCode>General</c:formatCode>
                <c:ptCount val="9"/>
                <c:pt idx="0">
                  <c:v>0</c:v>
                </c:pt>
                <c:pt idx="1">
                  <c:v>0.24108053586493128</c:v>
                </c:pt>
                <c:pt idx="2">
                  <c:v>0.12628027118068719</c:v>
                </c:pt>
                <c:pt idx="3">
                  <c:v>4.9755995744670045E-2</c:v>
                </c:pt>
                <c:pt idx="4">
                  <c:v>1.7477001794741653E-2</c:v>
                </c:pt>
                <c:pt idx="5">
                  <c:v>5.7717623225066461E-3</c:v>
                </c:pt>
                <c:pt idx="6">
                  <c:v>1.8350611718913612E-3</c:v>
                </c:pt>
                <c:pt idx="7">
                  <c:v>5.688064942726001E-4</c:v>
                </c:pt>
                <c:pt idx="8">
                  <c:v>1.7318238854358015E-4</c:v>
                </c:pt>
              </c:numCache>
            </c:numRef>
          </c:val>
          <c:smooth val="0"/>
          <c:extLst>
            <c:ext xmlns:c16="http://schemas.microsoft.com/office/drawing/2014/chart" uri="{C3380CC4-5D6E-409C-BE32-E72D297353CC}">
              <c16:uniqueId val="{00000000-9B5F-4D82-92EC-0F6FE4478485}"/>
            </c:ext>
          </c:extLst>
        </c:ser>
        <c:ser>
          <c:idx val="1"/>
          <c:order val="1"/>
          <c:tx>
            <c:strRef>
              <c:f>'MH hộp trượt trên mp nghiêng'!$N$34</c:f>
              <c:strCache>
                <c:ptCount val="1"/>
                <c:pt idx="0">
                  <c:v>Sai số tương đối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'MH hộp trượt trên mp nghiêng'!$N$35:$N$43</c:f>
              <c:numCache>
                <c:formatCode>General</c:formatCode>
                <c:ptCount val="9"/>
                <c:pt idx="0">
                  <c:v>0</c:v>
                </c:pt>
                <c:pt idx="1">
                  <c:v>6.8956468303752922</c:v>
                </c:pt>
                <c:pt idx="2">
                  <c:v>2.8076111487218731</c:v>
                </c:pt>
                <c:pt idx="3">
                  <c:v>1.0398842173278953</c:v>
                </c:pt>
                <c:pt idx="4">
                  <c:v>0.35909305599416402</c:v>
                </c:pt>
                <c:pt idx="5">
                  <c:v>0.11801889787581549</c:v>
                </c:pt>
                <c:pt idx="6">
                  <c:v>3.7470952595998273E-2</c:v>
                </c:pt>
                <c:pt idx="7">
                  <c:v>1.1610135558947077E-2</c:v>
                </c:pt>
                <c:pt idx="8">
                  <c:v>3.5344949258944453E-3</c:v>
                </c:pt>
              </c:numCache>
            </c:numRef>
          </c:val>
          <c:smooth val="0"/>
          <c:extLst>
            <c:ext xmlns:c16="http://schemas.microsoft.com/office/drawing/2014/chart" uri="{C3380CC4-5D6E-409C-BE32-E72D297353CC}">
              <c16:uniqueId val="{00000001-9B5F-4D82-92EC-0F6FE4478485}"/>
            </c:ext>
          </c:extLst>
        </c:ser>
        <c:dLbls>
          <c:showLegendKey val="0"/>
          <c:showVal val="0"/>
          <c:showCatName val="0"/>
          <c:showSerName val="0"/>
          <c:showPercent val="0"/>
          <c:showBubbleSize val="0"/>
        </c:dLbls>
        <c:marker val="1"/>
        <c:smooth val="0"/>
        <c:axId val="1403962592"/>
        <c:axId val="1403962176"/>
      </c:lineChart>
      <c:catAx>
        <c:axId val="14039625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962176"/>
        <c:crosses val="autoZero"/>
        <c:auto val="1"/>
        <c:lblAlgn val="ctr"/>
        <c:lblOffset val="100"/>
        <c:noMultiLvlLbl val="0"/>
      </c:catAx>
      <c:valAx>
        <c:axId val="140396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96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94701-91F4-43E6-89E3-E1914FEA4094}"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E7F0C-B49C-45AC-A4C0-FEF7814EFC53}" type="slidenum">
              <a:rPr lang="en-US" smtClean="0"/>
              <a:t>‹#›</a:t>
            </a:fld>
            <a:endParaRPr lang="en-US"/>
          </a:p>
        </p:txBody>
      </p:sp>
    </p:spTree>
    <p:extLst>
      <p:ext uri="{BB962C8B-B14F-4D97-AF65-F5344CB8AC3E}">
        <p14:creationId xmlns:p14="http://schemas.microsoft.com/office/powerpoint/2010/main" val="135716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C1DB-3785-54F8-48B0-46CF33DA58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7F0E7-1D1A-2C95-F77C-02A10D1FF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7EBBC-D5FB-8B00-F94E-5398027AEC43}"/>
              </a:ext>
            </a:extLst>
          </p:cNvPr>
          <p:cNvSpPr>
            <a:spLocks noGrp="1"/>
          </p:cNvSpPr>
          <p:nvPr>
            <p:ph type="dt" sz="half" idx="10"/>
          </p:nvPr>
        </p:nvSpPr>
        <p:spPr/>
        <p:txBody>
          <a:bodyPr/>
          <a:lstStyle/>
          <a:p>
            <a:fld id="{9EBCF80D-E66C-432A-B8F8-4F49F498B284}" type="datetime1">
              <a:rPr lang="en-US" smtClean="0"/>
              <a:t>3/29/2023</a:t>
            </a:fld>
            <a:endParaRPr lang="en-US"/>
          </a:p>
        </p:txBody>
      </p:sp>
      <p:sp>
        <p:nvSpPr>
          <p:cNvPr id="5" name="Footer Placeholder 4">
            <a:extLst>
              <a:ext uri="{FF2B5EF4-FFF2-40B4-BE49-F238E27FC236}">
                <a16:creationId xmlns:a16="http://schemas.microsoft.com/office/drawing/2014/main" id="{7A092606-D00F-0588-0BC5-C41C0CC21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E4FDF-C7D7-5D8B-9DA5-FAF8AC936273}"/>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102300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6AD2-9722-D580-F369-9E9AF9CB0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A34E94-51F5-0C4E-96ED-52E2E0DA4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AC2F8-0D8C-A3DF-DAAF-DE25197AAA6C}"/>
              </a:ext>
            </a:extLst>
          </p:cNvPr>
          <p:cNvSpPr>
            <a:spLocks noGrp="1"/>
          </p:cNvSpPr>
          <p:nvPr>
            <p:ph type="dt" sz="half" idx="10"/>
          </p:nvPr>
        </p:nvSpPr>
        <p:spPr/>
        <p:txBody>
          <a:bodyPr/>
          <a:lstStyle/>
          <a:p>
            <a:fld id="{7FE94628-97A7-426B-911E-FCB2D4C30C59}" type="datetime1">
              <a:rPr lang="en-US" smtClean="0"/>
              <a:t>3/29/2023</a:t>
            </a:fld>
            <a:endParaRPr lang="en-US"/>
          </a:p>
        </p:txBody>
      </p:sp>
      <p:sp>
        <p:nvSpPr>
          <p:cNvPr id="5" name="Footer Placeholder 4">
            <a:extLst>
              <a:ext uri="{FF2B5EF4-FFF2-40B4-BE49-F238E27FC236}">
                <a16:creationId xmlns:a16="http://schemas.microsoft.com/office/drawing/2014/main" id="{EBB260D5-FF96-4F7F-C58D-9F5EFFB2D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45977-5E84-46B8-8DD8-0758A83F427F}"/>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336087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91D4A-5509-4ECF-C717-D30325D9C1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6C63CF-9265-C1F4-F493-5437979F2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21E4C-7965-2FFE-A738-3EC6F3F2CA26}"/>
              </a:ext>
            </a:extLst>
          </p:cNvPr>
          <p:cNvSpPr>
            <a:spLocks noGrp="1"/>
          </p:cNvSpPr>
          <p:nvPr>
            <p:ph type="dt" sz="half" idx="10"/>
          </p:nvPr>
        </p:nvSpPr>
        <p:spPr/>
        <p:txBody>
          <a:bodyPr/>
          <a:lstStyle/>
          <a:p>
            <a:fld id="{A86D9DEE-2AC5-4ED7-8D2B-F7F41CDC01BA}" type="datetime1">
              <a:rPr lang="en-US" smtClean="0"/>
              <a:t>3/29/2023</a:t>
            </a:fld>
            <a:endParaRPr lang="en-US"/>
          </a:p>
        </p:txBody>
      </p:sp>
      <p:sp>
        <p:nvSpPr>
          <p:cNvPr id="5" name="Footer Placeholder 4">
            <a:extLst>
              <a:ext uri="{FF2B5EF4-FFF2-40B4-BE49-F238E27FC236}">
                <a16:creationId xmlns:a16="http://schemas.microsoft.com/office/drawing/2014/main" id="{7F952375-41DA-BA40-134D-C5998E9AF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4B9DA-AD48-52F6-BC29-B6B8D86385BB}"/>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310335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D44D-F568-7677-5B33-11DAC9DFA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E1D15-B1F5-2550-F7D4-B24683129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D8C31-1783-8B89-9788-9759A1374E46}"/>
              </a:ext>
            </a:extLst>
          </p:cNvPr>
          <p:cNvSpPr>
            <a:spLocks noGrp="1"/>
          </p:cNvSpPr>
          <p:nvPr>
            <p:ph type="dt" sz="half" idx="10"/>
          </p:nvPr>
        </p:nvSpPr>
        <p:spPr/>
        <p:txBody>
          <a:bodyPr/>
          <a:lstStyle/>
          <a:p>
            <a:fld id="{6F111014-AB52-424B-8843-AE43B8C9D404}" type="datetime1">
              <a:rPr lang="en-US" smtClean="0"/>
              <a:t>3/29/2023</a:t>
            </a:fld>
            <a:endParaRPr lang="en-US"/>
          </a:p>
        </p:txBody>
      </p:sp>
      <p:sp>
        <p:nvSpPr>
          <p:cNvPr id="5" name="Footer Placeholder 4">
            <a:extLst>
              <a:ext uri="{FF2B5EF4-FFF2-40B4-BE49-F238E27FC236}">
                <a16:creationId xmlns:a16="http://schemas.microsoft.com/office/drawing/2014/main" id="{059C5226-61E8-AF98-5C5A-2C604AFC6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C50DD-E78C-D844-71A9-17D62FCEBF0A}"/>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77717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A4B4-57A0-2D82-2ABA-73367A57B9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6C116-1FC1-DCC7-385F-73B198596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7972C-0484-D69C-407B-428CA0E1FE68}"/>
              </a:ext>
            </a:extLst>
          </p:cNvPr>
          <p:cNvSpPr>
            <a:spLocks noGrp="1"/>
          </p:cNvSpPr>
          <p:nvPr>
            <p:ph type="dt" sz="half" idx="10"/>
          </p:nvPr>
        </p:nvSpPr>
        <p:spPr/>
        <p:txBody>
          <a:bodyPr/>
          <a:lstStyle/>
          <a:p>
            <a:fld id="{5DF84084-E27A-4D8B-AFD0-B415251756D2}" type="datetime1">
              <a:rPr lang="en-US" smtClean="0"/>
              <a:t>3/29/2023</a:t>
            </a:fld>
            <a:endParaRPr lang="en-US"/>
          </a:p>
        </p:txBody>
      </p:sp>
      <p:sp>
        <p:nvSpPr>
          <p:cNvPr id="5" name="Footer Placeholder 4">
            <a:extLst>
              <a:ext uri="{FF2B5EF4-FFF2-40B4-BE49-F238E27FC236}">
                <a16:creationId xmlns:a16="http://schemas.microsoft.com/office/drawing/2014/main" id="{AFFE3564-8B02-8676-3502-A559E20D1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8773E-8959-B801-5838-EF6EF04EBF91}"/>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6569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D19C-47CC-7EA7-6333-A0C70FB30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A2E99-6FA5-51A6-7B87-40F143E39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875C33-43A5-6C3D-A3F4-F1D8185967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B147C7-5E18-9A00-B3E2-F1AB468A443F}"/>
              </a:ext>
            </a:extLst>
          </p:cNvPr>
          <p:cNvSpPr>
            <a:spLocks noGrp="1"/>
          </p:cNvSpPr>
          <p:nvPr>
            <p:ph type="dt" sz="half" idx="10"/>
          </p:nvPr>
        </p:nvSpPr>
        <p:spPr/>
        <p:txBody>
          <a:bodyPr/>
          <a:lstStyle/>
          <a:p>
            <a:fld id="{5C7B864E-41C4-4084-BFC6-A3E89B3F87EF}" type="datetime1">
              <a:rPr lang="en-US" smtClean="0"/>
              <a:t>3/29/2023</a:t>
            </a:fld>
            <a:endParaRPr lang="en-US"/>
          </a:p>
        </p:txBody>
      </p:sp>
      <p:sp>
        <p:nvSpPr>
          <p:cNvPr id="6" name="Footer Placeholder 5">
            <a:extLst>
              <a:ext uri="{FF2B5EF4-FFF2-40B4-BE49-F238E27FC236}">
                <a16:creationId xmlns:a16="http://schemas.microsoft.com/office/drawing/2014/main" id="{63A70EBA-7B01-1D6F-4D30-9CC8EA748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6AB00-5581-C088-E6AD-E89516CDF63C}"/>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327406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4634-14BA-571F-9A0F-7E30759B1F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AEC7C1-86F6-955F-B8E0-7DD90EFBAA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56C7D-DFD1-3074-CFB1-5E74675359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1CF26A-2973-31F0-FA20-0E9AB2BCF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BA986-EE9B-066C-E777-CEFDC25A8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2C0BD4-0520-CB58-973A-2E3394A0DE59}"/>
              </a:ext>
            </a:extLst>
          </p:cNvPr>
          <p:cNvSpPr>
            <a:spLocks noGrp="1"/>
          </p:cNvSpPr>
          <p:nvPr>
            <p:ph type="dt" sz="half" idx="10"/>
          </p:nvPr>
        </p:nvSpPr>
        <p:spPr/>
        <p:txBody>
          <a:bodyPr/>
          <a:lstStyle/>
          <a:p>
            <a:fld id="{E406B063-228A-42BC-B140-53008BC9FE25}" type="datetime1">
              <a:rPr lang="en-US" smtClean="0"/>
              <a:t>3/29/2023</a:t>
            </a:fld>
            <a:endParaRPr lang="en-US"/>
          </a:p>
        </p:txBody>
      </p:sp>
      <p:sp>
        <p:nvSpPr>
          <p:cNvPr id="8" name="Footer Placeholder 7">
            <a:extLst>
              <a:ext uri="{FF2B5EF4-FFF2-40B4-BE49-F238E27FC236}">
                <a16:creationId xmlns:a16="http://schemas.microsoft.com/office/drawing/2014/main" id="{DCE67B74-605D-964A-6526-5819A5A39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F315CA-3C6F-6BF3-301C-4691B18CA973}"/>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138577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E071-7D43-4889-64DC-2134C14660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9A18E-72F4-641F-0BF7-6D5F52510F0D}"/>
              </a:ext>
            </a:extLst>
          </p:cNvPr>
          <p:cNvSpPr>
            <a:spLocks noGrp="1"/>
          </p:cNvSpPr>
          <p:nvPr>
            <p:ph type="dt" sz="half" idx="10"/>
          </p:nvPr>
        </p:nvSpPr>
        <p:spPr/>
        <p:txBody>
          <a:bodyPr/>
          <a:lstStyle/>
          <a:p>
            <a:fld id="{C54C6668-EB39-4EA3-A97C-7418F9F547DD}" type="datetime1">
              <a:rPr lang="en-US" smtClean="0"/>
              <a:t>3/29/2023</a:t>
            </a:fld>
            <a:endParaRPr lang="en-US"/>
          </a:p>
        </p:txBody>
      </p:sp>
      <p:sp>
        <p:nvSpPr>
          <p:cNvPr id="4" name="Footer Placeholder 3">
            <a:extLst>
              <a:ext uri="{FF2B5EF4-FFF2-40B4-BE49-F238E27FC236}">
                <a16:creationId xmlns:a16="http://schemas.microsoft.com/office/drawing/2014/main" id="{4D3F65B1-6085-6791-BEF9-FADC5CD7AD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90D5A6-F253-0879-F1C6-7B2EB2F35904}"/>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133737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EA77F2-8529-C59B-9229-072F65B996CF}"/>
              </a:ext>
            </a:extLst>
          </p:cNvPr>
          <p:cNvSpPr>
            <a:spLocks noGrp="1"/>
          </p:cNvSpPr>
          <p:nvPr>
            <p:ph type="dt" sz="half" idx="10"/>
          </p:nvPr>
        </p:nvSpPr>
        <p:spPr/>
        <p:txBody>
          <a:bodyPr/>
          <a:lstStyle/>
          <a:p>
            <a:fld id="{51FF8FE6-5841-4210-B00A-EA348D415CBF}" type="datetime1">
              <a:rPr lang="en-US" smtClean="0"/>
              <a:t>3/29/2023</a:t>
            </a:fld>
            <a:endParaRPr lang="en-US"/>
          </a:p>
        </p:txBody>
      </p:sp>
      <p:sp>
        <p:nvSpPr>
          <p:cNvPr id="3" name="Footer Placeholder 2">
            <a:extLst>
              <a:ext uri="{FF2B5EF4-FFF2-40B4-BE49-F238E27FC236}">
                <a16:creationId xmlns:a16="http://schemas.microsoft.com/office/drawing/2014/main" id="{C419C068-52B9-4804-4217-E48923C92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538CCC-6FB5-F37B-1D44-E563A67E3792}"/>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256517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C514-A018-873C-5159-BE0EFAF6E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42EA6E-CDE4-B657-53C6-39345A6CD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34C12-22AC-3778-AA7E-BE284BC45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AC8B0-C2CF-2913-07C4-D6CF232E9920}"/>
              </a:ext>
            </a:extLst>
          </p:cNvPr>
          <p:cNvSpPr>
            <a:spLocks noGrp="1"/>
          </p:cNvSpPr>
          <p:nvPr>
            <p:ph type="dt" sz="half" idx="10"/>
          </p:nvPr>
        </p:nvSpPr>
        <p:spPr/>
        <p:txBody>
          <a:bodyPr/>
          <a:lstStyle/>
          <a:p>
            <a:fld id="{1B03C816-7FEC-4B10-B052-0C18ABFA6F78}" type="datetime1">
              <a:rPr lang="en-US" smtClean="0"/>
              <a:t>3/29/2023</a:t>
            </a:fld>
            <a:endParaRPr lang="en-US"/>
          </a:p>
        </p:txBody>
      </p:sp>
      <p:sp>
        <p:nvSpPr>
          <p:cNvPr id="6" name="Footer Placeholder 5">
            <a:extLst>
              <a:ext uri="{FF2B5EF4-FFF2-40B4-BE49-F238E27FC236}">
                <a16:creationId xmlns:a16="http://schemas.microsoft.com/office/drawing/2014/main" id="{C425616E-A2D2-3522-01D8-F0EC1AD95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9178A-F24C-62B8-BF95-E49353D9D507}"/>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79669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8BA0-EFD1-154E-428F-210020B27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F3BA5-0F9E-21DD-30E3-808A96F9D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F54CC2-3A34-60AB-D912-4830A572B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C5CD2-5F5D-5F37-12F4-42FD12F105B5}"/>
              </a:ext>
            </a:extLst>
          </p:cNvPr>
          <p:cNvSpPr>
            <a:spLocks noGrp="1"/>
          </p:cNvSpPr>
          <p:nvPr>
            <p:ph type="dt" sz="half" idx="10"/>
          </p:nvPr>
        </p:nvSpPr>
        <p:spPr/>
        <p:txBody>
          <a:bodyPr/>
          <a:lstStyle/>
          <a:p>
            <a:fld id="{A1F6FF6C-4D04-42EE-99C5-17F9CC18FDE6}" type="datetime1">
              <a:rPr lang="en-US" smtClean="0"/>
              <a:t>3/29/2023</a:t>
            </a:fld>
            <a:endParaRPr lang="en-US"/>
          </a:p>
        </p:txBody>
      </p:sp>
      <p:sp>
        <p:nvSpPr>
          <p:cNvPr id="6" name="Footer Placeholder 5">
            <a:extLst>
              <a:ext uri="{FF2B5EF4-FFF2-40B4-BE49-F238E27FC236}">
                <a16:creationId xmlns:a16="http://schemas.microsoft.com/office/drawing/2014/main" id="{0EA81CDA-8CE6-2127-C894-653404859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91E61-8966-F228-BCE3-A11C33758B30}"/>
              </a:ext>
            </a:extLst>
          </p:cNvPr>
          <p:cNvSpPr>
            <a:spLocks noGrp="1"/>
          </p:cNvSpPr>
          <p:nvPr>
            <p:ph type="sldNum" sz="quarter" idx="12"/>
          </p:nvPr>
        </p:nvSpPr>
        <p:spPr/>
        <p:txBody>
          <a:bodyPr/>
          <a:lstStyle/>
          <a:p>
            <a:fld id="{AE084046-3560-4550-80BC-42F145ADDE7C}" type="slidenum">
              <a:rPr lang="en-US" smtClean="0"/>
              <a:t>‹#›</a:t>
            </a:fld>
            <a:endParaRPr lang="en-US"/>
          </a:p>
        </p:txBody>
      </p:sp>
    </p:spTree>
    <p:extLst>
      <p:ext uri="{BB962C8B-B14F-4D97-AF65-F5344CB8AC3E}">
        <p14:creationId xmlns:p14="http://schemas.microsoft.com/office/powerpoint/2010/main" val="65689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54D5F-6148-F87B-05B8-290B0B086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60A4FD-3573-03E2-DB54-B67E2F2AB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6048E-9764-A779-365C-FD287239A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84B1B-CE89-499D-A925-DB9B7743C208}" type="datetime1">
              <a:rPr lang="en-US" smtClean="0"/>
              <a:t>3/29/2023</a:t>
            </a:fld>
            <a:endParaRPr lang="en-US"/>
          </a:p>
        </p:txBody>
      </p:sp>
      <p:sp>
        <p:nvSpPr>
          <p:cNvPr id="5" name="Footer Placeholder 4">
            <a:extLst>
              <a:ext uri="{FF2B5EF4-FFF2-40B4-BE49-F238E27FC236}">
                <a16:creationId xmlns:a16="http://schemas.microsoft.com/office/drawing/2014/main" id="{D99EF91E-76BB-AA55-9E3D-348F6A908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534249-88ED-855F-F712-11C1419C1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84046-3560-4550-80BC-42F145ADDE7C}" type="slidenum">
              <a:rPr lang="en-US" smtClean="0"/>
              <a:t>‹#›</a:t>
            </a:fld>
            <a:endParaRPr lang="en-US"/>
          </a:p>
        </p:txBody>
      </p:sp>
    </p:spTree>
    <p:extLst>
      <p:ext uri="{BB962C8B-B14F-4D97-AF65-F5344CB8AC3E}">
        <p14:creationId xmlns:p14="http://schemas.microsoft.com/office/powerpoint/2010/main" val="158516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wmf"/><Relationship Id="rId11" Type="http://schemas.openxmlformats.org/officeDocument/2006/relationships/image" Target="../media/image38.png"/><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51.png"/></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8.wmf"/><Relationship Id="rId7" Type="http://schemas.openxmlformats.org/officeDocument/2006/relationships/oleObject" Target="../embeddings/oleObject16.bin"/><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1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8.bin"/><Relationship Id="rId7" Type="http://schemas.openxmlformats.org/officeDocument/2006/relationships/oleObject" Target="../embeddings/oleObject19.bin"/><Relationship Id="rId12" Type="http://schemas.openxmlformats.org/officeDocument/2006/relationships/image" Target="../media/image33.wmf"/><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oleObject" Target="../embeddings/oleObject20.bin"/><Relationship Id="rId5" Type="http://schemas.openxmlformats.org/officeDocument/2006/relationships/image" Target="../media/image35.png"/><Relationship Id="rId10" Type="http://schemas.openxmlformats.org/officeDocument/2006/relationships/image" Target="../media/image460.png"/><Relationship Id="rId4" Type="http://schemas.openxmlformats.org/officeDocument/2006/relationships/image" Target="../media/image31.wmf"/><Relationship Id="rId9"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39.wmf"/><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64.png"/><Relationship Id="rId4" Type="http://schemas.openxmlformats.org/officeDocument/2006/relationships/image" Target="../media/image38.wmf"/></Relationships>
</file>

<file path=ppt/slides/_rels/slide22.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image" Target="../media/image44.wmf"/><Relationship Id="rId3" Type="http://schemas.openxmlformats.org/officeDocument/2006/relationships/image" Target="../media/image40.wmf"/><Relationship Id="rId7" Type="http://schemas.openxmlformats.org/officeDocument/2006/relationships/oleObject" Target="../embeddings/oleObject25.bin"/><Relationship Id="rId12" Type="http://schemas.openxmlformats.org/officeDocument/2006/relationships/oleObject" Target="../embeddings/oleObject27.bin"/><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image" Target="../media/image41.wmf"/><Relationship Id="rId11" Type="http://schemas.openxmlformats.org/officeDocument/2006/relationships/image" Target="../media/image43.wmf"/><Relationship Id="rId5" Type="http://schemas.openxmlformats.org/officeDocument/2006/relationships/oleObject" Target="../embeddings/oleObject24.bin"/><Relationship Id="rId10" Type="http://schemas.openxmlformats.org/officeDocument/2006/relationships/oleObject" Target="../embeddings/oleObject26.bin"/><Relationship Id="rId4" Type="http://schemas.openxmlformats.org/officeDocument/2006/relationships/image" Target="../media/image620.png"/><Relationship Id="rId9" Type="http://schemas.openxmlformats.org/officeDocument/2006/relationships/image" Target="../media/image65.png"/></Relationships>
</file>

<file path=ppt/slides/_rels/slide2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7.wmf"/><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44.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0.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oleObject" Target="../embeddings/oleObject37.bin"/><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4.wmf"/><Relationship Id="rId11" Type="http://schemas.openxmlformats.org/officeDocument/2006/relationships/image" Target="../media/image63.png"/><Relationship Id="rId5" Type="http://schemas.openxmlformats.org/officeDocument/2006/relationships/oleObject" Target="../embeddings/oleObject34.bin"/><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oleObject" Target="../embeddings/oleObject36.bin"/></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2.wmf"/><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oleObject" Target="../embeddings/oleObject2.bin"/><Relationship Id="rId5" Type="http://schemas.openxmlformats.org/officeDocument/2006/relationships/image" Target="../media/image15.png"/><Relationship Id="rId4" Type="http://schemas.openxmlformats.org/officeDocument/2006/relationships/image" Target="../media/image1.wmf"/><Relationship Id="rId9"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6.bin"/><Relationship Id="rId7" Type="http://schemas.openxmlformats.org/officeDocument/2006/relationships/image" Target="../media/image7.wmf"/><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4.png"/><Relationship Id="rId4" Type="http://schemas.openxmlformats.org/officeDocument/2006/relationships/image" Target="../media/image6.wmf"/><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C1BA01-1234-71FE-BDED-8E3B79D84890}"/>
              </a:ext>
            </a:extLst>
          </p:cNvPr>
          <p:cNvSpPr txBox="1"/>
          <p:nvPr/>
        </p:nvSpPr>
        <p:spPr>
          <a:xfrm>
            <a:off x="515815" y="363415"/>
            <a:ext cx="11125200" cy="6724918"/>
          </a:xfrm>
          <a:prstGeom prst="rect">
            <a:avLst/>
          </a:prstGeom>
          <a:noFill/>
        </p:spPr>
        <p:txBody>
          <a:bodyPr wrap="square" rtlCol="0">
            <a:spAutoFit/>
          </a:bodyPr>
          <a:lstStyle/>
          <a:p>
            <a:pPr algn="ctr">
              <a:lnSpc>
                <a:spcPct val="150000"/>
              </a:lnSpc>
              <a:spcBef>
                <a:spcPts val="600"/>
              </a:spcBef>
            </a:pP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vi-VN"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TÍCH VÀ MÔ PHỎNG MỘT SỐ BÀI TOÁN THỰC TẾ BẰNG PHƯƠNG TRÌNH VI PHÂN TUYẾN TÍNH SỬ DỤNG EXCEL</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l">
              <a:lnSpc>
                <a:spcPct val="150000"/>
              </a:lnSpc>
              <a:spcBef>
                <a:spcPts val="60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50000"/>
              </a:lnSpc>
              <a:spcBef>
                <a:spcPts val="600"/>
              </a:spcBef>
            </a:pPr>
            <a:r>
              <a:rPr lang="vi-VN"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Chuyên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ngành</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rPr>
              <a:t> Phương pháp toán sơ cấp</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50000"/>
              </a:lnSpc>
              <a:spcBef>
                <a:spcPts val="600"/>
              </a:spcBef>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cs typeface="Times New Roman" panose="02020603050405020304" pitchFamily="18" charset="0"/>
              </a:rPr>
              <a:t>Mã</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số: </a:t>
            </a:r>
            <a:r>
              <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60460113</a:t>
            </a:r>
          </a:p>
          <a:p>
            <a:pPr algn="l">
              <a:lnSpc>
                <a:spcPct val="150000"/>
              </a:lnSpc>
              <a:spcBef>
                <a:spcPts val="600"/>
              </a:spcBef>
            </a:pPr>
            <a:endPar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50000"/>
              </a:lnSpc>
              <a:spcBef>
                <a:spcPts val="600"/>
              </a:spcBef>
            </a:pPr>
            <a:r>
              <a:rPr lang="vi-V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HỌC VIÊN: Nguyễn Thị Diệu Linh</a:t>
            </a:r>
            <a:endParaRPr lang="en-US"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ctr">
              <a:lnSpc>
                <a:spcPct val="150000"/>
              </a:lnSpc>
              <a:spcBef>
                <a:spcPts val="600"/>
              </a:spcBef>
            </a:pPr>
            <a:r>
              <a:rPr lang="en-US"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NGƯỜI HƯỚNG DẪN KHOA HỌC: </a:t>
            </a:r>
            <a:r>
              <a:rPr lang="vi-VN"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TS. Hà Phi</a:t>
            </a:r>
            <a:r>
              <a:rPr lang="en-US"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spcBef>
                <a:spcPts val="600"/>
              </a:spcBef>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spcBef>
                <a:spcPts val="600"/>
              </a:spcBef>
            </a:pPr>
            <a:r>
              <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rPr>
              <a:t>TRƯỜNG ĐẠI HỌC K</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HOA </a:t>
            </a:r>
            <a:r>
              <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rPr>
              <a:t>HỌC TỰ NHIÊN</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spcBef>
                <a:spcPts val="600"/>
              </a:spcBef>
            </a:pPr>
            <a:r>
              <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rPr>
              <a:t>Đ</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ẠI HỌC</a:t>
            </a:r>
            <a:r>
              <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rPr>
              <a:t> QUỐC GIA HÀ NỘI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spcBef>
                <a:spcPts val="600"/>
              </a:spcBef>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Hà</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2023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cxnSp>
        <p:nvCxnSpPr>
          <p:cNvPr id="3" name="Straight Connector 2">
            <a:extLst>
              <a:ext uri="{FF2B5EF4-FFF2-40B4-BE49-F238E27FC236}">
                <a16:creationId xmlns:a16="http://schemas.microsoft.com/office/drawing/2014/main" id="{A4CDE139-43D4-1009-E6CF-2ECAE827BCD8}"/>
              </a:ext>
            </a:extLst>
          </p:cNvPr>
          <p:cNvCxnSpPr/>
          <p:nvPr/>
        </p:nvCxnSpPr>
        <p:spPr>
          <a:xfrm>
            <a:off x="3821723" y="1863969"/>
            <a:ext cx="520504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E5C715C-6041-CCD2-8C43-42DF7BA91915}"/>
              </a:ext>
            </a:extLst>
          </p:cNvPr>
          <p:cNvSpPr>
            <a:spLocks noGrp="1"/>
          </p:cNvSpPr>
          <p:nvPr>
            <p:ph type="sldNum" sz="quarter" idx="12"/>
          </p:nvPr>
        </p:nvSpPr>
        <p:spPr/>
        <p:txBody>
          <a:bodyPr/>
          <a:lstStyle/>
          <a:p>
            <a:fld id="{AE084046-3560-4550-80BC-42F145ADDE7C}" type="slidenum">
              <a:rPr lang="en-US" smtClean="0"/>
              <a:t>1</a:t>
            </a:fld>
            <a:endParaRPr lang="en-US"/>
          </a:p>
        </p:txBody>
      </p:sp>
    </p:spTree>
    <p:extLst>
      <p:ext uri="{BB962C8B-B14F-4D97-AF65-F5344CB8AC3E}">
        <p14:creationId xmlns:p14="http://schemas.microsoft.com/office/powerpoint/2010/main" val="414306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A7DF1-255F-1232-618E-9EA1ACB6B8FC}"/>
              </a:ext>
            </a:extLst>
          </p:cNvPr>
          <p:cNvSpPr txBox="1"/>
          <p:nvPr/>
        </p:nvSpPr>
        <p:spPr>
          <a:xfrm>
            <a:off x="562708" y="492369"/>
            <a:ext cx="5533292" cy="923330"/>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Với bước h = 0.1 ta có bảng số liệu sau (ta chỉ trích xuất các giá trị tương ứng với các số thứ tự n chia hết cho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74EEC3A6-9F85-46E6-F489-B8358F194B11}"/>
                  </a:ext>
                </a:extLst>
              </p:cNvPr>
              <p:cNvGraphicFramePr>
                <a:graphicFrameLocks noGrp="1"/>
              </p:cNvGraphicFramePr>
              <p:nvPr>
                <p:extLst>
                  <p:ext uri="{D42A27DB-BD31-4B8C-83A1-F6EECF244321}">
                    <p14:modId xmlns:p14="http://schemas.microsoft.com/office/powerpoint/2010/main" val="1359062545"/>
                  </p:ext>
                </p:extLst>
              </p:nvPr>
            </p:nvGraphicFramePr>
            <p:xfrm>
              <a:off x="352603" y="1163656"/>
              <a:ext cx="5953501" cy="4588927"/>
            </p:xfrm>
            <a:graphic>
              <a:graphicData uri="http://schemas.openxmlformats.org/drawingml/2006/table">
                <a:tbl>
                  <a:tblPr firstRow="1" firstCol="1" bandRow="1">
                    <a:tableStyleId>{5C22544A-7EE6-4342-B048-85BDC9FD1C3A}</a:tableStyleId>
                  </a:tblPr>
                  <a:tblGrid>
                    <a:gridCol w="313274">
                      <a:extLst>
                        <a:ext uri="{9D8B030D-6E8A-4147-A177-3AD203B41FA5}">
                          <a16:colId xmlns:a16="http://schemas.microsoft.com/office/drawing/2014/main" val="3177310608"/>
                        </a:ext>
                      </a:extLst>
                    </a:gridCol>
                    <a:gridCol w="828269">
                      <a:extLst>
                        <a:ext uri="{9D8B030D-6E8A-4147-A177-3AD203B41FA5}">
                          <a16:colId xmlns:a16="http://schemas.microsoft.com/office/drawing/2014/main" val="1172571591"/>
                        </a:ext>
                      </a:extLst>
                    </a:gridCol>
                    <a:gridCol w="1106751">
                      <a:extLst>
                        <a:ext uri="{9D8B030D-6E8A-4147-A177-3AD203B41FA5}">
                          <a16:colId xmlns:a16="http://schemas.microsoft.com/office/drawing/2014/main" val="3235116394"/>
                        </a:ext>
                      </a:extLst>
                    </a:gridCol>
                    <a:gridCol w="1145246">
                      <a:extLst>
                        <a:ext uri="{9D8B030D-6E8A-4147-A177-3AD203B41FA5}">
                          <a16:colId xmlns:a16="http://schemas.microsoft.com/office/drawing/2014/main" val="2632259589"/>
                        </a:ext>
                      </a:extLst>
                    </a:gridCol>
                    <a:gridCol w="1212613">
                      <a:extLst>
                        <a:ext uri="{9D8B030D-6E8A-4147-A177-3AD203B41FA5}">
                          <a16:colId xmlns:a16="http://schemas.microsoft.com/office/drawing/2014/main" val="2683726751"/>
                        </a:ext>
                      </a:extLst>
                    </a:gridCol>
                    <a:gridCol w="1347348">
                      <a:extLst>
                        <a:ext uri="{9D8B030D-6E8A-4147-A177-3AD203B41FA5}">
                          <a16:colId xmlns:a16="http://schemas.microsoft.com/office/drawing/2014/main" val="3337240103"/>
                        </a:ext>
                      </a:extLst>
                    </a:gridCol>
                  </a:tblGrid>
                  <a:tr h="887086">
                    <a:tc>
                      <a:txBody>
                        <a:bodyPr/>
                        <a:lstStyle/>
                        <a:p>
                          <a:pPr algn="ctr">
                            <a:lnSpc>
                              <a:spcPct val="150000"/>
                            </a:lnSpc>
                            <a:spcAft>
                              <a:spcPts val="800"/>
                            </a:spcAft>
                          </a:pPr>
                          <a:r>
                            <a:rPr lang="en-US" sz="1400" dirty="0">
                              <a:effectLst/>
                              <a:latin typeface="Times New Roman" panose="02020603050405020304" pitchFamily="18" charset="0"/>
                              <a:cs typeface="Times New Roman" panose="02020603050405020304" pitchFamily="18" charset="0"/>
                            </a:rPr>
                            <a:t>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20000"/>
                            </a:lnSpc>
                            <a:spcAft>
                              <a:spcPts val="600"/>
                            </a:spcAft>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𝒕</m:t>
                                    </m:r>
                                  </m:e>
                                  <m:sub>
                                    <m:r>
                                      <a:rPr lang="en-US" sz="1400">
                                        <a:effectLst/>
                                        <a:latin typeface="Cambria Math" panose="02040503050406030204" pitchFamily="18" charset="0"/>
                                      </a:rPr>
                                      <m:t>𝒏</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20000"/>
                            </a:lnSpc>
                            <a:spcAft>
                              <a:spcPts val="0"/>
                            </a:spcAft>
                          </a:pPr>
                          <a:r>
                            <a:rPr lang="en-US" sz="1400" dirty="0" err="1">
                              <a:effectLst/>
                              <a:latin typeface="Times New Roman" panose="02020603050405020304" pitchFamily="18" charset="0"/>
                              <a:cs typeface="Times New Roman" panose="02020603050405020304" pitchFamily="18" charset="0"/>
                            </a:rPr>
                            <a:t>Giá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trị</a:t>
                          </a:r>
                          <a:r>
                            <a:rPr lang="en-US" sz="1400" dirty="0">
                              <a:effectLst/>
                              <a:latin typeface="Times New Roman" panose="02020603050405020304" pitchFamily="18" charset="0"/>
                              <a:cs typeface="Times New Roman" panose="02020603050405020304" pitchFamily="18" charset="0"/>
                            </a:rPr>
                            <a:t> </a:t>
                          </a:r>
                        </a:p>
                        <a:p>
                          <a:pPr algn="ctr">
                            <a:lnSpc>
                              <a:spcPct val="120000"/>
                            </a:lnSpc>
                            <a:spcAft>
                              <a:spcPts val="0"/>
                            </a:spcAft>
                          </a:pPr>
                          <a:r>
                            <a:rPr lang="en-US" sz="1400" dirty="0" err="1">
                              <a:effectLst/>
                              <a:latin typeface="Times New Roman" panose="02020603050405020304" pitchFamily="18" charset="0"/>
                              <a:cs typeface="Times New Roman" panose="02020603050405020304" pitchFamily="18" charset="0"/>
                            </a:rPr>
                            <a:t>xấp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xỉ</a:t>
                          </a:r>
                          <a:r>
                            <a:rPr lang="en-US" sz="1400"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400" i="1">
                                      <a:effectLst/>
                                      <a:latin typeface="Cambria Math" panose="02040503050406030204" pitchFamily="18" charset="0"/>
                                    </a:rPr>
                                  </m:ctrlPr>
                                </m:sSubPr>
                                <m:e>
                                  <m:r>
                                    <a:rPr lang="vi-VN" sz="1400">
                                      <a:effectLst/>
                                      <a:latin typeface="Cambria Math" panose="02040503050406030204" pitchFamily="18" charset="0"/>
                                    </a:rPr>
                                    <m:t>𝑷</m:t>
                                  </m:r>
                                </m:e>
                                <m:sub>
                                  <m:r>
                                    <a:rPr lang="vi-VN" sz="1400">
                                      <a:effectLst/>
                                      <a:latin typeface="Cambria Math" panose="02040503050406030204" pitchFamily="18" charset="0"/>
                                    </a:rPr>
                                    <m:t>𝒏</m:t>
                                  </m:r>
                                </m:sub>
                              </m:sSub>
                            </m:oMath>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20000"/>
                            </a:lnSpc>
                            <a:spcAft>
                              <a:spcPts val="0"/>
                            </a:spcAft>
                          </a:pPr>
                          <a:r>
                            <a:rPr lang="en-US" sz="1400" dirty="0" err="1">
                              <a:effectLst/>
                              <a:latin typeface="Times New Roman" panose="02020603050405020304" pitchFamily="18" charset="0"/>
                              <a:cs typeface="Times New Roman" panose="02020603050405020304" pitchFamily="18" charset="0"/>
                            </a:rPr>
                            <a:t>Giá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trị</a:t>
                          </a:r>
                          <a:r>
                            <a:rPr lang="en-US" sz="1400" dirty="0">
                              <a:effectLst/>
                              <a:latin typeface="Times New Roman" panose="02020603050405020304" pitchFamily="18" charset="0"/>
                              <a:cs typeface="Times New Roman" panose="02020603050405020304" pitchFamily="18" charset="0"/>
                            </a:rPr>
                            <a:t> </a:t>
                          </a:r>
                        </a:p>
                        <a:p>
                          <a:pPr algn="ctr">
                            <a:lnSpc>
                              <a:spcPct val="120000"/>
                            </a:lnSpc>
                            <a:spcAft>
                              <a:spcPts val="0"/>
                            </a:spcAft>
                          </a:pPr>
                          <a:r>
                            <a:rPr lang="en-US" sz="1400" dirty="0" err="1">
                              <a:effectLst/>
                              <a:latin typeface="Times New Roman" panose="02020603050405020304" pitchFamily="18" charset="0"/>
                              <a:cs typeface="Times New Roman" panose="02020603050405020304" pitchFamily="18" charset="0"/>
                            </a:rPr>
                            <a:t>chính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xác</a:t>
                          </a:r>
                          <a:r>
                            <a:rPr lang="en-US" sz="1400"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𝑷</m:t>
                                  </m:r>
                                  <m:r>
                                    <a:rPr lang="en-US" sz="1400">
                                      <a:effectLst/>
                                      <a:latin typeface="Cambria Math" panose="02040503050406030204" pitchFamily="18" charset="0"/>
                                    </a:rPr>
                                    <m:t>(</m:t>
                                  </m:r>
                                  <m:r>
                                    <a:rPr lang="en-US" sz="1400">
                                      <a:effectLst/>
                                      <a:latin typeface="Cambria Math" panose="02040503050406030204" pitchFamily="18" charset="0"/>
                                    </a:rPr>
                                    <m:t>𝒕</m:t>
                                  </m:r>
                                </m:e>
                                <m:sub>
                                  <m:r>
                                    <a:rPr lang="en-US" sz="1400">
                                      <a:effectLst/>
                                      <a:latin typeface="Cambria Math" panose="02040503050406030204" pitchFamily="18" charset="0"/>
                                    </a:rPr>
                                    <m:t>𝒏</m:t>
                                  </m:r>
                                </m:sub>
                              </m:sSub>
                              <m:r>
                                <a:rPr lang="en-US" sz="1400">
                                  <a:effectLst/>
                                  <a:latin typeface="Cambria Math" panose="02040503050406030204" pitchFamily="18" charset="0"/>
                                </a:rPr>
                                <m:t>)</m:t>
                              </m:r>
                            </m:oMath>
                          </a14:m>
                          <a:r>
                            <a:rPr lang="en-US"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20000"/>
                            </a:lnSpc>
                            <a:spcAft>
                              <a:spcPts val="0"/>
                            </a:spcAft>
                          </a:pPr>
                          <a:r>
                            <a:rPr lang="en-US" sz="1400" dirty="0">
                              <a:effectLst/>
                              <a:latin typeface="Times New Roman" panose="02020603050405020304" pitchFamily="18" charset="0"/>
                              <a:cs typeface="Times New Roman" panose="02020603050405020304" pitchFamily="18" charset="0"/>
                            </a:rPr>
                            <a:t>Sai </a:t>
                          </a:r>
                          <a:r>
                            <a:rPr lang="en-US" sz="1400" dirty="0" err="1">
                              <a:effectLst/>
                              <a:latin typeface="Times New Roman" panose="02020603050405020304" pitchFamily="18" charset="0"/>
                              <a:cs typeface="Times New Roman" panose="02020603050405020304" pitchFamily="18" charset="0"/>
                            </a:rPr>
                            <a:t>số</a:t>
                          </a:r>
                          <a:endParaRPr lang="en-US" sz="1400" dirty="0">
                            <a:effectLst/>
                            <a:latin typeface="Times New Roman" panose="02020603050405020304" pitchFamily="18" charset="0"/>
                            <a:cs typeface="Times New Roman" panose="02020603050405020304" pitchFamily="18" charset="0"/>
                          </a:endParaRPr>
                        </a:p>
                        <a:p>
                          <a:pPr algn="ctr">
                            <a:lnSpc>
                              <a:spcPct val="120000"/>
                            </a:lnSpc>
                            <a:spcAft>
                              <a:spcPts val="0"/>
                            </a:spcAft>
                          </a:pPr>
                          <a:r>
                            <a:rPr lang="en-US" sz="1400" dirty="0" err="1">
                              <a:effectLst/>
                              <a:latin typeface="Times New Roman" panose="02020603050405020304" pitchFamily="18" charset="0"/>
                              <a:cs typeface="Times New Roman" panose="02020603050405020304" pitchFamily="18" charset="0"/>
                            </a:rPr>
                            <a:t>tuyệt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đối</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20000"/>
                            </a:lnSpc>
                            <a:spcAft>
                              <a:spcPts val="0"/>
                            </a:spcAft>
                          </a:pPr>
                          <a:r>
                            <a:rPr lang="en-US" sz="1400" dirty="0">
                              <a:effectLst/>
                              <a:latin typeface="Times New Roman" panose="02020603050405020304" pitchFamily="18" charset="0"/>
                              <a:cs typeface="Times New Roman" panose="02020603050405020304" pitchFamily="18" charset="0"/>
                            </a:rPr>
                            <a:t>Sai </a:t>
                          </a:r>
                          <a:r>
                            <a:rPr lang="en-US" sz="1400" dirty="0" err="1">
                              <a:effectLst/>
                              <a:latin typeface="Times New Roman" panose="02020603050405020304" pitchFamily="18" charset="0"/>
                              <a:cs typeface="Times New Roman" panose="02020603050405020304" pitchFamily="18" charset="0"/>
                            </a:rPr>
                            <a:t>số</a:t>
                          </a:r>
                          <a:endParaRPr lang="en-US" sz="1400" dirty="0">
                            <a:effectLst/>
                            <a:latin typeface="Times New Roman" panose="02020603050405020304" pitchFamily="18" charset="0"/>
                            <a:cs typeface="Times New Roman" panose="02020603050405020304" pitchFamily="18" charset="0"/>
                          </a:endParaRPr>
                        </a:p>
                        <a:p>
                          <a:pPr algn="ctr">
                            <a:lnSpc>
                              <a:spcPct val="120000"/>
                            </a:lnSpc>
                            <a:spcAft>
                              <a:spcPts val="0"/>
                            </a:spcAft>
                          </a:pPr>
                          <a:r>
                            <a:rPr lang="en-US" sz="1400" dirty="0" err="1">
                              <a:effectLst/>
                              <a:latin typeface="Times New Roman" panose="02020603050405020304" pitchFamily="18" charset="0"/>
                              <a:cs typeface="Times New Roman" panose="02020603050405020304" pitchFamily="18" charset="0"/>
                            </a:rPr>
                            <a:t>tương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đối</a:t>
                          </a:r>
                          <a:r>
                            <a:rPr lang="vi-VN"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extLst>
                      <a:ext uri="{0D108BD9-81ED-4DB2-BD59-A6C34878D82A}">
                        <a16:rowId xmlns:a16="http://schemas.microsoft.com/office/drawing/2014/main" val="1315906327"/>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dirty="0">
                              <a:effectLst/>
                              <a:latin typeface="Times New Roman" panose="02020603050405020304" pitchFamily="18" charset="0"/>
                              <a:cs typeface="Times New Roman" panose="02020603050405020304" pitchFamily="18" charset="0"/>
                            </a:rPr>
                            <a:t>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100.000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100.000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0.000000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0.000000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121213593"/>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0.300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112.665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112.936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0.270917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0.239886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2490281335"/>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0.600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126.934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127.545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0.611192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a:effectLst/>
                              <a:latin typeface="Times New Roman" panose="02020603050405020304" pitchFamily="18" charset="0"/>
                              <a:cs typeface="Times New Roman" panose="02020603050405020304" pitchFamily="18" charset="0"/>
                            </a:rPr>
                            <a:t>0.479196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3635989850"/>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0.900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143.010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144.044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1.034141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0.717933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3915185406"/>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1.200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161.122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162.678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1.555355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a:effectLst/>
                              <a:latin typeface="Times New Roman" panose="02020603050405020304" pitchFamily="18" charset="0"/>
                              <a:cs typeface="Times New Roman" panose="02020603050405020304" pitchFamily="18" charset="0"/>
                            </a:rPr>
                            <a:t>0.956097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910273719"/>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1.500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181.528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183.721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2.193062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a:effectLst/>
                              <a:latin typeface="Times New Roman" panose="02020603050405020304" pitchFamily="18" charset="0"/>
                              <a:cs typeface="Times New Roman" panose="02020603050405020304" pitchFamily="18" charset="0"/>
                            </a:rPr>
                            <a:t>1.193689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3116660041"/>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1.800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204.519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207.487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2.968545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a:effectLst/>
                              <a:latin typeface="Times New Roman" panose="02020603050405020304" pitchFamily="18" charset="0"/>
                              <a:cs typeface="Times New Roman" panose="02020603050405020304" pitchFamily="18" charset="0"/>
                            </a:rPr>
                            <a:t>1.430712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1689129744"/>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230.421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234.328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3.906629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1.667165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808621316"/>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2.400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259.604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264.640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5.036236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1.903052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1166247820"/>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2.700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292.482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298.873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6.391028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2.138373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3215224714"/>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30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3.000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329.525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337.535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8.010149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2.373129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4007447916"/>
                      </a:ext>
                    </a:extLst>
                  </a:tr>
                </a:tbl>
              </a:graphicData>
            </a:graphic>
          </p:graphicFrame>
        </mc:Choice>
        <mc:Fallback xmlns="">
          <p:graphicFrame>
            <p:nvGraphicFramePr>
              <p:cNvPr id="9" name="Table 8">
                <a:extLst>
                  <a:ext uri="{FF2B5EF4-FFF2-40B4-BE49-F238E27FC236}">
                    <a16:creationId xmlns:a16="http://schemas.microsoft.com/office/drawing/2014/main" id="{74EEC3A6-9F85-46E6-F489-B8358F194B11}"/>
                  </a:ext>
                </a:extLst>
              </p:cNvPr>
              <p:cNvGraphicFramePr>
                <a:graphicFrameLocks noGrp="1"/>
              </p:cNvGraphicFramePr>
              <p:nvPr>
                <p:extLst>
                  <p:ext uri="{D42A27DB-BD31-4B8C-83A1-F6EECF244321}">
                    <p14:modId xmlns:p14="http://schemas.microsoft.com/office/powerpoint/2010/main" val="1359062545"/>
                  </p:ext>
                </p:extLst>
              </p:nvPr>
            </p:nvGraphicFramePr>
            <p:xfrm>
              <a:off x="352603" y="1163656"/>
              <a:ext cx="5953501" cy="4588927"/>
            </p:xfrm>
            <a:graphic>
              <a:graphicData uri="http://schemas.openxmlformats.org/drawingml/2006/table">
                <a:tbl>
                  <a:tblPr firstRow="1" firstCol="1" bandRow="1">
                    <a:tableStyleId>{5C22544A-7EE6-4342-B048-85BDC9FD1C3A}</a:tableStyleId>
                  </a:tblPr>
                  <a:tblGrid>
                    <a:gridCol w="313274">
                      <a:extLst>
                        <a:ext uri="{9D8B030D-6E8A-4147-A177-3AD203B41FA5}">
                          <a16:colId xmlns:a16="http://schemas.microsoft.com/office/drawing/2014/main" val="3177310608"/>
                        </a:ext>
                      </a:extLst>
                    </a:gridCol>
                    <a:gridCol w="828269">
                      <a:extLst>
                        <a:ext uri="{9D8B030D-6E8A-4147-A177-3AD203B41FA5}">
                          <a16:colId xmlns:a16="http://schemas.microsoft.com/office/drawing/2014/main" val="1172571591"/>
                        </a:ext>
                      </a:extLst>
                    </a:gridCol>
                    <a:gridCol w="1106751">
                      <a:extLst>
                        <a:ext uri="{9D8B030D-6E8A-4147-A177-3AD203B41FA5}">
                          <a16:colId xmlns:a16="http://schemas.microsoft.com/office/drawing/2014/main" val="3235116394"/>
                        </a:ext>
                      </a:extLst>
                    </a:gridCol>
                    <a:gridCol w="1145246">
                      <a:extLst>
                        <a:ext uri="{9D8B030D-6E8A-4147-A177-3AD203B41FA5}">
                          <a16:colId xmlns:a16="http://schemas.microsoft.com/office/drawing/2014/main" val="2632259589"/>
                        </a:ext>
                      </a:extLst>
                    </a:gridCol>
                    <a:gridCol w="1212613">
                      <a:extLst>
                        <a:ext uri="{9D8B030D-6E8A-4147-A177-3AD203B41FA5}">
                          <a16:colId xmlns:a16="http://schemas.microsoft.com/office/drawing/2014/main" val="2683726751"/>
                        </a:ext>
                      </a:extLst>
                    </a:gridCol>
                    <a:gridCol w="1347348">
                      <a:extLst>
                        <a:ext uri="{9D8B030D-6E8A-4147-A177-3AD203B41FA5}">
                          <a16:colId xmlns:a16="http://schemas.microsoft.com/office/drawing/2014/main" val="3337240103"/>
                        </a:ext>
                      </a:extLst>
                    </a:gridCol>
                  </a:tblGrid>
                  <a:tr h="887086">
                    <a:tc>
                      <a:txBody>
                        <a:bodyPr/>
                        <a:lstStyle/>
                        <a:p>
                          <a:pPr algn="ctr">
                            <a:lnSpc>
                              <a:spcPct val="150000"/>
                            </a:lnSpc>
                            <a:spcAft>
                              <a:spcPts val="800"/>
                            </a:spcAft>
                          </a:pPr>
                          <a:r>
                            <a:rPr lang="en-US" sz="1400" dirty="0">
                              <a:effectLst/>
                              <a:latin typeface="Times New Roman" panose="02020603050405020304" pitchFamily="18" charset="0"/>
                              <a:cs typeface="Times New Roman" panose="02020603050405020304" pitchFamily="18" charset="0"/>
                            </a:rPr>
                            <a:t>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endParaRPr lang="en-US"/>
                        </a:p>
                      </a:txBody>
                      <a:tcPr marL="41740" marR="41740" marT="0" marB="0" anchor="b">
                        <a:blipFill>
                          <a:blip r:embed="rId2"/>
                          <a:stretch>
                            <a:fillRect l="-37956" t="-685" r="-579562" b="-428082"/>
                          </a:stretch>
                        </a:blipFill>
                      </a:tcPr>
                    </a:tc>
                    <a:tc>
                      <a:txBody>
                        <a:bodyPr/>
                        <a:lstStyle/>
                        <a:p>
                          <a:endParaRPr lang="en-US"/>
                        </a:p>
                      </a:txBody>
                      <a:tcPr marL="41740" marR="41740" marT="0" marB="0" anchor="b">
                        <a:blipFill>
                          <a:blip r:embed="rId2"/>
                          <a:stretch>
                            <a:fillRect l="-104420" t="-685" r="-338674" b="-428082"/>
                          </a:stretch>
                        </a:blipFill>
                      </a:tcPr>
                    </a:tc>
                    <a:tc>
                      <a:txBody>
                        <a:bodyPr/>
                        <a:lstStyle/>
                        <a:p>
                          <a:endParaRPr lang="en-US"/>
                        </a:p>
                      </a:txBody>
                      <a:tcPr marL="41740" marR="41740" marT="0" marB="0" anchor="b">
                        <a:blipFill>
                          <a:blip r:embed="rId2"/>
                          <a:stretch>
                            <a:fillRect l="-196809" t="-685" r="-226064" b="-428082"/>
                          </a:stretch>
                        </a:blipFill>
                      </a:tcPr>
                    </a:tc>
                    <a:tc>
                      <a:txBody>
                        <a:bodyPr/>
                        <a:lstStyle/>
                        <a:p>
                          <a:pPr algn="ctr">
                            <a:lnSpc>
                              <a:spcPct val="120000"/>
                            </a:lnSpc>
                            <a:spcAft>
                              <a:spcPts val="0"/>
                            </a:spcAft>
                          </a:pPr>
                          <a:r>
                            <a:rPr lang="en-US" sz="1400" dirty="0">
                              <a:effectLst/>
                              <a:latin typeface="Times New Roman" panose="02020603050405020304" pitchFamily="18" charset="0"/>
                              <a:cs typeface="Times New Roman" panose="02020603050405020304" pitchFamily="18" charset="0"/>
                            </a:rPr>
                            <a:t>Sai </a:t>
                          </a:r>
                          <a:r>
                            <a:rPr lang="en-US" sz="1400" dirty="0" err="1">
                              <a:effectLst/>
                              <a:latin typeface="Times New Roman" panose="02020603050405020304" pitchFamily="18" charset="0"/>
                              <a:cs typeface="Times New Roman" panose="02020603050405020304" pitchFamily="18" charset="0"/>
                            </a:rPr>
                            <a:t>số</a:t>
                          </a:r>
                          <a:endParaRPr lang="en-US" sz="1400" dirty="0">
                            <a:effectLst/>
                            <a:latin typeface="Times New Roman" panose="02020603050405020304" pitchFamily="18" charset="0"/>
                            <a:cs typeface="Times New Roman" panose="02020603050405020304" pitchFamily="18" charset="0"/>
                          </a:endParaRPr>
                        </a:p>
                        <a:p>
                          <a:pPr algn="ctr">
                            <a:lnSpc>
                              <a:spcPct val="120000"/>
                            </a:lnSpc>
                            <a:spcAft>
                              <a:spcPts val="0"/>
                            </a:spcAft>
                          </a:pPr>
                          <a:r>
                            <a:rPr lang="en-US" sz="1400" dirty="0" err="1">
                              <a:effectLst/>
                              <a:latin typeface="Times New Roman" panose="02020603050405020304" pitchFamily="18" charset="0"/>
                              <a:cs typeface="Times New Roman" panose="02020603050405020304" pitchFamily="18" charset="0"/>
                            </a:rPr>
                            <a:t>tuyệt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đối</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20000"/>
                            </a:lnSpc>
                            <a:spcAft>
                              <a:spcPts val="0"/>
                            </a:spcAft>
                          </a:pPr>
                          <a:r>
                            <a:rPr lang="en-US" sz="1400" dirty="0">
                              <a:effectLst/>
                              <a:latin typeface="Times New Roman" panose="02020603050405020304" pitchFamily="18" charset="0"/>
                              <a:cs typeface="Times New Roman" panose="02020603050405020304" pitchFamily="18" charset="0"/>
                            </a:rPr>
                            <a:t>Sai </a:t>
                          </a:r>
                          <a:r>
                            <a:rPr lang="en-US" sz="1400" dirty="0" err="1">
                              <a:effectLst/>
                              <a:latin typeface="Times New Roman" panose="02020603050405020304" pitchFamily="18" charset="0"/>
                              <a:cs typeface="Times New Roman" panose="02020603050405020304" pitchFamily="18" charset="0"/>
                            </a:rPr>
                            <a:t>số</a:t>
                          </a:r>
                          <a:endParaRPr lang="en-US" sz="1400" dirty="0">
                            <a:effectLst/>
                            <a:latin typeface="Times New Roman" panose="02020603050405020304" pitchFamily="18" charset="0"/>
                            <a:cs typeface="Times New Roman" panose="02020603050405020304" pitchFamily="18" charset="0"/>
                          </a:endParaRPr>
                        </a:p>
                        <a:p>
                          <a:pPr algn="ctr">
                            <a:lnSpc>
                              <a:spcPct val="120000"/>
                            </a:lnSpc>
                            <a:spcAft>
                              <a:spcPts val="0"/>
                            </a:spcAft>
                          </a:pPr>
                          <a:r>
                            <a:rPr lang="en-US" sz="1400" dirty="0" err="1">
                              <a:effectLst/>
                              <a:latin typeface="Times New Roman" panose="02020603050405020304" pitchFamily="18" charset="0"/>
                              <a:cs typeface="Times New Roman" panose="02020603050405020304" pitchFamily="18" charset="0"/>
                            </a:rPr>
                            <a:t>tương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đối</a:t>
                          </a:r>
                          <a:r>
                            <a:rPr lang="vi-VN"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extLst>
                      <a:ext uri="{0D108BD9-81ED-4DB2-BD59-A6C34878D82A}">
                        <a16:rowId xmlns:a16="http://schemas.microsoft.com/office/drawing/2014/main" val="1315906327"/>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dirty="0">
                              <a:effectLst/>
                              <a:latin typeface="Times New Roman" panose="02020603050405020304" pitchFamily="18" charset="0"/>
                              <a:cs typeface="Times New Roman" panose="02020603050405020304" pitchFamily="18" charset="0"/>
                            </a:rPr>
                            <a:t>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100.000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100.000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0.000000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0.000000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121213593"/>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0.300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112.665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112.936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0.270917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0.239886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2490281335"/>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0.600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126.934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127.545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0.611192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a:effectLst/>
                              <a:latin typeface="Times New Roman" panose="02020603050405020304" pitchFamily="18" charset="0"/>
                              <a:cs typeface="Times New Roman" panose="02020603050405020304" pitchFamily="18" charset="0"/>
                            </a:rPr>
                            <a:t>0.479196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3635989850"/>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0.900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143.010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144.044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1.034141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0.717933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3915185406"/>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1.200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161.122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162.678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1.555355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a:effectLst/>
                              <a:latin typeface="Times New Roman" panose="02020603050405020304" pitchFamily="18" charset="0"/>
                              <a:cs typeface="Times New Roman" panose="02020603050405020304" pitchFamily="18" charset="0"/>
                            </a:rPr>
                            <a:t>0.956097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910273719"/>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1.500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181.528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183.721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2.193062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a:effectLst/>
                              <a:latin typeface="Times New Roman" panose="02020603050405020304" pitchFamily="18" charset="0"/>
                              <a:cs typeface="Times New Roman" panose="02020603050405020304" pitchFamily="18" charset="0"/>
                            </a:rPr>
                            <a:t>1.193689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3116660041"/>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1.800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204.519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207.487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2.968545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a:effectLst/>
                              <a:latin typeface="Times New Roman" panose="02020603050405020304" pitchFamily="18" charset="0"/>
                              <a:cs typeface="Times New Roman" panose="02020603050405020304" pitchFamily="18" charset="0"/>
                            </a:rPr>
                            <a:t>1.430712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1689129744"/>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2.90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230.421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234.328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dirty="0">
                              <a:effectLst/>
                              <a:latin typeface="Times New Roman" panose="02020603050405020304" pitchFamily="18" charset="0"/>
                              <a:cs typeface="Times New Roman" panose="02020603050405020304" pitchFamily="18" charset="0"/>
                            </a:rPr>
                            <a:t>3.906629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1.667165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808621316"/>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2.400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259.604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264.640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5.036236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1.903052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1166247820"/>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2.700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292.482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298.873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6.391028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2.138373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3215224714"/>
                      </a:ext>
                    </a:extLst>
                  </a:tr>
                  <a:tr h="336531">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30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ctr">
                            <a:lnSpc>
                              <a:spcPct val="150000"/>
                            </a:lnSpc>
                            <a:spcAft>
                              <a:spcPts val="800"/>
                            </a:spcAft>
                          </a:pPr>
                          <a:r>
                            <a:rPr lang="en-US" sz="1400">
                              <a:effectLst/>
                              <a:latin typeface="Times New Roman" panose="02020603050405020304" pitchFamily="18" charset="0"/>
                              <a:cs typeface="Times New Roman" panose="02020603050405020304" pitchFamily="18" charset="0"/>
                            </a:rPr>
                            <a:t>3.000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329.525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337.535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en-US" sz="1400">
                              <a:effectLst/>
                              <a:latin typeface="Times New Roman" panose="02020603050405020304" pitchFamily="18" charset="0"/>
                              <a:cs typeface="Times New Roman" panose="02020603050405020304" pitchFamily="18" charset="0"/>
                            </a:rPr>
                            <a:t>8.010149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nchor="b"/>
                    </a:tc>
                    <a:tc>
                      <a:txBody>
                        <a:bodyPr/>
                        <a:lstStyle/>
                        <a:p>
                          <a:pPr algn="r">
                            <a:lnSpc>
                              <a:spcPct val="150000"/>
                            </a:lnSpc>
                            <a:spcAft>
                              <a:spcPts val="800"/>
                            </a:spcAft>
                          </a:pPr>
                          <a:r>
                            <a:rPr lang="vi-VN" sz="1400" dirty="0">
                              <a:effectLst/>
                              <a:latin typeface="Times New Roman" panose="02020603050405020304" pitchFamily="18" charset="0"/>
                              <a:cs typeface="Times New Roman" panose="02020603050405020304" pitchFamily="18" charset="0"/>
                            </a:rPr>
                            <a:t>2.373129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740" marR="41740" marT="0" marB="0"/>
                    </a:tc>
                    <a:extLst>
                      <a:ext uri="{0D108BD9-81ED-4DB2-BD59-A6C34878D82A}">
                        <a16:rowId xmlns:a16="http://schemas.microsoft.com/office/drawing/2014/main" val="4007447916"/>
                      </a:ext>
                    </a:extLst>
                  </a:tr>
                </a:tbl>
              </a:graphicData>
            </a:graphic>
          </p:graphicFrame>
        </mc:Fallback>
      </mc:AlternateContent>
      <p:graphicFrame>
        <p:nvGraphicFramePr>
          <p:cNvPr id="2" name="Chart 1">
            <a:extLst>
              <a:ext uri="{FF2B5EF4-FFF2-40B4-BE49-F238E27FC236}">
                <a16:creationId xmlns:a16="http://schemas.microsoft.com/office/drawing/2014/main" id="{FCE9640E-159B-CBA4-92A3-350DFED85C8E}"/>
              </a:ext>
            </a:extLst>
          </p:cNvPr>
          <p:cNvGraphicFramePr/>
          <p:nvPr>
            <p:extLst>
              <p:ext uri="{D42A27DB-BD31-4B8C-83A1-F6EECF244321}">
                <p14:modId xmlns:p14="http://schemas.microsoft.com/office/powerpoint/2010/main" val="2577487402"/>
              </p:ext>
            </p:extLst>
          </p:nvPr>
        </p:nvGraphicFramePr>
        <p:xfrm>
          <a:off x="6843712" y="503060"/>
          <a:ext cx="4433887" cy="31646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EA783E37-502A-3462-A3B1-6DDB6E9E731E}"/>
              </a:ext>
            </a:extLst>
          </p:cNvPr>
          <p:cNvGraphicFramePr/>
          <p:nvPr>
            <p:extLst>
              <p:ext uri="{D42A27DB-BD31-4B8C-83A1-F6EECF244321}">
                <p14:modId xmlns:p14="http://schemas.microsoft.com/office/powerpoint/2010/main" val="2687706685"/>
              </p:ext>
            </p:extLst>
          </p:nvPr>
        </p:nvGraphicFramePr>
        <p:xfrm>
          <a:off x="7182321" y="3680316"/>
          <a:ext cx="4095278" cy="2504497"/>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94D50916-BE16-28EE-35AB-8B6263EF7C4B}"/>
              </a:ext>
            </a:extLst>
          </p:cNvPr>
          <p:cNvSpPr txBox="1"/>
          <p:nvPr/>
        </p:nvSpPr>
        <p:spPr>
          <a:xfrm>
            <a:off x="7110412" y="6184813"/>
            <a:ext cx="4600575" cy="584775"/>
          </a:xfrm>
          <a:prstGeom prst="rect">
            <a:avLst/>
          </a:prstGeom>
          <a:noFill/>
        </p:spPr>
        <p:txBody>
          <a:bodyPr wrap="square" rtlCol="0">
            <a:spAutoFit/>
          </a:bodyPr>
          <a:lstStyle/>
          <a:p>
            <a:r>
              <a:rPr lang="vi-VN" sz="1600" i="1" dirty="0">
                <a:effectLst/>
                <a:latin typeface="Times New Roman" panose="02020603050405020304" pitchFamily="18" charset="0"/>
                <a:ea typeface="Calibri" panose="020F0502020204030204" pitchFamily="34" charset="0"/>
              </a:rPr>
              <a:t>Hình 2.1.Biểu đồ sự tăng trưởng của vi khuẩn và </a:t>
            </a:r>
            <a:r>
              <a:rPr lang="vi-VN" sz="1600" i="1">
                <a:effectLst/>
                <a:latin typeface="Times New Roman" panose="02020603050405020304" pitchFamily="18" charset="0"/>
                <a:ea typeface="Calibri" panose="020F0502020204030204" pitchFamily="34" charset="0"/>
              </a:rPr>
              <a:t>biểu       đồ </a:t>
            </a:r>
            <a:r>
              <a:rPr lang="vi-VN" sz="1600" i="1" dirty="0">
                <a:effectLst/>
                <a:latin typeface="Times New Roman" panose="02020603050405020304" pitchFamily="18" charset="0"/>
                <a:ea typeface="Calibri" panose="020F0502020204030204" pitchFamily="34" charset="0"/>
              </a:rPr>
              <a:t>sai số tuyệt đối và sai số tương đối.</a:t>
            </a:r>
            <a:endParaRPr lang="en-US" sz="1600" i="1" dirty="0"/>
          </a:p>
        </p:txBody>
      </p:sp>
      <p:sp>
        <p:nvSpPr>
          <p:cNvPr id="7" name="TextBox 6">
            <a:extLst>
              <a:ext uri="{FF2B5EF4-FFF2-40B4-BE49-F238E27FC236}">
                <a16:creationId xmlns:a16="http://schemas.microsoft.com/office/drawing/2014/main" id="{A41949CF-CCDA-025E-64BD-95DC63E15041}"/>
              </a:ext>
            </a:extLst>
          </p:cNvPr>
          <p:cNvSpPr txBox="1"/>
          <p:nvPr/>
        </p:nvSpPr>
        <p:spPr>
          <a:xfrm>
            <a:off x="914401" y="6054538"/>
            <a:ext cx="5065735" cy="369332"/>
          </a:xfrm>
          <a:prstGeom prst="rect">
            <a:avLst/>
          </a:prstGeom>
          <a:noFill/>
        </p:spPr>
        <p:txBody>
          <a:bodyPr wrap="square" rtlCol="0">
            <a:spAutoFit/>
          </a:bodyPr>
          <a:lstStyle/>
          <a:p>
            <a:r>
              <a:rPr lang="vi-VN" sz="1800" i="1" dirty="0">
                <a:effectLst/>
                <a:latin typeface="+mj-lt"/>
                <a:ea typeface="Calibri" panose="020F0502020204030204" pitchFamily="34" charset="0"/>
                <a:cs typeface="Times New Roman" panose="02020603050405020304" pitchFamily="18" charset="0"/>
              </a:rPr>
              <a:t>Bảng 3. Bảng số liệu mô hình tăng trưởng vi khuẩn</a:t>
            </a:r>
            <a:endParaRPr lang="en-US" i="1" dirty="0">
              <a:latin typeface="+mj-lt"/>
            </a:endParaRPr>
          </a:p>
        </p:txBody>
      </p:sp>
      <p:sp>
        <p:nvSpPr>
          <p:cNvPr id="5" name="Slide Number Placeholder 4">
            <a:extLst>
              <a:ext uri="{FF2B5EF4-FFF2-40B4-BE49-F238E27FC236}">
                <a16:creationId xmlns:a16="http://schemas.microsoft.com/office/drawing/2014/main" id="{45495881-1655-B2D7-7706-2EF82DDFE87B}"/>
              </a:ext>
            </a:extLst>
          </p:cNvPr>
          <p:cNvSpPr>
            <a:spLocks noGrp="1"/>
          </p:cNvSpPr>
          <p:nvPr>
            <p:ph type="sldNum" sz="quarter" idx="12"/>
          </p:nvPr>
        </p:nvSpPr>
        <p:spPr/>
        <p:txBody>
          <a:bodyPr/>
          <a:lstStyle/>
          <a:p>
            <a:fld id="{AE084046-3560-4550-80BC-42F145ADDE7C}" type="slidenum">
              <a:rPr lang="en-US" smtClean="0"/>
              <a:t>10</a:t>
            </a:fld>
            <a:endParaRPr lang="en-US"/>
          </a:p>
        </p:txBody>
      </p:sp>
    </p:spTree>
    <p:extLst>
      <p:ext uri="{BB962C8B-B14F-4D97-AF65-F5344CB8AC3E}">
        <p14:creationId xmlns:p14="http://schemas.microsoft.com/office/powerpoint/2010/main" val="107227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99F9BD-45F2-31E4-9398-DA8E9A924C4A}"/>
              </a:ext>
            </a:extLst>
          </p:cNvPr>
          <p:cNvSpPr txBox="1"/>
          <p:nvPr/>
        </p:nvSpPr>
        <p:spPr>
          <a:xfrm>
            <a:off x="438149" y="186059"/>
            <a:ext cx="5721665" cy="1137914"/>
          </a:xfrm>
          <a:prstGeom prst="rect">
            <a:avLst/>
          </a:prstGeom>
        </p:spPr>
        <p:txBody>
          <a:bodyPr vert="horz" lIns="91440" tIns="45720" rIns="91440" bIns="45720" rtlCol="0" anchor="ctr">
            <a:normAutofit/>
          </a:bodyPr>
          <a:lstStyle/>
          <a:p>
            <a:pPr>
              <a:lnSpc>
                <a:spcPct val="150000"/>
              </a:lnSpc>
              <a:spcBef>
                <a:spcPct val="0"/>
              </a:spcBef>
            </a:pPr>
            <a:r>
              <a:rPr lang="en-US" b="1" dirty="0">
                <a:solidFill>
                  <a:srgbClr val="FF0000"/>
                </a:solidFill>
                <a:effectLst/>
                <a:latin typeface="Times New Roman" panose="02020603050405020304" pitchFamily="18" charset="0"/>
                <a:ea typeface="+mj-ea"/>
                <a:cs typeface="Times New Roman" panose="02020603050405020304" pitchFamily="18" charset="0"/>
              </a:rPr>
              <a:t>2.2. </a:t>
            </a:r>
            <a:r>
              <a:rPr lang="en-US" b="1" dirty="0" err="1">
                <a:solidFill>
                  <a:srgbClr val="FF0000"/>
                </a:solidFill>
                <a:effectLst/>
                <a:latin typeface="Times New Roman" panose="02020603050405020304" pitchFamily="18" charset="0"/>
                <a:ea typeface="+mj-ea"/>
                <a:cs typeface="Times New Roman" panose="02020603050405020304" pitchFamily="18" charset="0"/>
              </a:rPr>
              <a:t>Xác</a:t>
            </a:r>
            <a:r>
              <a:rPr lang="en-US" b="1" dirty="0">
                <a:solidFill>
                  <a:srgbClr val="FF0000"/>
                </a:solidFill>
                <a:effectLst/>
                <a:latin typeface="Times New Roman" panose="02020603050405020304" pitchFamily="18" charset="0"/>
                <a:ea typeface="+mj-ea"/>
                <a:cs typeface="Times New Roman" panose="02020603050405020304" pitchFamily="18" charset="0"/>
              </a:rPr>
              <a:t> </a:t>
            </a:r>
            <a:r>
              <a:rPr lang="en-US" b="1" dirty="0" err="1">
                <a:solidFill>
                  <a:srgbClr val="FF0000"/>
                </a:solidFill>
                <a:effectLst/>
                <a:latin typeface="Times New Roman" panose="02020603050405020304" pitchFamily="18" charset="0"/>
                <a:ea typeface="+mj-ea"/>
                <a:cs typeface="Times New Roman" panose="02020603050405020304" pitchFamily="18" charset="0"/>
              </a:rPr>
              <a:t>định</a:t>
            </a:r>
            <a:r>
              <a:rPr lang="en-US" b="1" dirty="0">
                <a:solidFill>
                  <a:srgbClr val="FF0000"/>
                </a:solidFill>
                <a:effectLst/>
                <a:latin typeface="Times New Roman" panose="02020603050405020304" pitchFamily="18" charset="0"/>
                <a:ea typeface="+mj-ea"/>
                <a:cs typeface="Times New Roman" panose="02020603050405020304" pitchFamily="18" charset="0"/>
              </a:rPr>
              <a:t> </a:t>
            </a:r>
            <a:r>
              <a:rPr lang="en-US" b="1" dirty="0" err="1">
                <a:solidFill>
                  <a:srgbClr val="FF0000"/>
                </a:solidFill>
                <a:effectLst/>
                <a:latin typeface="Times New Roman" panose="02020603050405020304" pitchFamily="18" charset="0"/>
                <a:ea typeface="+mj-ea"/>
                <a:cs typeface="Times New Roman" panose="02020603050405020304" pitchFamily="18" charset="0"/>
              </a:rPr>
              <a:t>tuổi</a:t>
            </a:r>
            <a:r>
              <a:rPr lang="en-US" b="1" dirty="0">
                <a:solidFill>
                  <a:srgbClr val="FF0000"/>
                </a:solidFill>
                <a:effectLst/>
                <a:latin typeface="Times New Roman" panose="02020603050405020304" pitchFamily="18" charset="0"/>
                <a:ea typeface="+mj-ea"/>
                <a:cs typeface="Times New Roman" panose="02020603050405020304" pitchFamily="18" charset="0"/>
              </a:rPr>
              <a:t> </a:t>
            </a:r>
            <a:r>
              <a:rPr lang="en-US" b="1" dirty="0" err="1">
                <a:solidFill>
                  <a:srgbClr val="FF0000"/>
                </a:solidFill>
                <a:effectLst/>
                <a:latin typeface="Times New Roman" panose="02020603050405020304" pitchFamily="18" charset="0"/>
                <a:ea typeface="+mj-ea"/>
                <a:cs typeface="Times New Roman" panose="02020603050405020304" pitchFamily="18" charset="0"/>
              </a:rPr>
              <a:t>của</a:t>
            </a:r>
            <a:r>
              <a:rPr lang="en-US" b="1" dirty="0">
                <a:solidFill>
                  <a:srgbClr val="FF0000"/>
                </a:solidFill>
                <a:effectLst/>
                <a:latin typeface="Times New Roman" panose="02020603050405020304" pitchFamily="18" charset="0"/>
                <a:ea typeface="+mj-ea"/>
                <a:cs typeface="Times New Roman" panose="02020603050405020304" pitchFamily="18" charset="0"/>
              </a:rPr>
              <a:t> </a:t>
            </a:r>
            <a:r>
              <a:rPr lang="en-US" b="1" dirty="0" err="1">
                <a:solidFill>
                  <a:srgbClr val="FF0000"/>
                </a:solidFill>
                <a:effectLst/>
                <a:latin typeface="Times New Roman" panose="02020603050405020304" pitchFamily="18" charset="0"/>
                <a:ea typeface="+mj-ea"/>
                <a:cs typeface="Times New Roman" panose="02020603050405020304" pitchFamily="18" charset="0"/>
              </a:rPr>
              <a:t>hóa</a:t>
            </a:r>
            <a:r>
              <a:rPr lang="en-US" b="1" dirty="0">
                <a:solidFill>
                  <a:srgbClr val="FF0000"/>
                </a:solidFill>
                <a:effectLst/>
                <a:latin typeface="Times New Roman" panose="02020603050405020304" pitchFamily="18" charset="0"/>
                <a:ea typeface="+mj-ea"/>
                <a:cs typeface="Times New Roman" panose="02020603050405020304" pitchFamily="18" charset="0"/>
              </a:rPr>
              <a:t> </a:t>
            </a:r>
            <a:r>
              <a:rPr lang="en-US" b="1" dirty="0" err="1">
                <a:solidFill>
                  <a:srgbClr val="FF0000"/>
                </a:solidFill>
                <a:effectLst/>
                <a:latin typeface="Times New Roman" panose="02020603050405020304" pitchFamily="18" charset="0"/>
                <a:ea typeface="+mj-ea"/>
                <a:cs typeface="Times New Roman" panose="02020603050405020304" pitchFamily="18" charset="0"/>
              </a:rPr>
              <a:t>thạch</a:t>
            </a:r>
            <a:r>
              <a:rPr lang="en-US" b="1" dirty="0">
                <a:solidFill>
                  <a:srgbClr val="FF0000"/>
                </a:solidFill>
                <a:effectLst/>
                <a:latin typeface="Times New Roman" panose="02020603050405020304" pitchFamily="18" charset="0"/>
                <a:ea typeface="+mj-ea"/>
                <a:cs typeface="Times New Roman" panose="02020603050405020304" pitchFamily="18" charset="0"/>
              </a:rPr>
              <a:t> </a:t>
            </a:r>
          </a:p>
          <a:p>
            <a:pPr>
              <a:lnSpc>
                <a:spcPct val="150000"/>
              </a:lnSpc>
              <a:spcBef>
                <a:spcPct val="0"/>
              </a:spcBef>
              <a:spcAft>
                <a:spcPts val="800"/>
              </a:spcAft>
            </a:pPr>
            <a:r>
              <a:rPr lang="en-US" b="1" dirty="0">
                <a:effectLst/>
                <a:latin typeface="Times New Roman" panose="02020603050405020304" pitchFamily="18" charset="0"/>
                <a:ea typeface="+mj-ea"/>
                <a:cs typeface="Times New Roman" panose="02020603050405020304" pitchFamily="18" charset="0"/>
              </a:rPr>
              <a:t>2.2.1. </a:t>
            </a:r>
            <a:r>
              <a:rPr lang="en-US" b="1" dirty="0" err="1">
                <a:effectLst/>
                <a:latin typeface="Times New Roman" panose="02020603050405020304" pitchFamily="18" charset="0"/>
                <a:ea typeface="+mj-ea"/>
                <a:cs typeface="Times New Roman" panose="02020603050405020304" pitchFamily="18" charset="0"/>
              </a:rPr>
              <a:t>Xây</a:t>
            </a:r>
            <a:r>
              <a:rPr lang="en-US" b="1" dirty="0">
                <a:effectLst/>
                <a:latin typeface="Times New Roman" panose="02020603050405020304" pitchFamily="18" charset="0"/>
                <a:ea typeface="+mj-ea"/>
                <a:cs typeface="Times New Roman" panose="02020603050405020304" pitchFamily="18" charset="0"/>
              </a:rPr>
              <a:t> </a:t>
            </a:r>
            <a:r>
              <a:rPr lang="en-US" b="1" dirty="0" err="1">
                <a:effectLst/>
                <a:latin typeface="Times New Roman" panose="02020603050405020304" pitchFamily="18" charset="0"/>
                <a:ea typeface="+mj-ea"/>
                <a:cs typeface="Times New Roman" panose="02020603050405020304" pitchFamily="18" charset="0"/>
              </a:rPr>
              <a:t>dựng</a:t>
            </a:r>
            <a:r>
              <a:rPr lang="en-US" b="1" dirty="0">
                <a:effectLst/>
                <a:latin typeface="Times New Roman" panose="02020603050405020304" pitchFamily="18" charset="0"/>
                <a:ea typeface="+mj-ea"/>
                <a:cs typeface="Times New Roman" panose="02020603050405020304" pitchFamily="18" charset="0"/>
              </a:rPr>
              <a:t> </a:t>
            </a:r>
            <a:r>
              <a:rPr lang="en-US" b="1" dirty="0" err="1">
                <a:effectLst/>
                <a:latin typeface="Times New Roman" panose="02020603050405020304" pitchFamily="18" charset="0"/>
                <a:ea typeface="+mj-ea"/>
                <a:cs typeface="Times New Roman" panose="02020603050405020304" pitchFamily="18" charset="0"/>
              </a:rPr>
              <a:t>mô</a:t>
            </a:r>
            <a:r>
              <a:rPr lang="en-US" b="1" dirty="0">
                <a:effectLst/>
                <a:latin typeface="Times New Roman" panose="02020603050405020304" pitchFamily="18" charset="0"/>
                <a:ea typeface="+mj-ea"/>
                <a:cs typeface="Times New Roman" panose="02020603050405020304" pitchFamily="18" charset="0"/>
              </a:rPr>
              <a:t> </a:t>
            </a:r>
            <a:r>
              <a:rPr lang="en-US" b="1" dirty="0" err="1">
                <a:effectLst/>
                <a:latin typeface="Times New Roman" panose="02020603050405020304" pitchFamily="18" charset="0"/>
                <a:ea typeface="+mj-ea"/>
                <a:cs typeface="Times New Roman" panose="02020603050405020304" pitchFamily="18" charset="0"/>
              </a:rPr>
              <a:t>hình</a:t>
            </a:r>
            <a:r>
              <a:rPr lang="en-US" b="1" dirty="0">
                <a:effectLst/>
                <a:latin typeface="Times New Roman" panose="02020603050405020304" pitchFamily="18" charset="0"/>
                <a:ea typeface="+mj-ea"/>
                <a:cs typeface="Times New Roman" panose="02020603050405020304" pitchFamily="18" charset="0"/>
              </a:rPr>
              <a:t> </a:t>
            </a:r>
            <a:r>
              <a:rPr lang="en-US" b="1" dirty="0" err="1">
                <a:effectLst/>
                <a:latin typeface="Times New Roman" panose="02020603050405020304" pitchFamily="18" charset="0"/>
                <a:ea typeface="+mj-ea"/>
                <a:cs typeface="Times New Roman" panose="02020603050405020304" pitchFamily="18" charset="0"/>
              </a:rPr>
              <a:t>xác</a:t>
            </a:r>
            <a:r>
              <a:rPr lang="en-US" b="1" dirty="0">
                <a:effectLst/>
                <a:latin typeface="Times New Roman" panose="02020603050405020304" pitchFamily="18" charset="0"/>
                <a:ea typeface="+mj-ea"/>
                <a:cs typeface="Times New Roman" panose="02020603050405020304" pitchFamily="18" charset="0"/>
              </a:rPr>
              <a:t> </a:t>
            </a:r>
            <a:r>
              <a:rPr lang="en-US" b="1" dirty="0" err="1">
                <a:effectLst/>
                <a:latin typeface="Times New Roman" panose="02020603050405020304" pitchFamily="18" charset="0"/>
                <a:ea typeface="+mj-ea"/>
                <a:cs typeface="Times New Roman" panose="02020603050405020304" pitchFamily="18" charset="0"/>
              </a:rPr>
              <a:t>định</a:t>
            </a:r>
            <a:r>
              <a:rPr lang="en-US" b="1" dirty="0">
                <a:effectLst/>
                <a:latin typeface="Times New Roman" panose="02020603050405020304" pitchFamily="18" charset="0"/>
                <a:ea typeface="+mj-ea"/>
                <a:cs typeface="Times New Roman" panose="02020603050405020304" pitchFamily="18" charset="0"/>
              </a:rPr>
              <a:t> </a:t>
            </a:r>
            <a:r>
              <a:rPr lang="en-US" b="1" dirty="0" err="1">
                <a:effectLst/>
                <a:latin typeface="Times New Roman" panose="02020603050405020304" pitchFamily="18" charset="0"/>
                <a:ea typeface="+mj-ea"/>
                <a:cs typeface="Times New Roman" panose="02020603050405020304" pitchFamily="18" charset="0"/>
              </a:rPr>
              <a:t>niên</a:t>
            </a:r>
            <a:r>
              <a:rPr lang="en-US" b="1" dirty="0">
                <a:effectLst/>
                <a:latin typeface="Times New Roman" panose="02020603050405020304" pitchFamily="18" charset="0"/>
                <a:ea typeface="+mj-ea"/>
                <a:cs typeface="Times New Roman" panose="02020603050405020304" pitchFamily="18" charset="0"/>
              </a:rPr>
              <a:t> </a:t>
            </a:r>
            <a:r>
              <a:rPr lang="en-US" b="1" dirty="0" err="1">
                <a:effectLst/>
                <a:latin typeface="Times New Roman" panose="02020603050405020304" pitchFamily="18" charset="0"/>
                <a:ea typeface="+mj-ea"/>
                <a:cs typeface="Times New Roman" panose="02020603050405020304" pitchFamily="18" charset="0"/>
              </a:rPr>
              <a:t>đại</a:t>
            </a:r>
            <a:r>
              <a:rPr lang="en-US" b="1" dirty="0">
                <a:effectLst/>
                <a:latin typeface="Times New Roman" panose="02020603050405020304" pitchFamily="18" charset="0"/>
                <a:ea typeface="+mj-ea"/>
                <a:cs typeface="Times New Roman" panose="02020603050405020304" pitchFamily="18" charset="0"/>
              </a:rPr>
              <a:t> </a:t>
            </a:r>
            <a:r>
              <a:rPr lang="en-US" b="1" dirty="0" err="1">
                <a:effectLst/>
                <a:latin typeface="Times New Roman" panose="02020603050405020304" pitchFamily="18" charset="0"/>
                <a:ea typeface="+mj-ea"/>
                <a:cs typeface="Times New Roman" panose="02020603050405020304" pitchFamily="18" charset="0"/>
              </a:rPr>
              <a:t>của</a:t>
            </a:r>
            <a:r>
              <a:rPr lang="en-US" b="1" dirty="0">
                <a:effectLst/>
                <a:latin typeface="Times New Roman" panose="02020603050405020304" pitchFamily="18" charset="0"/>
                <a:ea typeface="+mj-ea"/>
                <a:cs typeface="Times New Roman" panose="02020603050405020304" pitchFamily="18" charset="0"/>
              </a:rPr>
              <a:t> carbon.</a:t>
            </a:r>
            <a:endParaRPr lang="vi-VN" b="1" dirty="0">
              <a:effectLst/>
              <a:latin typeface="Times New Roman" panose="02020603050405020304" pitchFamily="18" charset="0"/>
              <a:ea typeface="+mj-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FE55F21-4D8F-0D5D-A6BD-CBFD2D660E6F}"/>
                  </a:ext>
                </a:extLst>
              </p:cNvPr>
              <p:cNvSpPr txBox="1"/>
              <p:nvPr/>
            </p:nvSpPr>
            <p:spPr>
              <a:xfrm>
                <a:off x="676717" y="1334734"/>
                <a:ext cx="11263646" cy="1000082"/>
              </a:xfrm>
              <a:prstGeom prst="rect">
                <a:avLst/>
              </a:prstGeom>
              <a:noFill/>
            </p:spPr>
            <p:txBody>
              <a:bodyPr wrap="square" rtlCol="0">
                <a:spAutoFit/>
              </a:bodyPr>
              <a:lstStyle/>
              <a:p>
                <a:pPr algn="just">
                  <a:lnSpc>
                    <a:spcPct val="150000"/>
                  </a:lnSpc>
                </a:pPr>
                <a:r>
                  <a:rPr lang="vi-VN" sz="2000" dirty="0">
                    <a:effectLst/>
                    <a:latin typeface="+mj-lt"/>
                    <a:ea typeface="Calibri" panose="020F0502020204030204" pitchFamily="34" charset="0"/>
                  </a:rPr>
                  <a:t>Gọi lượng </a:t>
                </a:r>
                <a:r>
                  <a:rPr lang="vi-VN" sz="2000" dirty="0">
                    <a:latin typeface="+mj-lt"/>
                    <a:ea typeface="Calibri" panose="020F0502020204030204" pitchFamily="34" charset="0"/>
                  </a:rPr>
                  <a:t>C-14</a:t>
                </a:r>
                <a:r>
                  <a:rPr lang="vi-VN" sz="2000" dirty="0">
                    <a:effectLst/>
                    <a:latin typeface="+mj-lt"/>
                    <a:ea typeface="Calibri" panose="020F0502020204030204" pitchFamily="34" charset="0"/>
                  </a:rPr>
                  <a:t> ban đầu có trong mẫu hóa thạch là </a:t>
                </a:r>
                <a14:m>
                  <m:oMath xmlns:m="http://schemas.openxmlformats.org/officeDocument/2006/math">
                    <m:r>
                      <m:rPr>
                        <m:sty m:val="p"/>
                      </m:rPr>
                      <a:rPr lang="vi-VN" sz="2000" dirty="0">
                        <a:latin typeface="Cambria Math" panose="02040503050406030204" pitchFamily="18" charset="0"/>
                        <a:ea typeface="Calibri" panose="020F0502020204030204" pitchFamily="34" charset="0"/>
                      </a:rPr>
                      <m:t>A</m:t>
                    </m:r>
                  </m:oMath>
                </a14:m>
                <a:r>
                  <a:rPr lang="vi-VN" sz="2000" dirty="0">
                    <a:latin typeface="+mj-lt"/>
                  </a:rPr>
                  <a:t>(0)=</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A</m:t>
                        </m:r>
                      </m:e>
                      <m:sub>
                        <m:r>
                          <a:rPr lang="vi-VN" sz="2000" i="1">
                            <a:latin typeface="Cambria Math" panose="02040503050406030204" pitchFamily="18" charset="0"/>
                          </a:rPr>
                          <m:t>0</m:t>
                        </m:r>
                      </m:sub>
                    </m:sSub>
                    <m:r>
                      <m:rPr>
                        <m:nor/>
                      </m:rPr>
                      <a:rPr lang="vi-VN" sz="2000">
                        <a:latin typeface="+mj-lt"/>
                      </a:rPr>
                      <m:t>v</m:t>
                    </m:r>
                    <m:r>
                      <m:rPr>
                        <m:nor/>
                      </m:rPr>
                      <a:rPr lang="vi-VN" sz="2000">
                        <a:latin typeface="+mj-lt"/>
                      </a:rPr>
                      <m:t>à </m:t>
                    </m:r>
                    <m:r>
                      <m:rPr>
                        <m:nor/>
                      </m:rPr>
                      <a:rPr lang="vi-VN" sz="2000">
                        <a:latin typeface="+mj-lt"/>
                      </a:rPr>
                      <m:t>A</m:t>
                    </m:r>
                    <m:r>
                      <m:rPr>
                        <m:nor/>
                      </m:rPr>
                      <a:rPr lang="vi-VN" sz="2000">
                        <a:latin typeface="+mj-lt"/>
                      </a:rPr>
                      <m:t>(</m:t>
                    </m:r>
                    <m:r>
                      <m:rPr>
                        <m:nor/>
                      </m:rPr>
                      <a:rPr lang="vi-VN" sz="2000">
                        <a:latin typeface="+mj-lt"/>
                      </a:rPr>
                      <m:t>t</m:t>
                    </m:r>
                    <m:r>
                      <m:rPr>
                        <m:nor/>
                      </m:rPr>
                      <a:rPr lang="vi-VN" sz="2000">
                        <a:latin typeface="+mj-lt"/>
                      </a:rPr>
                      <m:t>) </m:t>
                    </m:r>
                    <m:r>
                      <m:rPr>
                        <m:nor/>
                      </m:rPr>
                      <a:rPr lang="vi-VN" sz="2000">
                        <a:latin typeface="+mj-lt"/>
                      </a:rPr>
                      <m:t>l</m:t>
                    </m:r>
                    <m:r>
                      <m:rPr>
                        <m:nor/>
                      </m:rPr>
                      <a:rPr lang="vi-VN" sz="2000">
                        <a:latin typeface="+mj-lt"/>
                      </a:rPr>
                      <m:t>à </m:t>
                    </m:r>
                    <m:r>
                      <m:rPr>
                        <m:nor/>
                      </m:rPr>
                      <a:rPr lang="vi-VN" sz="2000">
                        <a:latin typeface="+mj-lt"/>
                      </a:rPr>
                      <m:t>l</m:t>
                    </m:r>
                    <m:r>
                      <m:rPr>
                        <m:nor/>
                      </m:rPr>
                      <a:rPr lang="vi-VN" sz="2000">
                        <a:latin typeface="+mj-lt"/>
                      </a:rPr>
                      <m:t>ượ</m:t>
                    </m:r>
                    <m:r>
                      <m:rPr>
                        <m:nor/>
                      </m:rPr>
                      <a:rPr lang="vi-VN" sz="2000">
                        <a:latin typeface="+mj-lt"/>
                      </a:rPr>
                      <m:t>ng</m:t>
                    </m:r>
                    <m:r>
                      <m:rPr>
                        <m:nor/>
                      </m:rPr>
                      <a:rPr lang="vi-VN" sz="2000">
                        <a:latin typeface="+mj-lt"/>
                      </a:rPr>
                      <m:t> </m:t>
                    </m:r>
                    <m:r>
                      <m:rPr>
                        <m:sty m:val="p"/>
                      </m:rPr>
                      <a:rPr lang="vi-VN" sz="2000" i="1">
                        <a:latin typeface="Cambria Math" panose="02040503050406030204" pitchFamily="18" charset="0"/>
                      </a:rPr>
                      <m:t>C</m:t>
                    </m:r>
                    <m:r>
                      <m:rPr>
                        <m:nor/>
                      </m:rPr>
                      <a:rPr lang="vi-VN" sz="2000" b="0" i="0" smtClean="0">
                        <a:latin typeface="Cambria Math" panose="02040503050406030204" pitchFamily="18" charset="0"/>
                      </a:rPr>
                      <m:t>−</m:t>
                    </m:r>
                    <m:r>
                      <a:rPr lang="vi-VN" sz="2000" i="1">
                        <a:latin typeface="Cambria Math" panose="02040503050406030204" pitchFamily="18" charset="0"/>
                      </a:rPr>
                      <m:t>14</m:t>
                    </m:r>
                    <m:r>
                      <m:rPr>
                        <m:nor/>
                      </m:rPr>
                      <a:rPr lang="vi-VN" sz="2000">
                        <a:latin typeface="+mj-lt"/>
                      </a:rPr>
                      <m:t> </m:t>
                    </m:r>
                    <m:r>
                      <m:rPr>
                        <m:nor/>
                      </m:rPr>
                      <a:rPr lang="vi-VN" sz="2000">
                        <a:latin typeface="+mj-lt"/>
                      </a:rPr>
                      <m:t>t</m:t>
                    </m:r>
                    <m:r>
                      <m:rPr>
                        <m:nor/>
                      </m:rPr>
                      <a:rPr lang="vi-VN" sz="2000">
                        <a:latin typeface="+mj-lt"/>
                      </a:rPr>
                      <m:t>ạ</m:t>
                    </m:r>
                    <m:r>
                      <m:rPr>
                        <m:nor/>
                      </m:rPr>
                      <a:rPr lang="vi-VN" sz="2000">
                        <a:latin typeface="+mj-lt"/>
                      </a:rPr>
                      <m:t>i</m:t>
                    </m:r>
                    <m:r>
                      <m:rPr>
                        <m:nor/>
                      </m:rPr>
                      <a:rPr lang="vi-VN" sz="2000">
                        <a:latin typeface="+mj-lt"/>
                      </a:rPr>
                      <m:t> </m:t>
                    </m:r>
                    <m:r>
                      <m:rPr>
                        <m:nor/>
                      </m:rPr>
                      <a:rPr lang="vi-VN" sz="2000">
                        <a:latin typeface="+mj-lt"/>
                      </a:rPr>
                      <m:t>th</m:t>
                    </m:r>
                    <m:r>
                      <m:rPr>
                        <m:nor/>
                      </m:rPr>
                      <a:rPr lang="vi-VN" sz="2000">
                        <a:latin typeface="+mj-lt"/>
                      </a:rPr>
                      <m:t>ờ</m:t>
                    </m:r>
                    <m:r>
                      <m:rPr>
                        <m:nor/>
                      </m:rPr>
                      <a:rPr lang="vi-VN" sz="2000">
                        <a:latin typeface="+mj-lt"/>
                      </a:rPr>
                      <m:t>i</m:t>
                    </m:r>
                    <m:r>
                      <m:rPr>
                        <m:nor/>
                      </m:rPr>
                      <a:rPr lang="vi-VN" sz="2000">
                        <a:latin typeface="+mj-lt"/>
                      </a:rPr>
                      <m:t> đ</m:t>
                    </m:r>
                    <m:r>
                      <m:rPr>
                        <m:nor/>
                      </m:rPr>
                      <a:rPr lang="vi-VN" sz="2000">
                        <a:latin typeface="+mj-lt"/>
                      </a:rPr>
                      <m:t>i</m:t>
                    </m:r>
                    <m:r>
                      <m:rPr>
                        <m:nor/>
                      </m:rPr>
                      <a:rPr lang="vi-VN" sz="2000">
                        <a:latin typeface="+mj-lt"/>
                      </a:rPr>
                      <m:t>ể</m:t>
                    </m:r>
                    <m:r>
                      <m:rPr>
                        <m:nor/>
                      </m:rPr>
                      <a:rPr lang="vi-VN" sz="2000">
                        <a:latin typeface="+mj-lt"/>
                      </a:rPr>
                      <m:t>m</m:t>
                    </m:r>
                    <m:r>
                      <m:rPr>
                        <m:nor/>
                      </m:rPr>
                      <a:rPr lang="vi-VN" sz="2000">
                        <a:latin typeface="+mj-lt"/>
                      </a:rPr>
                      <m:t> </m:t>
                    </m:r>
                    <m:r>
                      <m:rPr>
                        <m:nor/>
                      </m:rPr>
                      <a:rPr lang="vi-VN" sz="2000">
                        <a:latin typeface="+mj-lt"/>
                      </a:rPr>
                      <m:t>t</m:t>
                    </m:r>
                    <m:r>
                      <m:rPr>
                        <m:nor/>
                      </m:rPr>
                      <a:rPr lang="vi-VN" sz="2000">
                        <a:latin typeface="+mj-lt"/>
                      </a:rPr>
                      <m:t>. </m:t>
                    </m:r>
                  </m:oMath>
                </a14:m>
                <a:endParaRPr lang="vi-VN" sz="2000" dirty="0">
                  <a:latin typeface="+mj-lt"/>
                </a:endParaRPr>
              </a:p>
              <a:p>
                <a:pPr algn="just">
                  <a:lnSpc>
                    <a:spcPct val="150000"/>
                  </a:lnSpc>
                </a:pPr>
                <a14:m>
                  <m:oMath xmlns:m="http://schemas.openxmlformats.org/officeDocument/2006/math">
                    <m:r>
                      <m:rPr>
                        <m:nor/>
                      </m:rPr>
                      <a:rPr lang="vi-VN" sz="2000">
                        <a:latin typeface="+mj-lt"/>
                      </a:rPr>
                      <m:t>Do</m:t>
                    </m:r>
                    <m:r>
                      <m:rPr>
                        <m:nor/>
                      </m:rPr>
                      <a:rPr lang="vi-VN" sz="2000">
                        <a:latin typeface="+mj-lt"/>
                      </a:rPr>
                      <m:t> </m:t>
                    </m:r>
                    <m:r>
                      <m:rPr>
                        <m:nor/>
                      </m:rPr>
                      <a:rPr lang="vi-VN" sz="2000">
                        <a:latin typeface="+mj-lt"/>
                      </a:rPr>
                      <m:t>t</m:t>
                    </m:r>
                    <m:r>
                      <m:rPr>
                        <m:nor/>
                      </m:rPr>
                      <a:rPr lang="vi-VN" sz="2000">
                        <a:latin typeface="+mj-lt"/>
                      </a:rPr>
                      <m:t>ố</m:t>
                    </m:r>
                    <m:r>
                      <m:rPr>
                        <m:nor/>
                      </m:rPr>
                      <a:rPr lang="vi-VN" sz="2000">
                        <a:latin typeface="+mj-lt"/>
                      </a:rPr>
                      <m:t>c</m:t>
                    </m:r>
                    <m:r>
                      <m:rPr>
                        <m:nor/>
                      </m:rPr>
                      <a:rPr lang="vi-VN" sz="2000">
                        <a:latin typeface="+mj-lt"/>
                      </a:rPr>
                      <m:t> độ </m:t>
                    </m:r>
                    <m:r>
                      <m:rPr>
                        <m:nor/>
                      </m:rPr>
                      <a:rPr lang="vi-VN" sz="2000">
                        <a:latin typeface="+mj-lt"/>
                      </a:rPr>
                      <m:t>ph</m:t>
                    </m:r>
                    <m:r>
                      <m:rPr>
                        <m:nor/>
                      </m:rPr>
                      <a:rPr lang="vi-VN" sz="2000">
                        <a:latin typeface="+mj-lt"/>
                      </a:rPr>
                      <m:t>â</m:t>
                    </m:r>
                    <m:r>
                      <m:rPr>
                        <m:nor/>
                      </m:rPr>
                      <a:rPr lang="vi-VN" sz="2000">
                        <a:latin typeface="+mj-lt"/>
                      </a:rPr>
                      <m:t>n</m:t>
                    </m:r>
                    <m:r>
                      <m:rPr>
                        <m:nor/>
                      </m:rPr>
                      <a:rPr lang="vi-VN" sz="2000" b="0" i="0" smtClean="0">
                        <a:latin typeface="+mj-lt"/>
                      </a:rPr>
                      <m:t> </m:t>
                    </m:r>
                    <m:r>
                      <m:rPr>
                        <m:sty m:val="p"/>
                      </m:rPr>
                      <a:rPr lang="vi-VN" sz="2000" i="1">
                        <a:latin typeface="Cambria Math" panose="02040503050406030204" pitchFamily="18" charset="0"/>
                      </a:rPr>
                      <m:t>r</m:t>
                    </m:r>
                    <m:r>
                      <a:rPr lang="vi-VN" sz="2000" i="1">
                        <a:latin typeface="Cambria Math" panose="02040503050406030204" pitchFamily="18" charset="0"/>
                      </a:rPr>
                      <m:t>ã</m:t>
                    </m:r>
                    <m:r>
                      <m:rPr>
                        <m:nor/>
                      </m:rPr>
                      <a:rPr lang="vi-VN" sz="2000" b="0" i="0" smtClean="0">
                        <a:latin typeface="+mj-lt"/>
                      </a:rPr>
                      <m:t> </m:t>
                    </m:r>
                    <m:r>
                      <m:rPr>
                        <m:sty m:val="p"/>
                      </m:rPr>
                      <a:rPr lang="vi-VN" sz="2000" i="1">
                        <a:latin typeface="Cambria Math" panose="02040503050406030204" pitchFamily="18" charset="0"/>
                      </a:rPr>
                      <m:t>A</m:t>
                    </m:r>
                    <m:r>
                      <m:rPr>
                        <m:nor/>
                      </m:rPr>
                      <a:rPr lang="vi-VN" sz="2000" b="0" i="0" smtClean="0">
                        <a:latin typeface="+mj-lt"/>
                      </a:rPr>
                      <m:t>′(</m:t>
                    </m:r>
                    <m:r>
                      <m:rPr>
                        <m:sty m:val="p"/>
                      </m:rPr>
                      <a:rPr lang="vi-VN" sz="2000" i="1">
                        <a:latin typeface="Cambria Math" panose="02040503050406030204" pitchFamily="18" charset="0"/>
                      </a:rPr>
                      <m:t>t</m:t>
                    </m:r>
                    <m:r>
                      <m:rPr>
                        <m:nor/>
                      </m:rPr>
                      <a:rPr lang="vi-VN" sz="2000" b="0" i="0" smtClean="0">
                        <a:latin typeface="+mj-lt"/>
                      </a:rPr>
                      <m:t>)</m:t>
                    </m:r>
                    <m:r>
                      <m:rPr>
                        <m:nor/>
                      </m:rPr>
                      <a:rPr lang="vi-VN" sz="2000">
                        <a:latin typeface="+mj-lt"/>
                      </a:rPr>
                      <m:t> </m:t>
                    </m:r>
                    <m:r>
                      <m:rPr>
                        <m:nor/>
                      </m:rPr>
                      <a:rPr lang="vi-VN" sz="2000">
                        <a:latin typeface="+mj-lt"/>
                      </a:rPr>
                      <m:t>t</m:t>
                    </m:r>
                    <m:r>
                      <m:rPr>
                        <m:nor/>
                      </m:rPr>
                      <a:rPr lang="vi-VN" sz="2000">
                        <a:latin typeface="+mj-lt"/>
                      </a:rPr>
                      <m:t>ỷ </m:t>
                    </m:r>
                    <m:r>
                      <m:rPr>
                        <m:nor/>
                      </m:rPr>
                      <a:rPr lang="vi-VN" sz="2000">
                        <a:latin typeface="+mj-lt"/>
                      </a:rPr>
                      <m:t>l</m:t>
                    </m:r>
                    <m:r>
                      <m:rPr>
                        <m:nor/>
                      </m:rPr>
                      <a:rPr lang="vi-VN" sz="2000">
                        <a:latin typeface="+mj-lt"/>
                      </a:rPr>
                      <m:t>ệ </m:t>
                    </m:r>
                    <m:r>
                      <m:rPr>
                        <m:nor/>
                      </m:rPr>
                      <a:rPr lang="vi-VN" sz="2000">
                        <a:latin typeface="+mj-lt"/>
                      </a:rPr>
                      <m:t>thu</m:t>
                    </m:r>
                    <m:r>
                      <m:rPr>
                        <m:nor/>
                      </m:rPr>
                      <a:rPr lang="vi-VN" sz="2000">
                        <a:latin typeface="+mj-lt"/>
                      </a:rPr>
                      <m:t>ậ</m:t>
                    </m:r>
                    <m:r>
                      <m:rPr>
                        <m:nor/>
                      </m:rPr>
                      <a:rPr lang="vi-VN" sz="2000">
                        <a:latin typeface="+mj-lt"/>
                      </a:rPr>
                      <m:t>n</m:t>
                    </m:r>
                    <m:r>
                      <m:rPr>
                        <m:nor/>
                      </m:rPr>
                      <a:rPr lang="vi-VN" sz="2000">
                        <a:latin typeface="+mj-lt"/>
                      </a:rPr>
                      <m:t> </m:t>
                    </m:r>
                    <m:r>
                      <m:rPr>
                        <m:nor/>
                      </m:rPr>
                      <a:rPr lang="vi-VN" sz="2000">
                        <a:latin typeface="+mj-lt"/>
                      </a:rPr>
                      <m:t>v</m:t>
                    </m:r>
                    <m:r>
                      <m:rPr>
                        <m:nor/>
                      </m:rPr>
                      <a:rPr lang="vi-VN" sz="2000">
                        <a:latin typeface="+mj-lt"/>
                      </a:rPr>
                      <m:t>ớ</m:t>
                    </m:r>
                    <m:r>
                      <m:rPr>
                        <m:nor/>
                      </m:rPr>
                      <a:rPr lang="vi-VN" sz="2000">
                        <a:latin typeface="+mj-lt"/>
                      </a:rPr>
                      <m:t>i</m:t>
                    </m:r>
                    <m:r>
                      <m:rPr>
                        <m:nor/>
                      </m:rPr>
                      <a:rPr lang="vi-VN" sz="2000">
                        <a:latin typeface="+mj-lt"/>
                      </a:rPr>
                      <m:t> </m:t>
                    </m:r>
                    <m:r>
                      <m:rPr>
                        <m:nor/>
                      </m:rPr>
                      <a:rPr lang="vi-VN" sz="2000">
                        <a:latin typeface="+mj-lt"/>
                      </a:rPr>
                      <m:t>l</m:t>
                    </m:r>
                    <m:r>
                      <m:rPr>
                        <m:nor/>
                      </m:rPr>
                      <a:rPr lang="vi-VN" sz="2000">
                        <a:latin typeface="+mj-lt"/>
                      </a:rPr>
                      <m:t>ượ</m:t>
                    </m:r>
                    <m:r>
                      <m:rPr>
                        <m:nor/>
                      </m:rPr>
                      <a:rPr lang="vi-VN" sz="2000">
                        <a:latin typeface="+mj-lt"/>
                      </a:rPr>
                      <m:t>ng</m:t>
                    </m:r>
                    <m:r>
                      <m:rPr>
                        <m:nor/>
                      </m:rPr>
                      <a:rPr lang="vi-VN" sz="2000">
                        <a:latin typeface="+mj-lt"/>
                      </a:rPr>
                      <m:t> </m:t>
                    </m:r>
                    <m:r>
                      <m:rPr>
                        <m:nor/>
                      </m:rPr>
                      <a:rPr lang="vi-VN" sz="2000">
                        <a:latin typeface="+mj-lt"/>
                      </a:rPr>
                      <m:t>carbon</m:t>
                    </m:r>
                  </m:oMath>
                </a14:m>
                <a:r>
                  <a:rPr lang="vi-VN" sz="2000" dirty="0">
                    <a:latin typeface="+mj-lt"/>
                  </a:rPr>
                  <a:t>, mô hình </a:t>
                </a:r>
                <a14:m>
                  <m:oMath xmlns:m="http://schemas.openxmlformats.org/officeDocument/2006/math">
                    <m:r>
                      <m:rPr>
                        <m:nor/>
                      </m:rPr>
                      <a:rPr lang="vi-VN" sz="2000">
                        <a:latin typeface="+mj-lt"/>
                      </a:rPr>
                      <m:t>để </m:t>
                    </m:r>
                    <m:r>
                      <m:rPr>
                        <m:nor/>
                      </m:rPr>
                      <a:rPr lang="vi-VN" sz="2000">
                        <a:latin typeface="+mj-lt"/>
                      </a:rPr>
                      <m:t>x</m:t>
                    </m:r>
                    <m:r>
                      <m:rPr>
                        <m:nor/>
                      </m:rPr>
                      <a:rPr lang="vi-VN" sz="2000">
                        <a:latin typeface="+mj-lt"/>
                      </a:rPr>
                      <m:t>á</m:t>
                    </m:r>
                    <m:r>
                      <m:rPr>
                        <m:nor/>
                      </m:rPr>
                      <a:rPr lang="vi-VN" sz="2000">
                        <a:latin typeface="+mj-lt"/>
                      </a:rPr>
                      <m:t>c</m:t>
                    </m:r>
                    <m:r>
                      <m:rPr>
                        <m:nor/>
                      </m:rPr>
                      <a:rPr lang="vi-VN" sz="2000">
                        <a:latin typeface="+mj-lt"/>
                      </a:rPr>
                      <m:t> đị</m:t>
                    </m:r>
                    <m:r>
                      <m:rPr>
                        <m:nor/>
                      </m:rPr>
                      <a:rPr lang="vi-VN" sz="2000">
                        <a:latin typeface="+mj-lt"/>
                      </a:rPr>
                      <m:t>nh</m:t>
                    </m:r>
                    <m:r>
                      <m:rPr>
                        <m:nor/>
                      </m:rPr>
                      <a:rPr lang="vi-VN" sz="2000">
                        <a:latin typeface="+mj-lt"/>
                      </a:rPr>
                      <m:t> </m:t>
                    </m:r>
                    <m:r>
                      <m:rPr>
                        <m:nor/>
                      </m:rPr>
                      <a:rPr lang="vi-VN" sz="2000">
                        <a:latin typeface="+mj-lt"/>
                      </a:rPr>
                      <m:t>tu</m:t>
                    </m:r>
                    <m:r>
                      <m:rPr>
                        <m:nor/>
                      </m:rPr>
                      <a:rPr lang="vi-VN" sz="2000">
                        <a:latin typeface="+mj-lt"/>
                      </a:rPr>
                      <m:t>ổ</m:t>
                    </m:r>
                    <m:r>
                      <m:rPr>
                        <m:nor/>
                      </m:rPr>
                      <a:rPr lang="vi-VN" sz="2000">
                        <a:latin typeface="+mj-lt"/>
                      </a:rPr>
                      <m:t>i</m:t>
                    </m:r>
                    <m:r>
                      <m:rPr>
                        <m:nor/>
                      </m:rPr>
                      <a:rPr lang="vi-VN" sz="2000">
                        <a:latin typeface="+mj-lt"/>
                      </a:rPr>
                      <m:t> </m:t>
                    </m:r>
                    <m:r>
                      <m:rPr>
                        <m:nor/>
                      </m:rPr>
                      <a:rPr lang="vi-VN" sz="2000">
                        <a:latin typeface="+mj-lt"/>
                      </a:rPr>
                      <m:t>c</m:t>
                    </m:r>
                    <m:r>
                      <m:rPr>
                        <m:nor/>
                      </m:rPr>
                      <a:rPr lang="vi-VN" sz="2000">
                        <a:latin typeface="+mj-lt"/>
                      </a:rPr>
                      <m:t>ủ</m:t>
                    </m:r>
                    <m:r>
                      <m:rPr>
                        <m:nor/>
                      </m:rPr>
                      <a:rPr lang="vi-VN" sz="2000">
                        <a:latin typeface="+mj-lt"/>
                      </a:rPr>
                      <m:t>a</m:t>
                    </m:r>
                    <m:r>
                      <m:rPr>
                        <m:nor/>
                      </m:rPr>
                      <a:rPr lang="vi-VN" sz="2000">
                        <a:latin typeface="+mj-lt"/>
                      </a:rPr>
                      <m:t> </m:t>
                    </m:r>
                    <m:r>
                      <m:rPr>
                        <m:nor/>
                      </m:rPr>
                      <a:rPr lang="vi-VN" sz="2000">
                        <a:latin typeface="+mj-lt"/>
                      </a:rPr>
                      <m:t>h</m:t>
                    </m:r>
                    <m:r>
                      <m:rPr>
                        <m:nor/>
                      </m:rPr>
                      <a:rPr lang="vi-VN" sz="2000">
                        <a:latin typeface="+mj-lt"/>
                      </a:rPr>
                      <m:t>ó</m:t>
                    </m:r>
                    <m:r>
                      <m:rPr>
                        <m:nor/>
                      </m:rPr>
                      <a:rPr lang="vi-VN" sz="2000">
                        <a:latin typeface="+mj-lt"/>
                      </a:rPr>
                      <m:t>a</m:t>
                    </m:r>
                    <m:r>
                      <m:rPr>
                        <m:nor/>
                      </m:rPr>
                      <a:rPr lang="vi-VN" sz="2000">
                        <a:latin typeface="+mj-lt"/>
                      </a:rPr>
                      <m:t> </m:t>
                    </m:r>
                    <m:r>
                      <m:rPr>
                        <m:nor/>
                      </m:rPr>
                      <a:rPr lang="vi-VN" sz="2000">
                        <a:latin typeface="+mj-lt"/>
                      </a:rPr>
                      <m:t>th</m:t>
                    </m:r>
                    <m:r>
                      <m:rPr>
                        <m:nor/>
                      </m:rPr>
                      <a:rPr lang="vi-VN" sz="2000">
                        <a:latin typeface="+mj-lt"/>
                      </a:rPr>
                      <m:t>ạ</m:t>
                    </m:r>
                    <m:r>
                      <m:rPr>
                        <m:nor/>
                      </m:rPr>
                      <a:rPr lang="vi-VN" sz="2000">
                        <a:latin typeface="+mj-lt"/>
                      </a:rPr>
                      <m:t>ch</m:t>
                    </m:r>
                    <m:r>
                      <m:rPr>
                        <m:nor/>
                      </m:rPr>
                      <a:rPr lang="vi-VN" sz="2000">
                        <a:latin typeface="+mj-lt"/>
                      </a:rPr>
                      <m:t> </m:t>
                    </m:r>
                    <m:r>
                      <m:rPr>
                        <m:nor/>
                      </m:rPr>
                      <a:rPr lang="vi-VN" sz="2000">
                        <a:latin typeface="+mj-lt"/>
                      </a:rPr>
                      <m:t>carbon</m:t>
                    </m:r>
                  </m:oMath>
                </a14:m>
                <a:r>
                  <a:rPr lang="vi-VN" sz="2000" dirty="0">
                    <a:latin typeface="+mj-lt"/>
                  </a:rPr>
                  <a:t> là</a:t>
                </a:r>
              </a:p>
            </p:txBody>
          </p:sp>
        </mc:Choice>
        <mc:Fallback xmlns="">
          <p:sp>
            <p:nvSpPr>
              <p:cNvPr id="2" name="TextBox 1">
                <a:extLst>
                  <a:ext uri="{FF2B5EF4-FFF2-40B4-BE49-F238E27FC236}">
                    <a16:creationId xmlns:a16="http://schemas.microsoft.com/office/drawing/2014/main" id="{2FE55F21-4D8F-0D5D-A6BD-CBFD2D660E6F}"/>
                  </a:ext>
                </a:extLst>
              </p:cNvPr>
              <p:cNvSpPr txBox="1">
                <a:spLocks noRot="1" noChangeAspect="1" noMove="1" noResize="1" noEditPoints="1" noAdjustHandles="1" noChangeArrowheads="1" noChangeShapeType="1" noTextEdit="1"/>
              </p:cNvSpPr>
              <p:nvPr/>
            </p:nvSpPr>
            <p:spPr>
              <a:xfrm>
                <a:off x="676717" y="1334734"/>
                <a:ext cx="11263646" cy="1000082"/>
              </a:xfrm>
              <a:prstGeom prst="rect">
                <a:avLst/>
              </a:prstGeom>
              <a:blipFill>
                <a:blip r:embed="rId2"/>
                <a:stretch>
                  <a:fillRect l="-541" b="-10366"/>
                </a:stretch>
              </a:blipFill>
            </p:spPr>
            <p:txBody>
              <a:bodyPr/>
              <a:lstStyle/>
              <a:p>
                <a:r>
                  <a:rPr lang="en-US">
                    <a:noFill/>
                  </a:rPr>
                  <a:t> </a:t>
                </a:r>
              </a:p>
            </p:txBody>
          </p:sp>
        </mc:Fallback>
      </mc:AlternateContent>
      <p:graphicFrame>
        <p:nvGraphicFramePr>
          <p:cNvPr id="3" name="Object 2">
            <a:extLst>
              <a:ext uri="{FF2B5EF4-FFF2-40B4-BE49-F238E27FC236}">
                <a16:creationId xmlns:a16="http://schemas.microsoft.com/office/drawing/2014/main" id="{FA6A0EBC-B572-70EC-4B08-C87849D4D0BA}"/>
              </a:ext>
            </a:extLst>
          </p:cNvPr>
          <p:cNvGraphicFramePr>
            <a:graphicFrameLocks noChangeAspect="1"/>
          </p:cNvGraphicFramePr>
          <p:nvPr>
            <p:extLst>
              <p:ext uri="{D42A27DB-BD31-4B8C-83A1-F6EECF244321}">
                <p14:modId xmlns:p14="http://schemas.microsoft.com/office/powerpoint/2010/main" val="3060847470"/>
              </p:ext>
            </p:extLst>
          </p:nvPr>
        </p:nvGraphicFramePr>
        <p:xfrm>
          <a:off x="4658762" y="2412121"/>
          <a:ext cx="6372225" cy="828675"/>
        </p:xfrm>
        <a:graphic>
          <a:graphicData uri="http://schemas.openxmlformats.org/presentationml/2006/ole">
            <mc:AlternateContent xmlns:mc="http://schemas.openxmlformats.org/markup-compatibility/2006">
              <mc:Choice xmlns:v="urn:schemas-microsoft-com:vml" Requires="v">
                <p:oleObj name="Equation" r:id="rId3" imgW="4051080" imgH="482400" progId="Equation.DSMT4">
                  <p:embed/>
                </p:oleObj>
              </mc:Choice>
              <mc:Fallback>
                <p:oleObj name="Equation" r:id="rId3" imgW="4051080" imgH="482400" progId="Equation.DSMT4">
                  <p:embed/>
                  <p:pic>
                    <p:nvPicPr>
                      <p:cNvPr id="3" name="Object 2">
                        <a:extLst>
                          <a:ext uri="{FF2B5EF4-FFF2-40B4-BE49-F238E27FC236}">
                            <a16:creationId xmlns:a16="http://schemas.microsoft.com/office/drawing/2014/main" id="{FA6A0EBC-B572-70EC-4B08-C87849D4D0BA}"/>
                          </a:ext>
                        </a:extLst>
                      </p:cNvPr>
                      <p:cNvPicPr>
                        <a:picLocks noChangeAspect="1" noChangeArrowheads="1"/>
                      </p:cNvPicPr>
                      <p:nvPr/>
                    </p:nvPicPr>
                    <p:blipFill>
                      <a:blip r:embed="rId4"/>
                      <a:srcRect/>
                      <a:stretch>
                        <a:fillRect/>
                      </a:stretch>
                    </p:blipFill>
                    <p:spPr bwMode="auto">
                      <a:xfrm>
                        <a:off x="4658762" y="2412121"/>
                        <a:ext cx="6372225" cy="828675"/>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10CBF3E4-93DD-6432-A291-67BFF3E24F83}"/>
              </a:ext>
            </a:extLst>
          </p:cNvPr>
          <p:cNvSpPr txBox="1"/>
          <p:nvPr/>
        </p:nvSpPr>
        <p:spPr>
          <a:xfrm>
            <a:off x="608656" y="3864226"/>
            <a:ext cx="5976360" cy="400110"/>
          </a:xfrm>
          <a:prstGeom prst="rect">
            <a:avLst/>
          </a:prstGeom>
          <a:noFill/>
        </p:spPr>
        <p:txBody>
          <a:bodyPr wrap="square" rtlCol="0">
            <a:spAutoFit/>
          </a:bodyPr>
          <a:lstStyle/>
          <a:p>
            <a:r>
              <a:rPr lang="vi-VN" sz="2000" dirty="0">
                <a:effectLst/>
                <a:latin typeface="Times New Roman" panose="02020603050405020304" pitchFamily="18" charset="0"/>
                <a:ea typeface="Calibri" panose="020F0502020204030204" pitchFamily="34" charset="0"/>
              </a:rPr>
              <a:t>Từ bài toán giá trị ban đầu (2.2) áp dụng (1.5) ta có ngay</a:t>
            </a:r>
            <a:endParaRPr lang="en-US" sz="2000" dirty="0"/>
          </a:p>
        </p:txBody>
      </p:sp>
      <p:graphicFrame>
        <p:nvGraphicFramePr>
          <p:cNvPr id="7" name="Object 6">
            <a:extLst>
              <a:ext uri="{FF2B5EF4-FFF2-40B4-BE49-F238E27FC236}">
                <a16:creationId xmlns:a16="http://schemas.microsoft.com/office/drawing/2014/main" id="{167D1111-B4BD-FF58-C701-E106FEB8B347}"/>
              </a:ext>
            </a:extLst>
          </p:cNvPr>
          <p:cNvGraphicFramePr>
            <a:graphicFrameLocks noChangeAspect="1"/>
          </p:cNvGraphicFramePr>
          <p:nvPr>
            <p:extLst>
              <p:ext uri="{D42A27DB-BD31-4B8C-83A1-F6EECF244321}">
                <p14:modId xmlns:p14="http://schemas.microsoft.com/office/powerpoint/2010/main" val="4159098260"/>
              </p:ext>
            </p:extLst>
          </p:nvPr>
        </p:nvGraphicFramePr>
        <p:xfrm>
          <a:off x="6451600" y="3890963"/>
          <a:ext cx="1209675" cy="398462"/>
        </p:xfrm>
        <a:graphic>
          <a:graphicData uri="http://schemas.openxmlformats.org/presentationml/2006/ole">
            <mc:AlternateContent xmlns:mc="http://schemas.openxmlformats.org/markup-compatibility/2006">
              <mc:Choice xmlns:v="urn:schemas-microsoft-com:vml" Requires="v">
                <p:oleObj name="Equation" r:id="rId5" imgW="799920" imgH="241200" progId="Equation.DSMT4">
                  <p:embed/>
                </p:oleObj>
              </mc:Choice>
              <mc:Fallback>
                <p:oleObj name="Equation" r:id="rId5" imgW="799920" imgH="241200" progId="Equation.DSMT4">
                  <p:embed/>
                  <p:pic>
                    <p:nvPicPr>
                      <p:cNvPr id="16" name="Object 15">
                        <a:extLst>
                          <a:ext uri="{FF2B5EF4-FFF2-40B4-BE49-F238E27FC236}">
                            <a16:creationId xmlns:a16="http://schemas.microsoft.com/office/drawing/2014/main" id="{D6DCC2A9-0F76-7166-4791-E4F34BEF180E}"/>
                          </a:ext>
                        </a:extLst>
                      </p:cNvPr>
                      <p:cNvPicPr>
                        <a:picLocks noChangeAspect="1" noChangeArrowheads="1"/>
                      </p:cNvPicPr>
                      <p:nvPr/>
                    </p:nvPicPr>
                    <p:blipFill>
                      <a:blip r:embed="rId6"/>
                      <a:srcRect/>
                      <a:stretch>
                        <a:fillRect/>
                      </a:stretch>
                    </p:blipFill>
                    <p:spPr bwMode="auto">
                      <a:xfrm>
                        <a:off x="6451600" y="3890963"/>
                        <a:ext cx="1209675" cy="398462"/>
                      </a:xfrm>
                      <a:prstGeom prst="rect">
                        <a:avLst/>
                      </a:prstGeom>
                      <a:noFill/>
                    </p:spPr>
                  </p:pic>
                </p:oleObj>
              </mc:Fallback>
            </mc:AlternateContent>
          </a:graphicData>
        </a:graphic>
      </p:graphicFrame>
      <p:sp>
        <p:nvSpPr>
          <p:cNvPr id="8" name="TextBox 7">
            <a:extLst>
              <a:ext uri="{FF2B5EF4-FFF2-40B4-BE49-F238E27FC236}">
                <a16:creationId xmlns:a16="http://schemas.microsoft.com/office/drawing/2014/main" id="{06CF88A0-F7F3-963A-D9AD-DF42B6DE660F}"/>
              </a:ext>
            </a:extLst>
          </p:cNvPr>
          <p:cNvSpPr txBox="1"/>
          <p:nvPr/>
        </p:nvSpPr>
        <p:spPr>
          <a:xfrm>
            <a:off x="575483" y="4573963"/>
            <a:ext cx="5026328" cy="400110"/>
          </a:xfrm>
          <a:prstGeom prst="rect">
            <a:avLst/>
          </a:prstGeom>
          <a:noFill/>
        </p:spPr>
        <p:txBody>
          <a:bodyPr wrap="square" rtlCol="0">
            <a:spAutoFit/>
          </a:bodyPr>
          <a:lstStyle/>
          <a:p>
            <a:r>
              <a:rPr lang="vi-VN" sz="2000" dirty="0">
                <a:latin typeface="Times New Roman" panose="02020603050405020304" pitchFamily="18" charset="0"/>
                <a:ea typeface="Calibri" panose="020F0502020204030204" pitchFamily="34" charset="0"/>
              </a:rPr>
              <a:t>B</a:t>
            </a:r>
            <a:r>
              <a:rPr lang="vi-VN" sz="2000" dirty="0">
                <a:effectLst/>
                <a:latin typeface="Times New Roman" panose="02020603050405020304" pitchFamily="18" charset="0"/>
                <a:ea typeface="Calibri" panose="020F0502020204030204" pitchFamily="34" charset="0"/>
              </a:rPr>
              <a:t>iết chu kỳ bán rã của C-14 là 5730 năm, ta có</a:t>
            </a:r>
            <a:endParaRPr lang="en-US" sz="2000" dirty="0"/>
          </a:p>
        </p:txBody>
      </p:sp>
      <p:graphicFrame>
        <p:nvGraphicFramePr>
          <p:cNvPr id="9" name="Object 8">
            <a:extLst>
              <a:ext uri="{FF2B5EF4-FFF2-40B4-BE49-F238E27FC236}">
                <a16:creationId xmlns:a16="http://schemas.microsoft.com/office/drawing/2014/main" id="{E192E50D-6D32-7561-173B-B6DE25DDE9FC}"/>
              </a:ext>
            </a:extLst>
          </p:cNvPr>
          <p:cNvGraphicFramePr>
            <a:graphicFrameLocks noChangeAspect="1"/>
          </p:cNvGraphicFramePr>
          <p:nvPr>
            <p:extLst>
              <p:ext uri="{D42A27DB-BD31-4B8C-83A1-F6EECF244321}">
                <p14:modId xmlns:p14="http://schemas.microsoft.com/office/powerpoint/2010/main" val="399336930"/>
              </p:ext>
            </p:extLst>
          </p:nvPr>
        </p:nvGraphicFramePr>
        <p:xfrm>
          <a:off x="5664200" y="4464050"/>
          <a:ext cx="3440113" cy="636588"/>
        </p:xfrm>
        <a:graphic>
          <a:graphicData uri="http://schemas.openxmlformats.org/presentationml/2006/ole">
            <mc:AlternateContent xmlns:mc="http://schemas.openxmlformats.org/markup-compatibility/2006">
              <mc:Choice xmlns:v="urn:schemas-microsoft-com:vml" Requires="v">
                <p:oleObj name="Equation" r:id="rId7" imgW="2273040" imgH="393480" progId="Equation.DSMT4">
                  <p:embed/>
                </p:oleObj>
              </mc:Choice>
              <mc:Fallback>
                <p:oleObj name="Equation" r:id="rId7" imgW="2273040" imgH="393480" progId="Equation.DSMT4">
                  <p:embed/>
                  <p:pic>
                    <p:nvPicPr>
                      <p:cNvPr id="19" name="Object 18">
                        <a:extLst>
                          <a:ext uri="{FF2B5EF4-FFF2-40B4-BE49-F238E27FC236}">
                            <a16:creationId xmlns:a16="http://schemas.microsoft.com/office/drawing/2014/main" id="{45571FBB-53EC-D232-67D4-F665DD8B74D4}"/>
                          </a:ext>
                        </a:extLst>
                      </p:cNvPr>
                      <p:cNvPicPr>
                        <a:picLocks noChangeAspect="1" noChangeArrowheads="1"/>
                      </p:cNvPicPr>
                      <p:nvPr/>
                    </p:nvPicPr>
                    <p:blipFill>
                      <a:blip r:embed="rId8"/>
                      <a:srcRect/>
                      <a:stretch>
                        <a:fillRect/>
                      </a:stretch>
                    </p:blipFill>
                    <p:spPr bwMode="auto">
                      <a:xfrm>
                        <a:off x="5664200" y="4464050"/>
                        <a:ext cx="3440113" cy="636588"/>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504D7B0F-05E0-EBFD-A66E-3E17926B3748}"/>
              </a:ext>
            </a:extLst>
          </p:cNvPr>
          <p:cNvGraphicFramePr>
            <a:graphicFrameLocks noChangeAspect="1"/>
          </p:cNvGraphicFramePr>
          <p:nvPr>
            <p:extLst>
              <p:ext uri="{D42A27DB-BD31-4B8C-83A1-F6EECF244321}">
                <p14:modId xmlns:p14="http://schemas.microsoft.com/office/powerpoint/2010/main" val="1342175048"/>
              </p:ext>
            </p:extLst>
          </p:nvPr>
        </p:nvGraphicFramePr>
        <p:xfrm>
          <a:off x="2922469" y="5237194"/>
          <a:ext cx="5688871" cy="641726"/>
        </p:xfrm>
        <a:graphic>
          <a:graphicData uri="http://schemas.openxmlformats.org/presentationml/2006/ole">
            <mc:AlternateContent xmlns:mc="http://schemas.openxmlformats.org/markup-compatibility/2006">
              <mc:Choice xmlns:v="urn:schemas-microsoft-com:vml" Requires="v">
                <p:oleObj name="Equation" r:id="rId9" imgW="3924300" imgH="393700" progId="Equation.DSMT4">
                  <p:embed/>
                </p:oleObj>
              </mc:Choice>
              <mc:Fallback>
                <p:oleObj name="Equation" r:id="rId9" imgW="3924300" imgH="393700" progId="Equation.DSMT4">
                  <p:embed/>
                  <p:pic>
                    <p:nvPicPr>
                      <p:cNvPr id="24" name="Object 23">
                        <a:extLst>
                          <a:ext uri="{FF2B5EF4-FFF2-40B4-BE49-F238E27FC236}">
                            <a16:creationId xmlns:a16="http://schemas.microsoft.com/office/drawing/2014/main" id="{6932F8BE-C57E-C8D7-ADD8-46096CCC3E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2469" y="5237194"/>
                        <a:ext cx="5688871" cy="641726"/>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9477367B-96C5-3E41-C65C-A4110D684F7C}"/>
              </a:ext>
            </a:extLst>
          </p:cNvPr>
          <p:cNvSpPr txBox="1"/>
          <p:nvPr/>
        </p:nvSpPr>
        <p:spPr>
          <a:xfrm>
            <a:off x="706385" y="5323211"/>
            <a:ext cx="2521258" cy="400110"/>
          </a:xfrm>
          <a:prstGeom prst="rect">
            <a:avLst/>
          </a:prstGeom>
          <a:noFill/>
        </p:spPr>
        <p:txBody>
          <a:bodyPr wrap="square" rtlCol="0">
            <a:spAutoFit/>
          </a:bodyPr>
          <a:lstStyle/>
          <a:p>
            <a:r>
              <a:rPr lang="vi-VN" sz="2000" dirty="0">
                <a:latin typeface="+mj-lt"/>
              </a:rPr>
              <a:t>Giải phương trình</a:t>
            </a:r>
            <a:endParaRPr lang="en-US" sz="2000" dirty="0">
              <a:latin typeface="+mj-l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61D8DE3-8541-C531-1FD0-C06E2847AEB5}"/>
                  </a:ext>
                </a:extLst>
              </p:cNvPr>
              <p:cNvSpPr txBox="1"/>
              <p:nvPr/>
            </p:nvSpPr>
            <p:spPr>
              <a:xfrm>
                <a:off x="706385" y="6099335"/>
                <a:ext cx="2897888" cy="369333"/>
              </a:xfrm>
              <a:prstGeom prst="rect">
                <a:avLst/>
              </a:prstGeom>
              <a:noFill/>
            </p:spPr>
            <p:txBody>
              <a:bodyPr wrap="square" rtlCol="0">
                <a:spAutoFit/>
              </a:bodyPr>
              <a:lstStyle/>
              <a:p>
                <a:r>
                  <a:rPr lang="vi-VN" dirty="0">
                    <a:latin typeface="+mj-lt"/>
                  </a:rPr>
                  <a:t>Do đó </a:t>
                </a:r>
                <a14:m>
                  <m:oMath xmlns:m="http://schemas.openxmlformats.org/officeDocument/2006/math">
                    <m:r>
                      <m:rPr>
                        <m:sty m:val="p"/>
                      </m:rPr>
                      <a:rPr lang="vi-VN" dirty="0">
                        <a:latin typeface="Cambria Math" panose="02040503050406030204" pitchFamily="18" charset="0"/>
                      </a:rPr>
                      <m:t>A</m:t>
                    </m:r>
                  </m:oMath>
                </a14:m>
                <a:r>
                  <a:rPr lang="vi-VN" dirty="0">
                    <a:latin typeface="+mj-lt"/>
                  </a:rPr>
                  <a:t>(t)=</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A</m:t>
                        </m:r>
                      </m:e>
                      <m:sub>
                        <m:r>
                          <a:rPr lang="vi-VN" i="1">
                            <a:latin typeface="Cambria Math" panose="02040503050406030204" pitchFamily="18" charset="0"/>
                          </a:rPr>
                          <m:t>0</m:t>
                        </m:r>
                      </m:sub>
                    </m:sSub>
                    <m:sSup>
                      <m:sSupPr>
                        <m:ctrlPr>
                          <a:rPr lang="vi-VN" i="1" smtClean="0">
                            <a:latin typeface="Cambria Math" panose="02040503050406030204" pitchFamily="18" charset="0"/>
                          </a:rPr>
                        </m:ctrlPr>
                      </m:sSupPr>
                      <m:e>
                        <m:r>
                          <m:rPr>
                            <m:sty m:val="p"/>
                          </m:rPr>
                          <a:rPr lang="vi-VN" i="1">
                            <a:latin typeface="Cambria Math" panose="02040503050406030204" pitchFamily="18" charset="0"/>
                          </a:rPr>
                          <m:t>e</m:t>
                        </m:r>
                      </m:e>
                      <m:sup>
                        <m:r>
                          <a:rPr lang="vi-VN" b="0" i="1" smtClean="0">
                            <a:latin typeface="Cambria Math" panose="02040503050406030204" pitchFamily="18" charset="0"/>
                          </a:rPr>
                          <m:t>−</m:t>
                        </m:r>
                        <m:r>
                          <a:rPr lang="vi-VN" i="1">
                            <a:latin typeface="Cambria Math" panose="02040503050406030204" pitchFamily="18" charset="0"/>
                          </a:rPr>
                          <m:t>0</m:t>
                        </m:r>
                        <m:r>
                          <a:rPr lang="vi-VN" b="0" i="1" smtClean="0">
                            <a:latin typeface="Cambria Math" panose="02040503050406030204" pitchFamily="18" charset="0"/>
                          </a:rPr>
                          <m:t>.</m:t>
                        </m:r>
                        <m:r>
                          <a:rPr lang="vi-VN" i="1">
                            <a:latin typeface="Cambria Math" panose="02040503050406030204" pitchFamily="18" charset="0"/>
                          </a:rPr>
                          <m:t>00012097</m:t>
                        </m:r>
                        <m:r>
                          <m:rPr>
                            <m:sty m:val="p"/>
                          </m:rPr>
                          <a:rPr lang="vi-VN" i="1">
                            <a:latin typeface="Cambria Math" panose="02040503050406030204" pitchFamily="18" charset="0"/>
                          </a:rPr>
                          <m:t>t</m:t>
                        </m:r>
                      </m:sup>
                    </m:sSup>
                    <m:r>
                      <a:rPr lang="vi-VN" b="0" i="1" smtClean="0">
                        <a:latin typeface="Cambria Math" panose="02040503050406030204" pitchFamily="18" charset="0"/>
                      </a:rPr>
                      <m:t>.</m:t>
                    </m:r>
                  </m:oMath>
                </a14:m>
                <a:endParaRPr lang="en-US" dirty="0">
                  <a:latin typeface="+mj-lt"/>
                </a:endParaRPr>
              </a:p>
            </p:txBody>
          </p:sp>
        </mc:Choice>
        <mc:Fallback xmlns="">
          <p:sp>
            <p:nvSpPr>
              <p:cNvPr id="13" name="TextBox 12">
                <a:extLst>
                  <a:ext uri="{FF2B5EF4-FFF2-40B4-BE49-F238E27FC236}">
                    <a16:creationId xmlns:a16="http://schemas.microsoft.com/office/drawing/2014/main" id="{761D8DE3-8541-C531-1FD0-C06E2847AEB5}"/>
                  </a:ext>
                </a:extLst>
              </p:cNvPr>
              <p:cNvSpPr txBox="1">
                <a:spLocks noRot="1" noChangeAspect="1" noMove="1" noResize="1" noEditPoints="1" noAdjustHandles="1" noChangeArrowheads="1" noChangeShapeType="1" noTextEdit="1"/>
              </p:cNvSpPr>
              <p:nvPr/>
            </p:nvSpPr>
            <p:spPr>
              <a:xfrm>
                <a:off x="706385" y="6099335"/>
                <a:ext cx="2897888" cy="369333"/>
              </a:xfrm>
              <a:prstGeom prst="rect">
                <a:avLst/>
              </a:prstGeom>
              <a:blipFill>
                <a:blip r:embed="rId11"/>
                <a:stretch>
                  <a:fillRect l="-1895" t="-11667" b="-2500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D53D932-3AB6-3C86-4AB8-528482911FD0}"/>
              </a:ext>
            </a:extLst>
          </p:cNvPr>
          <p:cNvSpPr txBox="1"/>
          <p:nvPr/>
        </p:nvSpPr>
        <p:spPr>
          <a:xfrm>
            <a:off x="676717" y="3239451"/>
            <a:ext cx="6172200" cy="400110"/>
          </a:xfrm>
          <a:prstGeom prst="rect">
            <a:avLst/>
          </a:prstGeom>
          <a:noFill/>
        </p:spPr>
        <p:txBody>
          <a:bodyPr wrap="square">
            <a:spAutoFit/>
          </a:bodyPr>
          <a:lstStyle/>
          <a:p>
            <a:r>
              <a:rPr lang="vi-VN" sz="2000" dirty="0">
                <a:latin typeface="+mj-lt"/>
              </a:rPr>
              <a:t>trong đó k là hằng số tỷ lệ (k&lt;0).</a:t>
            </a:r>
            <a:endParaRPr lang="en-US" sz="2000" dirty="0"/>
          </a:p>
        </p:txBody>
      </p:sp>
      <p:sp>
        <p:nvSpPr>
          <p:cNvPr id="6" name="Slide Number Placeholder 5">
            <a:extLst>
              <a:ext uri="{FF2B5EF4-FFF2-40B4-BE49-F238E27FC236}">
                <a16:creationId xmlns:a16="http://schemas.microsoft.com/office/drawing/2014/main" id="{BC65C593-1C46-0EB0-33ED-B64937AD6815}"/>
              </a:ext>
            </a:extLst>
          </p:cNvPr>
          <p:cNvSpPr>
            <a:spLocks noGrp="1"/>
          </p:cNvSpPr>
          <p:nvPr>
            <p:ph type="sldNum" sz="quarter" idx="12"/>
          </p:nvPr>
        </p:nvSpPr>
        <p:spPr/>
        <p:txBody>
          <a:bodyPr/>
          <a:lstStyle/>
          <a:p>
            <a:fld id="{AE084046-3560-4550-80BC-42F145ADDE7C}" type="slidenum">
              <a:rPr lang="en-US" smtClean="0"/>
              <a:t>11</a:t>
            </a:fld>
            <a:endParaRPr lang="en-US"/>
          </a:p>
        </p:txBody>
      </p:sp>
    </p:spTree>
    <p:extLst>
      <p:ext uri="{BB962C8B-B14F-4D97-AF65-F5344CB8AC3E}">
        <p14:creationId xmlns:p14="http://schemas.microsoft.com/office/powerpoint/2010/main" val="381656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par>
                                <p:cTn id="29" presetID="16" presetClass="entr" presetSubtype="21"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par>
                                <p:cTn id="37" presetID="16" presetClass="entr" presetSubtype="21"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inVertical)">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476573-CDC6-68C8-6243-94753BEFCDF1}"/>
              </a:ext>
            </a:extLst>
          </p:cNvPr>
          <p:cNvSpPr txBox="1"/>
          <p:nvPr/>
        </p:nvSpPr>
        <p:spPr>
          <a:xfrm>
            <a:off x="381740" y="177553"/>
            <a:ext cx="6052144" cy="3474477"/>
          </a:xfrm>
          <a:prstGeom prst="rect">
            <a:avLst/>
          </a:prstGeom>
          <a:noFill/>
        </p:spPr>
        <p:txBody>
          <a:bodyPr wrap="square" rtlCol="0">
            <a:spAutoFit/>
          </a:bodyPr>
          <a:lstStyle/>
          <a:p>
            <a:pPr algn="just">
              <a:lnSpc>
                <a:spcPct val="150000"/>
              </a:lnSpc>
              <a:spcAft>
                <a:spcPts val="800"/>
              </a:spcAft>
              <a:tabLst>
                <a:tab pos="1266190" algn="l"/>
              </a:tabLs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2.2.2. Bài tập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Bài 2.2.1</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Các nhà khảo cổ đã sử dụng những mảnh gỗ đốt, hoặc than củi, được tìm thấy tại khu vực này để xác định niên đại các bức tranh và hình vẽ thời tiền sử trên tường và trần của một hang động ở Lascaux, Pháp (xem Hình 2.3). Trong một mẩu gỗ bị đốt cháy, nếu người ta thấy rằng  85.5% C-14 được tìm thấy trong các cây sống cùng loại đã bị phân huỷ. Xác định tuổi của các bức tranh?</a:t>
            </a:r>
            <a:endParaRPr lang="en-US" dirty="0"/>
          </a:p>
        </p:txBody>
      </p:sp>
      <p:pic>
        <p:nvPicPr>
          <p:cNvPr id="8" name="Picture 7">
            <a:extLst>
              <a:ext uri="{FF2B5EF4-FFF2-40B4-BE49-F238E27FC236}">
                <a16:creationId xmlns:a16="http://schemas.microsoft.com/office/drawing/2014/main" id="{761DD462-BBB3-9645-796C-33030CE6D9BB}"/>
              </a:ext>
            </a:extLst>
          </p:cNvPr>
          <p:cNvPicPr>
            <a:picLocks noChangeAspect="1"/>
          </p:cNvPicPr>
          <p:nvPr/>
        </p:nvPicPr>
        <p:blipFill>
          <a:blip r:embed="rId2"/>
          <a:stretch>
            <a:fillRect/>
          </a:stretch>
        </p:blipFill>
        <p:spPr>
          <a:xfrm>
            <a:off x="1717274" y="3744629"/>
            <a:ext cx="3380999" cy="2277458"/>
          </a:xfrm>
          <a:prstGeom prst="rect">
            <a:avLst/>
          </a:prstGeom>
        </p:spPr>
      </p:pic>
      <p:sp>
        <p:nvSpPr>
          <p:cNvPr id="10" name="TextBox 9">
            <a:extLst>
              <a:ext uri="{FF2B5EF4-FFF2-40B4-BE49-F238E27FC236}">
                <a16:creationId xmlns:a16="http://schemas.microsoft.com/office/drawing/2014/main" id="{9CFAC557-09E2-6CBA-1937-7154B81107FF}"/>
              </a:ext>
            </a:extLst>
          </p:cNvPr>
          <p:cNvSpPr txBox="1"/>
          <p:nvPr/>
        </p:nvSpPr>
        <p:spPr>
          <a:xfrm>
            <a:off x="550416" y="5900958"/>
            <a:ext cx="5702406" cy="878895"/>
          </a:xfrm>
          <a:prstGeom prst="rect">
            <a:avLst/>
          </a:prstGeom>
          <a:noFill/>
        </p:spPr>
        <p:txBody>
          <a:bodyPr wrap="square">
            <a:spAutoFit/>
          </a:bodyPr>
          <a:lstStyle/>
          <a:p>
            <a:pPr algn="ctr">
              <a:lnSpc>
                <a:spcPct val="150000"/>
              </a:lnSpc>
              <a:spcAft>
                <a:spcPts val="1000"/>
              </a:spcAft>
            </a:pP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Hình 2.3. Bức tranh trên tường trong hang động (bức tranh đá vẽ một con ngựa và một con bò), xem [6].</a:t>
            </a:r>
            <a:endParaRPr lang="en-US" sz="105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BCE55EA7-6BB4-1043-8838-549C1FB1AF19}"/>
              </a:ext>
            </a:extLst>
          </p:cNvPr>
          <p:cNvCxnSpPr/>
          <p:nvPr/>
        </p:nvCxnSpPr>
        <p:spPr>
          <a:xfrm>
            <a:off x="6566043" y="426414"/>
            <a:ext cx="88777" cy="63209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8CEE9EB-52D1-512C-CB9A-FA9B852094F1}"/>
              </a:ext>
            </a:extLst>
          </p:cNvPr>
          <p:cNvSpPr txBox="1"/>
          <p:nvPr/>
        </p:nvSpPr>
        <p:spPr>
          <a:xfrm>
            <a:off x="6786979" y="252247"/>
            <a:ext cx="1296139" cy="372863"/>
          </a:xfrm>
          <a:prstGeom prst="rect">
            <a:avLst/>
          </a:prstGeom>
          <a:noFill/>
        </p:spPr>
        <p:txBody>
          <a:bodyPr wrap="square" rtlCol="0">
            <a:spAutoFit/>
          </a:bodyPr>
          <a:lstStyle/>
          <a:p>
            <a:r>
              <a:rPr lang="vi-VN" b="1" dirty="0">
                <a:latin typeface="+mj-lt"/>
              </a:rPr>
              <a:t>Lời giải.</a:t>
            </a:r>
            <a:endParaRPr lang="en-US" b="1" dirty="0">
              <a:latin typeface="+mj-lt"/>
            </a:endParaRPr>
          </a:p>
        </p:txBody>
      </p:sp>
      <p:sp>
        <p:nvSpPr>
          <p:cNvPr id="15" name="Rectangle 5">
            <a:extLst>
              <a:ext uri="{FF2B5EF4-FFF2-40B4-BE49-F238E27FC236}">
                <a16:creationId xmlns:a16="http://schemas.microsoft.com/office/drawing/2014/main" id="{4FBD64D4-38F8-9EDD-7F47-170E8AAB6E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7">
            <a:extLst>
              <a:ext uri="{FF2B5EF4-FFF2-40B4-BE49-F238E27FC236}">
                <a16:creationId xmlns:a16="http://schemas.microsoft.com/office/drawing/2014/main" id="{190D118C-C7E2-F8D7-5516-9AE7BD8F1908}"/>
              </a:ext>
            </a:extLst>
          </p:cNvPr>
          <p:cNvSpPr>
            <a:spLocks noChangeArrowheads="1"/>
          </p:cNvSpPr>
          <p:nvPr/>
        </p:nvSpPr>
        <p:spPr bwMode="auto">
          <a:xfrm>
            <a:off x="0" y="-1314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9">
            <a:extLst>
              <a:ext uri="{FF2B5EF4-FFF2-40B4-BE49-F238E27FC236}">
                <a16:creationId xmlns:a16="http://schemas.microsoft.com/office/drawing/2014/main" id="{27D9642F-B691-3E26-73E9-0EA16DE61FC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1">
            <a:extLst>
              <a:ext uri="{FF2B5EF4-FFF2-40B4-BE49-F238E27FC236}">
                <a16:creationId xmlns:a16="http://schemas.microsoft.com/office/drawing/2014/main" id="{F44C331B-A340-52BB-F03F-8AAA07E397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13">
            <a:extLst>
              <a:ext uri="{FF2B5EF4-FFF2-40B4-BE49-F238E27FC236}">
                <a16:creationId xmlns:a16="http://schemas.microsoft.com/office/drawing/2014/main" id="{EA57DED2-E2BE-5EE3-8ADC-2E95DE236F6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6970D6B-6814-A863-7DB6-708D07DADEDB}"/>
                  </a:ext>
                </a:extLst>
              </p:cNvPr>
              <p:cNvSpPr txBox="1"/>
              <p:nvPr/>
            </p:nvSpPr>
            <p:spPr>
              <a:xfrm>
                <a:off x="6968041" y="906386"/>
                <a:ext cx="4654307" cy="1709892"/>
              </a:xfrm>
              <a:prstGeom prst="rect">
                <a:avLst/>
              </a:prstGeom>
              <a:noFill/>
            </p:spPr>
            <p:txBody>
              <a:bodyPr wrap="square" rtlCol="0">
                <a:spAutoFit/>
              </a:bodyPr>
              <a:lstStyle/>
              <a:p>
                <a:pPr>
                  <a:lnSpc>
                    <a:spcPct val="15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Theo giả thiết, có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85</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5% C-14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hủy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nghĩa là lượng còn lại tại thời điểm t là </a:t>
                </a:r>
              </a:p>
              <a:p>
                <a:pPr>
                  <a:lnSpc>
                    <a:spcPct val="150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1 – 0</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855 = 0</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145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A(t)=0.145</a:t>
                </a:r>
                <a14:m>
                  <m:oMath xmlns:m="http://schemas.openxmlformats.org/officeDocument/2006/math">
                    <m:sSub>
                      <m:sSubPr>
                        <m:ctrlPr>
                          <a:rPr lang="vi-VN" sz="1800" i="1" smtClean="0">
                            <a:effectLst/>
                            <a:latin typeface="Cambria Math" panose="02040503050406030204" pitchFamily="18" charset="0"/>
                            <a:cs typeface="Times New Roman" panose="02020603050405020304" pitchFamily="18" charset="0"/>
                          </a:rPr>
                        </m:ctrlPr>
                      </m:sSubPr>
                      <m:e>
                        <m:r>
                          <m:rPr>
                            <m:sty m:val="p"/>
                          </m:rPr>
                          <a:rPr lang="vi-VN" i="1">
                            <a:latin typeface="Cambria Math" panose="02040503050406030204" pitchFamily="18" charset="0"/>
                            <a:cs typeface="Times New Roman" panose="02020603050405020304" pitchFamily="18" charset="0"/>
                          </a:rPr>
                          <m:t>A</m:t>
                        </m:r>
                      </m:e>
                      <m:sub>
                        <m:r>
                          <a:rPr lang="vi-VN" i="1">
                            <a:latin typeface="Cambria Math" panose="02040503050406030204" pitchFamily="18" charset="0"/>
                            <a:cs typeface="Times New Roman" panose="02020603050405020304" pitchFamily="18" charset="0"/>
                          </a:rPr>
                          <m:t>0</m:t>
                        </m:r>
                      </m:sub>
                    </m:sSub>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ta có phương trình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E6970D6B-6814-A863-7DB6-708D07DADEDB}"/>
                  </a:ext>
                </a:extLst>
              </p:cNvPr>
              <p:cNvSpPr txBox="1">
                <a:spLocks noRot="1" noChangeAspect="1" noMove="1" noResize="1" noEditPoints="1" noAdjustHandles="1" noChangeArrowheads="1" noChangeShapeType="1" noTextEdit="1"/>
              </p:cNvSpPr>
              <p:nvPr/>
            </p:nvSpPr>
            <p:spPr>
              <a:xfrm>
                <a:off x="6968041" y="906386"/>
                <a:ext cx="4654307" cy="1709892"/>
              </a:xfrm>
              <a:prstGeom prst="rect">
                <a:avLst/>
              </a:prstGeom>
              <a:blipFill>
                <a:blip r:embed="rId3"/>
                <a:stretch>
                  <a:fillRect l="-1047" b="-4643"/>
                </a:stretch>
              </a:blipFill>
            </p:spPr>
            <p:txBody>
              <a:bodyPr/>
              <a:lstStyle/>
              <a:p>
                <a:r>
                  <a:rPr lang="en-US">
                    <a:noFill/>
                  </a:rPr>
                  <a:t> </a:t>
                </a:r>
              </a:p>
            </p:txBody>
          </p:sp>
        </mc:Fallback>
      </mc:AlternateContent>
      <p:sp>
        <p:nvSpPr>
          <p:cNvPr id="30" name="Rectangle 15">
            <a:extLst>
              <a:ext uri="{FF2B5EF4-FFF2-40B4-BE49-F238E27FC236}">
                <a16:creationId xmlns:a16="http://schemas.microsoft.com/office/drawing/2014/main" id="{FA07FE85-2D9A-73D7-8AA0-5389ABE5D5A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 name="Object 30">
            <a:extLst>
              <a:ext uri="{FF2B5EF4-FFF2-40B4-BE49-F238E27FC236}">
                <a16:creationId xmlns:a16="http://schemas.microsoft.com/office/drawing/2014/main" id="{214CF0CE-29BB-8A56-6156-7B10D66550C3}"/>
              </a:ext>
            </a:extLst>
          </p:cNvPr>
          <p:cNvGraphicFramePr>
            <a:graphicFrameLocks noChangeAspect="1"/>
          </p:cNvGraphicFramePr>
          <p:nvPr>
            <p:extLst>
              <p:ext uri="{D42A27DB-BD31-4B8C-83A1-F6EECF244321}">
                <p14:modId xmlns:p14="http://schemas.microsoft.com/office/powerpoint/2010/main" val="722725086"/>
              </p:ext>
            </p:extLst>
          </p:nvPr>
        </p:nvGraphicFramePr>
        <p:xfrm>
          <a:off x="8266113" y="2897554"/>
          <a:ext cx="2371823" cy="1976287"/>
        </p:xfrm>
        <a:graphic>
          <a:graphicData uri="http://schemas.openxmlformats.org/presentationml/2006/ole">
            <mc:AlternateContent xmlns:mc="http://schemas.openxmlformats.org/markup-compatibility/2006">
              <mc:Choice xmlns:v="urn:schemas-microsoft-com:vml" Requires="v">
                <p:oleObj name="Equation" r:id="rId4" imgW="1562040" imgH="1320480" progId="Equation.DSMT4">
                  <p:embed/>
                </p:oleObj>
              </mc:Choice>
              <mc:Fallback>
                <p:oleObj name="Equation" r:id="rId4" imgW="1562040" imgH="1320480" progId="Equation.DSMT4">
                  <p:embed/>
                  <p:pic>
                    <p:nvPicPr>
                      <p:cNvPr id="31" name="Object 30">
                        <a:extLst>
                          <a:ext uri="{FF2B5EF4-FFF2-40B4-BE49-F238E27FC236}">
                            <a16:creationId xmlns:a16="http://schemas.microsoft.com/office/drawing/2014/main" id="{214CF0CE-29BB-8A56-6156-7B10D66550C3}"/>
                          </a:ext>
                        </a:extLst>
                      </p:cNvPr>
                      <p:cNvPicPr>
                        <a:picLocks noChangeAspect="1" noChangeArrowheads="1"/>
                      </p:cNvPicPr>
                      <p:nvPr/>
                    </p:nvPicPr>
                    <p:blipFill>
                      <a:blip r:embed="rId5"/>
                      <a:srcRect/>
                      <a:stretch>
                        <a:fillRect/>
                      </a:stretch>
                    </p:blipFill>
                    <p:spPr bwMode="auto">
                      <a:xfrm>
                        <a:off x="8266113" y="2897554"/>
                        <a:ext cx="2371823" cy="1976287"/>
                      </a:xfrm>
                      <a:prstGeom prst="rect">
                        <a:avLst/>
                      </a:prstGeom>
                      <a:noFill/>
                    </p:spPr>
                  </p:pic>
                </p:oleObj>
              </mc:Fallback>
            </mc:AlternateContent>
          </a:graphicData>
        </a:graphic>
      </p:graphicFrame>
      <p:sp>
        <p:nvSpPr>
          <p:cNvPr id="32" name="TextBox 31">
            <a:extLst>
              <a:ext uri="{FF2B5EF4-FFF2-40B4-BE49-F238E27FC236}">
                <a16:creationId xmlns:a16="http://schemas.microsoft.com/office/drawing/2014/main" id="{117759BB-7583-9488-BF0C-29F96DCAC0CE}"/>
              </a:ext>
            </a:extLst>
          </p:cNvPr>
          <p:cNvSpPr txBox="1"/>
          <p:nvPr/>
        </p:nvSpPr>
        <p:spPr>
          <a:xfrm>
            <a:off x="7007441" y="5245178"/>
            <a:ext cx="5184559" cy="369332"/>
          </a:xfrm>
          <a:prstGeom prst="rect">
            <a:avLst/>
          </a:prstGeom>
          <a:noFill/>
        </p:spPr>
        <p:txBody>
          <a:bodyPr wrap="square" rtlCol="0">
            <a:spAutoFit/>
          </a:bodyPr>
          <a:lstStyle/>
          <a:p>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tuổi gần đúng của các bức tranh là 15963 tuổi.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E48A2BC-A7D4-A0CB-2454-9D011DDB21BA}"/>
              </a:ext>
            </a:extLst>
          </p:cNvPr>
          <p:cNvSpPr>
            <a:spLocks noGrp="1"/>
          </p:cNvSpPr>
          <p:nvPr>
            <p:ph type="sldNum" sz="quarter" idx="12"/>
          </p:nvPr>
        </p:nvSpPr>
        <p:spPr/>
        <p:txBody>
          <a:bodyPr/>
          <a:lstStyle/>
          <a:p>
            <a:fld id="{AE084046-3560-4550-80BC-42F145ADDE7C}" type="slidenum">
              <a:rPr lang="en-US" smtClean="0"/>
              <a:t>12</a:t>
            </a:fld>
            <a:endParaRPr lang="en-US"/>
          </a:p>
        </p:txBody>
      </p:sp>
    </p:spTree>
    <p:extLst>
      <p:ext uri="{BB962C8B-B14F-4D97-AF65-F5344CB8AC3E}">
        <p14:creationId xmlns:p14="http://schemas.microsoft.com/office/powerpoint/2010/main" val="70843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barn(inVertical)">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arn(inVertic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arn(inVertical)">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inVertical)">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29"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B12199-4A55-EF52-839E-466155DCCE77}"/>
              </a:ext>
            </a:extLst>
          </p:cNvPr>
          <p:cNvSpPr txBox="1"/>
          <p:nvPr/>
        </p:nvSpPr>
        <p:spPr>
          <a:xfrm>
            <a:off x="363984" y="346229"/>
            <a:ext cx="5655076" cy="2308324"/>
          </a:xfrm>
          <a:prstGeom prst="rect">
            <a:avLst/>
          </a:prstGeom>
          <a:noFill/>
        </p:spPr>
        <p:txBody>
          <a:bodyPr wrap="square" rtlCol="0">
            <a:spAutoFit/>
          </a:bodyPr>
          <a:lstStyle/>
          <a:p>
            <a:pPr algn="just"/>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Bài 2.2.2.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Năm 1988, Vatican đã cho phép giám định Carbon của tấm vải liệm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thành Turin. Ba phòng thí nghiệm độc lập của khoa học đã phân tích tấm vải và kết luận rằng tấm vải liệm đã xấp xỉ 660 năm tuổi, độ tuổi phù hợp với hình dáng lịch sử của nó. Sử dụng độ tuổi này, hãy xác định tỷ lệ phần trăm của lượng C-14 ban đầu còn lại trong vải tính đến năm 1988?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5" name="Picture 4" descr="A picture containing text, old, fabric&#10;&#10;Description automatically generated">
            <a:extLst>
              <a:ext uri="{FF2B5EF4-FFF2-40B4-BE49-F238E27FC236}">
                <a16:creationId xmlns:a16="http://schemas.microsoft.com/office/drawing/2014/main" id="{73A1C2D4-274D-91D3-4EAB-47977F54F741}"/>
              </a:ext>
            </a:extLst>
          </p:cNvPr>
          <p:cNvPicPr>
            <a:picLocks noChangeAspect="1"/>
          </p:cNvPicPr>
          <p:nvPr/>
        </p:nvPicPr>
        <p:blipFill>
          <a:blip r:embed="rId2"/>
          <a:stretch>
            <a:fillRect/>
          </a:stretch>
        </p:blipFill>
        <p:spPr>
          <a:xfrm>
            <a:off x="2118888" y="2737000"/>
            <a:ext cx="2683931" cy="3086751"/>
          </a:xfrm>
          <a:prstGeom prst="rect">
            <a:avLst/>
          </a:prstGeom>
        </p:spPr>
      </p:pic>
      <p:sp>
        <p:nvSpPr>
          <p:cNvPr id="7" name="TextBox 6">
            <a:extLst>
              <a:ext uri="{FF2B5EF4-FFF2-40B4-BE49-F238E27FC236}">
                <a16:creationId xmlns:a16="http://schemas.microsoft.com/office/drawing/2014/main" id="{02193370-7238-3BDF-E9EE-3314871EEB2A}"/>
              </a:ext>
            </a:extLst>
          </p:cNvPr>
          <p:cNvSpPr txBox="1"/>
          <p:nvPr/>
        </p:nvSpPr>
        <p:spPr>
          <a:xfrm>
            <a:off x="944460" y="5984891"/>
            <a:ext cx="4802823" cy="463397"/>
          </a:xfrm>
          <a:prstGeom prst="rect">
            <a:avLst/>
          </a:prstGeom>
          <a:noFill/>
        </p:spPr>
        <p:txBody>
          <a:bodyPr wrap="square">
            <a:spAutoFit/>
          </a:bodyPr>
          <a:lstStyle/>
          <a:p>
            <a:pPr algn="ctr">
              <a:lnSpc>
                <a:spcPct val="150000"/>
              </a:lnSpc>
              <a:spcAft>
                <a:spcPts val="1000"/>
              </a:spcAft>
            </a:pP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Hình 2.4. Tấm vải liệm </a:t>
            </a:r>
            <a:r>
              <a:rPr lang="fr-FR"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fr-FR"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Turin</a:t>
            </a: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xem [6].</a:t>
            </a:r>
            <a:endParaRPr lang="en-US" sz="105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30DC5C0C-B868-88E6-641B-EAAEEC0C2691}"/>
              </a:ext>
            </a:extLst>
          </p:cNvPr>
          <p:cNvCxnSpPr/>
          <p:nvPr/>
        </p:nvCxnSpPr>
        <p:spPr>
          <a:xfrm>
            <a:off x="6365289" y="177553"/>
            <a:ext cx="79899" cy="65250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F47A02-65C2-72D3-CBB8-54B6C33FEE2F}"/>
              </a:ext>
            </a:extLst>
          </p:cNvPr>
          <p:cNvSpPr txBox="1"/>
          <p:nvPr/>
        </p:nvSpPr>
        <p:spPr>
          <a:xfrm>
            <a:off x="6719926" y="404093"/>
            <a:ext cx="1331650" cy="372863"/>
          </a:xfrm>
          <a:prstGeom prst="rect">
            <a:avLst/>
          </a:prstGeom>
          <a:noFill/>
        </p:spPr>
        <p:txBody>
          <a:bodyPr wrap="square" rtlCol="0">
            <a:spAutoFit/>
          </a:bodyPr>
          <a:lstStyle/>
          <a:p>
            <a:r>
              <a:rPr lang="vi-VN" b="1" dirty="0">
                <a:latin typeface="+mj-lt"/>
              </a:rPr>
              <a:t>Lời giải.</a:t>
            </a:r>
            <a:endParaRPr lang="en-US" b="1" dirty="0">
              <a:latin typeface="+mj-l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D5AC60-CB70-CBB1-FA91-C9F0283D63B2}"/>
                  </a:ext>
                </a:extLst>
              </p:cNvPr>
              <p:cNvSpPr txBox="1"/>
              <p:nvPr/>
            </p:nvSpPr>
            <p:spPr>
              <a:xfrm>
                <a:off x="6676007" y="1132201"/>
                <a:ext cx="4749553" cy="1294009"/>
              </a:xfrm>
              <a:prstGeom prst="rect">
                <a:avLst/>
              </a:prstGeom>
              <a:noFill/>
            </p:spPr>
            <p:txBody>
              <a:bodyPr wrap="square" rtlCol="0">
                <a:spAutoFit/>
              </a:bodyPr>
              <a:lstStyle/>
              <a:p>
                <a:pPr>
                  <a:lnSpc>
                    <a:spcPct val="150000"/>
                  </a:lnSpc>
                </a:pPr>
                <a:r>
                  <a:rPr lang="vi-VN" dirty="0">
                    <a:latin typeface="+mj-lt"/>
                  </a:rPr>
                  <a:t>Giả sử tại thời điểm </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t</m:t>
                        </m:r>
                      </m:e>
                      <m:sub>
                        <m:r>
                          <a:rPr lang="vi-VN" i="1">
                            <a:latin typeface="Cambria Math" panose="02040503050406030204" pitchFamily="18" charset="0"/>
                          </a:rPr>
                          <m:t>0</m:t>
                        </m:r>
                      </m:sub>
                    </m:sSub>
                    <m:r>
                      <a:rPr lang="vi-VN" b="0" i="1" smtClean="0">
                        <a:latin typeface="Cambria Math" panose="02040503050406030204" pitchFamily="18" charset="0"/>
                      </a:rPr>
                      <m:t>=</m:t>
                    </m:r>
                    <m:r>
                      <a:rPr lang="vi-VN" i="1">
                        <a:latin typeface="Cambria Math" panose="02040503050406030204" pitchFamily="18" charset="0"/>
                      </a:rPr>
                      <m:t>0</m:t>
                    </m:r>
                  </m:oMath>
                </a14:m>
                <a:r>
                  <a:rPr lang="vi-VN" dirty="0">
                    <a:latin typeface="+mj-lt"/>
                  </a:rPr>
                  <a:t>, A(0)=</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A</m:t>
                        </m:r>
                      </m:e>
                      <m:sub>
                        <m:r>
                          <a:rPr lang="vi-VN" i="1">
                            <a:latin typeface="Cambria Math" panose="02040503050406030204" pitchFamily="18" charset="0"/>
                          </a:rPr>
                          <m:t>0</m:t>
                        </m:r>
                      </m:sub>
                    </m:sSub>
                  </m:oMath>
                </a14:m>
                <a:r>
                  <a:rPr lang="vi-VN" dirty="0">
                    <a:latin typeface="+mj-lt"/>
                  </a:rPr>
                  <a:t>, theo Bài tập 2.2.1 công thức tính lượng C-14 tại thời điểm t là </a:t>
                </a:r>
                <a14:m>
                  <m:oMath xmlns:m="http://schemas.openxmlformats.org/officeDocument/2006/math">
                    <m:r>
                      <m:rPr>
                        <m:sty m:val="p"/>
                      </m:rPr>
                      <a:rPr lang="vi-VN" dirty="0">
                        <a:latin typeface="Cambria Math" panose="02040503050406030204" pitchFamily="18" charset="0"/>
                      </a:rPr>
                      <m:t>A</m:t>
                    </m:r>
                  </m:oMath>
                </a14:m>
                <a:r>
                  <a:rPr lang="vi-VN" dirty="0">
                    <a:latin typeface="+mj-lt"/>
                  </a:rPr>
                  <a:t>(t)=</a:t>
                </a:r>
                <a14:m>
                  <m:oMath xmlns:m="http://schemas.openxmlformats.org/officeDocument/2006/math">
                    <m:sSub>
                      <m:sSubPr>
                        <m:ctrlPr>
                          <a:rPr lang="vi-VN" i="1">
                            <a:latin typeface="Cambria Math" panose="02040503050406030204" pitchFamily="18" charset="0"/>
                          </a:rPr>
                        </m:ctrlPr>
                      </m:sSubPr>
                      <m:e>
                        <m:r>
                          <m:rPr>
                            <m:sty m:val="p"/>
                          </m:rPr>
                          <a:rPr lang="vi-VN" i="1">
                            <a:latin typeface="Cambria Math" panose="02040503050406030204" pitchFamily="18" charset="0"/>
                          </a:rPr>
                          <m:t>A</m:t>
                        </m:r>
                      </m:e>
                      <m:sub>
                        <m:r>
                          <a:rPr lang="vi-VN" i="1">
                            <a:latin typeface="Cambria Math" panose="02040503050406030204" pitchFamily="18" charset="0"/>
                          </a:rPr>
                          <m:t>0</m:t>
                        </m:r>
                      </m:sub>
                    </m:sSub>
                    <m:sSup>
                      <m:sSupPr>
                        <m:ctrlPr>
                          <a:rPr lang="vi-VN" i="1">
                            <a:latin typeface="Cambria Math" panose="02040503050406030204" pitchFamily="18" charset="0"/>
                          </a:rPr>
                        </m:ctrlPr>
                      </m:sSupPr>
                      <m:e>
                        <m:r>
                          <m:rPr>
                            <m:sty m:val="p"/>
                          </m:rPr>
                          <a:rPr lang="vi-VN" i="1">
                            <a:latin typeface="Cambria Math" panose="02040503050406030204" pitchFamily="18" charset="0"/>
                          </a:rPr>
                          <m:t>e</m:t>
                        </m:r>
                      </m:e>
                      <m:sup>
                        <m:r>
                          <a:rPr lang="vi-VN" i="1">
                            <a:latin typeface="Cambria Math" panose="02040503050406030204" pitchFamily="18" charset="0"/>
                          </a:rPr>
                          <m:t>−</m:t>
                        </m:r>
                        <m:r>
                          <a:rPr lang="vi-VN" i="1">
                            <a:latin typeface="Cambria Math" panose="02040503050406030204" pitchFamily="18" charset="0"/>
                          </a:rPr>
                          <m:t>0</m:t>
                        </m:r>
                        <m:r>
                          <a:rPr lang="vi-VN" i="1">
                            <a:latin typeface="Cambria Math" panose="02040503050406030204" pitchFamily="18" charset="0"/>
                          </a:rPr>
                          <m:t>.</m:t>
                        </m:r>
                        <m:r>
                          <a:rPr lang="vi-VN" i="1">
                            <a:latin typeface="Cambria Math" panose="02040503050406030204" pitchFamily="18" charset="0"/>
                          </a:rPr>
                          <m:t>00012097</m:t>
                        </m:r>
                        <m:r>
                          <m:rPr>
                            <m:sty m:val="p"/>
                          </m:rPr>
                          <a:rPr lang="vi-VN" i="1">
                            <a:latin typeface="Cambria Math" panose="02040503050406030204" pitchFamily="18" charset="0"/>
                          </a:rPr>
                          <m:t>t</m:t>
                        </m:r>
                      </m:sup>
                    </m:sSup>
                  </m:oMath>
                </a14:m>
                <a:r>
                  <a:rPr lang="vi-VN" dirty="0">
                    <a:latin typeface="+mj-lt"/>
                  </a:rPr>
                  <a:t>.</a:t>
                </a:r>
                <a:endParaRPr lang="en-US" dirty="0">
                  <a:latin typeface="+mj-lt"/>
                </a:endParaRPr>
              </a:p>
            </p:txBody>
          </p:sp>
        </mc:Choice>
        <mc:Fallback xmlns="">
          <p:sp>
            <p:nvSpPr>
              <p:cNvPr id="11" name="TextBox 10">
                <a:extLst>
                  <a:ext uri="{FF2B5EF4-FFF2-40B4-BE49-F238E27FC236}">
                    <a16:creationId xmlns:a16="http://schemas.microsoft.com/office/drawing/2014/main" id="{87D5AC60-CB70-CBB1-FA91-C9F0283D63B2}"/>
                  </a:ext>
                </a:extLst>
              </p:cNvPr>
              <p:cNvSpPr txBox="1">
                <a:spLocks noRot="1" noChangeAspect="1" noMove="1" noResize="1" noEditPoints="1" noAdjustHandles="1" noChangeArrowheads="1" noChangeShapeType="1" noTextEdit="1"/>
              </p:cNvSpPr>
              <p:nvPr/>
            </p:nvSpPr>
            <p:spPr>
              <a:xfrm>
                <a:off x="6676007" y="1132201"/>
                <a:ext cx="4749553" cy="1294009"/>
              </a:xfrm>
              <a:prstGeom prst="rect">
                <a:avLst/>
              </a:prstGeom>
              <a:blipFill>
                <a:blip r:embed="rId3"/>
                <a:stretch>
                  <a:fillRect l="-1027" r="-899" b="-660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7D74682-3D6B-0210-2B94-FCF14F652E7C}"/>
              </a:ext>
            </a:extLst>
          </p:cNvPr>
          <p:cNvSpPr txBox="1"/>
          <p:nvPr/>
        </p:nvSpPr>
        <p:spPr>
          <a:xfrm>
            <a:off x="6676008" y="2625949"/>
            <a:ext cx="3897298" cy="369332"/>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rPr>
              <a:t>Theo giả thiết  t=660 (năm), ta có</a:t>
            </a:r>
            <a:endParaRPr lang="en-US" dirty="0"/>
          </a:p>
        </p:txBody>
      </p:sp>
      <p:sp>
        <p:nvSpPr>
          <p:cNvPr id="13" name="Rectangle 2">
            <a:extLst>
              <a:ext uri="{FF2B5EF4-FFF2-40B4-BE49-F238E27FC236}">
                <a16:creationId xmlns:a16="http://schemas.microsoft.com/office/drawing/2014/main" id="{26222DFE-C481-AAFE-5A6F-6A6679FB3F3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a:extLst>
              <a:ext uri="{FF2B5EF4-FFF2-40B4-BE49-F238E27FC236}">
                <a16:creationId xmlns:a16="http://schemas.microsoft.com/office/drawing/2014/main" id="{BC5CD6AC-1A97-57F4-3446-BD4526EFBA04}"/>
              </a:ext>
            </a:extLst>
          </p:cNvPr>
          <p:cNvGraphicFramePr>
            <a:graphicFrameLocks noChangeAspect="1"/>
          </p:cNvGraphicFramePr>
          <p:nvPr/>
        </p:nvGraphicFramePr>
        <p:xfrm>
          <a:off x="7421563" y="3152775"/>
          <a:ext cx="3259137" cy="333375"/>
        </p:xfrm>
        <a:graphic>
          <a:graphicData uri="http://schemas.openxmlformats.org/presentationml/2006/ole">
            <mc:AlternateContent xmlns:mc="http://schemas.openxmlformats.org/markup-compatibility/2006">
              <mc:Choice xmlns:v="urn:schemas-microsoft-com:vml" Requires="v">
                <p:oleObj name="Equation" r:id="rId4" imgW="2514600" imgH="241200" progId="Equation.DSMT4">
                  <p:embed/>
                </p:oleObj>
              </mc:Choice>
              <mc:Fallback>
                <p:oleObj name="Equation" r:id="rId4" imgW="2514600" imgH="241200" progId="Equation.DSMT4">
                  <p:embed/>
                  <p:pic>
                    <p:nvPicPr>
                      <p:cNvPr id="14" name="Object 13">
                        <a:extLst>
                          <a:ext uri="{FF2B5EF4-FFF2-40B4-BE49-F238E27FC236}">
                            <a16:creationId xmlns:a16="http://schemas.microsoft.com/office/drawing/2014/main" id="{BC5CD6AC-1A97-57F4-3446-BD4526EFBA04}"/>
                          </a:ext>
                        </a:extLst>
                      </p:cNvPr>
                      <p:cNvPicPr>
                        <a:picLocks noChangeAspect="1" noChangeArrowheads="1"/>
                      </p:cNvPicPr>
                      <p:nvPr/>
                    </p:nvPicPr>
                    <p:blipFill>
                      <a:blip r:embed="rId5"/>
                      <a:srcRect/>
                      <a:stretch>
                        <a:fillRect/>
                      </a:stretch>
                    </p:blipFill>
                    <p:spPr bwMode="auto">
                      <a:xfrm>
                        <a:off x="7421563" y="3152775"/>
                        <a:ext cx="3259137" cy="333375"/>
                      </a:xfrm>
                      <a:prstGeom prst="rect">
                        <a:avLst/>
                      </a:prstGeom>
                      <a:noFill/>
                    </p:spPr>
                  </p:pic>
                </p:oleObj>
              </mc:Fallback>
            </mc:AlternateContent>
          </a:graphicData>
        </a:graphic>
      </p:graphicFrame>
      <p:sp>
        <p:nvSpPr>
          <p:cNvPr id="15" name="TextBox 14">
            <a:extLst>
              <a:ext uri="{FF2B5EF4-FFF2-40B4-BE49-F238E27FC236}">
                <a16:creationId xmlns:a16="http://schemas.microsoft.com/office/drawing/2014/main" id="{A885581B-D486-CBF7-82F0-C4E81F4DCC69}"/>
              </a:ext>
            </a:extLst>
          </p:cNvPr>
          <p:cNvSpPr txBox="1"/>
          <p:nvPr/>
        </p:nvSpPr>
        <p:spPr>
          <a:xfrm>
            <a:off x="6676008" y="3641417"/>
            <a:ext cx="5131292" cy="878895"/>
          </a:xfrm>
          <a:prstGeom prst="rect">
            <a:avLst/>
          </a:prstGeom>
          <a:noFill/>
        </p:spPr>
        <p:txBody>
          <a:bodyPr wrap="square" rtlCol="0">
            <a:spAutoFit/>
          </a:bodyPr>
          <a:lstStyle/>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Vậy tính đến năm 1988 lượng C-14 còn lại trong vải bằng 92.326% so với lượng C-14 ban đầu.</a:t>
            </a:r>
            <a:endParaRPr lang="en-US" dirty="0"/>
          </a:p>
        </p:txBody>
      </p:sp>
      <p:sp>
        <p:nvSpPr>
          <p:cNvPr id="2" name="Slide Number Placeholder 1">
            <a:extLst>
              <a:ext uri="{FF2B5EF4-FFF2-40B4-BE49-F238E27FC236}">
                <a16:creationId xmlns:a16="http://schemas.microsoft.com/office/drawing/2014/main" id="{47ACD2B0-242C-5D01-743D-CEA156DC4BC2}"/>
              </a:ext>
            </a:extLst>
          </p:cNvPr>
          <p:cNvSpPr>
            <a:spLocks noGrp="1"/>
          </p:cNvSpPr>
          <p:nvPr>
            <p:ph type="sldNum" sz="quarter" idx="12"/>
          </p:nvPr>
        </p:nvSpPr>
        <p:spPr/>
        <p:txBody>
          <a:bodyPr/>
          <a:lstStyle/>
          <a:p>
            <a:fld id="{AE084046-3560-4550-80BC-42F145ADDE7C}" type="slidenum">
              <a:rPr lang="en-US" smtClean="0"/>
              <a:t>13</a:t>
            </a:fld>
            <a:endParaRPr lang="en-US"/>
          </a:p>
        </p:txBody>
      </p:sp>
    </p:spTree>
    <p:extLst>
      <p:ext uri="{BB962C8B-B14F-4D97-AF65-F5344CB8AC3E}">
        <p14:creationId xmlns:p14="http://schemas.microsoft.com/office/powerpoint/2010/main" val="388142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12"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A239EE-F748-E3E2-8B85-3E273802ADC1}"/>
              </a:ext>
            </a:extLst>
          </p:cNvPr>
          <p:cNvSpPr txBox="1"/>
          <p:nvPr/>
        </p:nvSpPr>
        <p:spPr>
          <a:xfrm>
            <a:off x="928456" y="866718"/>
            <a:ext cx="3249227" cy="369332"/>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2.2.3. Mô phỏng bằng Excel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3E75DB0-3223-0908-7B7F-363B6B7CFEF5}"/>
              </a:ext>
            </a:extLst>
          </p:cNvPr>
          <p:cNvSpPr txBox="1"/>
          <p:nvPr/>
        </p:nvSpPr>
        <p:spPr>
          <a:xfrm>
            <a:off x="928456" y="1444165"/>
            <a:ext cx="10532616" cy="975845"/>
          </a:xfrm>
          <a:prstGeom prst="rect">
            <a:avLst/>
          </a:prstGeom>
          <a:noFill/>
        </p:spPr>
        <p:txBody>
          <a:bodyPr wrap="square" rtlCol="0">
            <a:spAutoFit/>
          </a:bodyPr>
          <a:lstStyle/>
          <a:p>
            <a:pPr>
              <a:lnSpc>
                <a:spcPct val="170000"/>
              </a:lnSpc>
            </a:pPr>
            <a:r>
              <a:rPr lang="vi-VN" sz="1800" dirty="0">
                <a:effectLst/>
                <a:latin typeface="Times New Roman" panose="02020603050405020304" pitchFamily="18" charset="0"/>
                <a:ea typeface="Calibri" panose="020F0502020204030204" pitchFamily="34" charset="0"/>
              </a:rPr>
              <a:t>Xét mẫu xương hóa thạch được tìm thấy chứa lượng C-14 bằng 0.1% lượng C-14 ban đầu, giả sử lượng C-14 ban đầu là A(0)=1000 (g), với k=-0.00012097 (đã tính được trong Bài tập 2.2.1), ta có bài toán giá trị ban đầu là</a:t>
            </a:r>
            <a:endParaRPr lang="en-US" dirty="0"/>
          </a:p>
        </p:txBody>
      </p:sp>
      <p:sp>
        <p:nvSpPr>
          <p:cNvPr id="3" name="Rectangle 2">
            <a:extLst>
              <a:ext uri="{FF2B5EF4-FFF2-40B4-BE49-F238E27FC236}">
                <a16:creationId xmlns:a16="http://schemas.microsoft.com/office/drawing/2014/main" id="{2AE58112-C0B9-CABE-A460-BD279A11BAD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1CF8B7C2-6547-5303-D53E-902169ED74B9}"/>
              </a:ext>
            </a:extLst>
          </p:cNvPr>
          <p:cNvGraphicFramePr>
            <a:graphicFrameLocks noChangeAspect="1"/>
          </p:cNvGraphicFramePr>
          <p:nvPr/>
        </p:nvGraphicFramePr>
        <p:xfrm>
          <a:off x="4651898" y="2614674"/>
          <a:ext cx="2348809" cy="646331"/>
        </p:xfrm>
        <a:graphic>
          <a:graphicData uri="http://schemas.openxmlformats.org/presentationml/2006/ole">
            <mc:AlternateContent xmlns:mc="http://schemas.openxmlformats.org/markup-compatibility/2006">
              <mc:Choice xmlns:v="urn:schemas-microsoft-com:vml" Requires="v">
                <p:oleObj name="Equation" r:id="rId2" imgW="1638000" imgH="457200" progId="Equation.DSMT4">
                  <p:embed/>
                </p:oleObj>
              </mc:Choice>
              <mc:Fallback>
                <p:oleObj name="Equation" r:id="rId2" imgW="1638000" imgH="457200" progId="Equation.DSMT4">
                  <p:embed/>
                  <p:pic>
                    <p:nvPicPr>
                      <p:cNvPr id="5" name="Object 4">
                        <a:extLst>
                          <a:ext uri="{FF2B5EF4-FFF2-40B4-BE49-F238E27FC236}">
                            <a16:creationId xmlns:a16="http://schemas.microsoft.com/office/drawing/2014/main" id="{1CF8B7C2-6547-5303-D53E-902169ED74B9}"/>
                          </a:ext>
                        </a:extLst>
                      </p:cNvPr>
                      <p:cNvPicPr>
                        <a:picLocks noChangeAspect="1" noChangeArrowheads="1"/>
                      </p:cNvPicPr>
                      <p:nvPr/>
                    </p:nvPicPr>
                    <p:blipFill>
                      <a:blip r:embed="rId3"/>
                      <a:srcRect/>
                      <a:stretch>
                        <a:fillRect/>
                      </a:stretch>
                    </p:blipFill>
                    <p:spPr bwMode="auto">
                      <a:xfrm>
                        <a:off x="4651898" y="2614674"/>
                        <a:ext cx="2348809" cy="646331"/>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C8A019A-7FD7-A0DC-08EE-631572DF270E}"/>
                  </a:ext>
                </a:extLst>
              </p:cNvPr>
              <p:cNvSpPr txBox="1"/>
              <p:nvPr/>
            </p:nvSpPr>
            <p:spPr>
              <a:xfrm>
                <a:off x="1074198" y="3499145"/>
                <a:ext cx="8353887" cy="369332"/>
              </a:xfrm>
              <a:prstGeom prst="rect">
                <a:avLst/>
              </a:prstGeom>
              <a:noFill/>
            </p:spPr>
            <p:txBody>
              <a:bodyPr wrap="square" rtlCol="0">
                <a:spAutoFit/>
              </a:bodyPr>
              <a:lstStyle/>
              <a:p>
                <a:r>
                  <a:rPr lang="vi-VN" dirty="0">
                    <a:latin typeface="+mj-lt"/>
                  </a:rPr>
                  <a:t>Áp dụng công thức (1.5) ta có số tuổi của hóa thạch là A(t)=1000</a:t>
                </a:r>
                <a14:m>
                  <m:oMath xmlns:m="http://schemas.openxmlformats.org/officeDocument/2006/math">
                    <m:sSup>
                      <m:sSupPr>
                        <m:ctrlPr>
                          <a:rPr lang="vi-VN" i="1" smtClean="0">
                            <a:latin typeface="Cambria Math" panose="02040503050406030204" pitchFamily="18" charset="0"/>
                          </a:rPr>
                        </m:ctrlPr>
                      </m:sSupPr>
                      <m:e>
                        <m:r>
                          <m:rPr>
                            <m:sty m:val="p"/>
                          </m:rPr>
                          <a:rPr lang="vi-VN" i="1">
                            <a:latin typeface="Cambria Math" panose="02040503050406030204" pitchFamily="18" charset="0"/>
                          </a:rPr>
                          <m:t>e</m:t>
                        </m:r>
                      </m:e>
                      <m:sup>
                        <m:r>
                          <a:rPr lang="vi-VN" b="0" i="1" smtClean="0">
                            <a:latin typeface="Cambria Math" panose="02040503050406030204" pitchFamily="18" charset="0"/>
                          </a:rPr>
                          <m:t>−</m:t>
                        </m:r>
                        <m:r>
                          <a:rPr lang="vi-VN" i="1">
                            <a:latin typeface="Cambria Math" panose="02040503050406030204" pitchFamily="18" charset="0"/>
                          </a:rPr>
                          <m:t>0</m:t>
                        </m:r>
                        <m:r>
                          <a:rPr lang="vi-VN" b="0" i="1" smtClean="0">
                            <a:latin typeface="Cambria Math" panose="02040503050406030204" pitchFamily="18" charset="0"/>
                          </a:rPr>
                          <m:t>.</m:t>
                        </m:r>
                        <m:r>
                          <a:rPr lang="vi-VN" i="1">
                            <a:latin typeface="Cambria Math" panose="02040503050406030204" pitchFamily="18" charset="0"/>
                          </a:rPr>
                          <m:t>00012097</m:t>
                        </m:r>
                        <m:r>
                          <m:rPr>
                            <m:sty m:val="p"/>
                          </m:rPr>
                          <a:rPr lang="vi-VN" i="1">
                            <a:latin typeface="Cambria Math" panose="02040503050406030204" pitchFamily="18" charset="0"/>
                          </a:rPr>
                          <m:t>t</m:t>
                        </m:r>
                      </m:sup>
                    </m:sSup>
                    <m:r>
                      <a:rPr lang="vi-VN" b="0" i="1" smtClean="0">
                        <a:latin typeface="Cambria Math" panose="02040503050406030204" pitchFamily="18" charset="0"/>
                      </a:rPr>
                      <m:t>.</m:t>
                    </m:r>
                  </m:oMath>
                </a14:m>
                <a:endParaRPr lang="en-US" dirty="0">
                  <a:latin typeface="+mj-lt"/>
                </a:endParaRPr>
              </a:p>
            </p:txBody>
          </p:sp>
        </mc:Choice>
        <mc:Fallback xmlns="">
          <p:sp>
            <p:nvSpPr>
              <p:cNvPr id="6" name="TextBox 5">
                <a:extLst>
                  <a:ext uri="{FF2B5EF4-FFF2-40B4-BE49-F238E27FC236}">
                    <a16:creationId xmlns:a16="http://schemas.microsoft.com/office/drawing/2014/main" id="{0C8A019A-7FD7-A0DC-08EE-631572DF270E}"/>
                  </a:ext>
                </a:extLst>
              </p:cNvPr>
              <p:cNvSpPr txBox="1">
                <a:spLocks noRot="1" noChangeAspect="1" noMove="1" noResize="1" noEditPoints="1" noAdjustHandles="1" noChangeArrowheads="1" noChangeShapeType="1" noTextEdit="1"/>
              </p:cNvSpPr>
              <p:nvPr/>
            </p:nvSpPr>
            <p:spPr>
              <a:xfrm>
                <a:off x="1074198" y="3499145"/>
                <a:ext cx="8353887" cy="369332"/>
              </a:xfrm>
              <a:prstGeom prst="rect">
                <a:avLst/>
              </a:prstGeom>
              <a:blipFill>
                <a:blip r:embed="rId4"/>
                <a:stretch>
                  <a:fillRect l="-58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F49BDA-A988-BCF5-B740-CD777ADA666B}"/>
                  </a:ext>
                </a:extLst>
              </p:cNvPr>
              <p:cNvSpPr txBox="1"/>
              <p:nvPr/>
            </p:nvSpPr>
            <p:spPr>
              <a:xfrm>
                <a:off x="1074197" y="4160091"/>
                <a:ext cx="9321553" cy="369332"/>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rPr>
                  <a:t>Sử dụng tính gần đúng bằng phương pháp Euler tiến với </a:t>
                </a:r>
                <a14:m>
                  <m:oMath xmlns:m="http://schemas.openxmlformats.org/officeDocument/2006/math">
                    <m:sSub>
                      <m:sSubPr>
                        <m:ctrlPr>
                          <a:rPr lang="vi-VN" sz="1800" i="1" smtClean="0">
                            <a:effectLst/>
                            <a:latin typeface="Cambria Math" panose="02040503050406030204" pitchFamily="18" charset="0"/>
                          </a:rPr>
                        </m:ctrlPr>
                      </m:sSubPr>
                      <m:e>
                        <m:r>
                          <m:rPr>
                            <m:sty m:val="p"/>
                          </m:rPr>
                          <a:rPr lang="vi-VN" i="1">
                            <a:latin typeface="Cambria Math" panose="02040503050406030204" pitchFamily="18" charset="0"/>
                          </a:rPr>
                          <m:t>t</m:t>
                        </m:r>
                      </m:e>
                      <m:sub>
                        <m:r>
                          <m:rPr>
                            <m:sty m:val="p"/>
                          </m:rPr>
                          <a:rPr lang="vi-VN" i="1">
                            <a:latin typeface="Cambria Math" panose="02040503050406030204" pitchFamily="18" charset="0"/>
                          </a:rPr>
                          <m:t>n</m:t>
                        </m:r>
                      </m:sub>
                    </m:sSub>
                    <m:r>
                      <a:rPr lang="vi-VN" sz="1800" b="0" i="1" smtClean="0">
                        <a:effectLst/>
                        <a:latin typeface="Cambria Math" panose="02040503050406030204" pitchFamily="18" charset="0"/>
                      </a:rPr>
                      <m:t>=</m:t>
                    </m:r>
                    <m:sSub>
                      <m:sSubPr>
                        <m:ctrlPr>
                          <a:rPr lang="vi-VN" sz="1800" b="0" i="1" smtClean="0">
                            <a:effectLst/>
                            <a:latin typeface="Cambria Math" panose="02040503050406030204" pitchFamily="18" charset="0"/>
                          </a:rPr>
                        </m:ctrlPr>
                      </m:sSubPr>
                      <m:e>
                        <m:r>
                          <m:rPr>
                            <m:sty m:val="p"/>
                          </m:rPr>
                          <a:rPr lang="vi-VN" i="1">
                            <a:latin typeface="Cambria Math" panose="02040503050406030204" pitchFamily="18" charset="0"/>
                          </a:rPr>
                          <m:t>t</m:t>
                        </m:r>
                      </m:e>
                      <m:sub>
                        <m:r>
                          <a:rPr lang="vi-VN" i="1">
                            <a:latin typeface="Cambria Math" panose="02040503050406030204" pitchFamily="18" charset="0"/>
                          </a:rPr>
                          <m:t>0</m:t>
                        </m:r>
                      </m:sub>
                    </m:sSub>
                    <m:r>
                      <a:rPr lang="vi-VN" sz="1800" b="0" i="1" smtClean="0">
                        <a:effectLst/>
                        <a:latin typeface="Cambria Math" panose="02040503050406030204" pitchFamily="18" charset="0"/>
                      </a:rPr>
                      <m:t>+</m:t>
                    </m:r>
                    <m:r>
                      <m:rPr>
                        <m:sty m:val="p"/>
                      </m:rPr>
                      <a:rPr lang="vi-VN" i="1">
                        <a:latin typeface="Cambria Math" panose="02040503050406030204" pitchFamily="18" charset="0"/>
                      </a:rPr>
                      <m:t>nh</m:t>
                    </m:r>
                  </m:oMath>
                </a14:m>
                <a:r>
                  <a:rPr lang="vi-VN" sz="1800" dirty="0">
                    <a:effectLst/>
                    <a:latin typeface="Times New Roman" panose="02020603050405020304" pitchFamily="18" charset="0"/>
                    <a:ea typeface="Calibri" panose="020F0502020204030204" pitchFamily="34" charset="0"/>
                  </a:rPr>
                  <a:t>, bước nhảy h=200 (năm).  </a:t>
                </a:r>
                <a:endParaRPr lang="en-US" dirty="0"/>
              </a:p>
            </p:txBody>
          </p:sp>
        </mc:Choice>
        <mc:Fallback xmlns="">
          <p:sp>
            <p:nvSpPr>
              <p:cNvPr id="7" name="TextBox 6">
                <a:extLst>
                  <a:ext uri="{FF2B5EF4-FFF2-40B4-BE49-F238E27FC236}">
                    <a16:creationId xmlns:a16="http://schemas.microsoft.com/office/drawing/2014/main" id="{A6F49BDA-A988-BCF5-B740-CD777ADA666B}"/>
                  </a:ext>
                </a:extLst>
              </p:cNvPr>
              <p:cNvSpPr txBox="1">
                <a:spLocks noRot="1" noChangeAspect="1" noMove="1" noResize="1" noEditPoints="1" noAdjustHandles="1" noChangeArrowheads="1" noChangeShapeType="1" noTextEdit="1"/>
              </p:cNvSpPr>
              <p:nvPr/>
            </p:nvSpPr>
            <p:spPr>
              <a:xfrm>
                <a:off x="1074197" y="4160091"/>
                <a:ext cx="9321553" cy="369332"/>
              </a:xfrm>
              <a:prstGeom prst="rect">
                <a:avLst/>
              </a:prstGeom>
              <a:blipFill>
                <a:blip r:embed="rId5"/>
                <a:stretch>
                  <a:fillRect l="-523" t="-9836" b="-22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C24E5FC-7D70-BEAC-3E05-0ECB7333F85E}"/>
                  </a:ext>
                </a:extLst>
              </p:cNvPr>
              <p:cNvSpPr txBox="1"/>
              <p:nvPr/>
            </p:nvSpPr>
            <p:spPr>
              <a:xfrm>
                <a:off x="1047565" y="4689011"/>
                <a:ext cx="10096870" cy="1016497"/>
              </a:xfrm>
              <a:prstGeom prst="rect">
                <a:avLst/>
              </a:prstGeom>
              <a:noFill/>
            </p:spPr>
            <p:txBody>
              <a:bodyPr wrap="square" rtlCol="0">
                <a:spAutoFit/>
              </a:bodyPr>
              <a:lstStyle/>
              <a:p>
                <a:pPr>
                  <a:lnSpc>
                    <a:spcPct val="170000"/>
                  </a:lnSpc>
                </a:pPr>
                <a:r>
                  <a:rPr lang="vi-VN" dirty="0">
                    <a:latin typeface="+mj-lt"/>
                  </a:rPr>
                  <a:t>Áp dụng công thức (1.10) ta có </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A</m:t>
                        </m:r>
                      </m:e>
                      <m:sub>
                        <m:r>
                          <m:rPr>
                            <m:sty m:val="p"/>
                          </m:rPr>
                          <a:rPr lang="vi-VN" i="1">
                            <a:latin typeface="Cambria Math" panose="02040503050406030204" pitchFamily="18" charset="0"/>
                          </a:rPr>
                          <m:t>n</m:t>
                        </m:r>
                        <m:r>
                          <a:rPr lang="vi-VN" b="0" i="1" smtClean="0">
                            <a:latin typeface="Cambria Math" panose="02040503050406030204" pitchFamily="18" charset="0"/>
                          </a:rPr>
                          <m:t>+</m:t>
                        </m:r>
                        <m:r>
                          <a:rPr lang="vi-VN" i="1">
                            <a:latin typeface="Cambria Math" panose="02040503050406030204" pitchFamily="18" charset="0"/>
                          </a:rPr>
                          <m:t>1</m:t>
                        </m:r>
                      </m:sub>
                    </m:sSub>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1</m:t>
                    </m:r>
                  </m:oMath>
                </a14:m>
                <a:r>
                  <a:rPr lang="vi-VN" dirty="0">
                    <a:latin typeface="+mj-lt"/>
                  </a:rPr>
                  <a:t>-0.00012097h)</a:t>
                </a:r>
                <a14:m>
                  <m:oMath xmlns:m="http://schemas.openxmlformats.org/officeDocument/2006/math">
                    <m:sSub>
                      <m:sSubPr>
                        <m:ctrlPr>
                          <a:rPr lang="vi-VN" i="1" dirty="0" smtClean="0">
                            <a:latin typeface="Cambria Math" panose="02040503050406030204" pitchFamily="18" charset="0"/>
                          </a:rPr>
                        </m:ctrlPr>
                      </m:sSubPr>
                      <m:e>
                        <m:r>
                          <m:rPr>
                            <m:sty m:val="p"/>
                          </m:rPr>
                          <a:rPr lang="vi-VN" i="1" dirty="0">
                            <a:latin typeface="Cambria Math" panose="02040503050406030204" pitchFamily="18" charset="0"/>
                          </a:rPr>
                          <m:t>A</m:t>
                        </m:r>
                      </m:e>
                      <m:sub>
                        <m:r>
                          <m:rPr>
                            <m:sty m:val="p"/>
                          </m:rPr>
                          <a:rPr lang="vi-VN" i="1" dirty="0">
                            <a:latin typeface="Cambria Math" panose="02040503050406030204" pitchFamily="18" charset="0"/>
                          </a:rPr>
                          <m:t>n</m:t>
                        </m:r>
                      </m:sub>
                    </m:sSub>
                    <m:r>
                      <a:rPr lang="vi-VN" b="0" i="1" dirty="0" smtClean="0">
                        <a:latin typeface="Cambria Math" panose="02040503050406030204" pitchFamily="18" charset="0"/>
                      </a:rPr>
                      <m:t>,</m:t>
                    </m:r>
                    <m:r>
                      <m:rPr>
                        <m:nor/>
                      </m:rPr>
                      <a:rPr lang="vi-VN">
                        <a:latin typeface="+mj-lt"/>
                      </a:rPr>
                      <m:t>ta</m:t>
                    </m:r>
                    <m:r>
                      <m:rPr>
                        <m:nor/>
                      </m:rPr>
                      <a:rPr lang="vi-VN">
                        <a:latin typeface="+mj-lt"/>
                      </a:rPr>
                      <m:t> </m:t>
                    </m:r>
                    <m:r>
                      <m:rPr>
                        <m:nor/>
                      </m:rPr>
                      <a:rPr lang="vi-VN">
                        <a:latin typeface="+mj-lt"/>
                      </a:rPr>
                      <m:t>c</m:t>
                    </m:r>
                    <m:r>
                      <m:rPr>
                        <m:nor/>
                      </m:rPr>
                      <a:rPr lang="vi-VN">
                        <a:latin typeface="+mj-lt"/>
                      </a:rPr>
                      <m:t>ó </m:t>
                    </m:r>
                    <m:r>
                      <m:rPr>
                        <m:nor/>
                      </m:rPr>
                      <a:rPr lang="vi-VN">
                        <a:latin typeface="+mj-lt"/>
                      </a:rPr>
                      <m:t>b</m:t>
                    </m:r>
                    <m:r>
                      <m:rPr>
                        <m:nor/>
                      </m:rPr>
                      <a:rPr lang="vi-VN">
                        <a:latin typeface="+mj-lt"/>
                      </a:rPr>
                      <m:t>ả</m:t>
                    </m:r>
                    <m:r>
                      <m:rPr>
                        <m:nor/>
                      </m:rPr>
                      <a:rPr lang="vi-VN">
                        <a:latin typeface="+mj-lt"/>
                      </a:rPr>
                      <m:t>ng</m:t>
                    </m:r>
                    <m:r>
                      <m:rPr>
                        <m:nor/>
                      </m:rPr>
                      <a:rPr lang="vi-VN">
                        <a:latin typeface="+mj-lt"/>
                      </a:rPr>
                      <m:t> </m:t>
                    </m:r>
                    <m:r>
                      <m:rPr>
                        <m:nor/>
                      </m:rPr>
                      <a:rPr lang="vi-VN">
                        <a:latin typeface="+mj-lt"/>
                      </a:rPr>
                      <m:t>s</m:t>
                    </m:r>
                    <m:r>
                      <m:rPr>
                        <m:nor/>
                      </m:rPr>
                      <a:rPr lang="vi-VN">
                        <a:latin typeface="+mj-lt"/>
                      </a:rPr>
                      <m:t>ố </m:t>
                    </m:r>
                    <m:r>
                      <m:rPr>
                        <m:nor/>
                      </m:rPr>
                      <a:rPr lang="vi-VN">
                        <a:latin typeface="+mj-lt"/>
                      </a:rPr>
                      <m:t>li</m:t>
                    </m:r>
                    <m:r>
                      <m:rPr>
                        <m:nor/>
                      </m:rPr>
                      <a:rPr lang="vi-VN">
                        <a:latin typeface="+mj-lt"/>
                      </a:rPr>
                      <m:t>ệ</m:t>
                    </m:r>
                    <m:r>
                      <m:rPr>
                        <m:nor/>
                      </m:rPr>
                      <a:rPr lang="vi-VN">
                        <a:latin typeface="+mj-lt"/>
                      </a:rPr>
                      <m:t>u</m:t>
                    </m:r>
                    <m:r>
                      <m:rPr>
                        <m:nor/>
                      </m:rPr>
                      <a:rPr lang="vi-VN">
                        <a:latin typeface="+mj-lt"/>
                      </a:rPr>
                      <m:t> </m:t>
                    </m:r>
                    <m:r>
                      <m:rPr>
                        <m:sty m:val="p"/>
                      </m:rPr>
                      <a:rPr lang="vi-VN" i="1">
                        <a:latin typeface="Cambria Math" panose="02040503050406030204" pitchFamily="18" charset="0"/>
                      </a:rPr>
                      <m:t>v</m:t>
                    </m:r>
                    <m:r>
                      <a:rPr lang="vi-VN" i="1">
                        <a:latin typeface="Cambria Math" panose="02040503050406030204" pitchFamily="18" charset="0"/>
                      </a:rPr>
                      <m:t>à</m:t>
                    </m:r>
                    <m:r>
                      <m:rPr>
                        <m:nor/>
                      </m:rPr>
                      <a:rPr lang="vi-VN" b="0" i="0" smtClean="0">
                        <a:latin typeface="+mj-lt"/>
                      </a:rPr>
                      <m:t> </m:t>
                    </m:r>
                    <m:r>
                      <m:rPr>
                        <m:sty m:val="p"/>
                      </m:rPr>
                      <a:rPr lang="vi-VN" i="1">
                        <a:latin typeface="Cambria Math" panose="02040503050406030204" pitchFamily="18" charset="0"/>
                      </a:rPr>
                      <m:t>bi</m:t>
                    </m:r>
                    <m:r>
                      <a:rPr lang="vi-VN" i="1">
                        <a:latin typeface="Cambria Math" panose="02040503050406030204" pitchFamily="18" charset="0"/>
                      </a:rPr>
                      <m:t>ể</m:t>
                    </m:r>
                    <m:r>
                      <m:rPr>
                        <m:sty m:val="p"/>
                      </m:rPr>
                      <a:rPr lang="vi-VN" i="1">
                        <a:latin typeface="Cambria Math" panose="02040503050406030204" pitchFamily="18" charset="0"/>
                      </a:rPr>
                      <m:t>u</m:t>
                    </m:r>
                    <m:r>
                      <m:rPr>
                        <m:nor/>
                      </m:rPr>
                      <a:rPr lang="vi-VN" b="0" i="0" smtClean="0">
                        <a:latin typeface="+mj-lt"/>
                      </a:rPr>
                      <m:t> </m:t>
                    </m:r>
                    <m:r>
                      <a:rPr lang="vi-VN" i="1">
                        <a:latin typeface="Cambria Math" panose="02040503050406030204" pitchFamily="18" charset="0"/>
                      </a:rPr>
                      <m:t>đồ</m:t>
                    </m:r>
                    <m:r>
                      <m:rPr>
                        <m:nor/>
                      </m:rPr>
                      <a:rPr lang="vi-VN" b="0" i="0" smtClean="0">
                        <a:latin typeface="+mj-lt"/>
                      </a:rPr>
                      <m:t> </m:t>
                    </m:r>
                    <m:r>
                      <m:rPr>
                        <m:sty m:val="p"/>
                      </m:rPr>
                      <a:rPr lang="vi-VN" i="1">
                        <a:latin typeface="Cambria Math" panose="02040503050406030204" pitchFamily="18" charset="0"/>
                      </a:rPr>
                      <m:t>nh</m:t>
                    </m:r>
                    <m:r>
                      <a:rPr lang="vi-VN" i="1">
                        <a:latin typeface="Cambria Math" panose="02040503050406030204" pitchFamily="18" charset="0"/>
                      </a:rPr>
                      <m:t>ư</m:t>
                    </m:r>
                    <m:r>
                      <m:rPr>
                        <m:nor/>
                      </m:rPr>
                      <a:rPr lang="vi-VN" b="0" i="0" smtClean="0">
                        <a:latin typeface="+mj-lt"/>
                      </a:rPr>
                      <m:t> </m:t>
                    </m:r>
                    <m:r>
                      <m:rPr>
                        <m:nor/>
                      </m:rPr>
                      <a:rPr lang="vi-VN">
                        <a:latin typeface="+mj-lt"/>
                      </a:rPr>
                      <m:t>sau</m:t>
                    </m:r>
                    <m:r>
                      <m:rPr>
                        <m:nor/>
                      </m:rPr>
                      <a:rPr lang="vi-VN">
                        <a:latin typeface="+mj-lt"/>
                      </a:rPr>
                      <m:t> (</m:t>
                    </m:r>
                    <m:r>
                      <m:rPr>
                        <m:nor/>
                      </m:rPr>
                      <a:rPr lang="vi-VN">
                        <a:latin typeface="+mj-lt"/>
                      </a:rPr>
                      <m:t>ta</m:t>
                    </m:r>
                    <m:r>
                      <m:rPr>
                        <m:nor/>
                      </m:rPr>
                      <a:rPr lang="vi-VN">
                        <a:latin typeface="+mj-lt"/>
                      </a:rPr>
                      <m:t> </m:t>
                    </m:r>
                    <m:r>
                      <m:rPr>
                        <m:nor/>
                      </m:rPr>
                      <a:rPr lang="vi-VN">
                        <a:latin typeface="+mj-lt"/>
                      </a:rPr>
                      <m:t>ch</m:t>
                    </m:r>
                    <m:r>
                      <m:rPr>
                        <m:nor/>
                      </m:rPr>
                      <a:rPr lang="vi-VN">
                        <a:latin typeface="+mj-lt"/>
                      </a:rPr>
                      <m:t>ỉ </m:t>
                    </m:r>
                    <m:r>
                      <m:rPr>
                        <m:nor/>
                      </m:rPr>
                      <a:rPr lang="vi-VN">
                        <a:latin typeface="+mj-lt"/>
                      </a:rPr>
                      <m:t>tr</m:t>
                    </m:r>
                    <m:r>
                      <m:rPr>
                        <m:nor/>
                      </m:rPr>
                      <a:rPr lang="vi-VN">
                        <a:latin typeface="+mj-lt"/>
                      </a:rPr>
                      <m:t>í</m:t>
                    </m:r>
                    <m:r>
                      <m:rPr>
                        <m:nor/>
                      </m:rPr>
                      <a:rPr lang="vi-VN">
                        <a:latin typeface="+mj-lt"/>
                      </a:rPr>
                      <m:t>ch</m:t>
                    </m:r>
                    <m:r>
                      <m:rPr>
                        <m:nor/>
                      </m:rPr>
                      <a:rPr lang="vi-VN">
                        <a:latin typeface="+mj-lt"/>
                      </a:rPr>
                      <m:t> </m:t>
                    </m:r>
                    <m:r>
                      <m:rPr>
                        <m:nor/>
                      </m:rPr>
                      <a:rPr lang="vi-VN">
                        <a:latin typeface="+mj-lt"/>
                      </a:rPr>
                      <m:t>xu</m:t>
                    </m:r>
                    <m:r>
                      <m:rPr>
                        <m:nor/>
                      </m:rPr>
                      <a:rPr lang="vi-VN">
                        <a:latin typeface="+mj-lt"/>
                      </a:rPr>
                      <m:t>ấ</m:t>
                    </m:r>
                    <m:r>
                      <m:rPr>
                        <m:nor/>
                      </m:rPr>
                      <a:rPr lang="vi-VN">
                        <a:latin typeface="+mj-lt"/>
                      </a:rPr>
                      <m:t>t</m:t>
                    </m:r>
                    <m:r>
                      <m:rPr>
                        <m:nor/>
                      </m:rPr>
                      <a:rPr lang="vi-VN">
                        <a:latin typeface="+mj-lt"/>
                      </a:rPr>
                      <m:t> </m:t>
                    </m:r>
                    <m:r>
                      <m:rPr>
                        <m:nor/>
                      </m:rPr>
                      <a:rPr lang="vi-VN">
                        <a:latin typeface="+mj-lt"/>
                      </a:rPr>
                      <m:t>b</m:t>
                    </m:r>
                    <m:r>
                      <m:rPr>
                        <m:nor/>
                      </m:rPr>
                      <a:rPr lang="vi-VN">
                        <a:latin typeface="+mj-lt"/>
                      </a:rPr>
                      <m:t>ả</m:t>
                    </m:r>
                    <m:r>
                      <m:rPr>
                        <m:nor/>
                      </m:rPr>
                      <a:rPr lang="vi-VN">
                        <a:latin typeface="+mj-lt"/>
                      </a:rPr>
                      <m:t>ng</m:t>
                    </m:r>
                    <m:r>
                      <m:rPr>
                        <m:nor/>
                      </m:rPr>
                      <a:rPr lang="vi-VN">
                        <a:latin typeface="+mj-lt"/>
                      </a:rPr>
                      <m:t> </m:t>
                    </m:r>
                    <m:r>
                      <m:rPr>
                        <m:nor/>
                      </m:rPr>
                      <a:rPr lang="vi-VN">
                        <a:latin typeface="+mj-lt"/>
                      </a:rPr>
                      <m:t>s</m:t>
                    </m:r>
                    <m:r>
                      <m:rPr>
                        <m:nor/>
                      </m:rPr>
                      <a:rPr lang="vi-VN">
                        <a:latin typeface="+mj-lt"/>
                      </a:rPr>
                      <m:t>ố </m:t>
                    </m:r>
                    <m:r>
                      <m:rPr>
                        <m:nor/>
                      </m:rPr>
                      <a:rPr lang="vi-VN">
                        <a:latin typeface="+mj-lt"/>
                      </a:rPr>
                      <m:t>li</m:t>
                    </m:r>
                    <m:r>
                      <m:rPr>
                        <m:nor/>
                      </m:rPr>
                      <a:rPr lang="vi-VN">
                        <a:latin typeface="+mj-lt"/>
                      </a:rPr>
                      <m:t>ệ</m:t>
                    </m:r>
                    <m:r>
                      <m:rPr>
                        <m:nor/>
                      </m:rPr>
                      <a:rPr lang="vi-VN">
                        <a:latin typeface="+mj-lt"/>
                      </a:rPr>
                      <m:t>u</m:t>
                    </m:r>
                    <m:r>
                      <m:rPr>
                        <m:nor/>
                      </m:rPr>
                      <a:rPr lang="vi-VN">
                        <a:latin typeface="+mj-lt"/>
                      </a:rPr>
                      <m:t> </m:t>
                    </m:r>
                    <m:r>
                      <m:rPr>
                        <m:nor/>
                      </m:rPr>
                      <a:rPr lang="vi-VN">
                        <a:latin typeface="+mj-lt"/>
                      </a:rPr>
                      <m:t>v</m:t>
                    </m:r>
                    <m:r>
                      <m:rPr>
                        <m:nor/>
                      </m:rPr>
                      <a:rPr lang="vi-VN">
                        <a:latin typeface="+mj-lt"/>
                      </a:rPr>
                      <m:t>ớ</m:t>
                    </m:r>
                    <m:r>
                      <m:rPr>
                        <m:nor/>
                      </m:rPr>
                      <a:rPr lang="vi-VN">
                        <a:latin typeface="+mj-lt"/>
                      </a:rPr>
                      <m:t>i</m:t>
                    </m:r>
                    <m:r>
                      <m:rPr>
                        <m:nor/>
                      </m:rPr>
                      <a:rPr lang="vi-VN">
                        <a:latin typeface="+mj-lt"/>
                      </a:rPr>
                      <m:t> </m:t>
                    </m:r>
                    <m:r>
                      <m:rPr>
                        <m:nor/>
                      </m:rPr>
                      <a:rPr lang="vi-VN">
                        <a:latin typeface="+mj-lt"/>
                      </a:rPr>
                      <m:t>gi</m:t>
                    </m:r>
                    <m:r>
                      <m:rPr>
                        <m:nor/>
                      </m:rPr>
                      <a:rPr lang="vi-VN">
                        <a:latin typeface="+mj-lt"/>
                      </a:rPr>
                      <m:t>á </m:t>
                    </m:r>
                    <m:r>
                      <m:rPr>
                        <m:nor/>
                      </m:rPr>
                      <a:rPr lang="vi-VN">
                        <a:latin typeface="+mj-lt"/>
                      </a:rPr>
                      <m:t>tr</m:t>
                    </m:r>
                    <m:r>
                      <m:rPr>
                        <m:nor/>
                      </m:rPr>
                      <a:rPr lang="vi-VN">
                        <a:latin typeface="+mj-lt"/>
                      </a:rPr>
                      <m:t>ị </m:t>
                    </m:r>
                    <m:r>
                      <m:rPr>
                        <m:nor/>
                      </m:rPr>
                      <a:rPr lang="vi-VN">
                        <a:latin typeface="+mj-lt"/>
                      </a:rPr>
                      <m:t>c</m:t>
                    </m:r>
                    <m:r>
                      <m:rPr>
                        <m:nor/>
                      </m:rPr>
                      <a:rPr lang="vi-VN">
                        <a:latin typeface="+mj-lt"/>
                      </a:rPr>
                      <m:t>ủ</m:t>
                    </m:r>
                    <m:r>
                      <m:rPr>
                        <m:nor/>
                      </m:rPr>
                      <a:rPr lang="vi-VN">
                        <a:latin typeface="+mj-lt"/>
                      </a:rPr>
                      <m:t>a</m:t>
                    </m:r>
                    <m:r>
                      <m:rPr>
                        <m:nor/>
                      </m:rPr>
                      <a:rPr lang="vi-VN">
                        <a:latin typeface="+mj-lt"/>
                      </a:rPr>
                      <m:t> </m:t>
                    </m:r>
                    <m:r>
                      <m:rPr>
                        <m:nor/>
                      </m:rPr>
                      <a:rPr lang="vi-VN">
                        <a:latin typeface="+mj-lt"/>
                      </a:rPr>
                      <m:t>n</m:t>
                    </m:r>
                    <m:r>
                      <m:rPr>
                        <m:nor/>
                      </m:rPr>
                      <a:rPr lang="vi-VN">
                        <a:latin typeface="+mj-lt"/>
                      </a:rPr>
                      <m:t> </m:t>
                    </m:r>
                    <m:r>
                      <m:rPr>
                        <m:nor/>
                      </m:rPr>
                      <a:rPr lang="vi-VN">
                        <a:latin typeface="+mj-lt"/>
                      </a:rPr>
                      <m:t>chia</m:t>
                    </m:r>
                    <m:r>
                      <m:rPr>
                        <m:nor/>
                      </m:rPr>
                      <a:rPr lang="vi-VN">
                        <a:latin typeface="+mj-lt"/>
                      </a:rPr>
                      <m:t> </m:t>
                    </m:r>
                    <m:r>
                      <m:rPr>
                        <m:nor/>
                      </m:rPr>
                      <a:rPr lang="vi-VN">
                        <a:latin typeface="+mj-lt"/>
                      </a:rPr>
                      <m:t>h</m:t>
                    </m:r>
                    <m:r>
                      <m:rPr>
                        <m:nor/>
                      </m:rPr>
                      <a:rPr lang="vi-VN">
                        <a:latin typeface="+mj-lt"/>
                      </a:rPr>
                      <m:t>ế</m:t>
                    </m:r>
                    <m:r>
                      <m:rPr>
                        <m:nor/>
                      </m:rPr>
                      <a:rPr lang="vi-VN">
                        <a:latin typeface="+mj-lt"/>
                      </a:rPr>
                      <m:t>t</m:t>
                    </m:r>
                    <m:r>
                      <m:rPr>
                        <m:nor/>
                      </m:rPr>
                      <a:rPr lang="vi-VN">
                        <a:latin typeface="+mj-lt"/>
                      </a:rPr>
                      <m:t> </m:t>
                    </m:r>
                    <m:r>
                      <m:rPr>
                        <m:nor/>
                      </m:rPr>
                      <a:rPr lang="vi-VN">
                        <a:latin typeface="+mj-lt"/>
                      </a:rPr>
                      <m:t>cho</m:t>
                    </m:r>
                    <m:r>
                      <m:rPr>
                        <m:nor/>
                      </m:rPr>
                      <a:rPr lang="vi-VN">
                        <a:latin typeface="+mj-lt"/>
                      </a:rPr>
                      <m:t> 5)</m:t>
                    </m:r>
                  </m:oMath>
                </a14:m>
                <a:endParaRPr lang="en-US" dirty="0">
                  <a:latin typeface="+mj-lt"/>
                </a:endParaRPr>
              </a:p>
            </p:txBody>
          </p:sp>
        </mc:Choice>
        <mc:Fallback xmlns="">
          <p:sp>
            <p:nvSpPr>
              <p:cNvPr id="8" name="TextBox 7">
                <a:extLst>
                  <a:ext uri="{FF2B5EF4-FFF2-40B4-BE49-F238E27FC236}">
                    <a16:creationId xmlns:a16="http://schemas.microsoft.com/office/drawing/2014/main" id="{CC24E5FC-7D70-BEAC-3E05-0ECB7333F85E}"/>
                  </a:ext>
                </a:extLst>
              </p:cNvPr>
              <p:cNvSpPr txBox="1">
                <a:spLocks noRot="1" noChangeAspect="1" noMove="1" noResize="1" noEditPoints="1" noAdjustHandles="1" noChangeArrowheads="1" noChangeShapeType="1" noTextEdit="1"/>
              </p:cNvSpPr>
              <p:nvPr/>
            </p:nvSpPr>
            <p:spPr>
              <a:xfrm>
                <a:off x="1047565" y="4689011"/>
                <a:ext cx="10096870" cy="1016497"/>
              </a:xfrm>
              <a:prstGeom prst="rect">
                <a:avLst/>
              </a:prstGeom>
              <a:blipFill>
                <a:blip r:embed="rId6"/>
                <a:stretch>
                  <a:fillRect l="-543" b="-4790"/>
                </a:stretch>
              </a:blipFill>
            </p:spPr>
            <p:txBody>
              <a:bodyPr/>
              <a:lstStyle/>
              <a:p>
                <a:r>
                  <a:rPr lang="en-US">
                    <a:noFill/>
                  </a:rPr>
                  <a:t> </a:t>
                </a:r>
              </a:p>
            </p:txBody>
          </p:sp>
        </mc:Fallback>
      </mc:AlternateContent>
      <p:sp>
        <p:nvSpPr>
          <p:cNvPr id="9" name="Rectangle 4">
            <a:extLst>
              <a:ext uri="{FF2B5EF4-FFF2-40B4-BE49-F238E27FC236}">
                <a16:creationId xmlns:a16="http://schemas.microsoft.com/office/drawing/2014/main" id="{BE801153-98FF-D0A9-923D-68808D4AB17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Slide Number Placeholder 9">
            <a:extLst>
              <a:ext uri="{FF2B5EF4-FFF2-40B4-BE49-F238E27FC236}">
                <a16:creationId xmlns:a16="http://schemas.microsoft.com/office/drawing/2014/main" id="{0AB888D9-DC4D-A7B1-EF0B-CF145A146F58}"/>
              </a:ext>
            </a:extLst>
          </p:cNvPr>
          <p:cNvSpPr>
            <a:spLocks noGrp="1"/>
          </p:cNvSpPr>
          <p:nvPr>
            <p:ph type="sldNum" sz="quarter" idx="12"/>
          </p:nvPr>
        </p:nvSpPr>
        <p:spPr/>
        <p:txBody>
          <a:bodyPr/>
          <a:lstStyle/>
          <a:p>
            <a:fld id="{AE084046-3560-4550-80BC-42F145ADDE7C}" type="slidenum">
              <a:rPr lang="en-US" smtClean="0"/>
              <a:t>14</a:t>
            </a:fld>
            <a:endParaRPr lang="en-US"/>
          </a:p>
        </p:txBody>
      </p:sp>
    </p:spTree>
    <p:extLst>
      <p:ext uri="{BB962C8B-B14F-4D97-AF65-F5344CB8AC3E}">
        <p14:creationId xmlns:p14="http://schemas.microsoft.com/office/powerpoint/2010/main" val="110493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E0AE68E-52A8-D87F-C2F4-7195286321F8}"/>
                  </a:ext>
                </a:extLst>
              </p:cNvPr>
              <p:cNvGraphicFramePr>
                <a:graphicFrameLocks noGrp="1"/>
              </p:cNvGraphicFramePr>
              <p:nvPr>
                <p:extLst>
                  <p:ext uri="{D42A27DB-BD31-4B8C-83A1-F6EECF244321}">
                    <p14:modId xmlns:p14="http://schemas.microsoft.com/office/powerpoint/2010/main" val="594582186"/>
                  </p:ext>
                </p:extLst>
              </p:nvPr>
            </p:nvGraphicFramePr>
            <p:xfrm>
              <a:off x="150921" y="257452"/>
              <a:ext cx="6081204" cy="5239961"/>
            </p:xfrm>
            <a:graphic>
              <a:graphicData uri="http://schemas.openxmlformats.org/drawingml/2006/table">
                <a:tbl>
                  <a:tblPr firstRow="1" firstCol="1" bandRow="1">
                    <a:tableStyleId>{5C22544A-7EE6-4342-B048-85BDC9FD1C3A}</a:tableStyleId>
                  </a:tblPr>
                  <a:tblGrid>
                    <a:gridCol w="399563">
                      <a:extLst>
                        <a:ext uri="{9D8B030D-6E8A-4147-A177-3AD203B41FA5}">
                          <a16:colId xmlns:a16="http://schemas.microsoft.com/office/drawing/2014/main" val="3420193668"/>
                        </a:ext>
                      </a:extLst>
                    </a:gridCol>
                    <a:gridCol w="599969">
                      <a:extLst>
                        <a:ext uri="{9D8B030D-6E8A-4147-A177-3AD203B41FA5}">
                          <a16:colId xmlns:a16="http://schemas.microsoft.com/office/drawing/2014/main" val="954371463"/>
                        </a:ext>
                      </a:extLst>
                    </a:gridCol>
                    <a:gridCol w="1243569">
                      <a:extLst>
                        <a:ext uri="{9D8B030D-6E8A-4147-A177-3AD203B41FA5}">
                          <a16:colId xmlns:a16="http://schemas.microsoft.com/office/drawing/2014/main" val="3355381568"/>
                        </a:ext>
                      </a:extLst>
                    </a:gridCol>
                    <a:gridCol w="1579827">
                      <a:extLst>
                        <a:ext uri="{9D8B030D-6E8A-4147-A177-3AD203B41FA5}">
                          <a16:colId xmlns:a16="http://schemas.microsoft.com/office/drawing/2014/main" val="2364455405"/>
                        </a:ext>
                      </a:extLst>
                    </a:gridCol>
                    <a:gridCol w="1062238">
                      <a:extLst>
                        <a:ext uri="{9D8B030D-6E8A-4147-A177-3AD203B41FA5}">
                          <a16:colId xmlns:a16="http://schemas.microsoft.com/office/drawing/2014/main" val="3626762714"/>
                        </a:ext>
                      </a:extLst>
                    </a:gridCol>
                    <a:gridCol w="1196038">
                      <a:extLst>
                        <a:ext uri="{9D8B030D-6E8A-4147-A177-3AD203B41FA5}">
                          <a16:colId xmlns:a16="http://schemas.microsoft.com/office/drawing/2014/main" val="3690496784"/>
                        </a:ext>
                      </a:extLst>
                    </a:gridCol>
                  </a:tblGrid>
                  <a:tr h="892159">
                    <a:tc>
                      <a:txBody>
                        <a:bodyPr/>
                        <a:lstStyle/>
                        <a:p>
                          <a:pPr algn="just">
                            <a:lnSpc>
                              <a:spcPct val="150000"/>
                            </a:lnSpc>
                            <a:spcAft>
                              <a:spcPts val="800"/>
                            </a:spcAft>
                            <a:tabLst>
                              <a:tab pos="1266190" algn="l"/>
                            </a:tabLst>
                          </a:pPr>
                          <a:r>
                            <a:rPr lang="vi-VN" sz="1400" dirty="0">
                              <a:effectLst/>
                              <a:latin typeface="+mj-lt"/>
                            </a:rPr>
                            <a:t>N</a:t>
                          </a:r>
                        </a:p>
                        <a:p>
                          <a:pPr algn="just">
                            <a:lnSpc>
                              <a:spcPct val="150000"/>
                            </a:lnSpc>
                            <a:spcAft>
                              <a:spcPts val="800"/>
                            </a:spcAft>
                            <a:tabLst>
                              <a:tab pos="1266190" algn="l"/>
                            </a:tabLst>
                          </a:pP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14:m>
                            <m:oMath xmlns:m="http://schemas.openxmlformats.org/officeDocument/2006/math">
                              <m:sSub>
                                <m:sSubPr>
                                  <m:ctrlPr>
                                    <a:rPr lang="vi-VN" sz="1400" b="1" i="1" smtClean="0">
                                      <a:effectLst/>
                                      <a:latin typeface="Cambria Math" panose="02040503050406030204" pitchFamily="18" charset="0"/>
                                    </a:rPr>
                                  </m:ctrlPr>
                                </m:sSubPr>
                                <m:e>
                                  <m:r>
                                    <a:rPr lang="vi-VN" sz="1400" b="1" i="0" smtClean="0">
                                      <a:effectLst/>
                                      <a:latin typeface="Cambria Math" panose="02040503050406030204" pitchFamily="18" charset="0"/>
                                    </a:rPr>
                                    <m:t>𝐭</m:t>
                                  </m:r>
                                </m:e>
                                <m:sub>
                                  <m:r>
                                    <a:rPr lang="vi-VN" sz="1400" b="1" i="0" smtClean="0">
                                      <a:effectLst/>
                                      <a:latin typeface="Cambria Math" panose="02040503050406030204" pitchFamily="18" charset="0"/>
                                    </a:rPr>
                                    <m:t>𝐧</m:t>
                                  </m:r>
                                </m:sub>
                              </m:sSub>
                            </m:oMath>
                          </a14:m>
                          <a:r>
                            <a:rPr lang="vi-VN" sz="1400" dirty="0">
                              <a:effectLst/>
                              <a:latin typeface="+mj-lt"/>
                            </a:rPr>
                            <a:t> </a:t>
                          </a:r>
                        </a:p>
                        <a:p>
                          <a:pPr algn="just">
                            <a:lnSpc>
                              <a:spcPct val="150000"/>
                            </a:lnSpc>
                            <a:spcAft>
                              <a:spcPts val="800"/>
                            </a:spcAft>
                            <a:tabLst>
                              <a:tab pos="1266190" algn="l"/>
                            </a:tabLst>
                          </a:pP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Nghiệm </a:t>
                          </a:r>
                        </a:p>
                        <a:p>
                          <a:pPr algn="just">
                            <a:lnSpc>
                              <a:spcPct val="150000"/>
                            </a:lnSpc>
                            <a:spcAft>
                              <a:spcPts val="800"/>
                            </a:spcAft>
                            <a:tabLst>
                              <a:tab pos="1266190" algn="l"/>
                            </a:tabLst>
                          </a:pPr>
                          <a:r>
                            <a:rPr lang="vi-VN" sz="1400" dirty="0">
                              <a:effectLst/>
                              <a:latin typeface="+mj-lt"/>
                            </a:rPr>
                            <a:t> xấp xỉ</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 Nghiệm </a:t>
                          </a:r>
                        </a:p>
                        <a:p>
                          <a:pPr algn="just">
                            <a:lnSpc>
                              <a:spcPct val="150000"/>
                            </a:lnSpc>
                            <a:spcAft>
                              <a:spcPts val="800"/>
                            </a:spcAft>
                            <a:tabLst>
                              <a:tab pos="1266190" algn="l"/>
                            </a:tabLst>
                          </a:pPr>
                          <a:r>
                            <a:rPr lang="vi-VN" sz="1400" dirty="0">
                              <a:effectLst/>
                              <a:latin typeface="+mj-lt"/>
                            </a:rPr>
                            <a:t>chính xác</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Sai số </a:t>
                          </a:r>
                          <a:endParaRPr lang="en-US" sz="1400" dirty="0">
                            <a:effectLst/>
                            <a:latin typeface="+mj-lt"/>
                          </a:endParaRPr>
                        </a:p>
                        <a:p>
                          <a:pPr algn="just">
                            <a:lnSpc>
                              <a:spcPct val="150000"/>
                            </a:lnSpc>
                            <a:spcAft>
                              <a:spcPts val="800"/>
                            </a:spcAft>
                            <a:tabLst>
                              <a:tab pos="1266190" algn="l"/>
                            </a:tabLst>
                          </a:pPr>
                          <a:r>
                            <a:rPr lang="vi-VN" sz="1400" dirty="0">
                              <a:effectLst/>
                              <a:latin typeface="+mj-lt"/>
                            </a:rPr>
                            <a:t>tuyệt đối</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Sai số </a:t>
                          </a:r>
                        </a:p>
                        <a:p>
                          <a:pPr algn="just">
                            <a:lnSpc>
                              <a:spcPct val="150000"/>
                            </a:lnSpc>
                            <a:spcAft>
                              <a:spcPts val="800"/>
                            </a:spcAft>
                            <a:tabLst>
                              <a:tab pos="1266190" algn="l"/>
                            </a:tabLst>
                          </a:pPr>
                          <a:r>
                            <a:rPr lang="vi-VN" sz="1400" dirty="0">
                              <a:effectLst/>
                              <a:latin typeface="+mj-lt"/>
                            </a:rPr>
                            <a:t>tuơng đối (%)</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68848029"/>
                      </a:ext>
                    </a:extLst>
                  </a:tr>
                  <a:tr h="248168">
                    <a:tc>
                      <a:txBody>
                        <a:bodyPr/>
                        <a:lstStyle/>
                        <a:p>
                          <a:pPr algn="just">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dirty="0">
                              <a:effectLst/>
                              <a:latin typeface="+mj-lt"/>
                            </a:rPr>
                            <a:t>1000</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a:effectLst/>
                              <a:latin typeface="+mj-lt"/>
                            </a:rPr>
                            <a:t>1000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extLst>
                      <a:ext uri="{0D108BD9-81ED-4DB2-BD59-A6C34878D82A}">
                        <a16:rowId xmlns:a16="http://schemas.microsoft.com/office/drawing/2014/main" val="1515987569"/>
                      </a:ext>
                    </a:extLst>
                  </a:tr>
                  <a:tr h="379603">
                    <a:tc>
                      <a:txBody>
                        <a:bodyPr/>
                        <a:lstStyle/>
                        <a:p>
                          <a:pPr algn="just">
                            <a:lnSpc>
                              <a:spcPct val="150000"/>
                            </a:lnSpc>
                            <a:spcAft>
                              <a:spcPts val="800"/>
                            </a:spcAft>
                            <a:tabLst>
                              <a:tab pos="1266190" algn="l"/>
                            </a:tabLst>
                          </a:pPr>
                          <a:r>
                            <a:rPr lang="vi-VN" sz="1400">
                              <a:effectLst/>
                              <a:latin typeface="+mj-lt"/>
                            </a:rPr>
                            <a:t>5</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1000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884.7435818</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886.060541</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1.31695926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0.148630844</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2923489298"/>
                      </a:ext>
                    </a:extLst>
                  </a:tr>
                  <a:tr h="526055">
                    <a:tc>
                      <a:txBody>
                        <a:bodyPr/>
                        <a:lstStyle/>
                        <a:p>
                          <a:pPr algn="just">
                            <a:lnSpc>
                              <a:spcPct val="150000"/>
                            </a:lnSpc>
                            <a:spcAft>
                              <a:spcPts val="800"/>
                            </a:spcAft>
                            <a:tabLst>
                              <a:tab pos="1266190" algn="l"/>
                            </a:tabLst>
                          </a:pPr>
                          <a:r>
                            <a:rPr lang="vi-VN" sz="1400">
                              <a:effectLst/>
                              <a:latin typeface="+mj-lt"/>
                            </a:rPr>
                            <a:t>10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2000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782.7712054</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785.1032823</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2.332076887</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0.297040777</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829637504"/>
                      </a:ext>
                    </a:extLst>
                  </a:tr>
                  <a:tr h="526055">
                    <a:tc>
                      <a:txBody>
                        <a:bodyPr/>
                        <a:lstStyle/>
                        <a:p>
                          <a:pPr algn="just">
                            <a:lnSpc>
                              <a:spcPct val="150000"/>
                            </a:lnSpc>
                            <a:spcAft>
                              <a:spcPts val="800"/>
                            </a:spcAft>
                            <a:tabLst>
                              <a:tab pos="1266190" algn="l"/>
                            </a:tabLst>
                          </a:pPr>
                          <a:r>
                            <a:rPr lang="vi-VN" sz="1400">
                              <a:effectLst/>
                              <a:latin typeface="+mj-lt"/>
                            </a:rPr>
                            <a:t>15</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3000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692.5518</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695.6490391</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3.097239096</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0.445230126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1814230598"/>
                      </a:ext>
                    </a:extLst>
                  </a:tr>
                  <a:tr h="526055">
                    <a:tc>
                      <a:txBody>
                        <a:bodyPr/>
                        <a:lstStyle/>
                        <a:p>
                          <a:pPr algn="just">
                            <a:lnSpc>
                              <a:spcPct val="150000"/>
                            </a:lnSpc>
                            <a:spcAft>
                              <a:spcPts val="800"/>
                            </a:spcAft>
                            <a:tabLst>
                              <a:tab pos="1266190" algn="l"/>
                            </a:tabLst>
                          </a:pPr>
                          <a:r>
                            <a:rPr lang="vi-VN" sz="1400">
                              <a:effectLst/>
                              <a:latin typeface="+mj-lt"/>
                            </a:rPr>
                            <a:t>20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612.7307601</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616.3871639</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3.656403855</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0.593199221</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2237477120"/>
                      </a:ext>
                    </a:extLst>
                  </a:tr>
                  <a:tr h="526055">
                    <a:tc>
                      <a:txBody>
                        <a:bodyPr/>
                        <a:lstStyle/>
                        <a:p>
                          <a:pPr algn="just">
                            <a:lnSpc>
                              <a:spcPct val="150000"/>
                            </a:lnSpc>
                            <a:spcAft>
                              <a:spcPts val="800"/>
                            </a:spcAft>
                            <a:tabLst>
                              <a:tab pos="1266190" algn="l"/>
                            </a:tabLst>
                          </a:pPr>
                          <a:r>
                            <a:rPr lang="vi-VN" sz="1400">
                              <a:effectLst/>
                              <a:latin typeface="+mj-lt"/>
                            </a:rPr>
                            <a:t>25</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5000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542.1096073</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546.1563439</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4.046736626</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0.740948388</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2541418325"/>
                      </a:ext>
                    </a:extLst>
                  </a:tr>
                  <a:tr h="526055">
                    <a:tc>
                      <a:txBody>
                        <a:bodyPr/>
                        <a:lstStyle/>
                        <a:p>
                          <a:pPr algn="just">
                            <a:lnSpc>
                              <a:spcPct val="150000"/>
                            </a:lnSpc>
                            <a:spcAft>
                              <a:spcPts val="800"/>
                            </a:spcAft>
                            <a:tabLst>
                              <a:tab pos="1266190" algn="l"/>
                            </a:tabLst>
                          </a:pPr>
                          <a:r>
                            <a:rPr lang="vi-VN" sz="1400">
                              <a:effectLst/>
                              <a:latin typeface="+mj-lt"/>
                            </a:rPr>
                            <a:t>30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479.6279957</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483.9275856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4.299589912</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0.888477954</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1881317580"/>
                      </a:ext>
                    </a:extLst>
                  </a:tr>
                  <a:tr h="526055">
                    <a:tc>
                      <a:txBody>
                        <a:bodyPr/>
                        <a:lstStyle/>
                        <a:p>
                          <a:pPr algn="just">
                            <a:lnSpc>
                              <a:spcPct val="150000"/>
                            </a:lnSpc>
                            <a:spcAft>
                              <a:spcPts val="800"/>
                            </a:spcAft>
                            <a:tabLst>
                              <a:tab pos="1266190" algn="l"/>
                            </a:tabLst>
                          </a:pPr>
                          <a:r>
                            <a:rPr lang="vi-VN" sz="1400">
                              <a:effectLst/>
                              <a:latin typeface="+mj-lt"/>
                            </a:rPr>
                            <a:t>35</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7000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424.3477908</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428.7891383</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4.441347494</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1.035788246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3317438789"/>
                      </a:ext>
                    </a:extLst>
                  </a:tr>
                  <a:tr h="526055">
                    <a:tc>
                      <a:txBody>
                        <a:bodyPr/>
                        <a:lstStyle/>
                        <a:p>
                          <a:pPr algn="just">
                            <a:lnSpc>
                              <a:spcPct val="150000"/>
                            </a:lnSpc>
                            <a:spcAft>
                              <a:spcPts val="800"/>
                            </a:spcAft>
                            <a:tabLst>
                              <a:tab pos="1266190" algn="l"/>
                            </a:tabLst>
                          </a:pPr>
                          <a:r>
                            <a:rPr lang="vi-VN" sz="1400">
                              <a:effectLst/>
                              <a:latin typeface="+mj-lt"/>
                            </a:rPr>
                            <a:t>40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8000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375.4389843</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379.9331359</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4.494151516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1.182879589</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273410793"/>
                      </a:ext>
                    </a:extLst>
                  </a:tr>
                </a:tbl>
              </a:graphicData>
            </a:graphic>
          </p:graphicFrame>
        </mc:Choice>
        <mc:Fallback xmlns="">
          <p:graphicFrame>
            <p:nvGraphicFramePr>
              <p:cNvPr id="4" name="Table 3">
                <a:extLst>
                  <a:ext uri="{FF2B5EF4-FFF2-40B4-BE49-F238E27FC236}">
                    <a16:creationId xmlns:a16="http://schemas.microsoft.com/office/drawing/2014/main" id="{7E0AE68E-52A8-D87F-C2F4-7195286321F8}"/>
                  </a:ext>
                </a:extLst>
              </p:cNvPr>
              <p:cNvGraphicFramePr>
                <a:graphicFrameLocks noGrp="1"/>
              </p:cNvGraphicFramePr>
              <p:nvPr>
                <p:extLst>
                  <p:ext uri="{D42A27DB-BD31-4B8C-83A1-F6EECF244321}">
                    <p14:modId xmlns:p14="http://schemas.microsoft.com/office/powerpoint/2010/main" val="594582186"/>
                  </p:ext>
                </p:extLst>
              </p:nvPr>
            </p:nvGraphicFramePr>
            <p:xfrm>
              <a:off x="150921" y="257452"/>
              <a:ext cx="6081204" cy="5239961"/>
            </p:xfrm>
            <a:graphic>
              <a:graphicData uri="http://schemas.openxmlformats.org/drawingml/2006/table">
                <a:tbl>
                  <a:tblPr firstRow="1" firstCol="1" bandRow="1">
                    <a:tableStyleId>{5C22544A-7EE6-4342-B048-85BDC9FD1C3A}</a:tableStyleId>
                  </a:tblPr>
                  <a:tblGrid>
                    <a:gridCol w="399563">
                      <a:extLst>
                        <a:ext uri="{9D8B030D-6E8A-4147-A177-3AD203B41FA5}">
                          <a16:colId xmlns:a16="http://schemas.microsoft.com/office/drawing/2014/main" val="3420193668"/>
                        </a:ext>
                      </a:extLst>
                    </a:gridCol>
                    <a:gridCol w="599969">
                      <a:extLst>
                        <a:ext uri="{9D8B030D-6E8A-4147-A177-3AD203B41FA5}">
                          <a16:colId xmlns:a16="http://schemas.microsoft.com/office/drawing/2014/main" val="954371463"/>
                        </a:ext>
                      </a:extLst>
                    </a:gridCol>
                    <a:gridCol w="1243569">
                      <a:extLst>
                        <a:ext uri="{9D8B030D-6E8A-4147-A177-3AD203B41FA5}">
                          <a16:colId xmlns:a16="http://schemas.microsoft.com/office/drawing/2014/main" val="3355381568"/>
                        </a:ext>
                      </a:extLst>
                    </a:gridCol>
                    <a:gridCol w="1579827">
                      <a:extLst>
                        <a:ext uri="{9D8B030D-6E8A-4147-A177-3AD203B41FA5}">
                          <a16:colId xmlns:a16="http://schemas.microsoft.com/office/drawing/2014/main" val="2364455405"/>
                        </a:ext>
                      </a:extLst>
                    </a:gridCol>
                    <a:gridCol w="1062238">
                      <a:extLst>
                        <a:ext uri="{9D8B030D-6E8A-4147-A177-3AD203B41FA5}">
                          <a16:colId xmlns:a16="http://schemas.microsoft.com/office/drawing/2014/main" val="3626762714"/>
                        </a:ext>
                      </a:extLst>
                    </a:gridCol>
                    <a:gridCol w="1196038">
                      <a:extLst>
                        <a:ext uri="{9D8B030D-6E8A-4147-A177-3AD203B41FA5}">
                          <a16:colId xmlns:a16="http://schemas.microsoft.com/office/drawing/2014/main" val="3690496784"/>
                        </a:ext>
                      </a:extLst>
                    </a:gridCol>
                  </a:tblGrid>
                  <a:tr h="892159">
                    <a:tc>
                      <a:txBody>
                        <a:bodyPr/>
                        <a:lstStyle/>
                        <a:p>
                          <a:pPr algn="just">
                            <a:lnSpc>
                              <a:spcPct val="150000"/>
                            </a:lnSpc>
                            <a:spcAft>
                              <a:spcPts val="800"/>
                            </a:spcAft>
                            <a:tabLst>
                              <a:tab pos="1266190" algn="l"/>
                            </a:tabLst>
                          </a:pPr>
                          <a:r>
                            <a:rPr lang="vi-VN" sz="1400" dirty="0">
                              <a:effectLst/>
                              <a:latin typeface="+mj-lt"/>
                            </a:rPr>
                            <a:t>N</a:t>
                          </a:r>
                        </a:p>
                        <a:p>
                          <a:pPr algn="just">
                            <a:lnSpc>
                              <a:spcPct val="150000"/>
                            </a:lnSpc>
                            <a:spcAft>
                              <a:spcPts val="800"/>
                            </a:spcAft>
                            <a:tabLst>
                              <a:tab pos="1266190" algn="l"/>
                            </a:tabLst>
                          </a:pP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endParaRPr lang="en-US"/>
                        </a:p>
                      </a:txBody>
                      <a:tcPr marL="58140" marR="58140" marT="0" marB="0" anchor="b">
                        <a:blipFill>
                          <a:blip r:embed="rId2"/>
                          <a:stretch>
                            <a:fillRect l="-68367" t="-685" r="-856122" b="-500685"/>
                          </a:stretch>
                        </a:blipFill>
                      </a:tcPr>
                    </a:tc>
                    <a:tc>
                      <a:txBody>
                        <a:bodyPr/>
                        <a:lstStyle/>
                        <a:p>
                          <a:pPr algn="just">
                            <a:lnSpc>
                              <a:spcPct val="150000"/>
                            </a:lnSpc>
                            <a:spcAft>
                              <a:spcPts val="800"/>
                            </a:spcAft>
                            <a:tabLst>
                              <a:tab pos="1266190" algn="l"/>
                            </a:tabLst>
                          </a:pPr>
                          <a:r>
                            <a:rPr lang="vi-VN" sz="1400" dirty="0">
                              <a:effectLst/>
                              <a:latin typeface="+mj-lt"/>
                            </a:rPr>
                            <a:t>Nghiệm </a:t>
                          </a:r>
                        </a:p>
                        <a:p>
                          <a:pPr algn="just">
                            <a:lnSpc>
                              <a:spcPct val="150000"/>
                            </a:lnSpc>
                            <a:spcAft>
                              <a:spcPts val="800"/>
                            </a:spcAft>
                            <a:tabLst>
                              <a:tab pos="1266190" algn="l"/>
                            </a:tabLst>
                          </a:pPr>
                          <a:r>
                            <a:rPr lang="vi-VN" sz="1400" dirty="0">
                              <a:effectLst/>
                              <a:latin typeface="+mj-lt"/>
                            </a:rPr>
                            <a:t> xấp xỉ</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 Nghiệm </a:t>
                          </a:r>
                        </a:p>
                        <a:p>
                          <a:pPr algn="just">
                            <a:lnSpc>
                              <a:spcPct val="150000"/>
                            </a:lnSpc>
                            <a:spcAft>
                              <a:spcPts val="800"/>
                            </a:spcAft>
                            <a:tabLst>
                              <a:tab pos="1266190" algn="l"/>
                            </a:tabLst>
                          </a:pPr>
                          <a:r>
                            <a:rPr lang="vi-VN" sz="1400" dirty="0">
                              <a:effectLst/>
                              <a:latin typeface="+mj-lt"/>
                            </a:rPr>
                            <a:t>chính xác</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Sai số </a:t>
                          </a:r>
                          <a:endParaRPr lang="en-US" sz="1400" dirty="0">
                            <a:effectLst/>
                            <a:latin typeface="+mj-lt"/>
                          </a:endParaRPr>
                        </a:p>
                        <a:p>
                          <a:pPr algn="just">
                            <a:lnSpc>
                              <a:spcPct val="150000"/>
                            </a:lnSpc>
                            <a:spcAft>
                              <a:spcPts val="800"/>
                            </a:spcAft>
                            <a:tabLst>
                              <a:tab pos="1266190" algn="l"/>
                            </a:tabLst>
                          </a:pPr>
                          <a:r>
                            <a:rPr lang="vi-VN" sz="1400" dirty="0">
                              <a:effectLst/>
                              <a:latin typeface="+mj-lt"/>
                            </a:rPr>
                            <a:t>tuyệt đối</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Sai số </a:t>
                          </a:r>
                        </a:p>
                        <a:p>
                          <a:pPr algn="just">
                            <a:lnSpc>
                              <a:spcPct val="150000"/>
                            </a:lnSpc>
                            <a:spcAft>
                              <a:spcPts val="800"/>
                            </a:spcAft>
                            <a:tabLst>
                              <a:tab pos="1266190" algn="l"/>
                            </a:tabLst>
                          </a:pPr>
                          <a:r>
                            <a:rPr lang="vi-VN" sz="1400" dirty="0">
                              <a:effectLst/>
                              <a:latin typeface="+mj-lt"/>
                            </a:rPr>
                            <a:t>tuơng đối (%)</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68848029"/>
                      </a:ext>
                    </a:extLst>
                  </a:tr>
                  <a:tr h="285814">
                    <a:tc>
                      <a:txBody>
                        <a:bodyPr/>
                        <a:lstStyle/>
                        <a:p>
                          <a:pPr algn="just">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dirty="0">
                              <a:effectLst/>
                              <a:latin typeface="+mj-lt"/>
                            </a:rPr>
                            <a:t>1000</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a:effectLst/>
                              <a:latin typeface="+mj-lt"/>
                            </a:rPr>
                            <a:t>1000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tc>
                      <a:txBody>
                        <a:bodyPr/>
                        <a:lstStyle/>
                        <a:p>
                          <a:pPr algn="just">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58140" marR="58140" marT="0" marB="0"/>
                    </a:tc>
                    <a:extLst>
                      <a:ext uri="{0D108BD9-81ED-4DB2-BD59-A6C34878D82A}">
                        <a16:rowId xmlns:a16="http://schemas.microsoft.com/office/drawing/2014/main" val="1515987569"/>
                      </a:ext>
                    </a:extLst>
                  </a:tr>
                  <a:tr h="379603">
                    <a:tc>
                      <a:txBody>
                        <a:bodyPr/>
                        <a:lstStyle/>
                        <a:p>
                          <a:pPr algn="just">
                            <a:lnSpc>
                              <a:spcPct val="150000"/>
                            </a:lnSpc>
                            <a:spcAft>
                              <a:spcPts val="800"/>
                            </a:spcAft>
                            <a:tabLst>
                              <a:tab pos="1266190" algn="l"/>
                            </a:tabLst>
                          </a:pPr>
                          <a:r>
                            <a:rPr lang="vi-VN" sz="1400">
                              <a:effectLst/>
                              <a:latin typeface="+mj-lt"/>
                            </a:rPr>
                            <a:t>5</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1000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884.7435818</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886.060541</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1.31695926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0.148630844</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2923489298"/>
                      </a:ext>
                    </a:extLst>
                  </a:tr>
                  <a:tr h="526055">
                    <a:tc>
                      <a:txBody>
                        <a:bodyPr/>
                        <a:lstStyle/>
                        <a:p>
                          <a:pPr algn="just">
                            <a:lnSpc>
                              <a:spcPct val="150000"/>
                            </a:lnSpc>
                            <a:spcAft>
                              <a:spcPts val="800"/>
                            </a:spcAft>
                            <a:tabLst>
                              <a:tab pos="1266190" algn="l"/>
                            </a:tabLst>
                          </a:pPr>
                          <a:r>
                            <a:rPr lang="vi-VN" sz="1400">
                              <a:effectLst/>
                              <a:latin typeface="+mj-lt"/>
                            </a:rPr>
                            <a:t>10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2000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782.7712054</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785.1032823</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2.332076887</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0.297040777</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829637504"/>
                      </a:ext>
                    </a:extLst>
                  </a:tr>
                  <a:tr h="526055">
                    <a:tc>
                      <a:txBody>
                        <a:bodyPr/>
                        <a:lstStyle/>
                        <a:p>
                          <a:pPr algn="just">
                            <a:lnSpc>
                              <a:spcPct val="150000"/>
                            </a:lnSpc>
                            <a:spcAft>
                              <a:spcPts val="800"/>
                            </a:spcAft>
                            <a:tabLst>
                              <a:tab pos="1266190" algn="l"/>
                            </a:tabLst>
                          </a:pPr>
                          <a:r>
                            <a:rPr lang="vi-VN" sz="1400">
                              <a:effectLst/>
                              <a:latin typeface="+mj-lt"/>
                            </a:rPr>
                            <a:t>15</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3000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692.5518</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695.6490391</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3.097239096</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0.445230126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1814230598"/>
                      </a:ext>
                    </a:extLst>
                  </a:tr>
                  <a:tr h="526055">
                    <a:tc>
                      <a:txBody>
                        <a:bodyPr/>
                        <a:lstStyle/>
                        <a:p>
                          <a:pPr algn="just">
                            <a:lnSpc>
                              <a:spcPct val="150000"/>
                            </a:lnSpc>
                            <a:spcAft>
                              <a:spcPts val="800"/>
                            </a:spcAft>
                            <a:tabLst>
                              <a:tab pos="1266190" algn="l"/>
                            </a:tabLst>
                          </a:pPr>
                          <a:r>
                            <a:rPr lang="vi-VN" sz="1400">
                              <a:effectLst/>
                              <a:latin typeface="+mj-lt"/>
                            </a:rPr>
                            <a:t>20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612.7307601</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616.3871639</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3.656403855</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0.593199221</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2237477120"/>
                      </a:ext>
                    </a:extLst>
                  </a:tr>
                  <a:tr h="526055">
                    <a:tc>
                      <a:txBody>
                        <a:bodyPr/>
                        <a:lstStyle/>
                        <a:p>
                          <a:pPr algn="just">
                            <a:lnSpc>
                              <a:spcPct val="150000"/>
                            </a:lnSpc>
                            <a:spcAft>
                              <a:spcPts val="800"/>
                            </a:spcAft>
                            <a:tabLst>
                              <a:tab pos="1266190" algn="l"/>
                            </a:tabLst>
                          </a:pPr>
                          <a:r>
                            <a:rPr lang="vi-VN" sz="1400">
                              <a:effectLst/>
                              <a:latin typeface="+mj-lt"/>
                            </a:rPr>
                            <a:t>25</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5000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542.1096073</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546.1563439</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4.046736626</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0.740948388</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2541418325"/>
                      </a:ext>
                    </a:extLst>
                  </a:tr>
                  <a:tr h="526055">
                    <a:tc>
                      <a:txBody>
                        <a:bodyPr/>
                        <a:lstStyle/>
                        <a:p>
                          <a:pPr algn="just">
                            <a:lnSpc>
                              <a:spcPct val="150000"/>
                            </a:lnSpc>
                            <a:spcAft>
                              <a:spcPts val="800"/>
                            </a:spcAft>
                            <a:tabLst>
                              <a:tab pos="1266190" algn="l"/>
                            </a:tabLst>
                          </a:pPr>
                          <a:r>
                            <a:rPr lang="vi-VN" sz="1400">
                              <a:effectLst/>
                              <a:latin typeface="+mj-lt"/>
                            </a:rPr>
                            <a:t>30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6000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479.6279957</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483.9275856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4.299589912</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0.888477954</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1881317580"/>
                      </a:ext>
                    </a:extLst>
                  </a:tr>
                  <a:tr h="526055">
                    <a:tc>
                      <a:txBody>
                        <a:bodyPr/>
                        <a:lstStyle/>
                        <a:p>
                          <a:pPr algn="just">
                            <a:lnSpc>
                              <a:spcPct val="150000"/>
                            </a:lnSpc>
                            <a:spcAft>
                              <a:spcPts val="800"/>
                            </a:spcAft>
                            <a:tabLst>
                              <a:tab pos="1266190" algn="l"/>
                            </a:tabLst>
                          </a:pPr>
                          <a:r>
                            <a:rPr lang="vi-VN" sz="1400">
                              <a:effectLst/>
                              <a:latin typeface="+mj-lt"/>
                            </a:rPr>
                            <a:t>35</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7000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424.3477908</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428.7891383</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4.441347494</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1.035788246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3317438789"/>
                      </a:ext>
                    </a:extLst>
                  </a:tr>
                  <a:tr h="526055">
                    <a:tc>
                      <a:txBody>
                        <a:bodyPr/>
                        <a:lstStyle/>
                        <a:p>
                          <a:pPr algn="just">
                            <a:lnSpc>
                              <a:spcPct val="150000"/>
                            </a:lnSpc>
                            <a:spcAft>
                              <a:spcPts val="800"/>
                            </a:spcAft>
                            <a:tabLst>
                              <a:tab pos="1266190" algn="l"/>
                            </a:tabLst>
                          </a:pPr>
                          <a:r>
                            <a:rPr lang="vi-VN" sz="1400">
                              <a:effectLst/>
                              <a:latin typeface="+mj-lt"/>
                            </a:rPr>
                            <a:t>40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8000</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375.4389843</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379.9331359</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a:effectLst/>
                              <a:latin typeface="+mj-lt"/>
                            </a:rPr>
                            <a:t>4.494151516</a:t>
                          </a:r>
                          <a:endParaRPr lang="en-US" sz="1400">
                            <a:effectLst/>
                            <a:latin typeface="+mj-lt"/>
                            <a:ea typeface="Calibri" panose="020F0502020204030204" pitchFamily="34" charset="0"/>
                            <a:cs typeface="Times New Roman" panose="02020603050405020304" pitchFamily="18" charset="0"/>
                          </a:endParaRPr>
                        </a:p>
                      </a:txBody>
                      <a:tcPr marL="58140" marR="58140" marT="0" marB="0" anchor="b"/>
                    </a:tc>
                    <a:tc>
                      <a:txBody>
                        <a:bodyPr/>
                        <a:lstStyle/>
                        <a:p>
                          <a:pPr algn="just">
                            <a:lnSpc>
                              <a:spcPct val="150000"/>
                            </a:lnSpc>
                            <a:spcAft>
                              <a:spcPts val="800"/>
                            </a:spcAft>
                            <a:tabLst>
                              <a:tab pos="1266190" algn="l"/>
                            </a:tabLst>
                          </a:pPr>
                          <a:r>
                            <a:rPr lang="vi-VN" sz="1400" dirty="0">
                              <a:effectLst/>
                              <a:latin typeface="+mj-lt"/>
                            </a:rPr>
                            <a:t>1.182879589</a:t>
                          </a:r>
                          <a:endParaRPr lang="en-US" sz="1400" dirty="0">
                            <a:effectLst/>
                            <a:latin typeface="+mj-lt"/>
                            <a:ea typeface="Calibri" panose="020F0502020204030204" pitchFamily="34" charset="0"/>
                            <a:cs typeface="Times New Roman" panose="02020603050405020304" pitchFamily="18" charset="0"/>
                          </a:endParaRPr>
                        </a:p>
                      </a:txBody>
                      <a:tcPr marL="58140" marR="58140" marT="0" marB="0" anchor="b"/>
                    </a:tc>
                    <a:extLst>
                      <a:ext uri="{0D108BD9-81ED-4DB2-BD59-A6C34878D82A}">
                        <a16:rowId xmlns:a16="http://schemas.microsoft.com/office/drawing/2014/main" val="273410793"/>
                      </a:ext>
                    </a:extLst>
                  </a:tr>
                </a:tbl>
              </a:graphicData>
            </a:graphic>
          </p:graphicFrame>
        </mc:Fallback>
      </mc:AlternateContent>
      <p:sp>
        <p:nvSpPr>
          <p:cNvPr id="5" name="TextBox 4">
            <a:extLst>
              <a:ext uri="{FF2B5EF4-FFF2-40B4-BE49-F238E27FC236}">
                <a16:creationId xmlns:a16="http://schemas.microsoft.com/office/drawing/2014/main" id="{CF48C932-0885-E112-0DFE-005A3A5F3A14}"/>
              </a:ext>
            </a:extLst>
          </p:cNvPr>
          <p:cNvSpPr txBox="1"/>
          <p:nvPr/>
        </p:nvSpPr>
        <p:spPr>
          <a:xfrm>
            <a:off x="150921" y="5719425"/>
            <a:ext cx="6107838" cy="786754"/>
          </a:xfrm>
          <a:prstGeom prst="rect">
            <a:avLst/>
          </a:prstGeom>
          <a:noFill/>
        </p:spPr>
        <p:txBody>
          <a:bodyPr wrap="square" rtlCol="0">
            <a:spAutoFit/>
          </a:bodyPr>
          <a:lstStyle/>
          <a:p>
            <a:pPr algn="ctr">
              <a:lnSpc>
                <a:spcPct val="150000"/>
              </a:lnSpc>
            </a:pPr>
            <a:r>
              <a:rPr lang="vi-VN" sz="1600" i="1" dirty="0">
                <a:effectLst/>
                <a:latin typeface="Times New Roman" panose="02020603050405020304" pitchFamily="18" charset="0"/>
                <a:ea typeface="Times New Roman" panose="02020603050405020304" pitchFamily="18" charset="0"/>
              </a:rPr>
              <a:t>Bảng 4. Bảng số liệu lượng  C-14 còn lại sau thời gian t</a:t>
            </a:r>
            <a:endParaRPr lang="en-US" sz="1600" i="1" dirty="0">
              <a:effectLst/>
              <a:latin typeface="Times New Roman" panose="02020603050405020304" pitchFamily="18" charset="0"/>
              <a:ea typeface="Times New Roman" panose="02020603050405020304" pitchFamily="18" charset="0"/>
            </a:endParaRPr>
          </a:p>
          <a:p>
            <a:pPr algn="ctr">
              <a:lnSpc>
                <a:spcPct val="150000"/>
              </a:lnSpc>
            </a:pPr>
            <a:r>
              <a:rPr lang="vi-VN" sz="1600" i="1" dirty="0">
                <a:effectLst/>
                <a:latin typeface="Times New Roman" panose="02020603050405020304" pitchFamily="18" charset="0"/>
                <a:ea typeface="Times New Roman" panose="02020603050405020304" pitchFamily="18" charset="0"/>
              </a:rPr>
              <a:t>trong Ví dụ 2.3.1.</a:t>
            </a:r>
            <a:endParaRPr lang="en-US" sz="1600" i="1" dirty="0">
              <a:effectLst/>
              <a:latin typeface="Times New Roman" panose="02020603050405020304" pitchFamily="18" charset="0"/>
              <a:ea typeface="Times New Roman" panose="02020603050405020304" pitchFamily="18" charset="0"/>
            </a:endParaRPr>
          </a:p>
        </p:txBody>
      </p:sp>
      <p:graphicFrame>
        <p:nvGraphicFramePr>
          <p:cNvPr id="6" name="Chart 5">
            <a:extLst>
              <a:ext uri="{FF2B5EF4-FFF2-40B4-BE49-F238E27FC236}">
                <a16:creationId xmlns:a16="http://schemas.microsoft.com/office/drawing/2014/main" id="{538BEEBC-66CC-F8B7-1442-704F1C40BFD9}"/>
              </a:ext>
            </a:extLst>
          </p:cNvPr>
          <p:cNvGraphicFramePr/>
          <p:nvPr/>
        </p:nvGraphicFramePr>
        <p:xfrm>
          <a:off x="6818050" y="351820"/>
          <a:ext cx="4820575" cy="27464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0693957-908E-26C6-6889-CCB814D81B0C}"/>
              </a:ext>
            </a:extLst>
          </p:cNvPr>
          <p:cNvGraphicFramePr/>
          <p:nvPr/>
        </p:nvGraphicFramePr>
        <p:xfrm>
          <a:off x="6818050" y="3195961"/>
          <a:ext cx="4820576" cy="2547894"/>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A28C2E8D-0009-CEE8-889D-E064B21868C8}"/>
              </a:ext>
            </a:extLst>
          </p:cNvPr>
          <p:cNvSpPr txBox="1"/>
          <p:nvPr/>
        </p:nvSpPr>
        <p:spPr>
          <a:xfrm>
            <a:off x="6232124" y="5921405"/>
            <a:ext cx="5717220" cy="584775"/>
          </a:xfrm>
          <a:prstGeom prst="rect">
            <a:avLst/>
          </a:prstGeom>
          <a:noFill/>
        </p:spPr>
        <p:txBody>
          <a:bodyPr wrap="square" rtlCol="0">
            <a:spAutoFit/>
          </a:bodyPr>
          <a:lstStyle/>
          <a:p>
            <a:r>
              <a:rPr lang="vi-VN" sz="1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Hình 2.3. Biểu đồ lượng C-14 còn lại sau khoảng thời gian t và biểu đồ sai số trong Ví dụ 2.3.1 tính bằng phương pháp Euler tiến</a:t>
            </a:r>
            <a:endParaRPr lang="en-US" sz="16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4EAFC77-CC5D-F379-437D-E6A449D5526E}"/>
              </a:ext>
            </a:extLst>
          </p:cNvPr>
          <p:cNvSpPr>
            <a:spLocks noGrp="1"/>
          </p:cNvSpPr>
          <p:nvPr>
            <p:ph type="sldNum" sz="quarter" idx="12"/>
          </p:nvPr>
        </p:nvSpPr>
        <p:spPr/>
        <p:txBody>
          <a:bodyPr/>
          <a:lstStyle/>
          <a:p>
            <a:fld id="{AE084046-3560-4550-80BC-42F145ADDE7C}" type="slidenum">
              <a:rPr lang="en-US" smtClean="0"/>
              <a:t>15</a:t>
            </a:fld>
            <a:endParaRPr lang="en-US"/>
          </a:p>
        </p:txBody>
      </p:sp>
    </p:spTree>
    <p:extLst>
      <p:ext uri="{BB962C8B-B14F-4D97-AF65-F5344CB8AC3E}">
        <p14:creationId xmlns:p14="http://schemas.microsoft.com/office/powerpoint/2010/main" val="406195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76002F-4D39-44EF-40BB-472791273BD2}"/>
              </a:ext>
            </a:extLst>
          </p:cNvPr>
          <p:cNvSpPr txBox="1"/>
          <p:nvPr/>
        </p:nvSpPr>
        <p:spPr>
          <a:xfrm>
            <a:off x="656948" y="152400"/>
            <a:ext cx="4447712" cy="878895"/>
          </a:xfrm>
          <a:prstGeom prst="rect">
            <a:avLst/>
          </a:prstGeom>
          <a:noFill/>
        </p:spPr>
        <p:txBody>
          <a:bodyPr wrap="square" rtlCol="0">
            <a:spAutoFit/>
          </a:bodyPr>
          <a:lstStyle/>
          <a:p>
            <a:pPr>
              <a:lnSpc>
                <a:spcPct val="150000"/>
              </a:lnSpc>
              <a:spcBef>
                <a:spcPts val="600"/>
              </a:spcBef>
            </a:pPr>
            <a:r>
              <a:rPr lang="vi-VN" sz="1800" b="1" dirty="0">
                <a:solidFill>
                  <a:srgbClr val="FF0000"/>
                </a:solidFill>
                <a:effectLst/>
                <a:latin typeface="Times New Roman" panose="02020603050405020304" pitchFamily="18" charset="0"/>
                <a:ea typeface="Times New Roman" panose="02020603050405020304" pitchFamily="18" charset="0"/>
              </a:rPr>
              <a:t>2.3. Định luật làm mát/nóng của Newton</a:t>
            </a:r>
            <a:endParaRPr lang="en-US" sz="1800" b="1" dirty="0">
              <a:solidFill>
                <a:srgbClr val="FF0000"/>
              </a:solidFill>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vi-V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2.3.1. Xây dựng mô hình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AB032C3-DAFC-00FC-14B1-7555B18FA16F}"/>
              </a:ext>
            </a:extLst>
          </p:cNvPr>
          <p:cNvSpPr txBox="1"/>
          <p:nvPr/>
        </p:nvSpPr>
        <p:spPr>
          <a:xfrm>
            <a:off x="848141" y="1097057"/>
            <a:ext cx="10377996" cy="878895"/>
          </a:xfrm>
          <a:prstGeom prst="rect">
            <a:avLst/>
          </a:prstGeom>
          <a:noFill/>
        </p:spPr>
        <p:txBody>
          <a:bodyPr wrap="square" rtlCol="0">
            <a:spAutoFit/>
          </a:bodyPr>
          <a:lstStyle/>
          <a:p>
            <a:pPr>
              <a:lnSpc>
                <a:spcPct val="150000"/>
              </a:lnSpc>
            </a:pPr>
            <a:r>
              <a:rPr lang="vi-VN" sz="1800" dirty="0">
                <a:effectLst/>
                <a:latin typeface="Times New Roman" panose="02020603050405020304" pitchFamily="18" charset="0"/>
                <a:ea typeface="Calibri" panose="020F0502020204030204" pitchFamily="34" charset="0"/>
              </a:rPr>
              <a:t>Theo định luật làm mát/nóng của Newton, tốc độ thay đổi nhiệt độ của vật thể tỷ lệ với sự chênh lệch giữa nhiệt độ của vật thể và nhiệt độ của môi trường xung quanh. Ta có bài toán giá trị ban đầu là</a:t>
            </a:r>
            <a:endParaRPr lang="en-US" dirty="0"/>
          </a:p>
        </p:txBody>
      </p:sp>
      <p:sp>
        <p:nvSpPr>
          <p:cNvPr id="6" name="Rectangle 2">
            <a:extLst>
              <a:ext uri="{FF2B5EF4-FFF2-40B4-BE49-F238E27FC236}">
                <a16:creationId xmlns:a16="http://schemas.microsoft.com/office/drawing/2014/main" id="{6397721C-812C-6595-C69D-ABF7F326AAF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4C4B64D8-A1AB-65D3-E796-C86D123608E6}"/>
              </a:ext>
            </a:extLst>
          </p:cNvPr>
          <p:cNvGraphicFramePr>
            <a:graphicFrameLocks noChangeAspect="1"/>
          </p:cNvGraphicFramePr>
          <p:nvPr>
            <p:extLst>
              <p:ext uri="{D42A27DB-BD31-4B8C-83A1-F6EECF244321}">
                <p14:modId xmlns:p14="http://schemas.microsoft.com/office/powerpoint/2010/main" val="917945407"/>
              </p:ext>
            </p:extLst>
          </p:nvPr>
        </p:nvGraphicFramePr>
        <p:xfrm>
          <a:off x="4793447" y="2075676"/>
          <a:ext cx="6308725" cy="698500"/>
        </p:xfrm>
        <a:graphic>
          <a:graphicData uri="http://schemas.openxmlformats.org/presentationml/2006/ole">
            <mc:AlternateContent xmlns:mc="http://schemas.openxmlformats.org/markup-compatibility/2006">
              <mc:Choice xmlns:v="urn:schemas-microsoft-com:vml" Requires="v">
                <p:oleObj name="Equation" r:id="rId2" imgW="5067000" imgH="533160" progId="Equation.DSMT4">
                  <p:embed/>
                </p:oleObj>
              </mc:Choice>
              <mc:Fallback>
                <p:oleObj name="Equation" r:id="rId2" imgW="5067000" imgH="533160" progId="Equation.DSMT4">
                  <p:embed/>
                  <p:pic>
                    <p:nvPicPr>
                      <p:cNvPr id="0" name="Object 1"/>
                      <p:cNvPicPr>
                        <a:picLocks noChangeAspect="1" noChangeArrowheads="1"/>
                      </p:cNvPicPr>
                      <p:nvPr/>
                    </p:nvPicPr>
                    <p:blipFill>
                      <a:blip r:embed="rId3"/>
                      <a:srcRect/>
                      <a:stretch>
                        <a:fillRect/>
                      </a:stretch>
                    </p:blipFill>
                    <p:spPr bwMode="auto">
                      <a:xfrm>
                        <a:off x="4793447" y="2075676"/>
                        <a:ext cx="6308725" cy="69850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F188CCC-F84E-BA66-08CF-359D877BC44A}"/>
                  </a:ext>
                </a:extLst>
              </p:cNvPr>
              <p:cNvSpPr txBox="1"/>
              <p:nvPr/>
            </p:nvSpPr>
            <p:spPr>
              <a:xfrm>
                <a:off x="848141" y="2744658"/>
                <a:ext cx="9068217" cy="1370568"/>
              </a:xfrm>
              <a:prstGeom prst="rect">
                <a:avLst/>
              </a:prstGeom>
              <a:noFill/>
            </p:spPr>
            <p:txBody>
              <a:bodyPr wrap="square" rtlCol="0">
                <a:spAutoFit/>
              </a:bodyPr>
              <a:lstStyle/>
              <a:p>
                <a:pPr>
                  <a:lnSpc>
                    <a:spcPct val="160000"/>
                  </a:lnSpc>
                </a:pPr>
                <a:r>
                  <a:rPr lang="vi-VN" dirty="0">
                    <a:latin typeface="+mj-lt"/>
                    <a:ea typeface="Calibri" panose="020F0502020204030204" pitchFamily="34" charset="0"/>
                  </a:rPr>
                  <a:t>Với</a:t>
                </a:r>
                <a:r>
                  <a:rPr lang="vi-VN" sz="1800" dirty="0">
                    <a:effectLst/>
                    <a:latin typeface="+mj-lt"/>
                    <a:ea typeface="Calibri" panose="020F0502020204030204" pitchFamily="34" charset="0"/>
                  </a:rPr>
                  <a:t> T= T(t) nhiệt độ tại thời điểm t,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vi-VN" sz="1800" i="1">
                            <a:effectLst/>
                            <a:latin typeface="Cambria Math" panose="02040503050406030204" pitchFamily="18" charset="0"/>
                            <a:ea typeface="Calibri" panose="020F0502020204030204" pitchFamily="34" charset="0"/>
                            <a:cs typeface="Times New Roman" panose="02020603050405020304" pitchFamily="18" charset="0"/>
                          </a:rPr>
                          <m:t>𝑚</m:t>
                        </m:r>
                      </m:sub>
                    </m:sSub>
                  </m:oMath>
                </a14:m>
                <a:r>
                  <a:rPr lang="vi-VN" sz="1800" dirty="0">
                    <a:effectLst/>
                    <a:latin typeface="+mj-lt"/>
                    <a:ea typeface="Calibri" panose="020F0502020204030204" pitchFamily="34" charset="0"/>
                  </a:rPr>
                  <a:t> là nhiệt độ của môi trường xung quanh.</a:t>
                </a:r>
              </a:p>
              <a:p>
                <a:pPr>
                  <a:lnSpc>
                    <a:spcPct val="160000"/>
                  </a:lnSpc>
                </a:pP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𝑇</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800" dirty="0">
                    <a:effectLst/>
                    <a:latin typeface="+mj-lt"/>
                    <a:ea typeface="Calibri" panose="020F0502020204030204" pitchFamily="34" charset="0"/>
                  </a:rPr>
                  <a:t>là tốc độ thay đổi nhiệt độ,</a:t>
                </a:r>
                <a:r>
                  <a:rPr lang="vi-VN" dirty="0">
                    <a:latin typeface="+mj-lt"/>
                  </a:rPr>
                  <a:t> k là hằng số tỉ lệ. </a:t>
                </a:r>
              </a:p>
              <a:p>
                <a:pPr>
                  <a:lnSpc>
                    <a:spcPct val="160000"/>
                  </a:lnSpc>
                </a:pPr>
                <a:r>
                  <a:rPr lang="vi-VN" dirty="0">
                    <a:latin typeface="+mj-lt"/>
                  </a:rPr>
                  <a:t>Nếu </a:t>
                </a:r>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𝑚</m:t>
                        </m:r>
                      </m:sub>
                    </m:sSub>
                  </m:oMath>
                </a14:m>
                <a:r>
                  <a:rPr lang="vi-VN" dirty="0">
                    <a:latin typeface="+mj-lt"/>
                  </a:rPr>
                  <a:t> là một hằng số, ta xét hai trường hợp</a:t>
                </a:r>
                <a:endParaRPr lang="en-US" dirty="0">
                  <a:latin typeface="+mj-lt"/>
                </a:endParaRPr>
              </a:p>
            </p:txBody>
          </p:sp>
        </mc:Choice>
        <mc:Fallback xmlns="">
          <p:sp>
            <p:nvSpPr>
              <p:cNvPr id="12" name="TextBox 11">
                <a:extLst>
                  <a:ext uri="{FF2B5EF4-FFF2-40B4-BE49-F238E27FC236}">
                    <a16:creationId xmlns:a16="http://schemas.microsoft.com/office/drawing/2014/main" id="{DF188CCC-F84E-BA66-08CF-359D877BC44A}"/>
                  </a:ext>
                </a:extLst>
              </p:cNvPr>
              <p:cNvSpPr txBox="1">
                <a:spLocks noRot="1" noChangeAspect="1" noMove="1" noResize="1" noEditPoints="1" noAdjustHandles="1" noChangeArrowheads="1" noChangeShapeType="1" noTextEdit="1"/>
              </p:cNvSpPr>
              <p:nvPr/>
            </p:nvSpPr>
            <p:spPr>
              <a:xfrm>
                <a:off x="848141" y="2744658"/>
                <a:ext cx="9068217" cy="1370568"/>
              </a:xfrm>
              <a:prstGeom prst="rect">
                <a:avLst/>
              </a:prstGeom>
              <a:blipFill>
                <a:blip r:embed="rId4"/>
                <a:stretch>
                  <a:fillRect l="-538" b="-5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3E0167-6058-52F6-DCD3-F2B421AF9478}"/>
                  </a:ext>
                </a:extLst>
              </p:cNvPr>
              <p:cNvSpPr txBox="1"/>
              <p:nvPr/>
            </p:nvSpPr>
            <p:spPr>
              <a:xfrm>
                <a:off x="800762" y="4161835"/>
                <a:ext cx="10377996" cy="463397"/>
              </a:xfrm>
              <a:prstGeom prst="rect">
                <a:avLst/>
              </a:prstGeom>
              <a:noFill/>
            </p:spPr>
            <p:txBody>
              <a:bodyPr wrap="square" rtlCol="0">
                <a:spAutoFit/>
              </a:bodyPr>
              <a:lstStyle/>
              <a:p>
                <a:pPr algn="just">
                  <a:lnSpc>
                    <a:spcPct val="150000"/>
                  </a:lnSpc>
                  <a:spcAft>
                    <a:spcPts val="800"/>
                  </a:spcAft>
                  <a:tabLst>
                    <a:tab pos="90170" algn="l"/>
                  </a:tabLs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i) Khi làm mát: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hàm T(t) </a:t>
                </a:r>
                <a:r>
                  <a:rPr lang="vi-VN" sz="1800" dirty="0">
                    <a:effectLst/>
                    <a:latin typeface="Times New Roman" panose="02020603050405020304" pitchFamily="18" charset="0"/>
                    <a:ea typeface="Calibri" panose="020F0502020204030204" pitchFamily="34" charset="0"/>
                  </a:rPr>
                  <a:t>nghịch biến, do đó T’(t)&lt;0 hay T’(t)=k(T-</a:t>
                </a:r>
                <a14:m>
                  <m:oMath xmlns:m="http://schemas.openxmlformats.org/officeDocument/2006/math">
                    <m:sSub>
                      <m:sSubPr>
                        <m:ctrlPr>
                          <a:rPr lang="vi-VN" sz="1800" i="1" smtClean="0">
                            <a:effectLst/>
                            <a:latin typeface="Cambria Math" panose="02040503050406030204" pitchFamily="18" charset="0"/>
                          </a:rPr>
                        </m:ctrlPr>
                      </m:sSubPr>
                      <m:e>
                        <m:r>
                          <m:rPr>
                            <m:sty m:val="p"/>
                          </m:rPr>
                          <a:rPr lang="vi-VN" i="1">
                            <a:latin typeface="Cambria Math" panose="02040503050406030204" pitchFamily="18" charset="0"/>
                          </a:rPr>
                          <m:t>T</m:t>
                        </m:r>
                      </m:e>
                      <m:sub>
                        <m:r>
                          <m:rPr>
                            <m:sty m:val="p"/>
                          </m:rPr>
                          <a:rPr lang="vi-VN" i="1">
                            <a:latin typeface="Cambria Math" panose="02040503050406030204" pitchFamily="18" charset="0"/>
                          </a:rPr>
                          <m:t>m</m:t>
                        </m:r>
                      </m:sub>
                    </m:sSub>
                    <m:r>
                      <a:rPr lang="vi-VN" sz="1800" b="0" i="1" smtClean="0">
                        <a:effectLst/>
                        <a:latin typeface="Cambria Math" panose="02040503050406030204" pitchFamily="18" charset="0"/>
                      </a:rPr>
                      <m:t>)&lt;</m:t>
                    </m:r>
                    <m:r>
                      <a:rPr lang="vi-VN" i="1">
                        <a:latin typeface="Cambria Math" panose="02040503050406030204" pitchFamily="18" charset="0"/>
                      </a:rPr>
                      <m:t>0</m:t>
                    </m:r>
                  </m:oMath>
                </a14:m>
                <a:r>
                  <a:rPr lang="vi-VN" sz="1800" dirty="0">
                    <a:effectLst/>
                    <a:latin typeface="Times New Roman" panose="02020603050405020304" pitchFamily="18" charset="0"/>
                    <a:ea typeface="Calibri" panose="020F0502020204030204" pitchFamily="34" charset="0"/>
                  </a:rPr>
                  <a:t>, mà T&gt;</a:t>
                </a:r>
                <a14:m>
                  <m:oMath xmlns:m="http://schemas.openxmlformats.org/officeDocument/2006/math">
                    <m:sSub>
                      <m:sSubPr>
                        <m:ctrlPr>
                          <a:rPr lang="vi-VN" sz="1800" i="1" smtClean="0">
                            <a:effectLst/>
                            <a:latin typeface="Cambria Math" panose="02040503050406030204" pitchFamily="18" charset="0"/>
                          </a:rPr>
                        </m:ctrlPr>
                      </m:sSubPr>
                      <m:e>
                        <m:r>
                          <m:rPr>
                            <m:sty m:val="p"/>
                          </m:rPr>
                          <a:rPr lang="vi-VN" i="1">
                            <a:latin typeface="Cambria Math" panose="02040503050406030204" pitchFamily="18" charset="0"/>
                          </a:rPr>
                          <m:t>T</m:t>
                        </m:r>
                      </m:e>
                      <m:sub>
                        <m:r>
                          <m:rPr>
                            <m:sty m:val="p"/>
                          </m:rPr>
                          <a:rPr lang="vi-VN" i="1">
                            <a:latin typeface="Cambria Math" panose="02040503050406030204" pitchFamily="18" charset="0"/>
                          </a:rPr>
                          <m:t>m</m:t>
                        </m:r>
                      </m:sub>
                    </m:sSub>
                    <m:r>
                      <a:rPr lang="vi-VN" sz="1800" b="0" i="1" smtClean="0">
                        <a:effectLst/>
                        <a:latin typeface="Cambria Math" panose="02040503050406030204" pitchFamily="18" charset="0"/>
                      </a:rPr>
                      <m:t> </m:t>
                    </m:r>
                    <m:r>
                      <m:rPr>
                        <m:sty m:val="p"/>
                      </m:rPr>
                      <a:rPr lang="vi-VN" i="1">
                        <a:latin typeface="Cambria Math" panose="02040503050406030204" pitchFamily="18" charset="0"/>
                      </a:rPr>
                      <m:t>n</m:t>
                    </m:r>
                    <m:r>
                      <a:rPr lang="vi-VN" i="1">
                        <a:latin typeface="Cambria Math" panose="02040503050406030204" pitchFamily="18" charset="0"/>
                      </a:rPr>
                      <m:t>ê</m:t>
                    </m:r>
                    <m:r>
                      <m:rPr>
                        <m:sty m:val="p"/>
                      </m:rPr>
                      <a:rPr lang="vi-VN" i="1">
                        <a:latin typeface="Cambria Math" panose="02040503050406030204" pitchFamily="18" charset="0"/>
                      </a:rPr>
                      <m:t>n</m:t>
                    </m:r>
                  </m:oMath>
                </a14:m>
                <a:r>
                  <a:rPr lang="vi-VN" sz="1800" dirty="0">
                    <a:effectLst/>
                    <a:latin typeface="Times New Roman" panose="02020603050405020304" pitchFamily="18" charset="0"/>
                    <a:ea typeface="Calibri" panose="020F0502020204030204" pitchFamily="34" charset="0"/>
                  </a:rPr>
                  <a:t> k&lt;0. </a:t>
                </a:r>
                <a:endParaRPr lang="en-US" dirty="0"/>
              </a:p>
            </p:txBody>
          </p:sp>
        </mc:Choice>
        <mc:Fallback xmlns="">
          <p:sp>
            <p:nvSpPr>
              <p:cNvPr id="13" name="TextBox 12">
                <a:extLst>
                  <a:ext uri="{FF2B5EF4-FFF2-40B4-BE49-F238E27FC236}">
                    <a16:creationId xmlns:a16="http://schemas.microsoft.com/office/drawing/2014/main" id="{AD3E0167-6058-52F6-DCD3-F2B421AF9478}"/>
                  </a:ext>
                </a:extLst>
              </p:cNvPr>
              <p:cNvSpPr txBox="1">
                <a:spLocks noRot="1" noChangeAspect="1" noMove="1" noResize="1" noEditPoints="1" noAdjustHandles="1" noChangeArrowheads="1" noChangeShapeType="1" noTextEdit="1"/>
              </p:cNvSpPr>
              <p:nvPr/>
            </p:nvSpPr>
            <p:spPr>
              <a:xfrm>
                <a:off x="800762" y="4161835"/>
                <a:ext cx="10377996" cy="463397"/>
              </a:xfrm>
              <a:prstGeom prst="rect">
                <a:avLst/>
              </a:prstGeom>
              <a:blipFill>
                <a:blip r:embed="rId5"/>
                <a:stretch>
                  <a:fillRect l="-470" b="-19737"/>
                </a:stretch>
              </a:blipFill>
            </p:spPr>
            <p:txBody>
              <a:bodyPr/>
              <a:lstStyle/>
              <a:p>
                <a:r>
                  <a:rPr lang="en-US">
                    <a:noFill/>
                  </a:rPr>
                  <a:t> </a:t>
                </a:r>
              </a:p>
            </p:txBody>
          </p:sp>
        </mc:Fallback>
      </mc:AlternateContent>
      <p:sp>
        <p:nvSpPr>
          <p:cNvPr id="14" name="Rectangle 7">
            <a:extLst>
              <a:ext uri="{FF2B5EF4-FFF2-40B4-BE49-F238E27FC236}">
                <a16:creationId xmlns:a16="http://schemas.microsoft.com/office/drawing/2014/main" id="{B14228B6-2C3C-DCD9-5830-26662807C1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FDAD719-0007-8996-47BD-16C13E1E0690}"/>
                  </a:ext>
                </a:extLst>
              </p:cNvPr>
              <p:cNvSpPr txBox="1"/>
              <p:nvPr/>
            </p:nvSpPr>
            <p:spPr>
              <a:xfrm>
                <a:off x="800762" y="4796994"/>
                <a:ext cx="10990555" cy="369332"/>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rPr>
                  <a:t>ii) Khi làm nóng:</a:t>
                </a:r>
                <a:r>
                  <a:rPr lang="vi-VN" sz="1800" dirty="0">
                    <a:effectLst/>
                    <a:latin typeface="Times New Roman" panose="02020603050405020304" pitchFamily="18" charset="0"/>
                    <a:ea typeface="Calibri" panose="020F0502020204030204" pitchFamily="34" charset="0"/>
                  </a:rPr>
                  <a:t> hàm T(t) đồng biến, do đó T’(t)&gt;0 hay T’(t)=k(T-</a:t>
                </a:r>
                <a14:m>
                  <m:oMath xmlns:m="http://schemas.openxmlformats.org/officeDocument/2006/math">
                    <m:sSub>
                      <m:sSubPr>
                        <m:ctrlPr>
                          <a:rPr lang="vi-VN" sz="1800" i="1" smtClean="0">
                            <a:effectLst/>
                            <a:latin typeface="Cambria Math" panose="02040503050406030204" pitchFamily="18" charset="0"/>
                          </a:rPr>
                        </m:ctrlPr>
                      </m:sSubPr>
                      <m:e>
                        <m:r>
                          <m:rPr>
                            <m:sty m:val="p"/>
                          </m:rPr>
                          <a:rPr lang="vi-VN" i="1">
                            <a:latin typeface="Cambria Math" panose="02040503050406030204" pitchFamily="18" charset="0"/>
                          </a:rPr>
                          <m:t>T</m:t>
                        </m:r>
                      </m:e>
                      <m:sub>
                        <m:r>
                          <m:rPr>
                            <m:sty m:val="p"/>
                          </m:rPr>
                          <a:rPr lang="vi-VN" i="1">
                            <a:latin typeface="Cambria Math" panose="02040503050406030204" pitchFamily="18" charset="0"/>
                          </a:rPr>
                          <m:t>m</m:t>
                        </m:r>
                      </m:sub>
                    </m:sSub>
                    <m:r>
                      <a:rPr lang="vi-VN" sz="1800" b="0" i="1" smtClean="0">
                        <a:effectLst/>
                        <a:latin typeface="Cambria Math" panose="02040503050406030204" pitchFamily="18" charset="0"/>
                      </a:rPr>
                      <m:t>)&gt;</m:t>
                    </m:r>
                    <m:r>
                      <a:rPr lang="vi-VN" i="1">
                        <a:latin typeface="Cambria Math" panose="02040503050406030204" pitchFamily="18" charset="0"/>
                      </a:rPr>
                      <m:t>0</m:t>
                    </m:r>
                  </m:oMath>
                </a14:m>
                <a:r>
                  <a:rPr lang="vi-VN" sz="1800" dirty="0">
                    <a:effectLst/>
                    <a:latin typeface="Times New Roman" panose="02020603050405020304" pitchFamily="18" charset="0"/>
                    <a:ea typeface="Calibri" panose="020F0502020204030204" pitchFamily="34" charset="0"/>
                  </a:rPr>
                  <a:t>, mà T</a:t>
                </a:r>
                <a14:m>
                  <m:oMath xmlns:m="http://schemas.openxmlformats.org/officeDocument/2006/math">
                    <m:r>
                      <a:rPr lang="vi-VN" sz="1800" b="0" i="0" smtClean="0">
                        <a:effectLst/>
                        <a:latin typeface="Cambria Math" panose="02040503050406030204" pitchFamily="18" charset="0"/>
                      </a:rPr>
                      <m:t>&lt;</m:t>
                    </m:r>
                    <m:sSub>
                      <m:sSubPr>
                        <m:ctrlPr>
                          <a:rPr lang="vi-VN" sz="1800" i="1" smtClean="0">
                            <a:effectLst/>
                            <a:latin typeface="Cambria Math" panose="02040503050406030204" pitchFamily="18" charset="0"/>
                          </a:rPr>
                        </m:ctrlPr>
                      </m:sSubPr>
                      <m:e>
                        <m:r>
                          <m:rPr>
                            <m:sty m:val="p"/>
                          </m:rPr>
                          <a:rPr lang="vi-VN" i="1">
                            <a:latin typeface="Cambria Math" panose="02040503050406030204" pitchFamily="18" charset="0"/>
                          </a:rPr>
                          <m:t>T</m:t>
                        </m:r>
                      </m:e>
                      <m:sub>
                        <m:r>
                          <m:rPr>
                            <m:sty m:val="p"/>
                          </m:rPr>
                          <a:rPr lang="vi-VN" i="1">
                            <a:latin typeface="Cambria Math" panose="02040503050406030204" pitchFamily="18" charset="0"/>
                          </a:rPr>
                          <m:t>m</m:t>
                        </m:r>
                      </m:sub>
                    </m:sSub>
                    <m:r>
                      <a:rPr lang="vi-VN" sz="1800" b="0" i="1" smtClean="0">
                        <a:effectLst/>
                        <a:latin typeface="Cambria Math" panose="02040503050406030204" pitchFamily="18" charset="0"/>
                      </a:rPr>
                      <m:t> </m:t>
                    </m:r>
                    <m:r>
                      <m:rPr>
                        <m:sty m:val="p"/>
                      </m:rPr>
                      <a:rPr lang="vi-VN" i="1">
                        <a:latin typeface="Cambria Math" panose="02040503050406030204" pitchFamily="18" charset="0"/>
                      </a:rPr>
                      <m:t>n</m:t>
                    </m:r>
                    <m:r>
                      <a:rPr lang="vi-VN" i="1">
                        <a:latin typeface="Cambria Math" panose="02040503050406030204" pitchFamily="18" charset="0"/>
                      </a:rPr>
                      <m:t>ê</m:t>
                    </m:r>
                    <m:r>
                      <m:rPr>
                        <m:sty m:val="p"/>
                      </m:rPr>
                      <a:rPr lang="vi-VN" i="1">
                        <a:latin typeface="Cambria Math" panose="02040503050406030204" pitchFamily="18" charset="0"/>
                      </a:rPr>
                      <m:t>n</m:t>
                    </m:r>
                  </m:oMath>
                </a14:m>
                <a:r>
                  <a:rPr lang="vi-VN" sz="1800" dirty="0">
                    <a:effectLst/>
                    <a:latin typeface="Times New Roman" panose="02020603050405020304" pitchFamily="18" charset="0"/>
                    <a:ea typeface="Calibri" panose="020F0502020204030204" pitchFamily="34" charset="0"/>
                  </a:rPr>
                  <a:t> k&lt;0. </a:t>
                </a:r>
                <a:endParaRPr lang="en-US" dirty="0"/>
              </a:p>
            </p:txBody>
          </p:sp>
        </mc:Choice>
        <mc:Fallback xmlns="">
          <p:sp>
            <p:nvSpPr>
              <p:cNvPr id="16" name="TextBox 15">
                <a:extLst>
                  <a:ext uri="{FF2B5EF4-FFF2-40B4-BE49-F238E27FC236}">
                    <a16:creationId xmlns:a16="http://schemas.microsoft.com/office/drawing/2014/main" id="{9FDAD719-0007-8996-47BD-16C13E1E0690}"/>
                  </a:ext>
                </a:extLst>
              </p:cNvPr>
              <p:cNvSpPr txBox="1">
                <a:spLocks noRot="1" noChangeAspect="1" noMove="1" noResize="1" noEditPoints="1" noAdjustHandles="1" noChangeArrowheads="1" noChangeShapeType="1" noTextEdit="1"/>
              </p:cNvSpPr>
              <p:nvPr/>
            </p:nvSpPr>
            <p:spPr>
              <a:xfrm>
                <a:off x="800762" y="4796994"/>
                <a:ext cx="10990555" cy="369332"/>
              </a:xfrm>
              <a:prstGeom prst="rect">
                <a:avLst/>
              </a:prstGeom>
              <a:blipFill>
                <a:blip r:embed="rId6"/>
                <a:stretch>
                  <a:fillRect l="-444" t="-11667" b="-2500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CB3D593-D175-2333-C8FA-3CB4FD91E21B}"/>
              </a:ext>
            </a:extLst>
          </p:cNvPr>
          <p:cNvSpPr txBox="1"/>
          <p:nvPr/>
        </p:nvSpPr>
        <p:spPr>
          <a:xfrm>
            <a:off x="848141" y="5341907"/>
            <a:ext cx="10200442" cy="369332"/>
          </a:xfrm>
          <a:prstGeom prst="rect">
            <a:avLst/>
          </a:prstGeom>
          <a:noFill/>
        </p:spPr>
        <p:txBody>
          <a:bodyPr wrap="square" rtlCol="0">
            <a:spAutoFit/>
          </a:bodyPr>
          <a:lstStyle/>
          <a:p>
            <a:pPr algn="just">
              <a:tabLst>
                <a:tab pos="9017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Áp dụng công thức nghiệm (1.8) cho bài toán (2.3) ta có</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9">
            <a:extLst>
              <a:ext uri="{FF2B5EF4-FFF2-40B4-BE49-F238E27FC236}">
                <a16:creationId xmlns:a16="http://schemas.microsoft.com/office/drawing/2014/main" id="{37BFD733-0EC1-CC4B-F258-B0F630C20D6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a:extLst>
              <a:ext uri="{FF2B5EF4-FFF2-40B4-BE49-F238E27FC236}">
                <a16:creationId xmlns:a16="http://schemas.microsoft.com/office/drawing/2014/main" id="{5307660D-C02F-1F66-B858-290D0C49EC02}"/>
              </a:ext>
            </a:extLst>
          </p:cNvPr>
          <p:cNvGraphicFramePr>
            <a:graphicFrameLocks noChangeAspect="1"/>
          </p:cNvGraphicFramePr>
          <p:nvPr>
            <p:extLst>
              <p:ext uri="{D42A27DB-BD31-4B8C-83A1-F6EECF244321}">
                <p14:modId xmlns:p14="http://schemas.microsoft.com/office/powerpoint/2010/main" val="3997625845"/>
              </p:ext>
            </p:extLst>
          </p:nvPr>
        </p:nvGraphicFramePr>
        <p:xfrm>
          <a:off x="3792537" y="5848094"/>
          <a:ext cx="7508875" cy="788988"/>
        </p:xfrm>
        <a:graphic>
          <a:graphicData uri="http://schemas.openxmlformats.org/presentationml/2006/ole">
            <mc:AlternateContent xmlns:mc="http://schemas.openxmlformats.org/markup-compatibility/2006">
              <mc:Choice xmlns:v="urn:schemas-microsoft-com:vml" Requires="v">
                <p:oleObj name="Equation" r:id="rId7" imgW="5257800" imgH="596880" progId="Equation.DSMT4">
                  <p:embed/>
                </p:oleObj>
              </mc:Choice>
              <mc:Fallback>
                <p:oleObj name="Equation" r:id="rId7" imgW="5257800" imgH="596880" progId="Equation.DSMT4">
                  <p:embed/>
                  <p:pic>
                    <p:nvPicPr>
                      <p:cNvPr id="0" name="Object 8"/>
                      <p:cNvPicPr>
                        <a:picLocks noChangeAspect="1" noChangeArrowheads="1"/>
                      </p:cNvPicPr>
                      <p:nvPr/>
                    </p:nvPicPr>
                    <p:blipFill>
                      <a:blip r:embed="rId8"/>
                      <a:srcRect/>
                      <a:stretch>
                        <a:fillRect/>
                      </a:stretch>
                    </p:blipFill>
                    <p:spPr bwMode="auto">
                      <a:xfrm>
                        <a:off x="3792537" y="5848094"/>
                        <a:ext cx="7508875" cy="788988"/>
                      </a:xfrm>
                      <a:prstGeom prst="rect">
                        <a:avLst/>
                      </a:prstGeom>
                      <a:noFill/>
                    </p:spPr>
                  </p:pic>
                </p:oleObj>
              </mc:Fallback>
            </mc:AlternateContent>
          </a:graphicData>
        </a:graphic>
      </p:graphicFrame>
      <p:sp>
        <p:nvSpPr>
          <p:cNvPr id="2" name="Slide Number Placeholder 1">
            <a:extLst>
              <a:ext uri="{FF2B5EF4-FFF2-40B4-BE49-F238E27FC236}">
                <a16:creationId xmlns:a16="http://schemas.microsoft.com/office/drawing/2014/main" id="{A9EE7624-F34B-0010-D3A4-773AE29AAEA7}"/>
              </a:ext>
            </a:extLst>
          </p:cNvPr>
          <p:cNvSpPr>
            <a:spLocks noGrp="1"/>
          </p:cNvSpPr>
          <p:nvPr>
            <p:ph type="sldNum" sz="quarter" idx="12"/>
          </p:nvPr>
        </p:nvSpPr>
        <p:spPr/>
        <p:txBody>
          <a:bodyPr/>
          <a:lstStyle/>
          <a:p>
            <a:fld id="{AE084046-3560-4550-80BC-42F145ADDE7C}" type="slidenum">
              <a:rPr lang="en-US" smtClean="0"/>
              <a:t>16</a:t>
            </a:fld>
            <a:endParaRPr lang="en-US"/>
          </a:p>
        </p:txBody>
      </p:sp>
    </p:spTree>
    <p:extLst>
      <p:ext uri="{BB962C8B-B14F-4D97-AF65-F5344CB8AC3E}">
        <p14:creationId xmlns:p14="http://schemas.microsoft.com/office/powerpoint/2010/main" val="294025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par>
                                <p:cTn id="31" presetID="16" presetClass="entr" presetSubtype="21"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6BD977-E667-287E-031A-D86AB7312CFE}"/>
              </a:ext>
            </a:extLst>
          </p:cNvPr>
          <p:cNvSpPr/>
          <p:nvPr/>
        </p:nvSpPr>
        <p:spPr>
          <a:xfrm>
            <a:off x="420209" y="674703"/>
            <a:ext cx="11147395" cy="1615658"/>
          </a:xfrm>
          <a:prstGeom prst="roundRect">
            <a:avLst>
              <a:gd name="adj" fmla="val 2930"/>
            </a:avLst>
          </a:prstGeom>
          <a:no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692BC0E4-4B87-24A6-94A5-B765C33A551D}"/>
              </a:ext>
            </a:extLst>
          </p:cNvPr>
          <p:cNvSpPr txBox="1"/>
          <p:nvPr/>
        </p:nvSpPr>
        <p:spPr>
          <a:xfrm>
            <a:off x="420209" y="158724"/>
            <a:ext cx="10910656" cy="2125390"/>
          </a:xfrm>
          <a:prstGeom prst="rect">
            <a:avLst/>
          </a:prstGeom>
          <a:noFill/>
          <a:ln>
            <a:noFill/>
          </a:ln>
        </p:spPr>
        <p:txBody>
          <a:bodyPr wrap="square" rtlCol="0">
            <a:spAutoFit/>
          </a:bodyPr>
          <a:lstStyle/>
          <a:p>
            <a:pPr algn="just">
              <a:lnSpc>
                <a:spcPct val="150000"/>
              </a:lnSpc>
            </a:pPr>
            <a:r>
              <a:rPr lang="vi-VN" b="1" dirty="0">
                <a:latin typeface="+mj-lt"/>
              </a:rPr>
              <a:t>2.3.2. Bài tập</a:t>
            </a:r>
          </a:p>
          <a:p>
            <a:pPr algn="just">
              <a:lnSpc>
                <a:spcPct val="150000"/>
              </a:lnSpc>
            </a:pPr>
            <a:r>
              <a:rPr lang="vi-VN" b="1" dirty="0">
                <a:latin typeface="+mj-lt"/>
              </a:rPr>
              <a:t>Bài tập 2.3.1.</a:t>
            </a:r>
            <a:r>
              <a:rPr lang="vi-VN" sz="1800" dirty="0">
                <a:effectLst/>
                <a:latin typeface="+mj-lt"/>
                <a:ea typeface="Calibri" panose="020F0502020204030204" pitchFamily="34" charset="0"/>
              </a:rPr>
              <a:t> Một xác chết được tìm thấy trong một căn phòng kín của một ngôi nhà có nhiệt độ không đổi 21°C. Tại thời điểm phát hiện, nhiệt độ lõi của thi thể được xác định là 29°C. Một giờ sau, nhiệt độ lõi của cơ thể là 27°C. Giả sử rằng thời điểm tử vong tương ứng với t=0 và nhiệt độ lõi tại thời điểm đó là 37°C. Xác định</a:t>
            </a:r>
            <a:r>
              <a:rPr lang="en-US" sz="1800" dirty="0">
                <a:effectLst/>
                <a:latin typeface="+mj-lt"/>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thời điểm tìm thấy thi thể cách thời điểm chết bao nhiêu giờ?</a:t>
            </a:r>
            <a:endParaRPr lang="en-US" dirty="0">
              <a:latin typeface="+mj-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888ED6-2488-C3BF-0A54-DABCCBC49D6C}"/>
                  </a:ext>
                </a:extLst>
              </p:cNvPr>
              <p:cNvSpPr txBox="1"/>
              <p:nvPr/>
            </p:nvSpPr>
            <p:spPr>
              <a:xfrm>
                <a:off x="1352364" y="2380363"/>
                <a:ext cx="9789112" cy="2732223"/>
              </a:xfrm>
              <a:prstGeom prst="rect">
                <a:avLst/>
              </a:prstGeom>
              <a:noFill/>
            </p:spPr>
            <p:txBody>
              <a:bodyPr wrap="square" rtlCol="0">
                <a:spAutoFit/>
              </a:bodyPr>
              <a:lstStyle/>
              <a:p>
                <a:pPr algn="just">
                  <a:lnSpc>
                    <a:spcPct val="17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Gọi T(t) là nhiệt độ cơ thể tại thời điểm t. Tại thời điểm nạn nhân chết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𝑇</m:t>
                    </m:r>
                    <m:d>
                      <m:d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e>
                    </m:d>
                    <m:r>
                      <a:rPr lang="vi-VN"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37</m:t>
                        </m:r>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𝑜</m:t>
                        </m:r>
                      </m:sup>
                    </m:sSup>
                    <m:r>
                      <a:rPr lang="vi-VN" sz="1800" i="1">
                        <a:effectLst/>
                        <a:latin typeface="Cambria Math" panose="02040503050406030204" pitchFamily="18" charset="0"/>
                        <a:ea typeface="Calibri" panose="020F0502020204030204" pitchFamily="34" charset="0"/>
                        <a:cs typeface="Times New Roman" panose="02020603050405020304" pitchFamily="18" charset="0"/>
                      </a:rPr>
                      <m:t>𝐶</m:t>
                    </m:r>
                    <m:r>
                      <a:rPr lang="vi-VN" sz="1800" b="0" i="0"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vi-VN" i="1">
                            <a:latin typeface="Cambria Math" panose="02040503050406030204" pitchFamily="18" charset="0"/>
                            <a:ea typeface="Calibri" panose="020F0502020204030204" pitchFamily="34" charset="0"/>
                            <a:cs typeface="Times New Roman" panose="02020603050405020304" pitchFamily="18" charset="0"/>
                          </a:rPr>
                          <m:t>𝑇</m:t>
                        </m:r>
                      </m:e>
                      <m:sub>
                        <m:r>
                          <a:rPr lang="vi-VN" i="1">
                            <a:latin typeface="Cambria Math" panose="02040503050406030204" pitchFamily="18" charset="0"/>
                            <a:ea typeface="Calibri" panose="020F0502020204030204" pitchFamily="34" charset="0"/>
                            <a:cs typeface="Times New Roman" panose="02020603050405020304" pitchFamily="18" charset="0"/>
                          </a:rPr>
                          <m:t>𝑚</m:t>
                        </m:r>
                      </m:sub>
                    </m:sSub>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a typeface="Calibri" panose="020F0502020204030204" pitchFamily="34"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vi-VN" i="1">
                            <a:latin typeface="Cambria Math" panose="02040503050406030204" pitchFamily="18" charset="0"/>
                            <a:ea typeface="Calibri" panose="020F0502020204030204" pitchFamily="34" charset="0"/>
                            <a:cs typeface="Times New Roman" panose="02020603050405020304" pitchFamily="18" charset="0"/>
                          </a:rPr>
                          <m:t>21</m:t>
                        </m:r>
                      </m:e>
                      <m:sup>
                        <m:r>
                          <a:rPr lang="vi-VN" i="1">
                            <a:latin typeface="Cambria Math" panose="02040503050406030204" pitchFamily="18" charset="0"/>
                            <a:ea typeface="Calibri" panose="020F0502020204030204" pitchFamily="34" charset="0"/>
                            <a:cs typeface="Times New Roman" panose="02020603050405020304" pitchFamily="18" charset="0"/>
                          </a:rPr>
                          <m:t>𝑜</m:t>
                        </m:r>
                      </m:sup>
                    </m:sSup>
                    <m:r>
                      <a:rPr lang="vi-VN" i="1">
                        <a:latin typeface="Cambria Math" panose="02040503050406030204" pitchFamily="18" charset="0"/>
                        <a:ea typeface="Calibri" panose="020F0502020204030204" pitchFamily="34" charset="0"/>
                        <a:cs typeface="Times New Roman" panose="02020603050405020304" pitchFamily="18" charset="0"/>
                      </a:rPr>
                      <m:t>𝐶</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pPr>
                <a:r>
                  <a:rPr lang="vi-VN" dirty="0">
                    <a:latin typeface="Times New Roman" panose="02020603050405020304" pitchFamily="18" charset="0"/>
                    <a:ea typeface="Calibri" panose="020F0502020204030204" pitchFamily="34" charset="0"/>
                    <a:cs typeface="Times New Roman" panose="02020603050405020304" pitchFamily="18" charset="0"/>
                  </a:rPr>
                  <a:t>T</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heo</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luật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mát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Newton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ta có phương trình vi phân </a:t>
                </a:r>
                <a14:m>
                  <m:oMath xmlns:m="http://schemas.openxmlformats.org/officeDocument/2006/math">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r>
                          <a:rPr lang="vi-VN" i="1">
                            <a:latin typeface="Cambria Math" panose="02040503050406030204" pitchFamily="18" charset="0"/>
                            <a:ea typeface="Calibri" panose="020F0502020204030204" pitchFamily="34" charset="0"/>
                            <a:cs typeface="Times New Roman" panose="02020603050405020304" pitchFamily="18" charset="0"/>
                          </a:rPr>
                          <m:t>𝑇</m:t>
                        </m:r>
                      </m:e>
                      <m:sup>
                        <m:r>
                          <a:rPr lang="vi-VN" i="1">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vi-VN" i="1">
                            <a:latin typeface="Cambria Math" panose="02040503050406030204" pitchFamily="18" charset="0"/>
                            <a:ea typeface="Calibri" panose="020F0502020204030204" pitchFamily="34" charset="0"/>
                            <a:cs typeface="Times New Roman" panose="02020603050405020304" pitchFamily="18" charset="0"/>
                          </a:rPr>
                          <m:t>𝑡</m:t>
                        </m:r>
                      </m:e>
                    </m:d>
                    <m:r>
                      <a:rPr lang="vi-VN" i="1">
                        <a:latin typeface="Cambria Math" panose="02040503050406030204" pitchFamily="18" charset="0"/>
                        <a:ea typeface="Calibri" panose="020F0502020204030204" pitchFamily="34" charset="0"/>
                        <a:cs typeface="Times New Roman" panose="02020603050405020304" pitchFamily="18" charset="0"/>
                      </a:rPr>
                      <m:t>=</m:t>
                    </m:r>
                    <m:r>
                      <a:rPr lang="vi-VN" i="1">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vi-VN" i="1">
                            <a:latin typeface="Cambria Math" panose="02040503050406030204" pitchFamily="18" charset="0"/>
                            <a:ea typeface="Calibri" panose="020F0502020204030204" pitchFamily="34" charset="0"/>
                            <a:cs typeface="Times New Roman" panose="02020603050405020304" pitchFamily="18" charset="0"/>
                          </a:rPr>
                          <m:t>𝑇</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vi-VN" i="1">
                                <a:latin typeface="Cambria Math" panose="02040503050406030204" pitchFamily="18" charset="0"/>
                                <a:ea typeface="Calibri" panose="020F0502020204030204" pitchFamily="34" charset="0"/>
                                <a:cs typeface="Times New Roman" panose="02020603050405020304" pitchFamily="18" charset="0"/>
                              </a:rPr>
                              <m:t>𝑡</m:t>
                            </m:r>
                          </m:e>
                        </m:d>
                        <m:r>
                          <a:rPr lang="vi-VN"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vi-VN" i="1">
                                <a:latin typeface="Cambria Math" panose="02040503050406030204" pitchFamily="18" charset="0"/>
                                <a:ea typeface="Calibri" panose="020F0502020204030204" pitchFamily="34" charset="0"/>
                                <a:cs typeface="Times New Roman" panose="02020603050405020304" pitchFamily="18" charset="0"/>
                              </a:rPr>
                              <m:t>𝑇</m:t>
                            </m:r>
                          </m:e>
                          <m:sub>
                            <m:r>
                              <a:rPr lang="vi-VN" i="1">
                                <a:latin typeface="Cambria Math" panose="02040503050406030204" pitchFamily="18" charset="0"/>
                                <a:ea typeface="Calibri" panose="020F0502020204030204" pitchFamily="34" charset="0"/>
                                <a:cs typeface="Times New Roman" panose="02020603050405020304" pitchFamily="18" charset="0"/>
                              </a:rPr>
                              <m:t>𝑚</m:t>
                            </m:r>
                          </m:sub>
                        </m:sSub>
                      </m:e>
                    </m:d>
                    <m:r>
                      <a:rPr lang="vi-VN" i="1">
                        <a:latin typeface="Cambria Math" panose="02040503050406030204" pitchFamily="18" charset="0"/>
                        <a:ea typeface="Calibri" panose="020F0502020204030204" pitchFamily="34" charset="0"/>
                        <a:cs typeface="Times New Roman" panose="02020603050405020304" pitchFamily="18" charset="0"/>
                      </a:rPr>
                      <m:t>=</m:t>
                    </m:r>
                    <m:r>
                      <a:rPr lang="vi-VN" i="1">
                        <a:latin typeface="Cambria Math" panose="02040503050406030204" pitchFamily="18" charset="0"/>
                        <a:ea typeface="Calibri" panose="020F0502020204030204" pitchFamily="34" charset="0"/>
                        <a:cs typeface="Times New Roman" panose="02020603050405020304" pitchFamily="18" charset="0"/>
                      </a:rPr>
                      <m:t>𝑘𝑇</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vi-VN" i="1">
                            <a:latin typeface="Cambria Math" panose="02040503050406030204" pitchFamily="18" charset="0"/>
                            <a:ea typeface="Calibri" panose="020F0502020204030204" pitchFamily="34" charset="0"/>
                            <a:cs typeface="Times New Roman" panose="02020603050405020304" pitchFamily="18" charset="0"/>
                          </a:rPr>
                          <m:t>𝑡</m:t>
                        </m:r>
                      </m:e>
                    </m:d>
                    <m:r>
                      <a:rPr lang="vi-VN" i="1">
                        <a:latin typeface="Cambria Math" panose="02040503050406030204" pitchFamily="18" charset="0"/>
                        <a:ea typeface="Calibri" panose="020F0502020204030204" pitchFamily="34" charset="0"/>
                        <a:cs typeface="Times New Roman" panose="02020603050405020304" pitchFamily="18" charset="0"/>
                      </a:rPr>
                      <m:t>−</m:t>
                    </m:r>
                    <m:r>
                      <a:rPr lang="vi-VN" i="1">
                        <a:latin typeface="Cambria Math" panose="02040503050406030204" pitchFamily="18" charset="0"/>
                        <a:ea typeface="Calibri" panose="020F0502020204030204" pitchFamily="34" charset="0"/>
                        <a:cs typeface="Times New Roman" panose="02020603050405020304" pitchFamily="18" charset="0"/>
                      </a:rPr>
                      <m:t>21</m:t>
                    </m:r>
                    <m:r>
                      <a:rPr lang="vi-VN" i="1">
                        <a:latin typeface="Cambria Math" panose="02040503050406030204" pitchFamily="18" charset="0"/>
                        <a:ea typeface="Calibri" panose="020F0502020204030204" pitchFamily="34" charset="0"/>
                        <a:cs typeface="Times New Roman" panose="02020603050405020304" pitchFamily="18" charset="0"/>
                      </a:rPr>
                      <m:t>𝑘</m:t>
                    </m:r>
                    <m:r>
                      <a:rPr lang="vi-VN" i="1">
                        <a:latin typeface="Cambria Math" panose="02040503050406030204" pitchFamily="18" charset="0"/>
                        <a:ea typeface="Calibri" panose="020F0502020204030204" pitchFamily="34" charset="0"/>
                        <a:cs typeface="Times New Roman" panose="02020603050405020304" pitchFamily="18" charset="0"/>
                      </a:rPr>
                      <m:t>.</m:t>
                    </m:r>
                  </m:oMath>
                </a14:m>
                <a:r>
                  <a:rPr lang="vi-VN" dirty="0">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Áp dụng công thức nghiệm (2.4) ta có </a:t>
                </a:r>
                <a14:m>
                  <m:oMath xmlns:m="http://schemas.openxmlformats.org/officeDocument/2006/math">
                    <m:r>
                      <a:rPr lang="fr-FR" sz="1800" i="1">
                        <a:effectLst/>
                        <a:latin typeface="Cambria Math" panose="02040503050406030204" pitchFamily="18" charset="0"/>
                        <a:ea typeface="Calibri" panose="020F0502020204030204" pitchFamily="34" charset="0"/>
                        <a:cs typeface="Times New Roman" panose="02020603050405020304" pitchFamily="18" charset="0"/>
                      </a:rPr>
                      <m:t>𝑇</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fr-F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fr-FR" sz="1800" i="1">
                            <a:effectLst/>
                            <a:latin typeface="Cambria Math" panose="02040503050406030204" pitchFamily="18" charset="0"/>
                            <a:ea typeface="Calibri" panose="020F0502020204030204" pitchFamily="34" charset="0"/>
                            <a:cs typeface="Times New Roman" panose="02020603050405020304" pitchFamily="18" charset="0"/>
                          </a:rPr>
                          <m:t>𝑘𝑡</m:t>
                        </m:r>
                      </m:sup>
                    </m:sSup>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fr-F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𝑚</m:t>
                            </m:r>
                          </m:sub>
                        </m:sSub>
                      </m:e>
                    </m:d>
                    <m:r>
                      <a:rPr lang="fr-F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fr-FR" sz="1800" i="1">
                        <a:effectLst/>
                        <a:latin typeface="Cambria Math" panose="02040503050406030204" pitchFamily="18" charset="0"/>
                        <a:ea typeface="Calibri" panose="020F0502020204030204" pitchFamily="34" charset="0"/>
                        <a:cs typeface="Times New Roman" panose="02020603050405020304" pitchFamily="18" charset="0"/>
                      </a:rPr>
                      <m:t>=</m:t>
                    </m:r>
                    <m:r>
                      <a:rPr lang="fr-FR" sz="1800" i="1">
                        <a:effectLst/>
                        <a:latin typeface="Cambria Math" panose="02040503050406030204" pitchFamily="18" charset="0"/>
                        <a:ea typeface="Calibri" panose="020F0502020204030204" pitchFamily="34" charset="0"/>
                        <a:cs typeface="Times New Roman" panose="02020603050405020304" pitchFamily="18" charset="0"/>
                      </a:rPr>
                      <m:t>16</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fr-FR" sz="1800" i="1">
                            <a:effectLst/>
                            <a:latin typeface="Cambria Math" panose="02040503050406030204" pitchFamily="18" charset="0"/>
                            <a:ea typeface="Calibri" panose="020F0502020204030204" pitchFamily="34" charset="0"/>
                            <a:cs typeface="Times New Roman" panose="02020603050405020304" pitchFamily="18" charset="0"/>
                          </a:rPr>
                          <m:t>𝑘𝑡</m:t>
                        </m:r>
                      </m:sup>
                    </m:sSup>
                    <m:r>
                      <a:rPr lang="fr-FR" sz="1800" i="1">
                        <a:effectLst/>
                        <a:latin typeface="Cambria Math" panose="02040503050406030204" pitchFamily="18" charset="0"/>
                        <a:ea typeface="Calibri" panose="020F0502020204030204" pitchFamily="34" charset="0"/>
                        <a:cs typeface="Times New Roman" panose="02020603050405020304" pitchFamily="18" charset="0"/>
                      </a:rPr>
                      <m:t>+</m:t>
                    </m:r>
                    <m:r>
                      <a:rPr lang="fr-FR" sz="1800" i="1">
                        <a:effectLst/>
                        <a:latin typeface="Cambria Math" panose="02040503050406030204" pitchFamily="18" charset="0"/>
                        <a:ea typeface="Calibri" panose="020F0502020204030204" pitchFamily="34" charset="0"/>
                        <a:cs typeface="Times New Roman" panose="02020603050405020304" pitchFamily="18" charset="0"/>
                      </a:rPr>
                      <m:t>21</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70000"/>
                  </a:lnSpc>
                </a:pPr>
                <a:r>
                  <a:rPr lang="vi-VN" dirty="0">
                    <a:latin typeface="Times New Roman" panose="02020603050405020304" pitchFamily="18" charset="0"/>
                    <a:ea typeface="Calibri" panose="020F0502020204030204" pitchFamily="34" charset="0"/>
                    <a:cs typeface="Times New Roman" panose="02020603050405020304" pitchFamily="18" charset="0"/>
                  </a:rPr>
                  <a:t>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hiệt độ tại thời điểm phát hiện thi thể là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𝑇</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29</m:t>
                        </m:r>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𝑜</m:t>
                        </m:r>
                      </m:sup>
                    </m:sSup>
                    <m:r>
                      <a:rPr lang="vi-VN" sz="1800" i="1">
                        <a:effectLst/>
                        <a:latin typeface="Cambria Math" panose="02040503050406030204" pitchFamily="18" charset="0"/>
                        <a:ea typeface="Calibri" panose="020F0502020204030204" pitchFamily="34" charset="0"/>
                        <a:cs typeface="Times New Roman" panose="02020603050405020304" pitchFamily="18" charset="0"/>
                      </a:rPr>
                      <m:t>𝐶</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7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Sau 1 giờ nhiệt độ là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𝑇</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1</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27</m:t>
                        </m:r>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𝑜</m:t>
                        </m:r>
                      </m:sup>
                    </m:sSup>
                    <m:r>
                      <a:rPr lang="vi-VN" sz="1800" i="1">
                        <a:effectLst/>
                        <a:latin typeface="Cambria Math" panose="02040503050406030204" pitchFamily="18" charset="0"/>
                        <a:ea typeface="Calibri" panose="020F0502020204030204" pitchFamily="34" charset="0"/>
                        <a:cs typeface="Times New Roman" panose="02020603050405020304" pitchFamily="18" charset="0"/>
                      </a:rPr>
                      <m:t>𝐶</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ta có hệ phương trình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5" name="TextBox 4">
                <a:extLst>
                  <a:ext uri="{FF2B5EF4-FFF2-40B4-BE49-F238E27FC236}">
                    <a16:creationId xmlns:a16="http://schemas.microsoft.com/office/drawing/2014/main" id="{42888ED6-2488-C3BF-0A54-DABCCBC49D6C}"/>
                  </a:ext>
                </a:extLst>
              </p:cNvPr>
              <p:cNvSpPr txBox="1">
                <a:spLocks noRot="1" noChangeAspect="1" noMove="1" noResize="1" noEditPoints="1" noAdjustHandles="1" noChangeArrowheads="1" noChangeShapeType="1" noTextEdit="1"/>
              </p:cNvSpPr>
              <p:nvPr/>
            </p:nvSpPr>
            <p:spPr>
              <a:xfrm>
                <a:off x="1352364" y="2380363"/>
                <a:ext cx="9789112" cy="2732223"/>
              </a:xfrm>
              <a:prstGeom prst="rect">
                <a:avLst/>
              </a:prstGeom>
              <a:blipFill>
                <a:blip r:embed="rId2"/>
                <a:stretch>
                  <a:fillRect l="-56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5E6F8D1-F315-B93C-DB3D-7D4988D1C258}"/>
              </a:ext>
            </a:extLst>
          </p:cNvPr>
          <p:cNvSpPr txBox="1"/>
          <p:nvPr/>
        </p:nvSpPr>
        <p:spPr>
          <a:xfrm>
            <a:off x="420209" y="2402828"/>
            <a:ext cx="1029810" cy="383350"/>
          </a:xfrm>
          <a:prstGeom prst="rect">
            <a:avLst/>
          </a:prstGeom>
          <a:noFill/>
        </p:spPr>
        <p:txBody>
          <a:bodyPr wrap="square" rtlCol="0">
            <a:spAutoFit/>
          </a:bodyPr>
          <a:lstStyle/>
          <a:p>
            <a:r>
              <a:rPr lang="vi-VN" sz="1600" b="1" dirty="0">
                <a:latin typeface="+mj-lt"/>
              </a:rPr>
              <a:t>Lời</a:t>
            </a:r>
            <a:r>
              <a:rPr lang="vi-VN" b="1" dirty="0">
                <a:latin typeface="+mj-lt"/>
              </a:rPr>
              <a:t> giải.</a:t>
            </a:r>
            <a:endParaRPr lang="en-US" b="1" dirty="0">
              <a:latin typeface="+mj-lt"/>
            </a:endParaRPr>
          </a:p>
        </p:txBody>
      </p:sp>
      <p:sp>
        <p:nvSpPr>
          <p:cNvPr id="7" name="Rectangle 2">
            <a:extLst>
              <a:ext uri="{FF2B5EF4-FFF2-40B4-BE49-F238E27FC236}">
                <a16:creationId xmlns:a16="http://schemas.microsoft.com/office/drawing/2014/main" id="{E983A4AA-D737-0BC4-5B19-E3B5B2B3C72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23D7F1CD-FCD6-D123-9539-7D4D5A76757B}"/>
              </a:ext>
            </a:extLst>
          </p:cNvPr>
          <p:cNvGraphicFramePr>
            <a:graphicFrameLocks noChangeAspect="1"/>
          </p:cNvGraphicFramePr>
          <p:nvPr>
            <p:extLst>
              <p:ext uri="{D42A27DB-BD31-4B8C-83A1-F6EECF244321}">
                <p14:modId xmlns:p14="http://schemas.microsoft.com/office/powerpoint/2010/main" val="1037799293"/>
              </p:ext>
            </p:extLst>
          </p:nvPr>
        </p:nvGraphicFramePr>
        <p:xfrm>
          <a:off x="2608555" y="4758643"/>
          <a:ext cx="7396579" cy="1245605"/>
        </p:xfrm>
        <a:graphic>
          <a:graphicData uri="http://schemas.openxmlformats.org/presentationml/2006/ole">
            <mc:AlternateContent xmlns:mc="http://schemas.openxmlformats.org/markup-compatibility/2006">
              <mc:Choice xmlns:v="urn:schemas-microsoft-com:vml" Requires="v">
                <p:oleObj name="Equation" r:id="rId3" imgW="5003800" imgH="863600" progId="Equation.DSMT4">
                  <p:embed/>
                </p:oleObj>
              </mc:Choice>
              <mc:Fallback>
                <p:oleObj name="Equation" r:id="rId3" imgW="5003800" imgH="863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555" y="4758643"/>
                        <a:ext cx="7396579" cy="1245605"/>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EDBA12FE-D61B-F347-EE62-D60463C4CB39}"/>
              </a:ext>
            </a:extLst>
          </p:cNvPr>
          <p:cNvSpPr txBox="1"/>
          <p:nvPr/>
        </p:nvSpPr>
        <p:spPr>
          <a:xfrm>
            <a:off x="896644" y="6116714"/>
            <a:ext cx="7208669" cy="369332"/>
          </a:xfrm>
          <a:prstGeom prst="rect">
            <a:avLst/>
          </a:prstGeom>
          <a:noFill/>
        </p:spPr>
        <p:txBody>
          <a:bodyPr wrap="square" rtlCol="0">
            <a:spAutoFit/>
          </a:bodyPr>
          <a:lstStyle/>
          <a:p>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thời điểm tìm thấy thi thể cách thời điểm chết là 2.41 giờ.</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11C7692-A74C-0F47-6765-5DC4C682FAD2}"/>
              </a:ext>
            </a:extLst>
          </p:cNvPr>
          <p:cNvSpPr>
            <a:spLocks noGrp="1"/>
          </p:cNvSpPr>
          <p:nvPr>
            <p:ph type="sldNum" sz="quarter" idx="12"/>
          </p:nvPr>
        </p:nvSpPr>
        <p:spPr/>
        <p:txBody>
          <a:bodyPr/>
          <a:lstStyle/>
          <a:p>
            <a:fld id="{AE084046-3560-4550-80BC-42F145ADDE7C}" type="slidenum">
              <a:rPr lang="en-US" smtClean="0"/>
              <a:t>17</a:t>
            </a:fld>
            <a:endParaRPr lang="en-US"/>
          </a:p>
        </p:txBody>
      </p:sp>
    </p:spTree>
    <p:extLst>
      <p:ext uri="{BB962C8B-B14F-4D97-AF65-F5344CB8AC3E}">
        <p14:creationId xmlns:p14="http://schemas.microsoft.com/office/powerpoint/2010/main" val="160889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arn(inVertic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arn(inVertic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barn(inVertic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barn(inVertic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BDEE02-1A0B-17B7-99F4-0D2FD97E84C9}"/>
              </a:ext>
            </a:extLst>
          </p:cNvPr>
          <p:cNvSpPr txBox="1"/>
          <p:nvPr/>
        </p:nvSpPr>
        <p:spPr>
          <a:xfrm>
            <a:off x="488272" y="346229"/>
            <a:ext cx="3391270" cy="369332"/>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2.3.3. Mô phỏng bằng Excel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00B0978-65B8-3632-A420-9242634A2F61}"/>
                  </a:ext>
                </a:extLst>
              </p:cNvPr>
              <p:cNvSpPr txBox="1"/>
              <p:nvPr/>
            </p:nvSpPr>
            <p:spPr>
              <a:xfrm>
                <a:off x="623655" y="848691"/>
                <a:ext cx="10979459" cy="981487"/>
              </a:xfrm>
              <a:prstGeom prst="rect">
                <a:avLst/>
              </a:prstGeom>
              <a:noFill/>
            </p:spPr>
            <p:txBody>
              <a:bodyPr wrap="square">
                <a:spAutoFit/>
              </a:bodyPr>
              <a:lstStyle/>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Khi lấy một chiếc bánh ra khỏi lò, nhiệt độ của nó được đo là 150°C. Ba phút sau nhiệt độ của nó là 93°C. </a:t>
                </a:r>
              </a:p>
              <a:p>
                <a:pPr algn="just">
                  <a:lnSpc>
                    <a:spcPct val="150000"/>
                  </a:lnSpc>
                  <a:spcAft>
                    <a:spcPts val="800"/>
                  </a:spcAft>
                </a:pPr>
                <a:r>
                  <a:rPr lang="vi-VN" dirty="0">
                    <a:latin typeface="Times New Roman" panose="02020603050405020304" pitchFamily="18" charset="0"/>
                    <a:ea typeface="Calibri" panose="020F0502020204030204" pitchFamily="34" charset="0"/>
                  </a:rPr>
                  <a:t>N</a:t>
                </a:r>
                <a:r>
                  <a:rPr lang="vi-VN" sz="1800" dirty="0">
                    <a:effectLst/>
                    <a:latin typeface="Times New Roman" panose="02020603050405020304" pitchFamily="18" charset="0"/>
                    <a:ea typeface="Calibri" panose="020F0502020204030204" pitchFamily="34" charset="0"/>
                  </a:rPr>
                  <a:t>hiệt độ phòng là 21°C nên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vi-VN" sz="18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vi-VN" sz="1800" i="1">
                        <a:effectLst/>
                        <a:latin typeface="Cambria Math" panose="02040503050406030204" pitchFamily="18" charset="0"/>
                        <a:ea typeface="Calibri" panose="020F0502020204030204" pitchFamily="34" charset="0"/>
                        <a:cs typeface="Times New Roman" panose="02020603050405020304" pitchFamily="18" charset="0"/>
                      </a:rPr>
                      <m:t>=21</m:t>
                    </m:r>
                  </m:oMath>
                </a14:m>
                <a:r>
                  <a:rPr lang="vi-VN" sz="1800" dirty="0">
                    <a:effectLst/>
                    <a:latin typeface="Times New Roman" panose="02020603050405020304" pitchFamily="18" charset="0"/>
                    <a:ea typeface="Calibri" panose="020F0502020204030204" pitchFamily="34" charset="0"/>
                  </a:rPr>
                  <a:t>. Khi đó bài toán giá trị ban đầu (2.3) trở thành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400B0978-65B8-3632-A420-9242634A2F61}"/>
                  </a:ext>
                </a:extLst>
              </p:cNvPr>
              <p:cNvSpPr txBox="1">
                <a:spLocks noRot="1" noChangeAspect="1" noMove="1" noResize="1" noEditPoints="1" noAdjustHandles="1" noChangeArrowheads="1" noChangeShapeType="1" noTextEdit="1"/>
              </p:cNvSpPr>
              <p:nvPr/>
            </p:nvSpPr>
            <p:spPr>
              <a:xfrm>
                <a:off x="623655" y="848691"/>
                <a:ext cx="10979459" cy="981487"/>
              </a:xfrm>
              <a:prstGeom prst="rect">
                <a:avLst/>
              </a:prstGeom>
              <a:blipFill>
                <a:blip r:embed="rId2"/>
                <a:stretch>
                  <a:fillRect l="-444" b="-9317"/>
                </a:stretch>
              </a:blipFill>
            </p:spPr>
            <p:txBody>
              <a:bodyPr/>
              <a:lstStyle/>
              <a:p>
                <a:r>
                  <a:rPr lang="en-US">
                    <a:noFill/>
                  </a:rPr>
                  <a:t> </a:t>
                </a:r>
              </a:p>
            </p:txBody>
          </p:sp>
        </mc:Fallback>
      </mc:AlternateContent>
      <p:sp>
        <p:nvSpPr>
          <p:cNvPr id="7" name="Rectangle 2">
            <a:extLst>
              <a:ext uri="{FF2B5EF4-FFF2-40B4-BE49-F238E27FC236}">
                <a16:creationId xmlns:a16="http://schemas.microsoft.com/office/drawing/2014/main" id="{9FBC7280-34FE-5A6E-9B86-E00D5C52A13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986AADFC-D348-2537-066F-1E50D5B1821C}"/>
              </a:ext>
            </a:extLst>
          </p:cNvPr>
          <p:cNvGraphicFramePr>
            <a:graphicFrameLocks noChangeAspect="1"/>
          </p:cNvGraphicFramePr>
          <p:nvPr>
            <p:extLst>
              <p:ext uri="{D42A27DB-BD31-4B8C-83A1-F6EECF244321}">
                <p14:modId xmlns:p14="http://schemas.microsoft.com/office/powerpoint/2010/main" val="1611940326"/>
              </p:ext>
            </p:extLst>
          </p:nvPr>
        </p:nvGraphicFramePr>
        <p:xfrm>
          <a:off x="4474344" y="2038787"/>
          <a:ext cx="2025770" cy="709019"/>
        </p:xfrm>
        <a:graphic>
          <a:graphicData uri="http://schemas.openxmlformats.org/presentationml/2006/ole">
            <mc:AlternateContent xmlns:mc="http://schemas.openxmlformats.org/markup-compatibility/2006">
              <mc:Choice xmlns:v="urn:schemas-microsoft-com:vml" Requires="v">
                <p:oleObj name="Equation" r:id="rId3" imgW="1358900" imgH="508000" progId="Equation.DSMT4">
                  <p:embed/>
                </p:oleObj>
              </mc:Choice>
              <mc:Fallback>
                <p:oleObj name="Equation" r:id="rId3" imgW="1358900" imgH="508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4344" y="2038787"/>
                        <a:ext cx="2025770" cy="709019"/>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206AEB-0AC0-825F-4BAD-955DC3DC552B}"/>
                  </a:ext>
                </a:extLst>
              </p:cNvPr>
              <p:cNvSpPr txBox="1"/>
              <p:nvPr/>
            </p:nvSpPr>
            <p:spPr>
              <a:xfrm>
                <a:off x="623655" y="3020275"/>
                <a:ext cx="11077114" cy="379591"/>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rPr>
                  <a:t>Sau khi ra lò 3 phút thì nhiệt độ của bánh là 93°C, suy ra T(3) = 93. Theo công thức (2.4) ta có  </a:t>
                </a:r>
                <a:r>
                  <a:rPr lang="vi-VN" dirty="0"/>
                  <a:t> </a:t>
                </a:r>
                <a14:m>
                  <m:oMath xmlns:m="http://schemas.openxmlformats.org/officeDocument/2006/math">
                    <m:r>
                      <a:rPr lang="vi-VN" i="1" dirty="0">
                        <a:latin typeface="Cambria Math" panose="02040503050406030204" pitchFamily="18" charset="0"/>
                      </a:rPr>
                      <m:t>𝑇</m:t>
                    </m:r>
                  </m:oMath>
                </a14:m>
                <a:r>
                  <a:rPr lang="vi-VN" i="1" dirty="0">
                    <a:latin typeface="+mj-lt"/>
                  </a:rPr>
                  <a:t>(t)=</a:t>
                </a:r>
                <a14:m>
                  <m:oMath xmlns:m="http://schemas.openxmlformats.org/officeDocument/2006/math">
                    <m:sSup>
                      <m:sSupPr>
                        <m:ctrlPr>
                          <a:rPr lang="vi-VN" i="1">
                            <a:latin typeface="Cambria Math" panose="02040503050406030204" pitchFamily="18" charset="0"/>
                          </a:rPr>
                        </m:ctrlPr>
                      </m:sSupPr>
                      <m:e>
                        <m:r>
                          <a:rPr lang="vi-VN" i="1">
                            <a:latin typeface="Cambria Math" panose="02040503050406030204" pitchFamily="18" charset="0"/>
                          </a:rPr>
                          <m:t>𝑒</m:t>
                        </m:r>
                      </m:e>
                      <m:sup>
                        <m:r>
                          <a:rPr lang="vi-VN" i="1">
                            <a:latin typeface="Cambria Math" panose="02040503050406030204" pitchFamily="18" charset="0"/>
                          </a:rPr>
                          <m:t>𝑘𝑡</m:t>
                        </m:r>
                      </m:sup>
                    </m:sSup>
                    <m:r>
                      <a:rPr lang="vi-VN" i="1">
                        <a:latin typeface="Cambria Math" panose="02040503050406030204" pitchFamily="18" charset="0"/>
                      </a:rPr>
                      <m:t>(150</m:t>
                    </m:r>
                  </m:oMath>
                </a14:m>
                <a:r>
                  <a:rPr lang="vi-VN" i="1" dirty="0">
                    <a:latin typeface="+mj-lt"/>
                  </a:rPr>
                  <a:t>-21)+21 </a:t>
                </a:r>
                <a:endParaRPr lang="en-US" dirty="0">
                  <a:latin typeface="+mj-lt"/>
                </a:endParaRPr>
              </a:p>
            </p:txBody>
          </p:sp>
        </mc:Choice>
        <mc:Fallback xmlns="">
          <p:sp>
            <p:nvSpPr>
              <p:cNvPr id="9" name="TextBox 8">
                <a:extLst>
                  <a:ext uri="{FF2B5EF4-FFF2-40B4-BE49-F238E27FC236}">
                    <a16:creationId xmlns:a16="http://schemas.microsoft.com/office/drawing/2014/main" id="{53206AEB-0AC0-825F-4BAD-955DC3DC552B}"/>
                  </a:ext>
                </a:extLst>
              </p:cNvPr>
              <p:cNvSpPr txBox="1">
                <a:spLocks noRot="1" noChangeAspect="1" noMove="1" noResize="1" noEditPoints="1" noAdjustHandles="1" noChangeArrowheads="1" noChangeShapeType="1" noTextEdit="1"/>
              </p:cNvSpPr>
              <p:nvPr/>
            </p:nvSpPr>
            <p:spPr>
              <a:xfrm>
                <a:off x="623655" y="3020275"/>
                <a:ext cx="11077114" cy="379591"/>
              </a:xfrm>
              <a:prstGeom prst="rect">
                <a:avLst/>
              </a:prstGeom>
              <a:blipFill>
                <a:blip r:embed="rId5"/>
                <a:stretch>
                  <a:fillRect l="-440" t="-6349" r="-771" b="-23810"/>
                </a:stretch>
              </a:blipFill>
            </p:spPr>
            <p:txBody>
              <a:bodyPr/>
              <a:lstStyle/>
              <a:p>
                <a:r>
                  <a:rPr lang="en-US">
                    <a:noFill/>
                  </a:rPr>
                  <a:t> </a:t>
                </a:r>
              </a:p>
            </p:txBody>
          </p:sp>
        </mc:Fallback>
      </mc:AlternateContent>
      <p:sp>
        <p:nvSpPr>
          <p:cNvPr id="11" name="Rectangle 4">
            <a:extLst>
              <a:ext uri="{FF2B5EF4-FFF2-40B4-BE49-F238E27FC236}">
                <a16:creationId xmlns:a16="http://schemas.microsoft.com/office/drawing/2014/main" id="{F9AEF664-552D-F9C9-EE68-04AB89F0B9B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05821C-D495-EC25-5B85-58B7A9525014}"/>
                  </a:ext>
                </a:extLst>
              </p:cNvPr>
              <p:cNvSpPr txBox="1"/>
              <p:nvPr/>
            </p:nvSpPr>
            <p:spPr>
              <a:xfrm>
                <a:off x="745723" y="3616948"/>
                <a:ext cx="3506681" cy="381643"/>
              </a:xfrm>
              <a:prstGeom prst="rect">
                <a:avLst/>
              </a:prstGeom>
              <a:noFill/>
            </p:spPr>
            <p:txBody>
              <a:bodyPr wrap="square" rtlCol="0">
                <a:spAutoFit/>
              </a:bodyPr>
              <a:lstStyle/>
              <a:p>
                <a:r>
                  <a:rPr lang="vi-VN" dirty="0">
                    <a:latin typeface="+mj-lt"/>
                  </a:rPr>
                  <a:t>Do đó </a:t>
                </a:r>
                <a14:m>
                  <m:oMath xmlns:m="http://schemas.openxmlformats.org/officeDocument/2006/math">
                    <m:r>
                      <a:rPr lang="vi-VN" i="1" dirty="0">
                        <a:latin typeface="Cambria Math" panose="02040503050406030204" pitchFamily="18" charset="0"/>
                      </a:rPr>
                      <m:t>𝑇</m:t>
                    </m:r>
                  </m:oMath>
                </a14:m>
                <a:r>
                  <a:rPr lang="vi-VN" i="1" dirty="0">
                    <a:latin typeface="+mj-lt"/>
                  </a:rPr>
                  <a:t>(3)=</a:t>
                </a:r>
                <a14:m>
                  <m:oMath xmlns:m="http://schemas.openxmlformats.org/officeDocument/2006/math">
                    <m:sSup>
                      <m:sSupPr>
                        <m:ctrlPr>
                          <a:rPr lang="vi-VN" i="1" smtClean="0">
                            <a:latin typeface="Cambria Math" panose="02040503050406030204" pitchFamily="18" charset="0"/>
                          </a:rPr>
                        </m:ctrlPr>
                      </m:sSupPr>
                      <m:e>
                        <m:r>
                          <a:rPr lang="vi-VN" i="1">
                            <a:latin typeface="Cambria Math" panose="02040503050406030204" pitchFamily="18" charset="0"/>
                          </a:rPr>
                          <m:t>129</m:t>
                        </m:r>
                        <m:r>
                          <a:rPr lang="vi-VN" i="1">
                            <a:latin typeface="Cambria Math" panose="02040503050406030204" pitchFamily="18" charset="0"/>
                          </a:rPr>
                          <m:t>𝑒</m:t>
                        </m:r>
                      </m:e>
                      <m:sup>
                        <m:r>
                          <a:rPr lang="vi-VN" i="1">
                            <a:latin typeface="Cambria Math" panose="02040503050406030204" pitchFamily="18" charset="0"/>
                          </a:rPr>
                          <m:t>3</m:t>
                        </m:r>
                        <m:r>
                          <a:rPr lang="vi-VN" i="1">
                            <a:latin typeface="Cambria Math" panose="02040503050406030204" pitchFamily="18" charset="0"/>
                          </a:rPr>
                          <m:t>𝑘</m:t>
                        </m:r>
                      </m:sup>
                    </m:sSup>
                  </m:oMath>
                </a14:m>
                <a:r>
                  <a:rPr lang="vi-VN" i="1" dirty="0">
                    <a:latin typeface="+mj-lt"/>
                  </a:rPr>
                  <a:t>+21=93 </a:t>
                </a:r>
                <a:r>
                  <a:rPr lang="vi-VN" dirty="0">
                    <a:latin typeface="+mj-lt"/>
                  </a:rPr>
                  <a:t>khi đó</a:t>
                </a:r>
                <a:endParaRPr lang="en-US" dirty="0">
                  <a:latin typeface="+mj-lt"/>
                </a:endParaRPr>
              </a:p>
            </p:txBody>
          </p:sp>
        </mc:Choice>
        <mc:Fallback xmlns="">
          <p:sp>
            <p:nvSpPr>
              <p:cNvPr id="13" name="TextBox 12">
                <a:extLst>
                  <a:ext uri="{FF2B5EF4-FFF2-40B4-BE49-F238E27FC236}">
                    <a16:creationId xmlns:a16="http://schemas.microsoft.com/office/drawing/2014/main" id="{0105821C-D495-EC25-5B85-58B7A9525014}"/>
                  </a:ext>
                </a:extLst>
              </p:cNvPr>
              <p:cNvSpPr txBox="1">
                <a:spLocks noRot="1" noChangeAspect="1" noMove="1" noResize="1" noEditPoints="1" noAdjustHandles="1" noChangeArrowheads="1" noChangeShapeType="1" noTextEdit="1"/>
              </p:cNvSpPr>
              <p:nvPr/>
            </p:nvSpPr>
            <p:spPr>
              <a:xfrm>
                <a:off x="745723" y="3616948"/>
                <a:ext cx="3506681" cy="381643"/>
              </a:xfrm>
              <a:prstGeom prst="rect">
                <a:avLst/>
              </a:prstGeom>
              <a:blipFill>
                <a:blip r:embed="rId6"/>
                <a:stretch>
                  <a:fillRect l="-1389" t="-7937" r="-868" b="-20635"/>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BF0D7866-8DF0-F3C4-CF19-2734D90F914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8">
            <a:extLst>
              <a:ext uri="{FF2B5EF4-FFF2-40B4-BE49-F238E27FC236}">
                <a16:creationId xmlns:a16="http://schemas.microsoft.com/office/drawing/2014/main" id="{C7D016F4-9B74-93AB-477E-80F5562E907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a:extLst>
              <a:ext uri="{FF2B5EF4-FFF2-40B4-BE49-F238E27FC236}">
                <a16:creationId xmlns:a16="http://schemas.microsoft.com/office/drawing/2014/main" id="{96CA4604-60D0-1861-4087-DCFC3B44FB09}"/>
              </a:ext>
            </a:extLst>
          </p:cNvPr>
          <p:cNvGraphicFramePr>
            <a:graphicFrameLocks noChangeAspect="1"/>
          </p:cNvGraphicFramePr>
          <p:nvPr>
            <p:extLst>
              <p:ext uri="{D42A27DB-BD31-4B8C-83A1-F6EECF244321}">
                <p14:modId xmlns:p14="http://schemas.microsoft.com/office/powerpoint/2010/main" val="2860898710"/>
              </p:ext>
            </p:extLst>
          </p:nvPr>
        </p:nvGraphicFramePr>
        <p:xfrm>
          <a:off x="4252404" y="3528733"/>
          <a:ext cx="2141538" cy="587375"/>
        </p:xfrm>
        <a:graphic>
          <a:graphicData uri="http://schemas.openxmlformats.org/presentationml/2006/ole">
            <mc:AlternateContent xmlns:mc="http://schemas.openxmlformats.org/markup-compatibility/2006">
              <mc:Choice xmlns:v="urn:schemas-microsoft-com:vml" Requires="v">
                <p:oleObj name="Equation" r:id="rId7" imgW="1422360" imgH="393480" progId="Equation.DSMT4">
                  <p:embed/>
                </p:oleObj>
              </mc:Choice>
              <mc:Fallback>
                <p:oleObj name="Equation" r:id="rId7" imgW="1422360" imgH="393480" progId="Equation.DSMT4">
                  <p:embed/>
                  <p:pic>
                    <p:nvPicPr>
                      <p:cNvPr id="0" name="Object 7"/>
                      <p:cNvPicPr>
                        <a:picLocks noChangeAspect="1" noChangeArrowheads="1"/>
                      </p:cNvPicPr>
                      <p:nvPr/>
                    </p:nvPicPr>
                    <p:blipFill>
                      <a:blip r:embed="rId8"/>
                      <a:srcRect/>
                      <a:stretch>
                        <a:fillRect/>
                      </a:stretch>
                    </p:blipFill>
                    <p:spPr bwMode="auto">
                      <a:xfrm>
                        <a:off x="4252404" y="3528733"/>
                        <a:ext cx="2141538" cy="58737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CEF33A3-4ED4-F2A8-6752-ACFC508A58A7}"/>
                  </a:ext>
                </a:extLst>
              </p:cNvPr>
              <p:cNvSpPr txBox="1"/>
              <p:nvPr/>
            </p:nvSpPr>
            <p:spPr>
              <a:xfrm>
                <a:off x="745723" y="4244975"/>
                <a:ext cx="7925540" cy="463012"/>
              </a:xfrm>
              <a:prstGeom prst="rect">
                <a:avLst/>
              </a:prstGeom>
              <a:noFill/>
            </p:spPr>
            <p:txBody>
              <a:bodyPr wrap="square">
                <a:spAutoFit/>
              </a:bodyPr>
              <a:lstStyle/>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Vậy ta có nhiệt độ bánh tại thời điểm t là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𝑇</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0">
                        <a:effectLst/>
                        <a:latin typeface="Cambria Math" panose="02040503050406030204" pitchFamily="18" charset="0"/>
                        <a:ea typeface="Calibri" panose="020F0502020204030204" pitchFamily="34" charset="0"/>
                        <a:cs typeface="Times New Roman" panose="02020603050405020304" pitchFamily="18" charset="0"/>
                      </a:rPr>
                      <m:t>21+129</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−0.1944</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sup>
                    </m:sSup>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i="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6CEF33A3-4ED4-F2A8-6752-ACFC508A58A7}"/>
                  </a:ext>
                </a:extLst>
              </p:cNvPr>
              <p:cNvSpPr txBox="1">
                <a:spLocks noRot="1" noChangeAspect="1" noMove="1" noResize="1" noEditPoints="1" noAdjustHandles="1" noChangeArrowheads="1" noChangeShapeType="1" noTextEdit="1"/>
              </p:cNvSpPr>
              <p:nvPr/>
            </p:nvSpPr>
            <p:spPr>
              <a:xfrm>
                <a:off x="745723" y="4244975"/>
                <a:ext cx="7925540" cy="463012"/>
              </a:xfrm>
              <a:prstGeom prst="rect">
                <a:avLst/>
              </a:prstGeom>
              <a:blipFill>
                <a:blip r:embed="rId9"/>
                <a:stretch>
                  <a:fillRect l="-615"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651B645-B8DF-D8F4-6AA3-A210D8FD7832}"/>
                  </a:ext>
                </a:extLst>
              </p:cNvPr>
              <p:cNvSpPr txBox="1"/>
              <p:nvPr/>
            </p:nvSpPr>
            <p:spPr>
              <a:xfrm>
                <a:off x="745723" y="4856085"/>
                <a:ext cx="11077113" cy="369332"/>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rPr>
                  <a:t>Sử dụng tính gần đúng bằng phương pháp Euler tiến </a:t>
                </a:r>
                <a14:m>
                  <m:oMath xmlns:m="http://schemas.openxmlformats.org/officeDocument/2006/math">
                    <m:sSub>
                      <m:sSubPr>
                        <m:ctrlPr>
                          <a:rPr lang="vi-VN" sz="1800" i="1" smtClean="0">
                            <a:effectLst/>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𝑛</m:t>
                        </m:r>
                      </m:sub>
                    </m:sSub>
                    <m:r>
                      <a:rPr lang="vi-VN" sz="1800" b="0" i="1" smtClean="0">
                        <a:effectLst/>
                        <a:latin typeface="Cambria Math" panose="02040503050406030204" pitchFamily="18" charset="0"/>
                      </a:rPr>
                      <m:t>=</m:t>
                    </m:r>
                    <m:sSub>
                      <m:sSubPr>
                        <m:ctrlPr>
                          <a:rPr lang="vi-VN" sz="1800" b="0" i="1" smtClean="0">
                            <a:effectLst/>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0</m:t>
                        </m:r>
                      </m:sub>
                    </m:sSub>
                    <m:r>
                      <a:rPr lang="vi-VN" sz="1800" b="0" i="1" smtClean="0">
                        <a:effectLst/>
                        <a:latin typeface="Cambria Math" panose="02040503050406030204" pitchFamily="18" charset="0"/>
                      </a:rPr>
                      <m:t>+</m:t>
                    </m:r>
                    <m:r>
                      <a:rPr lang="vi-VN" i="1">
                        <a:latin typeface="Cambria Math" panose="02040503050406030204" pitchFamily="18" charset="0"/>
                      </a:rPr>
                      <m:t>𝑛h</m:t>
                    </m:r>
                  </m:oMath>
                </a14:m>
                <a:r>
                  <a:rPr lang="vi-VN" dirty="0"/>
                  <a:t>, </a:t>
                </a:r>
                <a:r>
                  <a:rPr lang="vi-VN" dirty="0">
                    <a:latin typeface="+mj-lt"/>
                  </a:rPr>
                  <a:t>với h=1, áp dụng công thức Euler tiến (1.10)</a:t>
                </a:r>
                <a:endParaRPr lang="en-US" dirty="0">
                  <a:latin typeface="+mj-lt"/>
                </a:endParaRPr>
              </a:p>
            </p:txBody>
          </p:sp>
        </mc:Choice>
        <mc:Fallback xmlns="">
          <p:sp>
            <p:nvSpPr>
              <p:cNvPr id="2" name="TextBox 1">
                <a:extLst>
                  <a:ext uri="{FF2B5EF4-FFF2-40B4-BE49-F238E27FC236}">
                    <a16:creationId xmlns:a16="http://schemas.microsoft.com/office/drawing/2014/main" id="{8651B645-B8DF-D8F4-6AA3-A210D8FD7832}"/>
                  </a:ext>
                </a:extLst>
              </p:cNvPr>
              <p:cNvSpPr txBox="1">
                <a:spLocks noRot="1" noChangeAspect="1" noMove="1" noResize="1" noEditPoints="1" noAdjustHandles="1" noChangeArrowheads="1" noChangeShapeType="1" noTextEdit="1"/>
              </p:cNvSpPr>
              <p:nvPr/>
            </p:nvSpPr>
            <p:spPr>
              <a:xfrm>
                <a:off x="745723" y="4856085"/>
                <a:ext cx="11077113" cy="369332"/>
              </a:xfrm>
              <a:prstGeom prst="rect">
                <a:avLst/>
              </a:prstGeom>
              <a:blipFill>
                <a:blip r:embed="rId10"/>
                <a:stretch>
                  <a:fillRect l="-440" t="-11667" b="-25000"/>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FC3B9DF8-5ACC-A1C3-EF57-6683ED1BD02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0F996C58-F425-CA66-336E-353C5D6E0933}"/>
              </a:ext>
            </a:extLst>
          </p:cNvPr>
          <p:cNvGraphicFramePr>
            <a:graphicFrameLocks noChangeAspect="1"/>
          </p:cNvGraphicFramePr>
          <p:nvPr>
            <p:extLst>
              <p:ext uri="{D42A27DB-BD31-4B8C-83A1-F6EECF244321}">
                <p14:modId xmlns:p14="http://schemas.microsoft.com/office/powerpoint/2010/main" val="399516043"/>
              </p:ext>
            </p:extLst>
          </p:nvPr>
        </p:nvGraphicFramePr>
        <p:xfrm>
          <a:off x="3275013" y="5373515"/>
          <a:ext cx="4954587" cy="358775"/>
        </p:xfrm>
        <a:graphic>
          <a:graphicData uri="http://schemas.openxmlformats.org/presentationml/2006/ole">
            <mc:AlternateContent xmlns:mc="http://schemas.openxmlformats.org/markup-compatibility/2006">
              <mc:Choice xmlns:v="urn:schemas-microsoft-com:vml" Requires="v">
                <p:oleObj name="Equation" r:id="rId11" imgW="3149280" imgH="228600" progId="Equation.DSMT4">
                  <p:embed/>
                </p:oleObj>
              </mc:Choice>
              <mc:Fallback>
                <p:oleObj name="Equation" r:id="rId11" imgW="3149280" imgH="228600" progId="Equation.DSMT4">
                  <p:embed/>
                  <p:pic>
                    <p:nvPicPr>
                      <p:cNvPr id="0" name="Object 1"/>
                      <p:cNvPicPr>
                        <a:picLocks noChangeAspect="1" noChangeArrowheads="1"/>
                      </p:cNvPicPr>
                      <p:nvPr/>
                    </p:nvPicPr>
                    <p:blipFill>
                      <a:blip r:embed="rId12"/>
                      <a:srcRect/>
                      <a:stretch>
                        <a:fillRect/>
                      </a:stretch>
                    </p:blipFill>
                    <p:spPr bwMode="auto">
                      <a:xfrm>
                        <a:off x="3275013" y="5373515"/>
                        <a:ext cx="4954587" cy="358775"/>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D4CE312F-7306-8208-2092-7AA637499D9A}"/>
              </a:ext>
            </a:extLst>
          </p:cNvPr>
          <p:cNvSpPr txBox="1"/>
          <p:nvPr/>
        </p:nvSpPr>
        <p:spPr>
          <a:xfrm>
            <a:off x="745723" y="5761018"/>
            <a:ext cx="10788588" cy="463397"/>
          </a:xfrm>
          <a:prstGeom prst="rect">
            <a:avLst/>
          </a:prstGeom>
          <a:noFill/>
        </p:spPr>
        <p:txBody>
          <a:bodyPr wrap="square" rtlCol="0">
            <a:spAutoFit/>
          </a:bodyPr>
          <a:lstStyle/>
          <a:p>
            <a:pPr algn="just">
              <a:lnSpc>
                <a:spcPct val="150000"/>
              </a:lnSpc>
              <a:spcAft>
                <a:spcPts val="800"/>
              </a:spcAft>
              <a:tabLst>
                <a:tab pos="126619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ta có bảng số liệu và biểu đồ như sau (ta chỉ trích xuất các giá trị tương ứng với các số thứ tự n chia hết cho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ECD174BA-D9C3-C6E8-1434-55D5313B1D49}"/>
              </a:ext>
            </a:extLst>
          </p:cNvPr>
          <p:cNvSpPr>
            <a:spLocks noGrp="1"/>
          </p:cNvSpPr>
          <p:nvPr>
            <p:ph type="sldNum" sz="quarter" idx="12"/>
          </p:nvPr>
        </p:nvSpPr>
        <p:spPr/>
        <p:txBody>
          <a:bodyPr/>
          <a:lstStyle/>
          <a:p>
            <a:fld id="{AE084046-3560-4550-80BC-42F145ADDE7C}" type="slidenum">
              <a:rPr lang="en-US" smtClean="0"/>
              <a:t>18</a:t>
            </a:fld>
            <a:endParaRPr lang="en-US"/>
          </a:p>
        </p:txBody>
      </p:sp>
    </p:spTree>
    <p:extLst>
      <p:ext uri="{BB962C8B-B14F-4D97-AF65-F5344CB8AC3E}">
        <p14:creationId xmlns:p14="http://schemas.microsoft.com/office/powerpoint/2010/main" val="161326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inVertical)">
                                      <p:cBhvr>
                                        <p:cTn id="35" dur="500"/>
                                        <p:tgtEl>
                                          <p:spTgt spid="2"/>
                                        </p:tgtEl>
                                      </p:cBhvr>
                                    </p:animEffect>
                                  </p:childTnLst>
                                </p:cTn>
                              </p:par>
                              <p:par>
                                <p:cTn id="36" presetID="16" presetClass="entr" presetSubtype="21"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arn(inVertic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in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P spid="20" grpId="0"/>
      <p:bldP spid="2"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F84EC542-4818-625A-2D39-078038199E39}"/>
                  </a:ext>
                </a:extLst>
              </p:cNvPr>
              <p:cNvGraphicFramePr>
                <a:graphicFrameLocks noGrp="1"/>
              </p:cNvGraphicFramePr>
              <p:nvPr>
                <p:extLst>
                  <p:ext uri="{D42A27DB-BD31-4B8C-83A1-F6EECF244321}">
                    <p14:modId xmlns:p14="http://schemas.microsoft.com/office/powerpoint/2010/main" val="2727204472"/>
                  </p:ext>
                </p:extLst>
              </p:nvPr>
            </p:nvGraphicFramePr>
            <p:xfrm>
              <a:off x="349004" y="360128"/>
              <a:ext cx="6094520" cy="5212846"/>
            </p:xfrm>
            <a:graphic>
              <a:graphicData uri="http://schemas.openxmlformats.org/drawingml/2006/table">
                <a:tbl>
                  <a:tblPr firstRow="1" firstCol="1" bandRow="1">
                    <a:tableStyleId>{5C22544A-7EE6-4342-B048-85BDC9FD1C3A}</a:tableStyleId>
                  </a:tblPr>
                  <a:tblGrid>
                    <a:gridCol w="504771">
                      <a:extLst>
                        <a:ext uri="{9D8B030D-6E8A-4147-A177-3AD203B41FA5}">
                          <a16:colId xmlns:a16="http://schemas.microsoft.com/office/drawing/2014/main" val="3488778586"/>
                        </a:ext>
                      </a:extLst>
                    </a:gridCol>
                    <a:gridCol w="508355">
                      <a:extLst>
                        <a:ext uri="{9D8B030D-6E8A-4147-A177-3AD203B41FA5}">
                          <a16:colId xmlns:a16="http://schemas.microsoft.com/office/drawing/2014/main" val="342675568"/>
                        </a:ext>
                      </a:extLst>
                    </a:gridCol>
                    <a:gridCol w="1133580">
                      <a:extLst>
                        <a:ext uri="{9D8B030D-6E8A-4147-A177-3AD203B41FA5}">
                          <a16:colId xmlns:a16="http://schemas.microsoft.com/office/drawing/2014/main" val="1841358265"/>
                        </a:ext>
                      </a:extLst>
                    </a:gridCol>
                    <a:gridCol w="1305660">
                      <a:extLst>
                        <a:ext uri="{9D8B030D-6E8A-4147-A177-3AD203B41FA5}">
                          <a16:colId xmlns:a16="http://schemas.microsoft.com/office/drawing/2014/main" val="276411168"/>
                        </a:ext>
                      </a:extLst>
                    </a:gridCol>
                    <a:gridCol w="1321435">
                      <a:extLst>
                        <a:ext uri="{9D8B030D-6E8A-4147-A177-3AD203B41FA5}">
                          <a16:colId xmlns:a16="http://schemas.microsoft.com/office/drawing/2014/main" val="1184954566"/>
                        </a:ext>
                      </a:extLst>
                    </a:gridCol>
                    <a:gridCol w="1320719">
                      <a:extLst>
                        <a:ext uri="{9D8B030D-6E8A-4147-A177-3AD203B41FA5}">
                          <a16:colId xmlns:a16="http://schemas.microsoft.com/office/drawing/2014/main" val="577335538"/>
                        </a:ext>
                      </a:extLst>
                    </a:gridCol>
                  </a:tblGrid>
                  <a:tr h="730962">
                    <a:tc>
                      <a:txBody>
                        <a:bodyPr/>
                        <a:lstStyle/>
                        <a:p>
                          <a:pPr algn="ctr">
                            <a:lnSpc>
                              <a:spcPct val="150000"/>
                            </a:lnSpc>
                            <a:spcAft>
                              <a:spcPts val="800"/>
                            </a:spcAft>
                            <a:tabLst>
                              <a:tab pos="1266190" algn="l"/>
                            </a:tabLst>
                          </a:pPr>
                          <a:r>
                            <a:rPr lang="vi-VN" sz="1400" dirty="0">
                              <a:effectLst/>
                              <a:latin typeface="+mj-lt"/>
                            </a:rPr>
                            <a:t>n</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14:m>
                            <m:oMath xmlns:m="http://schemas.openxmlformats.org/officeDocument/2006/math">
                              <m:sSub>
                                <m:sSubPr>
                                  <m:ctrlPr>
                                    <a:rPr lang="vi-VN" sz="1400" b="1" i="1" smtClean="0">
                                      <a:effectLst/>
                                      <a:latin typeface="Cambria Math" panose="02040503050406030204" pitchFamily="18" charset="0"/>
                                    </a:rPr>
                                  </m:ctrlPr>
                                </m:sSubPr>
                                <m:e>
                                  <m:r>
                                    <a:rPr lang="vi-VN" sz="1400" b="1" i="0" smtClean="0">
                                      <a:effectLst/>
                                      <a:latin typeface="Cambria Math" panose="02040503050406030204" pitchFamily="18" charset="0"/>
                                    </a:rPr>
                                    <m:t>𝐓</m:t>
                                  </m:r>
                                </m:e>
                                <m:sub>
                                  <m:r>
                                    <a:rPr lang="vi-VN" sz="1400" b="1" i="0" smtClean="0">
                                      <a:effectLst/>
                                      <a:latin typeface="Cambria Math" panose="02040503050406030204" pitchFamily="18" charset="0"/>
                                    </a:rPr>
                                    <m:t>𝐧</m:t>
                                  </m:r>
                                </m:sub>
                              </m:sSub>
                            </m:oMath>
                          </a14:m>
                          <a:r>
                            <a:rPr lang="vi-VN" sz="1400" dirty="0">
                              <a:effectLst/>
                              <a:latin typeface="+mj-lt"/>
                            </a:rPr>
                            <a:t> </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vi-VN" sz="1400" dirty="0">
                              <a:effectLst/>
                              <a:latin typeface="+mj-lt"/>
                            </a:rPr>
                            <a:t>Nghiệm </a:t>
                          </a:r>
                        </a:p>
                        <a:p>
                          <a:pPr algn="ctr">
                            <a:lnSpc>
                              <a:spcPct val="100000"/>
                            </a:lnSpc>
                            <a:spcAft>
                              <a:spcPts val="0"/>
                            </a:spcAft>
                          </a:pPr>
                          <a:r>
                            <a:rPr lang="vi-VN" sz="1400" dirty="0">
                              <a:effectLst/>
                              <a:latin typeface="+mj-lt"/>
                            </a:rPr>
                            <a:t>xấp xỉ</a:t>
                          </a:r>
                          <a:endParaRPr lang="en-US" sz="1400" dirty="0">
                            <a:effectLst/>
                            <a:latin typeface="+mj-lt"/>
                          </a:endParaRPr>
                        </a:p>
                        <a:p>
                          <a:pPr algn="ctr">
                            <a:lnSpc>
                              <a:spcPct val="100000"/>
                            </a:lnSpc>
                            <a:spcAft>
                              <a:spcPts val="0"/>
                            </a:spcAft>
                            <a:tabLst>
                              <a:tab pos="1266190" algn="l"/>
                            </a:tabLst>
                          </a:pPr>
                          <a:r>
                            <a:rPr lang="vi-VN" sz="1400" dirty="0">
                              <a:effectLst/>
                              <a:latin typeface="+mj-lt"/>
                            </a:rPr>
                            <a:t> </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tabLst>
                              <a:tab pos="1266190" algn="l"/>
                            </a:tabLst>
                          </a:pPr>
                          <a:r>
                            <a:rPr lang="vi-VN" sz="1400" dirty="0">
                              <a:effectLst/>
                              <a:latin typeface="+mj-lt"/>
                            </a:rPr>
                            <a:t>Nghiệm </a:t>
                          </a:r>
                        </a:p>
                        <a:p>
                          <a:pPr algn="ctr">
                            <a:lnSpc>
                              <a:spcPct val="100000"/>
                            </a:lnSpc>
                            <a:spcAft>
                              <a:spcPts val="0"/>
                            </a:spcAft>
                            <a:tabLst>
                              <a:tab pos="1266190" algn="l"/>
                            </a:tabLst>
                          </a:pPr>
                          <a:r>
                            <a:rPr lang="vi-VN" sz="1400" dirty="0">
                              <a:effectLst/>
                              <a:latin typeface="+mj-lt"/>
                            </a:rPr>
                            <a:t>chính xác</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tabLst>
                              <a:tab pos="1266190" algn="l"/>
                            </a:tabLst>
                          </a:pPr>
                          <a:r>
                            <a:rPr lang="vi-VN" sz="1400" dirty="0">
                              <a:effectLst/>
                              <a:latin typeface="+mj-lt"/>
                            </a:rPr>
                            <a:t>Sai số tuyệt đối</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tabLst>
                              <a:tab pos="1266190" algn="l"/>
                            </a:tabLst>
                          </a:pPr>
                          <a:r>
                            <a:rPr lang="vi-VN" sz="1400" dirty="0">
                              <a:effectLst/>
                              <a:latin typeface="+mj-lt"/>
                            </a:rPr>
                            <a:t>Sai số tương đối (%)</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37633"/>
                      </a:ext>
                    </a:extLst>
                  </a:tr>
                  <a:tr h="407444">
                    <a:tc>
                      <a:txBody>
                        <a:bodyPr/>
                        <a:lstStyle/>
                        <a:p>
                          <a:pPr>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800"/>
                            </a:spcAft>
                          </a:pPr>
                          <a:r>
                            <a:rPr lang="vi-VN" sz="1400" dirty="0">
                              <a:effectLst/>
                              <a:latin typeface="+mj-lt"/>
                            </a:rPr>
                            <a:t>150.0000000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150.0000000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0.00000000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0.00000000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20453134"/>
                      </a:ext>
                    </a:extLst>
                  </a:tr>
                  <a:tr h="407444">
                    <a:tc>
                      <a:txBody>
                        <a:bodyPr/>
                        <a:lstStyle/>
                        <a:p>
                          <a:pPr algn="ctr">
                            <a:lnSpc>
                              <a:spcPct val="150000"/>
                            </a:lnSpc>
                            <a:spcAft>
                              <a:spcPts val="800"/>
                            </a:spcAft>
                            <a:tabLst>
                              <a:tab pos="1266190" algn="l"/>
                            </a:tabLst>
                          </a:pPr>
                          <a:r>
                            <a:rPr lang="vi-VN" sz="1400">
                              <a:effectLst/>
                              <a:latin typeface="+mj-lt"/>
                            </a:rPr>
                            <a:t>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64.77105335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69.80400623</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5.03295288</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7.210120381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2070993"/>
                      </a:ext>
                    </a:extLst>
                  </a:tr>
                  <a:tr h="407444">
                    <a:tc>
                      <a:txBody>
                        <a:bodyPr/>
                        <a:lstStyle/>
                        <a:p>
                          <a:pPr algn="ctr">
                            <a:lnSpc>
                              <a:spcPct val="150000"/>
                            </a:lnSpc>
                            <a:spcAft>
                              <a:spcPts val="800"/>
                            </a:spcAft>
                            <a:tabLst>
                              <a:tab pos="1266190" algn="l"/>
                            </a:tabLst>
                          </a:pPr>
                          <a:r>
                            <a:rPr lang="vi-VN" sz="1400">
                              <a:effectLst/>
                              <a:latin typeface="+mj-lt"/>
                            </a:rPr>
                            <a:t>10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35.85197761</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39.46380639</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3.611828781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9.152256489</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584082"/>
                      </a:ext>
                    </a:extLst>
                  </a:tr>
                  <a:tr h="407444">
                    <a:tc>
                      <a:txBody>
                        <a:bodyPr/>
                        <a:lstStyle/>
                        <a:p>
                          <a:pPr algn="ctr">
                            <a:lnSpc>
                              <a:spcPct val="150000"/>
                            </a:lnSpc>
                            <a:spcAft>
                              <a:spcPts val="800"/>
                            </a:spcAft>
                            <a:tabLst>
                              <a:tab pos="1266190" algn="l"/>
                            </a:tabLst>
                          </a:pPr>
                          <a:r>
                            <a:rPr lang="vi-VN" sz="1400">
                              <a:effectLst/>
                              <a:latin typeface="+mj-lt"/>
                            </a:rPr>
                            <a:t>15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26.03943182</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27.98533118</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1.945899363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6.953283313</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88166075"/>
                      </a:ext>
                    </a:extLst>
                  </a:tr>
                  <a:tr h="407444">
                    <a:tc>
                      <a:txBody>
                        <a:bodyPr/>
                        <a:lstStyle/>
                        <a:p>
                          <a:pPr algn="ctr">
                            <a:lnSpc>
                              <a:spcPct val="150000"/>
                            </a:lnSpc>
                            <a:spcAft>
                              <a:spcPts val="800"/>
                            </a:spcAft>
                            <a:tabLst>
                              <a:tab pos="1266190" algn="l"/>
                            </a:tabLst>
                          </a:pPr>
                          <a:r>
                            <a:rPr lang="vi-VN" sz="1400">
                              <a:effectLst/>
                              <a:latin typeface="+mj-lt"/>
                            </a:rPr>
                            <a:t>20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22.70993208</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23.64272982</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0.932797733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3.9453893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49078023"/>
                      </a:ext>
                    </a:extLst>
                  </a:tr>
                  <a:tr h="407444">
                    <a:tc>
                      <a:txBody>
                        <a:bodyPr/>
                        <a:lstStyle/>
                        <a:p>
                          <a:pPr algn="ctr">
                            <a:lnSpc>
                              <a:spcPct val="150000"/>
                            </a:lnSpc>
                            <a:spcAft>
                              <a:spcPts val="800"/>
                            </a:spcAft>
                            <a:tabLst>
                              <a:tab pos="1266190" algn="l"/>
                            </a:tabLst>
                          </a:pPr>
                          <a:r>
                            <a:rPr lang="vi-VN" sz="1400">
                              <a:effectLst/>
                              <a:latin typeface="+mj-lt"/>
                            </a:rPr>
                            <a:t>25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21.5801979</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21.99981242</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0.419614527</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1.907355021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01640090"/>
                      </a:ext>
                    </a:extLst>
                  </a:tr>
                  <a:tr h="407444">
                    <a:tc>
                      <a:txBody>
                        <a:bodyPr/>
                        <a:lstStyle/>
                        <a:p>
                          <a:pPr algn="ctr">
                            <a:lnSpc>
                              <a:spcPct val="150000"/>
                            </a:lnSpc>
                            <a:spcAft>
                              <a:spcPts val="800"/>
                            </a:spcAft>
                            <a:tabLst>
                              <a:tab pos="1266190" algn="l"/>
                            </a:tabLst>
                          </a:pPr>
                          <a:r>
                            <a:rPr lang="vi-VN" sz="1400">
                              <a:effectLst/>
                              <a:latin typeface="+mj-lt"/>
                            </a:rPr>
                            <a:t>30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21.19686723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21.37825466</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0.181387431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0.848466978</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03745080"/>
                      </a:ext>
                    </a:extLst>
                  </a:tr>
                  <a:tr h="407444">
                    <a:tc>
                      <a:txBody>
                        <a:bodyPr/>
                        <a:lstStyle/>
                        <a:p>
                          <a:pPr algn="ctr">
                            <a:lnSpc>
                              <a:spcPct val="150000"/>
                            </a:lnSpc>
                            <a:spcAft>
                              <a:spcPts val="800"/>
                            </a:spcAft>
                            <a:tabLst>
                              <a:tab pos="1266190" algn="l"/>
                            </a:tabLst>
                          </a:pPr>
                          <a:r>
                            <a:rPr lang="vi-VN" sz="1400">
                              <a:effectLst/>
                              <a:latin typeface="+mj-lt"/>
                            </a:rPr>
                            <a:t>35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21.06679912</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21.14310343</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0.076304317</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0.360894591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63519151"/>
                      </a:ext>
                    </a:extLst>
                  </a:tr>
                  <a:tr h="407444">
                    <a:tc>
                      <a:txBody>
                        <a:bodyPr/>
                        <a:lstStyle/>
                        <a:p>
                          <a:pPr algn="ctr">
                            <a:lnSpc>
                              <a:spcPct val="150000"/>
                            </a:lnSpc>
                            <a:spcAft>
                              <a:spcPts val="800"/>
                            </a:spcAft>
                            <a:tabLst>
                              <a:tab pos="1266190" algn="l"/>
                            </a:tabLst>
                          </a:pPr>
                          <a:r>
                            <a:rPr lang="vi-VN" sz="1400">
                              <a:effectLst/>
                              <a:latin typeface="+mj-lt"/>
                            </a:rPr>
                            <a:t>40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40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21.02266564</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21.0541397</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0.031474055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0.149491054</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37316463"/>
                      </a:ext>
                    </a:extLst>
                  </a:tr>
                  <a:tr h="407444">
                    <a:tc>
                      <a:txBody>
                        <a:bodyPr/>
                        <a:lstStyle/>
                        <a:p>
                          <a:pPr algn="ctr">
                            <a:lnSpc>
                              <a:spcPct val="150000"/>
                            </a:lnSpc>
                            <a:spcAft>
                              <a:spcPts val="800"/>
                            </a:spcAft>
                            <a:tabLst>
                              <a:tab pos="1266190" algn="l"/>
                            </a:tabLst>
                          </a:pPr>
                          <a:r>
                            <a:rPr lang="vi-VN" sz="1400">
                              <a:effectLst/>
                              <a:latin typeface="+mj-lt"/>
                            </a:rPr>
                            <a:t>45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45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21.00769069</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21.02048243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0.012791745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0.060853717</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29799618"/>
                      </a:ext>
                    </a:extLst>
                  </a:tr>
                  <a:tr h="407444">
                    <a:tc>
                      <a:txBody>
                        <a:bodyPr/>
                        <a:lstStyle/>
                        <a:p>
                          <a:pPr algn="ctr">
                            <a:lnSpc>
                              <a:spcPct val="150000"/>
                            </a:lnSpc>
                            <a:spcAft>
                              <a:spcPts val="800"/>
                            </a:spcAft>
                            <a:tabLst>
                              <a:tab pos="1266190" algn="l"/>
                            </a:tabLst>
                          </a:pPr>
                          <a:r>
                            <a:rPr lang="vi-VN" sz="1400">
                              <a:effectLst/>
                              <a:latin typeface="+mj-lt"/>
                            </a:rPr>
                            <a:t>50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50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21.00260953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21.00774903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0.005139498</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0.024464774</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41375439"/>
                      </a:ext>
                    </a:extLst>
                  </a:tr>
                </a:tbl>
              </a:graphicData>
            </a:graphic>
          </p:graphicFrame>
        </mc:Choice>
        <mc:Fallback xmlns="">
          <p:graphicFrame>
            <p:nvGraphicFramePr>
              <p:cNvPr id="5" name="Table 4">
                <a:extLst>
                  <a:ext uri="{FF2B5EF4-FFF2-40B4-BE49-F238E27FC236}">
                    <a16:creationId xmlns:a16="http://schemas.microsoft.com/office/drawing/2014/main" id="{F84EC542-4818-625A-2D39-078038199E39}"/>
                  </a:ext>
                </a:extLst>
              </p:cNvPr>
              <p:cNvGraphicFramePr>
                <a:graphicFrameLocks noGrp="1"/>
              </p:cNvGraphicFramePr>
              <p:nvPr>
                <p:extLst>
                  <p:ext uri="{D42A27DB-BD31-4B8C-83A1-F6EECF244321}">
                    <p14:modId xmlns:p14="http://schemas.microsoft.com/office/powerpoint/2010/main" val="2727204472"/>
                  </p:ext>
                </p:extLst>
              </p:nvPr>
            </p:nvGraphicFramePr>
            <p:xfrm>
              <a:off x="349004" y="360128"/>
              <a:ext cx="6094520" cy="5212846"/>
            </p:xfrm>
            <a:graphic>
              <a:graphicData uri="http://schemas.openxmlformats.org/drawingml/2006/table">
                <a:tbl>
                  <a:tblPr firstRow="1" firstCol="1" bandRow="1">
                    <a:tableStyleId>{5C22544A-7EE6-4342-B048-85BDC9FD1C3A}</a:tableStyleId>
                  </a:tblPr>
                  <a:tblGrid>
                    <a:gridCol w="504771">
                      <a:extLst>
                        <a:ext uri="{9D8B030D-6E8A-4147-A177-3AD203B41FA5}">
                          <a16:colId xmlns:a16="http://schemas.microsoft.com/office/drawing/2014/main" val="3488778586"/>
                        </a:ext>
                      </a:extLst>
                    </a:gridCol>
                    <a:gridCol w="508355">
                      <a:extLst>
                        <a:ext uri="{9D8B030D-6E8A-4147-A177-3AD203B41FA5}">
                          <a16:colId xmlns:a16="http://schemas.microsoft.com/office/drawing/2014/main" val="342675568"/>
                        </a:ext>
                      </a:extLst>
                    </a:gridCol>
                    <a:gridCol w="1133580">
                      <a:extLst>
                        <a:ext uri="{9D8B030D-6E8A-4147-A177-3AD203B41FA5}">
                          <a16:colId xmlns:a16="http://schemas.microsoft.com/office/drawing/2014/main" val="1841358265"/>
                        </a:ext>
                      </a:extLst>
                    </a:gridCol>
                    <a:gridCol w="1305660">
                      <a:extLst>
                        <a:ext uri="{9D8B030D-6E8A-4147-A177-3AD203B41FA5}">
                          <a16:colId xmlns:a16="http://schemas.microsoft.com/office/drawing/2014/main" val="276411168"/>
                        </a:ext>
                      </a:extLst>
                    </a:gridCol>
                    <a:gridCol w="1321435">
                      <a:extLst>
                        <a:ext uri="{9D8B030D-6E8A-4147-A177-3AD203B41FA5}">
                          <a16:colId xmlns:a16="http://schemas.microsoft.com/office/drawing/2014/main" val="1184954566"/>
                        </a:ext>
                      </a:extLst>
                    </a:gridCol>
                    <a:gridCol w="1320719">
                      <a:extLst>
                        <a:ext uri="{9D8B030D-6E8A-4147-A177-3AD203B41FA5}">
                          <a16:colId xmlns:a16="http://schemas.microsoft.com/office/drawing/2014/main" val="577335538"/>
                        </a:ext>
                      </a:extLst>
                    </a:gridCol>
                  </a:tblGrid>
                  <a:tr h="730962">
                    <a:tc>
                      <a:txBody>
                        <a:bodyPr/>
                        <a:lstStyle/>
                        <a:p>
                          <a:pPr algn="ctr">
                            <a:lnSpc>
                              <a:spcPct val="150000"/>
                            </a:lnSpc>
                            <a:spcAft>
                              <a:spcPts val="800"/>
                            </a:spcAft>
                            <a:tabLst>
                              <a:tab pos="1266190" algn="l"/>
                            </a:tabLst>
                          </a:pPr>
                          <a:r>
                            <a:rPr lang="vi-VN" sz="1400" dirty="0">
                              <a:effectLst/>
                              <a:latin typeface="+mj-lt"/>
                            </a:rPr>
                            <a:t>n</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1205" t="-8333" r="-1010843" b="-626667"/>
                          </a:stretch>
                        </a:blipFill>
                      </a:tcPr>
                    </a:tc>
                    <a:tc>
                      <a:txBody>
                        <a:bodyPr/>
                        <a:lstStyle/>
                        <a:p>
                          <a:pPr algn="ctr">
                            <a:lnSpc>
                              <a:spcPct val="100000"/>
                            </a:lnSpc>
                            <a:spcAft>
                              <a:spcPts val="0"/>
                            </a:spcAft>
                          </a:pPr>
                          <a:r>
                            <a:rPr lang="vi-VN" sz="1400" dirty="0">
                              <a:effectLst/>
                              <a:latin typeface="+mj-lt"/>
                            </a:rPr>
                            <a:t>Nghiệm </a:t>
                          </a:r>
                        </a:p>
                        <a:p>
                          <a:pPr algn="ctr">
                            <a:lnSpc>
                              <a:spcPct val="100000"/>
                            </a:lnSpc>
                            <a:spcAft>
                              <a:spcPts val="0"/>
                            </a:spcAft>
                          </a:pPr>
                          <a:r>
                            <a:rPr lang="vi-VN" sz="1400" dirty="0">
                              <a:effectLst/>
                              <a:latin typeface="+mj-lt"/>
                            </a:rPr>
                            <a:t>xấp xỉ</a:t>
                          </a:r>
                          <a:endParaRPr lang="en-US" sz="1400" dirty="0">
                            <a:effectLst/>
                            <a:latin typeface="+mj-lt"/>
                          </a:endParaRPr>
                        </a:p>
                        <a:p>
                          <a:pPr algn="ctr">
                            <a:lnSpc>
                              <a:spcPct val="100000"/>
                            </a:lnSpc>
                            <a:spcAft>
                              <a:spcPts val="0"/>
                            </a:spcAft>
                            <a:tabLst>
                              <a:tab pos="1266190" algn="l"/>
                            </a:tabLst>
                          </a:pPr>
                          <a:r>
                            <a:rPr lang="vi-VN" sz="1400" dirty="0">
                              <a:effectLst/>
                              <a:latin typeface="+mj-lt"/>
                            </a:rPr>
                            <a:t> </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tabLst>
                              <a:tab pos="1266190" algn="l"/>
                            </a:tabLst>
                          </a:pPr>
                          <a:r>
                            <a:rPr lang="vi-VN" sz="1400" dirty="0">
                              <a:effectLst/>
                              <a:latin typeface="+mj-lt"/>
                            </a:rPr>
                            <a:t>Nghiệm </a:t>
                          </a:r>
                        </a:p>
                        <a:p>
                          <a:pPr algn="ctr">
                            <a:lnSpc>
                              <a:spcPct val="100000"/>
                            </a:lnSpc>
                            <a:spcAft>
                              <a:spcPts val="0"/>
                            </a:spcAft>
                            <a:tabLst>
                              <a:tab pos="1266190" algn="l"/>
                            </a:tabLst>
                          </a:pPr>
                          <a:r>
                            <a:rPr lang="vi-VN" sz="1400" dirty="0">
                              <a:effectLst/>
                              <a:latin typeface="+mj-lt"/>
                            </a:rPr>
                            <a:t>chính xác</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tabLst>
                              <a:tab pos="1266190" algn="l"/>
                            </a:tabLst>
                          </a:pPr>
                          <a:r>
                            <a:rPr lang="vi-VN" sz="1400" dirty="0">
                              <a:effectLst/>
                              <a:latin typeface="+mj-lt"/>
                            </a:rPr>
                            <a:t>Sai số tuyệt đối</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tabLst>
                              <a:tab pos="1266190" algn="l"/>
                            </a:tabLst>
                          </a:pPr>
                          <a:r>
                            <a:rPr lang="vi-VN" sz="1400" dirty="0">
                              <a:effectLst/>
                              <a:latin typeface="+mj-lt"/>
                            </a:rPr>
                            <a:t>Sai số tương đối (%)</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37633"/>
                      </a:ext>
                    </a:extLst>
                  </a:tr>
                  <a:tr h="407444">
                    <a:tc>
                      <a:txBody>
                        <a:bodyPr/>
                        <a:lstStyle/>
                        <a:p>
                          <a:pPr>
                            <a:lnSpc>
                              <a:spcPct val="150000"/>
                            </a:lnSpc>
                            <a:spcAft>
                              <a:spcPts val="800"/>
                            </a:spcAft>
                            <a:tabLst>
                              <a:tab pos="1266190" algn="l"/>
                            </a:tabLst>
                          </a:pPr>
                          <a:r>
                            <a:rPr lang="vi-VN" sz="1400">
                              <a:effectLst/>
                              <a:latin typeface="+mj-lt"/>
                            </a:rPr>
                            <a:t>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800"/>
                            </a:spcAft>
                          </a:pPr>
                          <a:r>
                            <a:rPr lang="vi-VN" sz="1400" dirty="0">
                              <a:effectLst/>
                              <a:latin typeface="+mj-lt"/>
                            </a:rPr>
                            <a:t>150.0000000</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150.0000000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0.00000000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0.00000000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20453134"/>
                      </a:ext>
                    </a:extLst>
                  </a:tr>
                  <a:tr h="407444">
                    <a:tc>
                      <a:txBody>
                        <a:bodyPr/>
                        <a:lstStyle/>
                        <a:p>
                          <a:pPr algn="ctr">
                            <a:lnSpc>
                              <a:spcPct val="150000"/>
                            </a:lnSpc>
                            <a:spcAft>
                              <a:spcPts val="800"/>
                            </a:spcAft>
                            <a:tabLst>
                              <a:tab pos="1266190" algn="l"/>
                            </a:tabLst>
                          </a:pPr>
                          <a:r>
                            <a:rPr lang="vi-VN" sz="1400">
                              <a:effectLst/>
                              <a:latin typeface="+mj-lt"/>
                            </a:rPr>
                            <a:t>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64.77105335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69.80400623</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5.03295288</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7.210120381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2070993"/>
                      </a:ext>
                    </a:extLst>
                  </a:tr>
                  <a:tr h="407444">
                    <a:tc>
                      <a:txBody>
                        <a:bodyPr/>
                        <a:lstStyle/>
                        <a:p>
                          <a:pPr algn="ctr">
                            <a:lnSpc>
                              <a:spcPct val="150000"/>
                            </a:lnSpc>
                            <a:spcAft>
                              <a:spcPts val="800"/>
                            </a:spcAft>
                            <a:tabLst>
                              <a:tab pos="1266190" algn="l"/>
                            </a:tabLst>
                          </a:pPr>
                          <a:r>
                            <a:rPr lang="vi-VN" sz="1400">
                              <a:effectLst/>
                              <a:latin typeface="+mj-lt"/>
                            </a:rPr>
                            <a:t>10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35.85197761</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39.46380639</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3.611828781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9.152256489</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8584082"/>
                      </a:ext>
                    </a:extLst>
                  </a:tr>
                  <a:tr h="407444">
                    <a:tc>
                      <a:txBody>
                        <a:bodyPr/>
                        <a:lstStyle/>
                        <a:p>
                          <a:pPr algn="ctr">
                            <a:lnSpc>
                              <a:spcPct val="150000"/>
                            </a:lnSpc>
                            <a:spcAft>
                              <a:spcPts val="800"/>
                            </a:spcAft>
                            <a:tabLst>
                              <a:tab pos="1266190" algn="l"/>
                            </a:tabLst>
                          </a:pPr>
                          <a:r>
                            <a:rPr lang="vi-VN" sz="1400">
                              <a:effectLst/>
                              <a:latin typeface="+mj-lt"/>
                            </a:rPr>
                            <a:t>15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26.03943182</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27.98533118</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1.945899363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6.953283313</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88166075"/>
                      </a:ext>
                    </a:extLst>
                  </a:tr>
                  <a:tr h="407444">
                    <a:tc>
                      <a:txBody>
                        <a:bodyPr/>
                        <a:lstStyle/>
                        <a:p>
                          <a:pPr algn="ctr">
                            <a:lnSpc>
                              <a:spcPct val="150000"/>
                            </a:lnSpc>
                            <a:spcAft>
                              <a:spcPts val="800"/>
                            </a:spcAft>
                            <a:tabLst>
                              <a:tab pos="1266190" algn="l"/>
                            </a:tabLst>
                          </a:pPr>
                          <a:r>
                            <a:rPr lang="vi-VN" sz="1400">
                              <a:effectLst/>
                              <a:latin typeface="+mj-lt"/>
                            </a:rPr>
                            <a:t>20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22.70993208</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23.64272982</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0.932797733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3.9453893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49078023"/>
                      </a:ext>
                    </a:extLst>
                  </a:tr>
                  <a:tr h="407444">
                    <a:tc>
                      <a:txBody>
                        <a:bodyPr/>
                        <a:lstStyle/>
                        <a:p>
                          <a:pPr algn="ctr">
                            <a:lnSpc>
                              <a:spcPct val="150000"/>
                            </a:lnSpc>
                            <a:spcAft>
                              <a:spcPts val="800"/>
                            </a:spcAft>
                            <a:tabLst>
                              <a:tab pos="1266190" algn="l"/>
                            </a:tabLst>
                          </a:pPr>
                          <a:r>
                            <a:rPr lang="vi-VN" sz="1400">
                              <a:effectLst/>
                              <a:latin typeface="+mj-lt"/>
                            </a:rPr>
                            <a:t>25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21.5801979</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21.99981242</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0.419614527</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1.907355021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01640090"/>
                      </a:ext>
                    </a:extLst>
                  </a:tr>
                  <a:tr h="407444">
                    <a:tc>
                      <a:txBody>
                        <a:bodyPr/>
                        <a:lstStyle/>
                        <a:p>
                          <a:pPr algn="ctr">
                            <a:lnSpc>
                              <a:spcPct val="150000"/>
                            </a:lnSpc>
                            <a:spcAft>
                              <a:spcPts val="800"/>
                            </a:spcAft>
                            <a:tabLst>
                              <a:tab pos="1266190" algn="l"/>
                            </a:tabLst>
                          </a:pPr>
                          <a:r>
                            <a:rPr lang="vi-VN" sz="1400">
                              <a:effectLst/>
                              <a:latin typeface="+mj-lt"/>
                            </a:rPr>
                            <a:t>30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21.19686723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21.37825466</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0.181387431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0.848466978</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03745080"/>
                      </a:ext>
                    </a:extLst>
                  </a:tr>
                  <a:tr h="407444">
                    <a:tc>
                      <a:txBody>
                        <a:bodyPr/>
                        <a:lstStyle/>
                        <a:p>
                          <a:pPr algn="ctr">
                            <a:lnSpc>
                              <a:spcPct val="150000"/>
                            </a:lnSpc>
                            <a:spcAft>
                              <a:spcPts val="800"/>
                            </a:spcAft>
                            <a:tabLst>
                              <a:tab pos="1266190" algn="l"/>
                            </a:tabLst>
                          </a:pPr>
                          <a:r>
                            <a:rPr lang="vi-VN" sz="1400">
                              <a:effectLst/>
                              <a:latin typeface="+mj-lt"/>
                            </a:rPr>
                            <a:t>35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35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21.06679912</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21.14310343</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0.076304317</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0.360894591</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63519151"/>
                      </a:ext>
                    </a:extLst>
                  </a:tr>
                  <a:tr h="407444">
                    <a:tc>
                      <a:txBody>
                        <a:bodyPr/>
                        <a:lstStyle/>
                        <a:p>
                          <a:pPr algn="ctr">
                            <a:lnSpc>
                              <a:spcPct val="150000"/>
                            </a:lnSpc>
                            <a:spcAft>
                              <a:spcPts val="800"/>
                            </a:spcAft>
                            <a:tabLst>
                              <a:tab pos="1266190" algn="l"/>
                            </a:tabLst>
                          </a:pPr>
                          <a:r>
                            <a:rPr lang="vi-VN" sz="1400">
                              <a:effectLst/>
                              <a:latin typeface="+mj-lt"/>
                            </a:rPr>
                            <a:t>40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40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21.02266564</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21.0541397</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0.031474055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0.149491054</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37316463"/>
                      </a:ext>
                    </a:extLst>
                  </a:tr>
                  <a:tr h="407444">
                    <a:tc>
                      <a:txBody>
                        <a:bodyPr/>
                        <a:lstStyle/>
                        <a:p>
                          <a:pPr algn="ctr">
                            <a:lnSpc>
                              <a:spcPct val="150000"/>
                            </a:lnSpc>
                            <a:spcAft>
                              <a:spcPts val="800"/>
                            </a:spcAft>
                            <a:tabLst>
                              <a:tab pos="1266190" algn="l"/>
                            </a:tabLst>
                          </a:pPr>
                          <a:r>
                            <a:rPr lang="vi-VN" sz="1400">
                              <a:effectLst/>
                              <a:latin typeface="+mj-lt"/>
                            </a:rPr>
                            <a:t>45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45</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21.00769069</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21.02048243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0.012791745</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0.060853717</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29799618"/>
                      </a:ext>
                    </a:extLst>
                  </a:tr>
                  <a:tr h="407444">
                    <a:tc>
                      <a:txBody>
                        <a:bodyPr/>
                        <a:lstStyle/>
                        <a:p>
                          <a:pPr algn="ctr">
                            <a:lnSpc>
                              <a:spcPct val="150000"/>
                            </a:lnSpc>
                            <a:spcAft>
                              <a:spcPts val="800"/>
                            </a:spcAft>
                            <a:tabLst>
                              <a:tab pos="1266190" algn="l"/>
                            </a:tabLst>
                          </a:pPr>
                          <a:r>
                            <a:rPr lang="vi-VN" sz="1400">
                              <a:effectLst/>
                              <a:latin typeface="+mj-lt"/>
                            </a:rPr>
                            <a:t>50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50</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21.00260953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a:effectLst/>
                              <a:latin typeface="+mj-lt"/>
                            </a:rPr>
                            <a:t>21.00774903</a:t>
                          </a:r>
                          <a:endParaRPr lang="en-US" sz="140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0.005139498</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tabLst>
                              <a:tab pos="1266190" algn="l"/>
                            </a:tabLst>
                          </a:pPr>
                          <a:r>
                            <a:rPr lang="vi-VN" sz="1400" dirty="0">
                              <a:effectLst/>
                              <a:latin typeface="+mj-lt"/>
                            </a:rPr>
                            <a:t>0.024464774</a:t>
                          </a:r>
                          <a:endParaRPr lang="en-US" sz="1400" dirty="0">
                            <a:effectLst/>
                            <a:latin typeface="+mj-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41375439"/>
                      </a:ext>
                    </a:extLst>
                  </a:tr>
                </a:tbl>
              </a:graphicData>
            </a:graphic>
          </p:graphicFrame>
        </mc:Fallback>
      </mc:AlternateContent>
      <p:sp>
        <p:nvSpPr>
          <p:cNvPr id="7" name="TextBox 6">
            <a:extLst>
              <a:ext uri="{FF2B5EF4-FFF2-40B4-BE49-F238E27FC236}">
                <a16:creationId xmlns:a16="http://schemas.microsoft.com/office/drawing/2014/main" id="{C795D887-B556-C952-89B2-35FEE0EFCEDC}"/>
              </a:ext>
            </a:extLst>
          </p:cNvPr>
          <p:cNvSpPr txBox="1"/>
          <p:nvPr/>
        </p:nvSpPr>
        <p:spPr>
          <a:xfrm>
            <a:off x="171450" y="5794462"/>
            <a:ext cx="6094520" cy="458074"/>
          </a:xfrm>
          <a:prstGeom prst="rect">
            <a:avLst/>
          </a:prstGeom>
          <a:noFill/>
        </p:spPr>
        <p:txBody>
          <a:bodyPr wrap="square">
            <a:spAutoFit/>
          </a:bodyPr>
          <a:lstStyle/>
          <a:p>
            <a:pPr algn="ctr">
              <a:lnSpc>
                <a:spcPct val="150000"/>
              </a:lnSpc>
            </a:pPr>
            <a:r>
              <a:rPr lang="vi-VN" sz="1800" i="1" dirty="0">
                <a:effectLst/>
                <a:latin typeface="Times New Roman" panose="02020603050405020304" pitchFamily="18" charset="0"/>
                <a:ea typeface="Times New Roman" panose="02020603050405020304" pitchFamily="18" charset="0"/>
              </a:rPr>
              <a:t>Bảng 5. Bảng số liệu trong ví dụ làm nguội bánh Mục 2.4.1.</a:t>
            </a:r>
            <a:endParaRPr lang="en-US" sz="1800" i="1" dirty="0">
              <a:effectLst/>
              <a:latin typeface="Times New Roman" panose="02020603050405020304" pitchFamily="18" charset="0"/>
              <a:ea typeface="Times New Roman" panose="02020603050405020304" pitchFamily="18" charset="0"/>
            </a:endParaRPr>
          </a:p>
        </p:txBody>
      </p:sp>
      <p:graphicFrame>
        <p:nvGraphicFramePr>
          <p:cNvPr id="8" name="Chart 7">
            <a:extLst>
              <a:ext uri="{FF2B5EF4-FFF2-40B4-BE49-F238E27FC236}">
                <a16:creationId xmlns:a16="http://schemas.microsoft.com/office/drawing/2014/main" id="{CCD1B403-DB69-890E-D885-0EBDDCBBC505}"/>
              </a:ext>
            </a:extLst>
          </p:cNvPr>
          <p:cNvGraphicFramePr/>
          <p:nvPr>
            <p:extLst>
              <p:ext uri="{D42A27DB-BD31-4B8C-83A1-F6EECF244321}">
                <p14:modId xmlns:p14="http://schemas.microsoft.com/office/powerpoint/2010/main" val="3526640995"/>
              </p:ext>
            </p:extLst>
          </p:nvPr>
        </p:nvGraphicFramePr>
        <p:xfrm>
          <a:off x="6980391" y="360128"/>
          <a:ext cx="4410075" cy="28174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1B068939-8C24-3F32-5FC6-4BDD797561B0}"/>
              </a:ext>
            </a:extLst>
          </p:cNvPr>
          <p:cNvGraphicFramePr>
            <a:graphicFrameLocks/>
          </p:cNvGraphicFramePr>
          <p:nvPr>
            <p:extLst>
              <p:ext uri="{D42A27DB-BD31-4B8C-83A1-F6EECF244321}">
                <p14:modId xmlns:p14="http://schemas.microsoft.com/office/powerpoint/2010/main" val="477138430"/>
              </p:ext>
            </p:extLst>
          </p:nvPr>
        </p:nvGraphicFramePr>
        <p:xfrm>
          <a:off x="7181062" y="3177623"/>
          <a:ext cx="4410075" cy="2699394"/>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DE4E0AA4-76E4-D467-4B6E-DAAE6E34E475}"/>
              </a:ext>
            </a:extLst>
          </p:cNvPr>
          <p:cNvSpPr txBox="1"/>
          <p:nvPr/>
        </p:nvSpPr>
        <p:spPr>
          <a:xfrm>
            <a:off x="6372685" y="5877017"/>
            <a:ext cx="5819315" cy="584775"/>
          </a:xfrm>
          <a:prstGeom prst="rect">
            <a:avLst/>
          </a:prstGeom>
          <a:noFill/>
        </p:spPr>
        <p:txBody>
          <a:bodyPr wrap="square" rtlCol="0">
            <a:spAutoFit/>
          </a:bodyPr>
          <a:lstStyle/>
          <a:p>
            <a:pPr algn="ctr">
              <a:tabLst>
                <a:tab pos="1266190" algn="l"/>
              </a:tabLst>
            </a:pPr>
            <a:r>
              <a:rPr lang="vi-VN" sz="1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Hình 2.5. Biểu đồ nhiệt độ của bánh khi nguội đi và biểu đồ sai số</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tabLst>
                <a:tab pos="1266190" algn="l"/>
              </a:tabLst>
            </a:pPr>
            <a:r>
              <a:rPr lang="vi-VN" sz="1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 bằng phương pháp Euler tiến.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54D3302-2879-0BC7-2528-FAD796F8860A}"/>
              </a:ext>
            </a:extLst>
          </p:cNvPr>
          <p:cNvSpPr>
            <a:spLocks noGrp="1"/>
          </p:cNvSpPr>
          <p:nvPr>
            <p:ph type="sldNum" sz="quarter" idx="12"/>
          </p:nvPr>
        </p:nvSpPr>
        <p:spPr/>
        <p:txBody>
          <a:bodyPr/>
          <a:lstStyle/>
          <a:p>
            <a:fld id="{AE084046-3560-4550-80BC-42F145ADDE7C}" type="slidenum">
              <a:rPr lang="en-US" smtClean="0"/>
              <a:t>19</a:t>
            </a:fld>
            <a:endParaRPr lang="en-US"/>
          </a:p>
        </p:txBody>
      </p:sp>
    </p:spTree>
    <p:extLst>
      <p:ext uri="{BB962C8B-B14F-4D97-AF65-F5344CB8AC3E}">
        <p14:creationId xmlns:p14="http://schemas.microsoft.com/office/powerpoint/2010/main" val="232649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E1E45D-9320-BFB2-68AF-3740A81911DF}"/>
              </a:ext>
            </a:extLst>
          </p:cNvPr>
          <p:cNvSpPr txBox="1"/>
          <p:nvPr/>
        </p:nvSpPr>
        <p:spPr>
          <a:xfrm>
            <a:off x="1887416" y="175846"/>
            <a:ext cx="8311662" cy="1658787"/>
          </a:xfrm>
          <a:prstGeom prst="rect">
            <a:avLst/>
          </a:prstGeom>
          <a:noFill/>
        </p:spPr>
        <p:txBody>
          <a:bodyPr wrap="square" rtlCol="0">
            <a:spAutoFit/>
          </a:bodyPr>
          <a:lstStyle/>
          <a:p>
            <a:pPr algn="ctr">
              <a:lnSpc>
                <a:spcPct val="130000"/>
              </a:lnSpc>
            </a:pPr>
            <a:r>
              <a:rPr lang="vi-VN" sz="2000" b="1" dirty="0">
                <a:solidFill>
                  <a:srgbClr val="FF0000"/>
                </a:solidFill>
                <a:latin typeface="+mj-lt"/>
              </a:rPr>
              <a:t>NỘI DUNG CHÍNH CỦA LUẬN VĂN</a:t>
            </a:r>
          </a:p>
          <a:p>
            <a:pPr>
              <a:lnSpc>
                <a:spcPct val="130000"/>
              </a:lnSpc>
            </a:pPr>
            <a:r>
              <a:rPr lang="vi-VN" b="1" dirty="0">
                <a:solidFill>
                  <a:srgbClr val="0070C0"/>
                </a:solidFill>
                <a:latin typeface="+mj-lt"/>
              </a:rPr>
              <a:t>CHƯƠNG 1- KIẾN THỨC CHUẨN BỊ</a:t>
            </a:r>
          </a:p>
          <a:p>
            <a:pPr marL="457200" indent="-457200">
              <a:lnSpc>
                <a:spcPct val="130000"/>
              </a:lnSpc>
              <a:buFont typeface="+mj-lt"/>
              <a:buAutoNum type="arabicPeriod"/>
            </a:pPr>
            <a:r>
              <a:rPr lang="vi-VN" sz="2000" dirty="0">
                <a:effectLst/>
                <a:latin typeface="+mj-lt"/>
                <a:ea typeface="Times New Roman" panose="02020603050405020304" pitchFamily="18" charset="0"/>
              </a:rPr>
              <a:t>Phương trình vi phân tuyến tính và bài toán giá trị ban đầu</a:t>
            </a:r>
            <a:endParaRPr lang="en-US" sz="2000" dirty="0">
              <a:effectLst/>
              <a:latin typeface="+mj-lt"/>
              <a:ea typeface="Times New Roman" panose="02020603050405020304" pitchFamily="18" charset="0"/>
            </a:endParaRPr>
          </a:p>
          <a:p>
            <a:pPr marL="457200" indent="-457200">
              <a:lnSpc>
                <a:spcPct val="130000"/>
              </a:lnSpc>
              <a:buFont typeface="+mj-lt"/>
              <a:buAutoNum type="arabicPeriod"/>
            </a:pPr>
            <a:r>
              <a:rPr lang="vi-VN" sz="2000" dirty="0">
                <a:effectLst/>
                <a:latin typeface="+mj-lt"/>
                <a:ea typeface="Calibri" panose="020F0502020204030204" pitchFamily="34" charset="0"/>
                <a:cs typeface="Times New Roman" panose="02020603050405020304" pitchFamily="18" charset="0"/>
              </a:rPr>
              <a:t>Giải gần đúng bài toán giá trị ban đầu bằng phương pháp Euler</a:t>
            </a:r>
            <a:endParaRPr lang="en-US" sz="2000" dirty="0">
              <a:latin typeface="+mj-lt"/>
            </a:endParaRPr>
          </a:p>
        </p:txBody>
      </p:sp>
      <p:sp>
        <p:nvSpPr>
          <p:cNvPr id="5" name="TextBox 4">
            <a:extLst>
              <a:ext uri="{FF2B5EF4-FFF2-40B4-BE49-F238E27FC236}">
                <a16:creationId xmlns:a16="http://schemas.microsoft.com/office/drawing/2014/main" id="{37DD3938-91EF-EBBE-2122-F49408FA5787}"/>
              </a:ext>
            </a:extLst>
          </p:cNvPr>
          <p:cNvSpPr txBox="1"/>
          <p:nvPr/>
        </p:nvSpPr>
        <p:spPr>
          <a:xfrm>
            <a:off x="1887415" y="1946031"/>
            <a:ext cx="9190892" cy="4690515"/>
          </a:xfrm>
          <a:prstGeom prst="rect">
            <a:avLst/>
          </a:prstGeom>
          <a:noFill/>
        </p:spPr>
        <p:txBody>
          <a:bodyPr wrap="square" rtlCol="0">
            <a:spAutoFit/>
          </a:bodyPr>
          <a:lstStyle/>
          <a:p>
            <a:pPr>
              <a:lnSpc>
                <a:spcPct val="130000"/>
              </a:lnSpc>
            </a:pPr>
            <a:r>
              <a:rPr lang="vi-VN" b="1" dirty="0">
                <a:solidFill>
                  <a:srgbClr val="0070C0"/>
                </a:solidFill>
                <a:latin typeface="Times New Roman" panose="02020603050405020304" pitchFamily="18" charset="0"/>
                <a:cs typeface="Times New Roman" panose="02020603050405020304" pitchFamily="18" charset="0"/>
              </a:rPr>
              <a:t>CHƯƠNG 2- </a:t>
            </a:r>
            <a:r>
              <a:rPr lang="vi-VN"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PHÂN TÍCH VÀ MÔ PHỎNG MỘT SỐ MÔ HÌNH THỰC TẾ SỬ DỤNG PHƯƠNG TRÌNH VI PHÂN TUYẾN TÍNH</a:t>
            </a:r>
          </a:p>
          <a:p>
            <a:pPr marL="342900" indent="-342900">
              <a:lnSpc>
                <a:spcPct val="130000"/>
              </a:lnSpc>
              <a:buFont typeface="+mj-lt"/>
              <a:buAutoNum type="arabicPeriod"/>
            </a:pPr>
            <a:r>
              <a:rPr lang="vi-VN" sz="2000" b="1" dirty="0">
                <a:effectLst/>
                <a:latin typeface="Times New Roman" panose="02020603050405020304" pitchFamily="18" charset="0"/>
                <a:ea typeface="Calibri" panose="020F0502020204030204" pitchFamily="34" charset="0"/>
                <a:cs typeface="Times New Roman" panose="02020603050405020304" pitchFamily="18" charset="0"/>
              </a:rPr>
              <a:t>Mô hình sự tăng trưởng của vi khuẩn</a:t>
            </a:r>
          </a:p>
          <a:p>
            <a:pPr marL="342900" indent="-342900">
              <a:lnSpc>
                <a:spcPct val="130000"/>
              </a:lnSpc>
              <a:buFont typeface="+mj-lt"/>
              <a:buAutoNum type="arabicPeriod"/>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Sự phân rã của đồng vị phóng xạ Plutonium-239</a:t>
            </a:r>
            <a:endParaRPr lang="vi-V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30000"/>
              </a:lnSpc>
              <a:buFont typeface="+mj-lt"/>
              <a:buAutoNum type="arabicPeriod"/>
            </a:pPr>
            <a:r>
              <a:rPr lang="vi-VN" sz="2000" b="1" dirty="0">
                <a:effectLst/>
                <a:latin typeface="Times New Roman" panose="02020603050405020304" pitchFamily="18" charset="0"/>
                <a:ea typeface="Calibri" panose="020F0502020204030204" pitchFamily="34" charset="0"/>
                <a:cs typeface="Times New Roman" panose="02020603050405020304" pitchFamily="18" charset="0"/>
              </a:rPr>
              <a:t>Xác định tuổi của hóa thạch</a:t>
            </a:r>
          </a:p>
          <a:p>
            <a:pPr marL="342900" indent="-342900">
              <a:lnSpc>
                <a:spcPct val="130000"/>
              </a:lnSpc>
              <a:buFont typeface="+mj-lt"/>
              <a:buAutoNum type="arabicPeriod"/>
            </a:pPr>
            <a:r>
              <a:rPr lang="vi-VN" sz="2000" b="1" dirty="0">
                <a:effectLst/>
                <a:latin typeface="Times New Roman" panose="02020603050405020304" pitchFamily="18" charset="0"/>
                <a:ea typeface="Calibri" panose="020F0502020204030204" pitchFamily="34" charset="0"/>
                <a:cs typeface="Times New Roman" panose="02020603050405020304" pitchFamily="18" charset="0"/>
              </a:rPr>
              <a:t>Định luật làm mát/nóng của Newton</a:t>
            </a:r>
            <a:endParaRPr lang="vi-VN" sz="20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30000"/>
              </a:lnSpc>
              <a:buFont typeface="+mj-lt"/>
              <a:buAutoNum type="arabicPeriod"/>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Mô hình hỗn hợp hai dung dịch muối</a:t>
            </a:r>
          </a:p>
          <a:p>
            <a:pPr marL="342900" indent="-342900">
              <a:lnSpc>
                <a:spcPct val="130000"/>
              </a:lnSpc>
              <a:buFont typeface="+mj-lt"/>
              <a:buAutoNum type="arabicPeriod"/>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Mô hình mạch điện mắc nối tiếp</a:t>
            </a:r>
            <a:endParaRPr lang="vi-V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30000"/>
              </a:lnSpc>
              <a:buFont typeface="+mj-lt"/>
              <a:buAutoNum type="arabicPeriod"/>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Mô hình vật rơi trong không khí</a:t>
            </a:r>
          </a:p>
          <a:p>
            <a:pPr marL="342900" indent="-342900">
              <a:lnSpc>
                <a:spcPct val="130000"/>
              </a:lnSpc>
              <a:buFont typeface="+mj-lt"/>
              <a:buAutoNum type="arabicPeriod"/>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Mô hình chuyển động của tên lửa</a:t>
            </a:r>
            <a:endParaRPr lang="vi-V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30000"/>
              </a:lnSpc>
              <a:buFont typeface="+mj-lt"/>
              <a:buAutoNum type="arabicPeriod"/>
            </a:pPr>
            <a:r>
              <a:rPr lang="vi-VN" sz="2000" b="1" dirty="0">
                <a:effectLst/>
                <a:latin typeface="Times New Roman" panose="02020603050405020304" pitchFamily="18" charset="0"/>
                <a:ea typeface="Calibri" panose="020F0502020204030204" pitchFamily="34" charset="0"/>
                <a:cs typeface="Times New Roman" panose="02020603050405020304" pitchFamily="18" charset="0"/>
              </a:rPr>
              <a:t>Mô hình hộp trượt trên mặt phẳng nghiêng</a:t>
            </a:r>
          </a:p>
          <a:p>
            <a:pPr marL="285750" indent="-285750">
              <a:buFont typeface="Wingdings" panose="05000000000000000000" pitchFamily="2" charset="2"/>
              <a:buChar char="ü"/>
            </a:pPr>
            <a:endParaRPr lang="en-US" dirty="0"/>
          </a:p>
        </p:txBody>
      </p:sp>
      <p:sp>
        <p:nvSpPr>
          <p:cNvPr id="2" name="Slide Number Placeholder 1">
            <a:extLst>
              <a:ext uri="{FF2B5EF4-FFF2-40B4-BE49-F238E27FC236}">
                <a16:creationId xmlns:a16="http://schemas.microsoft.com/office/drawing/2014/main" id="{AE5E8EE0-37F2-A069-F783-193D4F113845}"/>
              </a:ext>
            </a:extLst>
          </p:cNvPr>
          <p:cNvSpPr>
            <a:spLocks noGrp="1"/>
          </p:cNvSpPr>
          <p:nvPr>
            <p:ph type="sldNum" sz="quarter" idx="12"/>
          </p:nvPr>
        </p:nvSpPr>
        <p:spPr/>
        <p:txBody>
          <a:bodyPr/>
          <a:lstStyle/>
          <a:p>
            <a:fld id="{AE084046-3560-4550-80BC-42F145ADDE7C}" type="slidenum">
              <a:rPr lang="en-US" smtClean="0"/>
              <a:t>2</a:t>
            </a:fld>
            <a:endParaRPr lang="en-US"/>
          </a:p>
        </p:txBody>
      </p:sp>
    </p:spTree>
    <p:extLst>
      <p:ext uri="{BB962C8B-B14F-4D97-AF65-F5344CB8AC3E}">
        <p14:creationId xmlns:p14="http://schemas.microsoft.com/office/powerpoint/2010/main" val="37112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2E854A-9ED8-4D4B-8895-3CE6917C6528}"/>
              </a:ext>
            </a:extLst>
          </p:cNvPr>
          <p:cNvSpPr txBox="1"/>
          <p:nvPr/>
        </p:nvSpPr>
        <p:spPr>
          <a:xfrm>
            <a:off x="639192" y="390617"/>
            <a:ext cx="4678532" cy="639193"/>
          </a:xfrm>
          <a:prstGeom prst="rect">
            <a:avLst/>
          </a:prstGeom>
          <a:noFill/>
        </p:spPr>
        <p:txBody>
          <a:bodyPr wrap="square" rtlCol="0">
            <a:spAutoFit/>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3076" name="Ink 6">
                <a:extLst>
                  <a:ext uri="{FF2B5EF4-FFF2-40B4-BE49-F238E27FC236}">
                    <a16:creationId xmlns:a16="http://schemas.microsoft.com/office/drawing/2014/main" id="{9F4F62FA-6769-9416-9D41-2AB17E1DBD7D}"/>
                  </a:ext>
                </a:extLst>
              </p14:cNvPr>
              <p14:cNvContentPartPr>
                <a14:cpLocks xmlns:a14="http://schemas.microsoft.com/office/drawing/2010/main" noRot="1" noChangeAspect="1" noEditPoints="1" noChangeArrowheads="1" noChangeShapeType="1"/>
              </p14:cNvContentPartPr>
              <p14:nvPr/>
            </p14:nvContentPartPr>
            <p14:xfrm>
              <a:off x="3313113" y="466725"/>
              <a:ext cx="311150" cy="211138"/>
            </p14:xfrm>
          </p:contentPart>
        </mc:Choice>
        <mc:Fallback xmlns="">
          <p:pic>
            <p:nvPicPr>
              <p:cNvPr id="3076" name="Ink 6">
                <a:extLst>
                  <a:ext uri="{FF2B5EF4-FFF2-40B4-BE49-F238E27FC236}">
                    <a16:creationId xmlns:a16="http://schemas.microsoft.com/office/drawing/2014/main" id="{9F4F62FA-6769-9416-9D41-2AB17E1DBD7D}"/>
                  </a:ext>
                </a:extLst>
              </p:cNvPr>
              <p:cNvPicPr>
                <a:picLocks noRot="1" noChangeAspect="1" noEditPoints="1" noChangeArrowheads="1" noChangeShapeType="1"/>
              </p:cNvPicPr>
              <p:nvPr/>
            </p:nvPicPr>
            <p:blipFill>
              <a:blip r:embed="rId3"/>
              <a:stretch>
                <a:fillRect/>
              </a:stretch>
            </p:blipFill>
            <p:spPr>
              <a:xfrm>
                <a:off x="0" y="0"/>
                <a:ext cx="0" cy="0"/>
              </a:xfrm>
              <a:prstGeom prst="rect">
                <a:avLst/>
              </a:prstGeom>
            </p:spPr>
          </p:pic>
        </mc:Fallback>
      </mc:AlternateContent>
      <p:sp>
        <p:nvSpPr>
          <p:cNvPr id="9" name="TextBox 8">
            <a:extLst>
              <a:ext uri="{FF2B5EF4-FFF2-40B4-BE49-F238E27FC236}">
                <a16:creationId xmlns:a16="http://schemas.microsoft.com/office/drawing/2014/main" id="{877F9452-6FF5-391B-A19B-78F31819A76D}"/>
              </a:ext>
            </a:extLst>
          </p:cNvPr>
          <p:cNvSpPr txBox="1"/>
          <p:nvPr/>
        </p:nvSpPr>
        <p:spPr>
          <a:xfrm>
            <a:off x="772358" y="466725"/>
            <a:ext cx="5841506" cy="878895"/>
          </a:xfrm>
          <a:prstGeom prst="rect">
            <a:avLst/>
          </a:prstGeom>
          <a:noFill/>
        </p:spPr>
        <p:txBody>
          <a:bodyPr wrap="square" rtlCol="0">
            <a:spAutoFit/>
          </a:bodyPr>
          <a:lstStyle/>
          <a:p>
            <a:pPr>
              <a:lnSpc>
                <a:spcPct val="150000"/>
              </a:lnSpc>
            </a:pPr>
            <a:r>
              <a:rPr lang="vi-VN" b="1" dirty="0">
                <a:solidFill>
                  <a:srgbClr val="FF0000"/>
                </a:solidFill>
                <a:latin typeface="+mj-lt"/>
              </a:rPr>
              <a:t>2.4. Mô hình hộp trượt trên mặt phẳng nghiêng</a:t>
            </a:r>
          </a:p>
          <a:p>
            <a:pPr>
              <a:lnSpc>
                <a:spcPct val="150000"/>
              </a:lnSpc>
            </a:pPr>
            <a:r>
              <a:rPr lang="vi-VN" b="1" dirty="0">
                <a:latin typeface="+mj-lt"/>
              </a:rPr>
              <a:t>2.4.1. Xây dựng mô hình.</a:t>
            </a:r>
            <a:endParaRPr lang="en-US" b="1" dirty="0">
              <a:latin typeface="+mj-lt"/>
            </a:endParaRPr>
          </a:p>
        </p:txBody>
      </p:sp>
      <p:pic>
        <p:nvPicPr>
          <p:cNvPr id="10" name="Picture 9" descr="Diagram&#10;&#10;Description automatically generated">
            <a:extLst>
              <a:ext uri="{FF2B5EF4-FFF2-40B4-BE49-F238E27FC236}">
                <a16:creationId xmlns:a16="http://schemas.microsoft.com/office/drawing/2014/main" id="{B66CF4BE-CF6F-E766-7BC3-96493DDFA861}"/>
              </a:ext>
            </a:extLst>
          </p:cNvPr>
          <p:cNvPicPr>
            <a:picLocks noChangeAspect="1"/>
          </p:cNvPicPr>
          <p:nvPr/>
        </p:nvPicPr>
        <p:blipFill>
          <a:blip r:embed="rId4"/>
          <a:stretch>
            <a:fillRect/>
          </a:stretch>
        </p:blipFill>
        <p:spPr>
          <a:xfrm>
            <a:off x="7123454" y="1029810"/>
            <a:ext cx="3130255" cy="2060917"/>
          </a:xfrm>
          <a:prstGeom prst="rect">
            <a:avLst/>
          </a:prstGeom>
        </p:spPr>
      </p:pic>
      <p:sp>
        <p:nvSpPr>
          <p:cNvPr id="11" name="TextBox 10">
            <a:extLst>
              <a:ext uri="{FF2B5EF4-FFF2-40B4-BE49-F238E27FC236}">
                <a16:creationId xmlns:a16="http://schemas.microsoft.com/office/drawing/2014/main" id="{D39D4780-26D6-64A3-6E5D-DE0E3DD52A70}"/>
              </a:ext>
            </a:extLst>
          </p:cNvPr>
          <p:cNvSpPr txBox="1"/>
          <p:nvPr/>
        </p:nvSpPr>
        <p:spPr>
          <a:xfrm>
            <a:off x="6477740" y="3334404"/>
            <a:ext cx="5841505" cy="369332"/>
          </a:xfrm>
          <a:prstGeom prst="rect">
            <a:avLst/>
          </a:prstGeom>
          <a:noFill/>
        </p:spPr>
        <p:txBody>
          <a:bodyPr wrap="square" rtlCol="0">
            <a:spAutoFit/>
          </a:bodyPr>
          <a:lstStyle/>
          <a:p>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Hình 2.6.</a:t>
            </a:r>
            <a:r>
              <a:rPr lang="vi-VN"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Hộp trượt trên mặt phẳng nghiêng, xem [6].</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1ED5A9F-C3A0-0F34-A577-39B67CA9D5CF}"/>
              </a:ext>
            </a:extLst>
          </p:cNvPr>
          <p:cNvSpPr txBox="1"/>
          <p:nvPr/>
        </p:nvSpPr>
        <p:spPr>
          <a:xfrm>
            <a:off x="951089" y="3938777"/>
            <a:ext cx="7102136" cy="369332"/>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Trường hợp 1.</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Không có ma sát trượt và không có lực cản của không khí.</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27318BA-49E4-D006-68D7-F6F19FB7FF3E}"/>
                  </a:ext>
                </a:extLst>
              </p:cNvPr>
              <p:cNvSpPr txBox="1"/>
              <p:nvPr/>
            </p:nvSpPr>
            <p:spPr>
              <a:xfrm>
                <a:off x="951089" y="4408860"/>
                <a:ext cx="10856212" cy="1812484"/>
              </a:xfrm>
              <a:prstGeom prst="rect">
                <a:avLst/>
              </a:prstGeom>
              <a:noFill/>
            </p:spPr>
            <p:txBody>
              <a:bodyPr wrap="square" rtlCol="0">
                <a:spAutoFit/>
              </a:bodyPr>
              <a:lstStyle/>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Khi đó lực tác dụng lên hộp chỉ có trọng lực, chiếu lên phương chuyển động có độ lớn là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𝑚𝑔𝑠𝑖𝑛</m:t>
                    </m:r>
                    <m:r>
                      <a:rPr lang="vi-VN" sz="1800" i="1">
                        <a:effectLst/>
                        <a:latin typeface="Cambria Math" panose="02040503050406030204" pitchFamily="18" charset="0"/>
                        <a:ea typeface="Calibri" panose="020F0502020204030204" pitchFamily="34" charset="0"/>
                        <a:cs typeface="Times New Roman" panose="02020603050405020304" pitchFamily="18" charset="0"/>
                      </a:rPr>
                      <m:t>𝜃</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Sử dụng định luật hai của Newton ta có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𝐹</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𝑚𝑎</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𝑚𝑣</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Phương trình vi phân của vận tốc v(t) là  </a:t>
                </a:r>
              </a:p>
              <a:p>
                <a:pPr algn="ctr">
                  <a:lnSpc>
                    <a:spcPct val="15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𝑚</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𝑣</m:t>
                        </m:r>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𝑚𝑔𝑠𝑖𝑛</m:t>
                    </m:r>
                    <m:r>
                      <a:rPr lang="vi-VN" sz="1800" i="1">
                        <a:effectLst/>
                        <a:latin typeface="Cambria Math" panose="02040503050406030204" pitchFamily="18" charset="0"/>
                        <a:ea typeface="Calibri" panose="020F0502020204030204" pitchFamily="34" charset="0"/>
                        <a:cs typeface="Times New Roman" panose="02020603050405020304" pitchFamily="18" charset="0"/>
                      </a:rPr>
                      <m:t>𝜃</m:t>
                    </m:r>
                    <m:r>
                      <a:rPr lang="vi-VN" sz="18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vi-VN" sz="1800">
                        <a:effectLst/>
                        <a:latin typeface="Cambria Math" panose="02040503050406030204" pitchFamily="18" charset="0"/>
                        <a:ea typeface="Calibri" panose="020F0502020204030204" pitchFamily="34" charset="0"/>
                        <a:cs typeface="Times New Roman" panose="02020603050405020304" pitchFamily="18" charset="0"/>
                      </a:rPr>
                      <m:t>hay</m:t>
                    </m:r>
                    <m:r>
                      <a:rPr lang="vi-VN"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𝑣</m:t>
                        </m:r>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vi-VN"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𝑔𝑠𝑖𝑛</m:t>
                    </m:r>
                    <m:r>
                      <a:rPr lang="vi-VN" sz="1800" i="1">
                        <a:effectLst/>
                        <a:latin typeface="Cambria Math" panose="02040503050406030204" pitchFamily="18" charset="0"/>
                        <a:ea typeface="Calibri" panose="020F0502020204030204" pitchFamily="34" charset="0"/>
                        <a:cs typeface="Times New Roman" panose="02020603050405020304" pitchFamily="18" charset="0"/>
                      </a:rPr>
                      <m:t>𝜃</m:t>
                    </m:r>
                    <m:r>
                      <a:rPr lang="vi-VN"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 </m:t>
                    </m:r>
                    <m:r>
                      <a:rPr lang="vi-VN"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vi-VN" sz="1800" i="1">
                        <a:effectLst/>
                        <a:latin typeface="Cambria Math" panose="02040503050406030204" pitchFamily="18" charset="0"/>
                        <a:ea typeface="Calibri" panose="020F0502020204030204" pitchFamily="34" charset="0"/>
                        <a:cs typeface="Times New Roman" panose="02020603050405020304" pitchFamily="18" charset="0"/>
                      </a:rPr>
                      <m:t>(2.20)</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627318BA-49E4-D006-68D7-F6F19FB7FF3E}"/>
                  </a:ext>
                </a:extLst>
              </p:cNvPr>
              <p:cNvSpPr txBox="1">
                <a:spLocks noRot="1" noChangeAspect="1" noMove="1" noResize="1" noEditPoints="1" noAdjustHandles="1" noChangeArrowheads="1" noChangeShapeType="1" noTextEdit="1"/>
              </p:cNvSpPr>
              <p:nvPr/>
            </p:nvSpPr>
            <p:spPr>
              <a:xfrm>
                <a:off x="951089" y="4408860"/>
                <a:ext cx="10856212" cy="1812484"/>
              </a:xfrm>
              <a:prstGeom prst="rect">
                <a:avLst/>
              </a:prstGeom>
              <a:blipFill>
                <a:blip r:embed="rId5"/>
                <a:stretch>
                  <a:fillRect l="-449" b="-2013"/>
                </a:stretch>
              </a:blipFill>
            </p:spPr>
            <p:txBody>
              <a:bodyPr/>
              <a:lstStyle/>
              <a:p>
                <a:r>
                  <a:rPr lang="en-US">
                    <a:noFill/>
                  </a:rPr>
                  <a:t> </a:t>
                </a:r>
              </a:p>
            </p:txBody>
          </p:sp>
        </mc:Fallback>
      </mc:AlternateContent>
      <p:sp>
        <p:nvSpPr>
          <p:cNvPr id="31" name="Rectangle 20">
            <a:extLst>
              <a:ext uri="{FF2B5EF4-FFF2-40B4-BE49-F238E27FC236}">
                <a16:creationId xmlns:a16="http://schemas.microsoft.com/office/drawing/2014/main" id="{EB821688-CEDC-6D45-669E-841B924149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7A540383-6690-CFD6-B14B-FECAC955AFD3}"/>
              </a:ext>
            </a:extLst>
          </p:cNvPr>
          <p:cNvSpPr txBox="1"/>
          <p:nvPr/>
        </p:nvSpPr>
        <p:spPr>
          <a:xfrm>
            <a:off x="870012" y="1526959"/>
            <a:ext cx="5225988" cy="2446824"/>
          </a:xfrm>
          <a:prstGeom prst="rect">
            <a:avLst/>
          </a:prstGeom>
          <a:noFill/>
        </p:spPr>
        <p:txBody>
          <a:bodyPr wrap="square" rtlCol="0">
            <a:spAutoFit/>
          </a:bodyPr>
          <a:lstStyle/>
          <a:p>
            <a:pPr>
              <a:lnSpc>
                <a:spcPct val="150000"/>
              </a:lnSpc>
            </a:pPr>
            <a:r>
              <a:rPr lang="vi-VN" sz="1800" dirty="0">
                <a:effectLst/>
                <a:latin typeface="Times New Roman" panose="02020603050405020304" pitchFamily="18" charset="0"/>
                <a:ea typeface="Calibri" panose="020F0502020204030204" pitchFamily="34" charset="0"/>
              </a:rPr>
              <a:t>Gọi v(t) là vận tốc tức thời tại thời điểm t, chọn gốc tọa độ ở vị trí cao nhất, chiều dương cùng chiều với hướng chuyển động, v(0)=0, s(0)=0.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Ta sẽ đi tìm phương trình vi phân cho vận tốc v(t) trong ba trường hợp sau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cxnSp>
        <p:nvCxnSpPr>
          <p:cNvPr id="6" name="Straight Arrow Connector 5">
            <a:extLst>
              <a:ext uri="{FF2B5EF4-FFF2-40B4-BE49-F238E27FC236}">
                <a16:creationId xmlns:a16="http://schemas.microsoft.com/office/drawing/2014/main" id="{F2EABA64-7F4A-91E3-D43F-781CAA6AA08F}"/>
              </a:ext>
            </a:extLst>
          </p:cNvPr>
          <p:cNvCxnSpPr/>
          <p:nvPr/>
        </p:nvCxnSpPr>
        <p:spPr>
          <a:xfrm flipH="1">
            <a:off x="9170633" y="1029810"/>
            <a:ext cx="594804" cy="315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2CBEC5-A0C8-4178-FCEE-097244929B53}"/>
              </a:ext>
            </a:extLst>
          </p:cNvPr>
          <p:cNvSpPr txBox="1"/>
          <p:nvPr/>
        </p:nvSpPr>
        <p:spPr>
          <a:xfrm>
            <a:off x="9090734" y="976288"/>
            <a:ext cx="159798" cy="369332"/>
          </a:xfrm>
          <a:prstGeom prst="rect">
            <a:avLst/>
          </a:prstGeom>
          <a:noFill/>
        </p:spPr>
        <p:txBody>
          <a:bodyPr wrap="square" rtlCol="0">
            <a:spAutoFit/>
          </a:bodyPr>
          <a:lstStyle/>
          <a:p>
            <a:r>
              <a:rPr lang="vi-VN" dirty="0"/>
              <a:t>+</a:t>
            </a:r>
            <a:endParaRPr lang="en-US" dirty="0"/>
          </a:p>
        </p:txBody>
      </p:sp>
      <p:sp>
        <p:nvSpPr>
          <p:cNvPr id="2" name="Slide Number Placeholder 1">
            <a:extLst>
              <a:ext uri="{FF2B5EF4-FFF2-40B4-BE49-F238E27FC236}">
                <a16:creationId xmlns:a16="http://schemas.microsoft.com/office/drawing/2014/main" id="{3CD5B62E-1E1D-6F30-2B34-5C34DF0D98A1}"/>
              </a:ext>
            </a:extLst>
          </p:cNvPr>
          <p:cNvSpPr>
            <a:spLocks noGrp="1"/>
          </p:cNvSpPr>
          <p:nvPr>
            <p:ph type="sldNum" sz="quarter" idx="12"/>
          </p:nvPr>
        </p:nvSpPr>
        <p:spPr/>
        <p:txBody>
          <a:bodyPr/>
          <a:lstStyle/>
          <a:p>
            <a:fld id="{AE084046-3560-4550-80BC-42F145ADDE7C}" type="slidenum">
              <a:rPr lang="en-US" smtClean="0"/>
              <a:t>20</a:t>
            </a:fld>
            <a:endParaRPr lang="en-US"/>
          </a:p>
        </p:txBody>
      </p:sp>
    </p:spTree>
    <p:extLst>
      <p:ext uri="{BB962C8B-B14F-4D97-AF65-F5344CB8AC3E}">
        <p14:creationId xmlns:p14="http://schemas.microsoft.com/office/powerpoint/2010/main" val="28678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ED2AA7-449D-37F7-6A25-8530C787A6B2}"/>
              </a:ext>
            </a:extLst>
          </p:cNvPr>
          <p:cNvSpPr txBox="1"/>
          <p:nvPr/>
        </p:nvSpPr>
        <p:spPr>
          <a:xfrm>
            <a:off x="917884" y="3292826"/>
            <a:ext cx="6094520" cy="463397"/>
          </a:xfrm>
          <a:prstGeom prst="rect">
            <a:avLst/>
          </a:prstGeom>
          <a:noFill/>
        </p:spPr>
        <p:txBody>
          <a:bodyPr wrap="square">
            <a:spAutoFit/>
          </a:bodyPr>
          <a:lstStyle/>
          <a:p>
            <a:pPr algn="just">
              <a:lnSpc>
                <a:spcPct val="150000"/>
              </a:lnSpc>
              <a:spcAft>
                <a:spcPts val="800"/>
              </a:spcAf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Trường hợp 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Có lực ma sát trượt và lực cản của không khí</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D8CAE1-F003-BCD5-A812-A17FA52363D2}"/>
                  </a:ext>
                </a:extLst>
              </p:cNvPr>
              <p:cNvSpPr txBox="1"/>
              <p:nvPr/>
            </p:nvSpPr>
            <p:spPr>
              <a:xfrm>
                <a:off x="1191827" y="3805113"/>
                <a:ext cx="9925236" cy="1396985"/>
              </a:xfrm>
              <a:prstGeom prst="rect">
                <a:avLst/>
              </a:prstGeom>
              <a:noFill/>
            </p:spPr>
            <p:txBody>
              <a:bodyPr wrap="square">
                <a:spAutoFit/>
              </a:bodyPr>
              <a:lstStyle/>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Lực ma sát trượt có độ lớn là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𝜇</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𝑚𝑔𝑐𝑜𝑠</m:t>
                    </m:r>
                    <m:r>
                      <a:rPr lang="vi-VN" sz="1800" i="1">
                        <a:effectLst/>
                        <a:latin typeface="Cambria Math" panose="02040503050406030204" pitchFamily="18" charset="0"/>
                        <a:ea typeface="Calibri" panose="020F0502020204030204" pitchFamily="34" charset="0"/>
                        <a:cs typeface="Times New Roman" panose="02020603050405020304" pitchFamily="18" charset="0"/>
                      </a:rPr>
                      <m:t>𝜃</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Lực cản của không khí tỷ lệ thuận với vận tốc tức thời, ngược hướng với hướng chuyển động. Độ lớn lực cản không khí là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𝑘𝑣</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trong đó k&gt;0 là hệ số của lực cản. Mô hình của chuyển động là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7D8CAE1-F003-BCD5-A812-A17FA52363D2}"/>
                  </a:ext>
                </a:extLst>
              </p:cNvPr>
              <p:cNvSpPr txBox="1">
                <a:spLocks noRot="1" noChangeAspect="1" noMove="1" noResize="1" noEditPoints="1" noAdjustHandles="1" noChangeArrowheads="1" noChangeShapeType="1" noTextEdit="1"/>
              </p:cNvSpPr>
              <p:nvPr/>
            </p:nvSpPr>
            <p:spPr>
              <a:xfrm>
                <a:off x="1191827" y="3805113"/>
                <a:ext cx="9925236" cy="1396985"/>
              </a:xfrm>
              <a:prstGeom prst="rect">
                <a:avLst/>
              </a:prstGeom>
              <a:blipFill>
                <a:blip r:embed="rId2"/>
                <a:stretch>
                  <a:fillRect l="-553" r="-491" b="-5677"/>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5584DDB9-8C99-8C28-E42C-3BC2609F83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65E6A526-3544-32AF-5AAE-E8A5B30659F4}"/>
              </a:ext>
            </a:extLst>
          </p:cNvPr>
          <p:cNvGraphicFramePr>
            <a:graphicFrameLocks noChangeAspect="1"/>
          </p:cNvGraphicFramePr>
          <p:nvPr>
            <p:extLst>
              <p:ext uri="{D42A27DB-BD31-4B8C-83A1-F6EECF244321}">
                <p14:modId xmlns:p14="http://schemas.microsoft.com/office/powerpoint/2010/main" val="1675132678"/>
              </p:ext>
            </p:extLst>
          </p:nvPr>
        </p:nvGraphicFramePr>
        <p:xfrm>
          <a:off x="2109895" y="5403284"/>
          <a:ext cx="9075738" cy="631825"/>
        </p:xfrm>
        <a:graphic>
          <a:graphicData uri="http://schemas.openxmlformats.org/presentationml/2006/ole">
            <mc:AlternateContent xmlns:mc="http://schemas.openxmlformats.org/markup-compatibility/2006">
              <mc:Choice xmlns:v="urn:schemas-microsoft-com:vml" Requires="v">
                <p:oleObj name="Equation" r:id="rId3" imgW="5715000" imgH="393480" progId="Equation.DSMT4">
                  <p:embed/>
                </p:oleObj>
              </mc:Choice>
              <mc:Fallback>
                <p:oleObj name="Equation" r:id="rId3" imgW="5715000" imgH="393480" progId="Equation.DSMT4">
                  <p:embed/>
                  <p:pic>
                    <p:nvPicPr>
                      <p:cNvPr id="0" name="Object 1"/>
                      <p:cNvPicPr>
                        <a:picLocks noChangeAspect="1" noChangeArrowheads="1"/>
                      </p:cNvPicPr>
                      <p:nvPr/>
                    </p:nvPicPr>
                    <p:blipFill>
                      <a:blip r:embed="rId4"/>
                      <a:srcRect/>
                      <a:stretch>
                        <a:fillRect/>
                      </a:stretch>
                    </p:blipFill>
                    <p:spPr bwMode="auto">
                      <a:xfrm>
                        <a:off x="2109895" y="5403284"/>
                        <a:ext cx="9075738" cy="63182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507B80-6ABE-4F5B-7195-06470F11D93D}"/>
                  </a:ext>
                </a:extLst>
              </p:cNvPr>
              <p:cNvSpPr txBox="1"/>
              <p:nvPr/>
            </p:nvSpPr>
            <p:spPr>
              <a:xfrm>
                <a:off x="1191827" y="1138803"/>
                <a:ext cx="9925237" cy="1499578"/>
              </a:xfrm>
              <a:prstGeom prst="rect">
                <a:avLst/>
              </a:prstGeom>
              <a:noFill/>
            </p:spPr>
            <p:txBody>
              <a:bodyPr wrap="square">
                <a:spAutoFit/>
              </a:bodyPr>
              <a:lstStyle/>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Lực ma sát trượt là lực hãm tác dụng ngược lại với hướng chuyển động.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Với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𝜇</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là hệ số ma sát trượt,  N là thành phần pháp tuyến của trọng lượng của hộp, khi đó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𝑁</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𝑚𝑔𝑐𝑜𝑠</m:t>
                    </m:r>
                    <m:r>
                      <a:rPr lang="vi-VN" sz="1800" i="1">
                        <a:effectLst/>
                        <a:latin typeface="Cambria Math" panose="02040503050406030204" pitchFamily="18" charset="0"/>
                        <a:ea typeface="Calibri" panose="020F0502020204030204" pitchFamily="34" charset="0"/>
                        <a:cs typeface="Times New Roman" panose="02020603050405020304" pitchFamily="18" charset="0"/>
                      </a:rPr>
                      <m:t>𝜃</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lực ma sát trượt có độ lớn là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𝜇</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𝑚𝑔𝑐𝑜𝑠</m:t>
                    </m:r>
                    <m:r>
                      <a:rPr lang="vi-VN" sz="1800" i="1">
                        <a:effectLst/>
                        <a:latin typeface="Cambria Math" panose="02040503050406030204" pitchFamily="18" charset="0"/>
                        <a:ea typeface="Calibri" panose="020F0502020204030204" pitchFamily="34" charset="0"/>
                        <a:cs typeface="Times New Roman" panose="02020603050405020304" pitchFamily="18" charset="0"/>
                      </a:rPr>
                      <m:t>𝜃</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Mô hình trở thành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DF507B80-6ABE-4F5B-7195-06470F11D93D}"/>
                  </a:ext>
                </a:extLst>
              </p:cNvPr>
              <p:cNvSpPr txBox="1">
                <a:spLocks noRot="1" noChangeAspect="1" noMove="1" noResize="1" noEditPoints="1" noAdjustHandles="1" noChangeArrowheads="1" noChangeShapeType="1" noTextEdit="1"/>
              </p:cNvSpPr>
              <p:nvPr/>
            </p:nvSpPr>
            <p:spPr>
              <a:xfrm>
                <a:off x="1191827" y="1138803"/>
                <a:ext cx="9925237" cy="1499578"/>
              </a:xfrm>
              <a:prstGeom prst="rect">
                <a:avLst/>
              </a:prstGeom>
              <a:blipFill>
                <a:blip r:embed="rId5"/>
                <a:stretch>
                  <a:fillRect l="-553" b="-5285"/>
                </a:stretch>
              </a:blipFill>
            </p:spPr>
            <p:txBody>
              <a:bodyPr/>
              <a:lstStyle/>
              <a:p>
                <a:r>
                  <a:rPr lang="en-US">
                    <a:noFill/>
                  </a:rPr>
                  <a:t> </a:t>
                </a:r>
              </a:p>
            </p:txBody>
          </p:sp>
        </mc:Fallback>
      </mc:AlternateContent>
      <p:graphicFrame>
        <p:nvGraphicFramePr>
          <p:cNvPr id="11" name="Object 10">
            <a:extLst>
              <a:ext uri="{FF2B5EF4-FFF2-40B4-BE49-F238E27FC236}">
                <a16:creationId xmlns:a16="http://schemas.microsoft.com/office/drawing/2014/main" id="{3A8C3DA7-470E-A67C-33EB-01B141A13829}"/>
              </a:ext>
            </a:extLst>
          </p:cNvPr>
          <p:cNvGraphicFramePr>
            <a:graphicFrameLocks noChangeAspect="1"/>
          </p:cNvGraphicFramePr>
          <p:nvPr>
            <p:extLst>
              <p:ext uri="{D42A27DB-BD31-4B8C-83A1-F6EECF244321}">
                <p14:modId xmlns:p14="http://schemas.microsoft.com/office/powerpoint/2010/main" val="1873651494"/>
              </p:ext>
            </p:extLst>
          </p:nvPr>
        </p:nvGraphicFramePr>
        <p:xfrm>
          <a:off x="3229855" y="2794512"/>
          <a:ext cx="7813675" cy="315913"/>
        </p:xfrm>
        <a:graphic>
          <a:graphicData uri="http://schemas.openxmlformats.org/presentationml/2006/ole">
            <mc:AlternateContent xmlns:mc="http://schemas.openxmlformats.org/markup-compatibility/2006">
              <mc:Choice xmlns:v="urn:schemas-microsoft-com:vml" Requires="v">
                <p:oleObj name="Equation" r:id="rId6" imgW="5181480" imgH="203040" progId="Equation.DSMT4">
                  <p:embed/>
                </p:oleObj>
              </mc:Choice>
              <mc:Fallback>
                <p:oleObj name="Equation" r:id="rId6" imgW="5181480" imgH="203040" progId="Equation.DSMT4">
                  <p:embed/>
                  <p:pic>
                    <p:nvPicPr>
                      <p:cNvPr id="32" name="Object 31">
                        <a:extLst>
                          <a:ext uri="{FF2B5EF4-FFF2-40B4-BE49-F238E27FC236}">
                            <a16:creationId xmlns:a16="http://schemas.microsoft.com/office/drawing/2014/main" id="{4E20DDC0-3536-8885-5256-457C671CB202}"/>
                          </a:ext>
                        </a:extLst>
                      </p:cNvPr>
                      <p:cNvPicPr>
                        <a:picLocks noChangeAspect="1" noChangeArrowheads="1"/>
                      </p:cNvPicPr>
                      <p:nvPr/>
                    </p:nvPicPr>
                    <p:blipFill>
                      <a:blip r:embed="rId7"/>
                      <a:srcRect/>
                      <a:stretch>
                        <a:fillRect/>
                      </a:stretch>
                    </p:blipFill>
                    <p:spPr bwMode="auto">
                      <a:xfrm>
                        <a:off x="3229855" y="2794512"/>
                        <a:ext cx="7813675" cy="315913"/>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0268BC0A-1C94-3313-85AF-FC8ED00E7783}"/>
              </a:ext>
            </a:extLst>
          </p:cNvPr>
          <p:cNvSpPr txBox="1"/>
          <p:nvPr/>
        </p:nvSpPr>
        <p:spPr>
          <a:xfrm>
            <a:off x="861132" y="531105"/>
            <a:ext cx="8549196" cy="369332"/>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Trường hợp 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Có ma sát trượt và không có lực cản của không khí.</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05025BF-6913-56A3-150A-D7D44DC06955}"/>
              </a:ext>
            </a:extLst>
          </p:cNvPr>
          <p:cNvSpPr>
            <a:spLocks noGrp="1"/>
          </p:cNvSpPr>
          <p:nvPr>
            <p:ph type="sldNum" sz="quarter" idx="12"/>
          </p:nvPr>
        </p:nvSpPr>
        <p:spPr/>
        <p:txBody>
          <a:bodyPr/>
          <a:lstStyle/>
          <a:p>
            <a:fld id="{AE084046-3560-4550-80BC-42F145ADDE7C}" type="slidenum">
              <a:rPr lang="en-US" smtClean="0"/>
              <a:t>21</a:t>
            </a:fld>
            <a:endParaRPr lang="en-US"/>
          </a:p>
        </p:txBody>
      </p:sp>
    </p:spTree>
    <p:extLst>
      <p:ext uri="{BB962C8B-B14F-4D97-AF65-F5344CB8AC3E}">
        <p14:creationId xmlns:p14="http://schemas.microsoft.com/office/powerpoint/2010/main" val="337814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45994-A150-0C03-1831-C647C635D69C}"/>
              </a:ext>
            </a:extLst>
          </p:cNvPr>
          <p:cNvSpPr txBox="1"/>
          <p:nvPr/>
        </p:nvSpPr>
        <p:spPr>
          <a:xfrm>
            <a:off x="514905" y="372862"/>
            <a:ext cx="1979720" cy="369332"/>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2.4.2. Bài tập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4">
            <a:extLst>
              <a:ext uri="{FF2B5EF4-FFF2-40B4-BE49-F238E27FC236}">
                <a16:creationId xmlns:a16="http://schemas.microsoft.com/office/drawing/2014/main" id="{13189CFA-16AA-33DC-EBEF-B69C5219B3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2724F8D6-4C42-00E0-B039-579D872383D6}"/>
              </a:ext>
            </a:extLst>
          </p:cNvPr>
          <p:cNvSpPr txBox="1"/>
          <p:nvPr/>
        </p:nvSpPr>
        <p:spPr>
          <a:xfrm>
            <a:off x="514905" y="2325757"/>
            <a:ext cx="1180730" cy="369332"/>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Lời giải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7F20708-485A-F873-64E6-27A881B8CEFA}"/>
              </a:ext>
            </a:extLst>
          </p:cNvPr>
          <p:cNvSpPr txBox="1"/>
          <p:nvPr/>
        </p:nvSpPr>
        <p:spPr>
          <a:xfrm>
            <a:off x="754687" y="2740504"/>
            <a:ext cx="9525739" cy="1200329"/>
          </a:xfrm>
          <a:prstGeom prst="rect">
            <a:avLst/>
          </a:prstGeom>
          <a:noFill/>
        </p:spPr>
        <p:txBody>
          <a:bodyPr wrap="square" rtlCol="0">
            <a:spAutoFit/>
          </a:bodyPr>
          <a:lstStyle/>
          <a:p>
            <a:pPr algn="just">
              <a:lnSpc>
                <a:spcPct val="150000"/>
              </a:lnSpc>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Trường hợp 1.</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Không có ma sát trượt, không có lực cản không khí.</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Phương trình vi phân (2.20) trở thành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Rectangle 6">
            <a:extLst>
              <a:ext uri="{FF2B5EF4-FFF2-40B4-BE49-F238E27FC236}">
                <a16:creationId xmlns:a16="http://schemas.microsoft.com/office/drawing/2014/main" id="{660D19CD-F020-56FA-9FBE-C009FDFA27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BDB3A821-4156-56AE-FFF5-56F8EF6A2CEE}"/>
              </a:ext>
            </a:extLst>
          </p:cNvPr>
          <p:cNvGraphicFramePr>
            <a:graphicFrameLocks noChangeAspect="1"/>
          </p:cNvGraphicFramePr>
          <p:nvPr>
            <p:extLst>
              <p:ext uri="{D42A27DB-BD31-4B8C-83A1-F6EECF244321}">
                <p14:modId xmlns:p14="http://schemas.microsoft.com/office/powerpoint/2010/main" val="42663379"/>
              </p:ext>
            </p:extLst>
          </p:nvPr>
        </p:nvGraphicFramePr>
        <p:xfrm>
          <a:off x="4342088" y="3135305"/>
          <a:ext cx="3453113" cy="571815"/>
        </p:xfrm>
        <a:graphic>
          <a:graphicData uri="http://schemas.openxmlformats.org/presentationml/2006/ole">
            <mc:AlternateContent xmlns:mc="http://schemas.openxmlformats.org/markup-compatibility/2006">
              <mc:Choice xmlns:v="urn:schemas-microsoft-com:vml" Requires="v">
                <p:oleObj name="Equation" r:id="rId2" imgW="2374900" imgH="393700" progId="Equation.DSMT4">
                  <p:embed/>
                </p:oleObj>
              </mc:Choice>
              <mc:Fallback>
                <p:oleObj name="Equation" r:id="rId2" imgW="2374900" imgH="3937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088" y="3135305"/>
                        <a:ext cx="3453113" cy="57181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028542-258E-0A21-0144-8CCFAFA8BA02}"/>
                  </a:ext>
                </a:extLst>
              </p:cNvPr>
              <p:cNvSpPr txBox="1"/>
              <p:nvPr/>
            </p:nvSpPr>
            <p:spPr>
              <a:xfrm>
                <a:off x="757559" y="3801582"/>
                <a:ext cx="2994735" cy="369332"/>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rPr>
                  <a:t>Vì v(0)=0 nên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vi-VN"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vi-V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vi-VN" sz="1800" dirty="0">
                    <a:effectLst/>
                    <a:latin typeface="Times New Roman" panose="02020603050405020304" pitchFamily="18" charset="0"/>
                    <a:ea typeface="Calibri" panose="020F0502020204030204" pitchFamily="34" charset="0"/>
                  </a:rPr>
                  <a:t>. Khi đó </a:t>
                </a:r>
                <a:endParaRPr lang="en-US" dirty="0"/>
              </a:p>
            </p:txBody>
          </p:sp>
        </mc:Choice>
        <mc:Fallback xmlns="">
          <p:sp>
            <p:nvSpPr>
              <p:cNvPr id="14" name="TextBox 13">
                <a:extLst>
                  <a:ext uri="{FF2B5EF4-FFF2-40B4-BE49-F238E27FC236}">
                    <a16:creationId xmlns:a16="http://schemas.microsoft.com/office/drawing/2014/main" id="{E1028542-258E-0A21-0144-8CCFAFA8BA02}"/>
                  </a:ext>
                </a:extLst>
              </p:cNvPr>
              <p:cNvSpPr txBox="1">
                <a:spLocks noRot="1" noChangeAspect="1" noMove="1" noResize="1" noEditPoints="1" noAdjustHandles="1" noChangeArrowheads="1" noChangeShapeType="1" noTextEdit="1"/>
              </p:cNvSpPr>
              <p:nvPr/>
            </p:nvSpPr>
            <p:spPr>
              <a:xfrm>
                <a:off x="757559" y="3801582"/>
                <a:ext cx="2994735" cy="369332"/>
              </a:xfrm>
              <a:prstGeom prst="rect">
                <a:avLst/>
              </a:prstGeom>
              <a:blipFill>
                <a:blip r:embed="rId4"/>
                <a:stretch>
                  <a:fillRect l="-1626" t="-11667" r="-1423" b="-25000"/>
                </a:stretch>
              </a:blipFill>
            </p:spPr>
            <p:txBody>
              <a:bodyPr/>
              <a:lstStyle/>
              <a:p>
                <a:r>
                  <a:rPr lang="en-US">
                    <a:noFill/>
                  </a:rPr>
                  <a:t> </a:t>
                </a:r>
              </a:p>
            </p:txBody>
          </p:sp>
        </mc:Fallback>
      </mc:AlternateContent>
      <p:sp>
        <p:nvSpPr>
          <p:cNvPr id="15" name="Rectangle 8">
            <a:extLst>
              <a:ext uri="{FF2B5EF4-FFF2-40B4-BE49-F238E27FC236}">
                <a16:creationId xmlns:a16="http://schemas.microsoft.com/office/drawing/2014/main" id="{506487B9-7F18-0260-804B-EC9BD2DC2E3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64F08B44-C45E-4BB1-2C93-C2782D108C20}"/>
              </a:ext>
            </a:extLst>
          </p:cNvPr>
          <p:cNvGraphicFramePr>
            <a:graphicFrameLocks noChangeAspect="1"/>
          </p:cNvGraphicFramePr>
          <p:nvPr>
            <p:extLst>
              <p:ext uri="{D42A27DB-BD31-4B8C-83A1-F6EECF244321}">
                <p14:modId xmlns:p14="http://schemas.microsoft.com/office/powerpoint/2010/main" val="1312299596"/>
              </p:ext>
            </p:extLst>
          </p:nvPr>
        </p:nvGraphicFramePr>
        <p:xfrm>
          <a:off x="3783820" y="3707120"/>
          <a:ext cx="1320839" cy="571815"/>
        </p:xfrm>
        <a:graphic>
          <a:graphicData uri="http://schemas.openxmlformats.org/presentationml/2006/ole">
            <mc:AlternateContent xmlns:mc="http://schemas.openxmlformats.org/markup-compatibility/2006">
              <mc:Choice xmlns:v="urn:schemas-microsoft-com:vml" Requires="v">
                <p:oleObj name="Equation" r:id="rId5" imgW="977476" imgH="393529" progId="Equation.DSMT4">
                  <p:embed/>
                </p:oleObj>
              </mc:Choice>
              <mc:Fallback>
                <p:oleObj name="Equation" r:id="rId5" imgW="977476" imgH="39352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3820" y="3707120"/>
                        <a:ext cx="1320839" cy="571815"/>
                      </a:xfrm>
                      <a:prstGeom prst="rect">
                        <a:avLst/>
                      </a:prstGeom>
                      <a:noFill/>
                    </p:spPr>
                  </p:pic>
                </p:oleObj>
              </mc:Fallback>
            </mc:AlternateContent>
          </a:graphicData>
        </a:graphic>
      </p:graphicFrame>
      <p:sp>
        <p:nvSpPr>
          <p:cNvPr id="17" name="TextBox 16">
            <a:extLst>
              <a:ext uri="{FF2B5EF4-FFF2-40B4-BE49-F238E27FC236}">
                <a16:creationId xmlns:a16="http://schemas.microsoft.com/office/drawing/2014/main" id="{0751E633-0A6A-C6DE-78FA-9072801014EA}"/>
              </a:ext>
            </a:extLst>
          </p:cNvPr>
          <p:cNvSpPr txBox="1"/>
          <p:nvPr/>
        </p:nvSpPr>
        <p:spPr>
          <a:xfrm>
            <a:off x="731835" y="4383200"/>
            <a:ext cx="7102136" cy="981487"/>
          </a:xfrm>
          <a:prstGeom prst="rect">
            <a:avLst/>
          </a:prstGeom>
          <a:noFill/>
        </p:spPr>
        <p:txBody>
          <a:bodyPr wrap="square" rtlCol="0">
            <a:spAutoFit/>
          </a:bodyPr>
          <a:lstStyle/>
          <a:p>
            <a:pPr algn="just">
              <a:lnSpc>
                <a:spcPct val="150000"/>
              </a:lnSpc>
              <a:spcAft>
                <a:spcPts val="800"/>
              </a:spcAf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Trường hợp 2.</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Có ma sát trượt và không có lực cản không khí.</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Phương trình vi phân (2.21) trở thành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0">
            <a:extLst>
              <a:ext uri="{FF2B5EF4-FFF2-40B4-BE49-F238E27FC236}">
                <a16:creationId xmlns:a16="http://schemas.microsoft.com/office/drawing/2014/main" id="{2C9540A7-69D5-303D-110F-F7229A0FFD2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a:extLst>
              <a:ext uri="{FF2B5EF4-FFF2-40B4-BE49-F238E27FC236}">
                <a16:creationId xmlns:a16="http://schemas.microsoft.com/office/drawing/2014/main" id="{7FF75A25-5DFF-4A1F-1C6F-5EA0C6BD49F4}"/>
              </a:ext>
            </a:extLst>
          </p:cNvPr>
          <p:cNvGraphicFramePr>
            <a:graphicFrameLocks noChangeAspect="1"/>
          </p:cNvGraphicFramePr>
          <p:nvPr>
            <p:extLst>
              <p:ext uri="{D42A27DB-BD31-4B8C-83A1-F6EECF244321}">
                <p14:modId xmlns:p14="http://schemas.microsoft.com/office/powerpoint/2010/main" val="1845290643"/>
              </p:ext>
            </p:extLst>
          </p:nvPr>
        </p:nvGraphicFramePr>
        <p:xfrm>
          <a:off x="4114986" y="5415468"/>
          <a:ext cx="6618117" cy="675648"/>
        </p:xfrm>
        <a:graphic>
          <a:graphicData uri="http://schemas.openxmlformats.org/presentationml/2006/ole">
            <mc:AlternateContent xmlns:mc="http://schemas.openxmlformats.org/markup-compatibility/2006">
              <mc:Choice xmlns:v="urn:schemas-microsoft-com:vml" Requires="v">
                <p:oleObj name="Equation" r:id="rId7" imgW="4178300" imgH="431800" progId="Equation.DSMT4">
                  <p:embed/>
                </p:oleObj>
              </mc:Choice>
              <mc:Fallback>
                <p:oleObj name="Equation" r:id="rId7" imgW="4178300" imgH="431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986" y="5415468"/>
                        <a:ext cx="6618117" cy="67564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D30E61F-1B0E-BD6F-461C-DFD87C649E09}"/>
                  </a:ext>
                </a:extLst>
              </p:cNvPr>
              <p:cNvSpPr txBox="1"/>
              <p:nvPr/>
            </p:nvSpPr>
            <p:spPr>
              <a:xfrm>
                <a:off x="514905" y="801316"/>
                <a:ext cx="11221375" cy="1294393"/>
              </a:xfrm>
              <a:prstGeom prst="rect">
                <a:avLst/>
              </a:prstGeom>
              <a:noFill/>
            </p:spPr>
            <p:txBody>
              <a:bodyPr wrap="square" rtlCol="0">
                <a:spAutoFit/>
              </a:bodyPr>
              <a:lstStyle/>
              <a:p>
                <a:pPr algn="just">
                  <a:lnSpc>
                    <a:spcPct val="150000"/>
                  </a:lnSpc>
                </a:pPr>
                <a:r>
                  <a:rPr lang="vi-VN" b="1" dirty="0">
                    <a:latin typeface="+mj-lt"/>
                  </a:rPr>
                  <a:t>Bài tập 2.4.1</a:t>
                </a:r>
                <a:r>
                  <a:rPr lang="vi-VN" dirty="0">
                    <a:latin typeface="+mj-lt"/>
                  </a:rPr>
                  <a:t>. </a:t>
                </a:r>
                <a:r>
                  <a:rPr lang="vi-VN" sz="1800" dirty="0">
                    <a:effectLst/>
                    <a:latin typeface="+mj-lt"/>
                    <a:ea typeface="Calibri" panose="020F0502020204030204" pitchFamily="34" charset="0"/>
                  </a:rPr>
                  <a:t>Xét hộp trượt như trong Mục 2.4.1, giả sử rằng chiếc hộp nặng 50 kg, góc nghiêng của mặt phẳng là</a:t>
                </a:r>
                <a:r>
                  <a:rPr lang="en-US" sz="1800" dirty="0">
                    <a:effectLst/>
                    <a:latin typeface="+mj-lt"/>
                    <a:ea typeface="Calibri" panose="020F0502020204030204" pitchFamily="34"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𝜃</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𝑜</m:t>
                        </m:r>
                      </m:sup>
                    </m:sSup>
                  </m:oMath>
                </a14:m>
                <a:r>
                  <a:rPr lang="en-US" sz="1800" dirty="0">
                    <a:effectLst/>
                    <a:latin typeface="+mj-lt"/>
                    <a:ea typeface="Calibri" panose="020F0502020204030204" pitchFamily="34" charset="0"/>
                  </a:rPr>
                  <a:t> </a:t>
                </a:r>
                <a:r>
                  <a:rPr lang="vi-VN" sz="1800" dirty="0">
                    <a:effectLst/>
                    <a:latin typeface="+mj-lt"/>
                    <a:ea typeface="Calibri" panose="020F0502020204030204" pitchFamily="34" charset="0"/>
                  </a:rPr>
                  <a:t> hệ số của ma sát trượt là              , </a:t>
                </a:r>
                <a:r>
                  <a:rPr lang="vi-VN" dirty="0">
                    <a:latin typeface="+mj-lt"/>
                  </a:rPr>
                  <a:t>và hệ số lực cản không khí là             , Hãy giải phương trình vi phân trong ba trường hợp trên, giả sử rằng hộp bắt đầu từ trạng thái nghỉ từ điểm cao nhất cách mặt đất 15m.</a:t>
                </a:r>
                <a:endParaRPr lang="en-US" dirty="0">
                  <a:latin typeface="+mj-lt"/>
                </a:endParaRPr>
              </a:p>
            </p:txBody>
          </p:sp>
        </mc:Choice>
        <mc:Fallback xmlns="">
          <p:sp>
            <p:nvSpPr>
              <p:cNvPr id="21" name="TextBox 20">
                <a:extLst>
                  <a:ext uri="{FF2B5EF4-FFF2-40B4-BE49-F238E27FC236}">
                    <a16:creationId xmlns:a16="http://schemas.microsoft.com/office/drawing/2014/main" id="{5D30E61F-1B0E-BD6F-461C-DFD87C649E09}"/>
                  </a:ext>
                </a:extLst>
              </p:cNvPr>
              <p:cNvSpPr txBox="1">
                <a:spLocks noRot="1" noChangeAspect="1" noMove="1" noResize="1" noEditPoints="1" noAdjustHandles="1" noChangeArrowheads="1" noChangeShapeType="1" noTextEdit="1"/>
              </p:cNvSpPr>
              <p:nvPr/>
            </p:nvSpPr>
            <p:spPr>
              <a:xfrm>
                <a:off x="514905" y="801316"/>
                <a:ext cx="11221375" cy="1294393"/>
              </a:xfrm>
              <a:prstGeom prst="rect">
                <a:avLst/>
              </a:prstGeom>
              <a:blipFill>
                <a:blip r:embed="rId9"/>
                <a:stretch>
                  <a:fillRect l="-435" r="-489" b="-6103"/>
                </a:stretch>
              </a:blipFill>
            </p:spPr>
            <p:txBody>
              <a:bodyPr/>
              <a:lstStyle/>
              <a:p>
                <a:r>
                  <a:rPr lang="en-US">
                    <a:noFill/>
                  </a:rPr>
                  <a:t> </a:t>
                </a:r>
              </a:p>
            </p:txBody>
          </p:sp>
        </mc:Fallback>
      </mc:AlternateContent>
      <p:graphicFrame>
        <p:nvGraphicFramePr>
          <p:cNvPr id="22" name="Object 21">
            <a:extLst>
              <a:ext uri="{FF2B5EF4-FFF2-40B4-BE49-F238E27FC236}">
                <a16:creationId xmlns:a16="http://schemas.microsoft.com/office/drawing/2014/main" id="{7CE5AD1D-86EE-2878-C223-67605CAD7FF7}"/>
              </a:ext>
            </a:extLst>
          </p:cNvPr>
          <p:cNvGraphicFramePr>
            <a:graphicFrameLocks noChangeAspect="1"/>
          </p:cNvGraphicFramePr>
          <p:nvPr>
            <p:extLst>
              <p:ext uri="{D42A27DB-BD31-4B8C-83A1-F6EECF244321}">
                <p14:modId xmlns:p14="http://schemas.microsoft.com/office/powerpoint/2010/main" val="2217754841"/>
              </p:ext>
            </p:extLst>
          </p:nvPr>
        </p:nvGraphicFramePr>
        <p:xfrm>
          <a:off x="3855870" y="1169207"/>
          <a:ext cx="708161" cy="576365"/>
        </p:xfrm>
        <a:graphic>
          <a:graphicData uri="http://schemas.openxmlformats.org/presentationml/2006/ole">
            <mc:AlternateContent xmlns:mc="http://schemas.openxmlformats.org/markup-compatibility/2006">
              <mc:Choice xmlns:v="urn:schemas-microsoft-com:vml" Requires="v">
                <p:oleObj name="Equation" r:id="rId10" imgW="508000" imgH="431800" progId="Equation.DSMT4">
                  <p:embed/>
                </p:oleObj>
              </mc:Choice>
              <mc:Fallback>
                <p:oleObj name="Equation" r:id="rId10" imgW="508000" imgH="431800" progId="Equation.DSMT4">
                  <p:embed/>
                  <p:pic>
                    <p:nvPicPr>
                      <p:cNvPr id="6" name="Object 5">
                        <a:extLst>
                          <a:ext uri="{FF2B5EF4-FFF2-40B4-BE49-F238E27FC236}">
                            <a16:creationId xmlns:a16="http://schemas.microsoft.com/office/drawing/2014/main" id="{0F75B282-63BC-4F79-5CDA-9E742414E4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5870" y="1169207"/>
                        <a:ext cx="708161" cy="576365"/>
                      </a:xfrm>
                      <a:prstGeom prst="rect">
                        <a:avLst/>
                      </a:prstGeom>
                      <a:noFill/>
                    </p:spPr>
                  </p:pic>
                </p:oleObj>
              </mc:Fallback>
            </mc:AlternateContent>
          </a:graphicData>
        </a:graphic>
      </p:graphicFrame>
      <p:graphicFrame>
        <p:nvGraphicFramePr>
          <p:cNvPr id="23" name="Object 22">
            <a:extLst>
              <a:ext uri="{FF2B5EF4-FFF2-40B4-BE49-F238E27FC236}">
                <a16:creationId xmlns:a16="http://schemas.microsoft.com/office/drawing/2014/main" id="{2E9927B8-C2A1-BDFA-B568-86CB27B70368}"/>
              </a:ext>
            </a:extLst>
          </p:cNvPr>
          <p:cNvGraphicFramePr>
            <a:graphicFrameLocks noChangeAspect="1"/>
          </p:cNvGraphicFramePr>
          <p:nvPr>
            <p:extLst>
              <p:ext uri="{D42A27DB-BD31-4B8C-83A1-F6EECF244321}">
                <p14:modId xmlns:p14="http://schemas.microsoft.com/office/powerpoint/2010/main" val="881155442"/>
              </p:ext>
            </p:extLst>
          </p:nvPr>
        </p:nvGraphicFramePr>
        <p:xfrm>
          <a:off x="7536402" y="1209964"/>
          <a:ext cx="595139" cy="576365"/>
        </p:xfrm>
        <a:graphic>
          <a:graphicData uri="http://schemas.openxmlformats.org/presentationml/2006/ole">
            <mc:AlternateContent xmlns:mc="http://schemas.openxmlformats.org/markup-compatibility/2006">
              <mc:Choice xmlns:v="urn:schemas-microsoft-com:vml" Requires="v">
                <p:oleObj name="Equation" r:id="rId12" imgW="418918" imgH="393529" progId="Equation.DSMT4">
                  <p:embed/>
                </p:oleObj>
              </mc:Choice>
              <mc:Fallback>
                <p:oleObj name="Equation" r:id="rId12" imgW="418918" imgH="393529" progId="Equation.DSMT4">
                  <p:embed/>
                  <p:pic>
                    <p:nvPicPr>
                      <p:cNvPr id="7" name="Object 6">
                        <a:extLst>
                          <a:ext uri="{FF2B5EF4-FFF2-40B4-BE49-F238E27FC236}">
                            <a16:creationId xmlns:a16="http://schemas.microsoft.com/office/drawing/2014/main" id="{5543F8E3-D700-58C6-8736-3E0209A02EB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36402" y="1209964"/>
                        <a:ext cx="595139" cy="576365"/>
                      </a:xfrm>
                      <a:prstGeom prst="rect">
                        <a:avLst/>
                      </a:prstGeom>
                      <a:noFill/>
                    </p:spPr>
                  </p:pic>
                </p:oleObj>
              </mc:Fallback>
            </mc:AlternateContent>
          </a:graphicData>
        </a:graphic>
      </p:graphicFrame>
      <p:sp>
        <p:nvSpPr>
          <p:cNvPr id="2" name="Slide Number Placeholder 1">
            <a:extLst>
              <a:ext uri="{FF2B5EF4-FFF2-40B4-BE49-F238E27FC236}">
                <a16:creationId xmlns:a16="http://schemas.microsoft.com/office/drawing/2014/main" id="{75B2C2D4-89D3-C0DB-BF95-FDDC2C8FF313}"/>
              </a:ext>
            </a:extLst>
          </p:cNvPr>
          <p:cNvSpPr>
            <a:spLocks noGrp="1"/>
          </p:cNvSpPr>
          <p:nvPr>
            <p:ph type="sldNum" sz="quarter" idx="12"/>
          </p:nvPr>
        </p:nvSpPr>
        <p:spPr/>
        <p:txBody>
          <a:bodyPr/>
          <a:lstStyle/>
          <a:p>
            <a:fld id="{AE084046-3560-4550-80BC-42F145ADDE7C}" type="slidenum">
              <a:rPr lang="en-US" smtClean="0"/>
              <a:t>22</a:t>
            </a:fld>
            <a:endParaRPr lang="en-US"/>
          </a:p>
        </p:txBody>
      </p:sp>
    </p:spTree>
    <p:extLst>
      <p:ext uri="{BB962C8B-B14F-4D97-AF65-F5344CB8AC3E}">
        <p14:creationId xmlns:p14="http://schemas.microsoft.com/office/powerpoint/2010/main" val="187921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par>
                                <p:cTn id="19" presetID="16" presetClass="entr" presetSubtype="21"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16" presetClass="entr" presetSubtype="2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0EFEF4-8E7C-F694-FCCA-BB9291F8DF72}"/>
              </a:ext>
            </a:extLst>
          </p:cNvPr>
          <p:cNvSpPr txBox="1"/>
          <p:nvPr/>
        </p:nvSpPr>
        <p:spPr>
          <a:xfrm>
            <a:off x="514905" y="372862"/>
            <a:ext cx="1979720" cy="369332"/>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2.4.2. Bài tập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AADCD5-0E2E-B458-9B47-3D1190F714AA}"/>
                  </a:ext>
                </a:extLst>
              </p:cNvPr>
              <p:cNvSpPr txBox="1"/>
              <p:nvPr/>
            </p:nvSpPr>
            <p:spPr>
              <a:xfrm>
                <a:off x="514905" y="801316"/>
                <a:ext cx="11221375" cy="1294393"/>
              </a:xfrm>
              <a:prstGeom prst="rect">
                <a:avLst/>
              </a:prstGeom>
              <a:noFill/>
            </p:spPr>
            <p:txBody>
              <a:bodyPr wrap="square" rtlCol="0">
                <a:spAutoFit/>
              </a:bodyPr>
              <a:lstStyle/>
              <a:p>
                <a:pPr algn="just">
                  <a:lnSpc>
                    <a:spcPct val="150000"/>
                  </a:lnSpc>
                </a:pPr>
                <a:r>
                  <a:rPr lang="vi-VN" b="1" dirty="0">
                    <a:latin typeface="+mj-lt"/>
                  </a:rPr>
                  <a:t>Bài tập 2.4.1</a:t>
                </a:r>
                <a:r>
                  <a:rPr lang="vi-VN" dirty="0">
                    <a:latin typeface="+mj-lt"/>
                  </a:rPr>
                  <a:t>. </a:t>
                </a:r>
                <a:r>
                  <a:rPr lang="vi-VN" sz="1800" dirty="0">
                    <a:effectLst/>
                    <a:latin typeface="+mj-lt"/>
                    <a:ea typeface="Calibri" panose="020F0502020204030204" pitchFamily="34" charset="0"/>
                  </a:rPr>
                  <a:t>Xét hộp trượt như trong Mục 2.4.1, giả sử rằng chiếc hộp nặng 50 kg, góc nghiêng của mặt phẳng là</a:t>
                </a:r>
                <a:r>
                  <a:rPr lang="en-US" sz="1800" dirty="0">
                    <a:effectLst/>
                    <a:latin typeface="+mj-lt"/>
                    <a:ea typeface="Calibri" panose="020F0502020204030204" pitchFamily="34"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𝜃</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𝑜</m:t>
                        </m:r>
                      </m:sup>
                    </m:sSup>
                  </m:oMath>
                </a14:m>
                <a:r>
                  <a:rPr lang="en-US" sz="1800" dirty="0">
                    <a:effectLst/>
                    <a:latin typeface="+mj-lt"/>
                    <a:ea typeface="Calibri" panose="020F0502020204030204" pitchFamily="34" charset="0"/>
                  </a:rPr>
                  <a:t> </a:t>
                </a:r>
                <a:r>
                  <a:rPr lang="vi-VN" sz="1800" dirty="0">
                    <a:effectLst/>
                    <a:latin typeface="+mj-lt"/>
                    <a:ea typeface="Calibri" panose="020F0502020204030204" pitchFamily="34" charset="0"/>
                  </a:rPr>
                  <a:t> hệ số của ma sát trượt là             , </a:t>
                </a:r>
                <a:r>
                  <a:rPr lang="vi-VN" dirty="0">
                    <a:latin typeface="+mj-lt"/>
                  </a:rPr>
                  <a:t>và hệ số lực cản không khí là            , Hãy giải phương trình vi phân trong ba trường hợp trên, giả sử rằng hộp bắt đầu từ trạng thái nghỉ từ điểm cao nhất cách mặt đất 15m.</a:t>
                </a:r>
                <a:endParaRPr lang="en-US" dirty="0">
                  <a:latin typeface="+mj-lt"/>
                </a:endParaRPr>
              </a:p>
            </p:txBody>
          </p:sp>
        </mc:Choice>
        <mc:Fallback xmlns="">
          <p:sp>
            <p:nvSpPr>
              <p:cNvPr id="5" name="TextBox 4">
                <a:extLst>
                  <a:ext uri="{FF2B5EF4-FFF2-40B4-BE49-F238E27FC236}">
                    <a16:creationId xmlns:a16="http://schemas.microsoft.com/office/drawing/2014/main" id="{5CAADCD5-0E2E-B458-9B47-3D1190F714AA}"/>
                  </a:ext>
                </a:extLst>
              </p:cNvPr>
              <p:cNvSpPr txBox="1">
                <a:spLocks noRot="1" noChangeAspect="1" noMove="1" noResize="1" noEditPoints="1" noAdjustHandles="1" noChangeArrowheads="1" noChangeShapeType="1" noTextEdit="1"/>
              </p:cNvSpPr>
              <p:nvPr/>
            </p:nvSpPr>
            <p:spPr>
              <a:xfrm>
                <a:off x="514905" y="801316"/>
                <a:ext cx="11221375" cy="1294393"/>
              </a:xfrm>
              <a:prstGeom prst="rect">
                <a:avLst/>
              </a:prstGeom>
              <a:blipFill>
                <a:blip r:embed="rId2"/>
                <a:stretch>
                  <a:fillRect l="-435" r="-489" b="-6103"/>
                </a:stretch>
              </a:blipFill>
            </p:spPr>
            <p:txBody>
              <a:bodyPr/>
              <a:lstStyle/>
              <a:p>
                <a:r>
                  <a:rPr lang="en-US">
                    <a:noFill/>
                  </a:rPr>
                  <a:t> </a:t>
                </a:r>
              </a:p>
            </p:txBody>
          </p:sp>
        </mc:Fallback>
      </mc:AlternateContent>
      <p:graphicFrame>
        <p:nvGraphicFramePr>
          <p:cNvPr id="6" name="Object 5">
            <a:extLst>
              <a:ext uri="{FF2B5EF4-FFF2-40B4-BE49-F238E27FC236}">
                <a16:creationId xmlns:a16="http://schemas.microsoft.com/office/drawing/2014/main" id="{0F75B282-63BC-4F79-5CDA-9E742414E490}"/>
              </a:ext>
            </a:extLst>
          </p:cNvPr>
          <p:cNvGraphicFramePr>
            <a:graphicFrameLocks noChangeAspect="1"/>
          </p:cNvGraphicFramePr>
          <p:nvPr>
            <p:extLst>
              <p:ext uri="{D42A27DB-BD31-4B8C-83A1-F6EECF244321}">
                <p14:modId xmlns:p14="http://schemas.microsoft.com/office/powerpoint/2010/main" val="3400548257"/>
              </p:ext>
            </p:extLst>
          </p:nvPr>
        </p:nvGraphicFramePr>
        <p:xfrm>
          <a:off x="3811480" y="1160329"/>
          <a:ext cx="708161" cy="576365"/>
        </p:xfrm>
        <a:graphic>
          <a:graphicData uri="http://schemas.openxmlformats.org/presentationml/2006/ole">
            <mc:AlternateContent xmlns:mc="http://schemas.openxmlformats.org/markup-compatibility/2006">
              <mc:Choice xmlns:v="urn:schemas-microsoft-com:vml" Requires="v">
                <p:oleObj name="Equation" r:id="rId3" imgW="508000" imgH="431800" progId="Equation.DSMT4">
                  <p:embed/>
                </p:oleObj>
              </mc:Choice>
              <mc:Fallback>
                <p:oleObj name="Equation" r:id="rId3" imgW="508000" imgH="431800" progId="Equation.DSMT4">
                  <p:embed/>
                  <p:pic>
                    <p:nvPicPr>
                      <p:cNvPr id="7" name="Object 6">
                        <a:extLst>
                          <a:ext uri="{FF2B5EF4-FFF2-40B4-BE49-F238E27FC236}">
                            <a16:creationId xmlns:a16="http://schemas.microsoft.com/office/drawing/2014/main" id="{060A4FFE-D63F-0200-9094-158FDD59F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480" y="1160329"/>
                        <a:ext cx="708161" cy="576365"/>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5543F8E3-D700-58C6-8736-3E0209A02EB2}"/>
              </a:ext>
            </a:extLst>
          </p:cNvPr>
          <p:cNvGraphicFramePr>
            <a:graphicFrameLocks noChangeAspect="1"/>
          </p:cNvGraphicFramePr>
          <p:nvPr>
            <p:extLst>
              <p:ext uri="{D42A27DB-BD31-4B8C-83A1-F6EECF244321}">
                <p14:modId xmlns:p14="http://schemas.microsoft.com/office/powerpoint/2010/main" val="2520117477"/>
              </p:ext>
            </p:extLst>
          </p:nvPr>
        </p:nvGraphicFramePr>
        <p:xfrm>
          <a:off x="7532821" y="1224906"/>
          <a:ext cx="595139" cy="576365"/>
        </p:xfrm>
        <a:graphic>
          <a:graphicData uri="http://schemas.openxmlformats.org/presentationml/2006/ole">
            <mc:AlternateContent xmlns:mc="http://schemas.openxmlformats.org/markup-compatibility/2006">
              <mc:Choice xmlns:v="urn:schemas-microsoft-com:vml" Requires="v">
                <p:oleObj name="Equation" r:id="rId5" imgW="418918" imgH="393529" progId="Equation.DSMT4">
                  <p:embed/>
                </p:oleObj>
              </mc:Choice>
              <mc:Fallback>
                <p:oleObj name="Equation" r:id="rId5" imgW="418918" imgH="393529" progId="Equation.DSMT4">
                  <p:embed/>
                  <p:pic>
                    <p:nvPicPr>
                      <p:cNvPr id="9" name="Object 8">
                        <a:extLst>
                          <a:ext uri="{FF2B5EF4-FFF2-40B4-BE49-F238E27FC236}">
                            <a16:creationId xmlns:a16="http://schemas.microsoft.com/office/drawing/2014/main" id="{570E789D-7001-D42A-72C2-FD64FEB13D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2821" y="1224906"/>
                        <a:ext cx="595139" cy="576365"/>
                      </a:xfrm>
                      <a:prstGeom prst="rect">
                        <a:avLst/>
                      </a:prstGeom>
                      <a:noFill/>
                    </p:spPr>
                  </p:pic>
                </p:oleObj>
              </mc:Fallback>
            </mc:AlternateContent>
          </a:graphicData>
        </a:graphic>
      </p:graphicFrame>
      <p:sp>
        <p:nvSpPr>
          <p:cNvPr id="8" name="TextBox 7">
            <a:extLst>
              <a:ext uri="{FF2B5EF4-FFF2-40B4-BE49-F238E27FC236}">
                <a16:creationId xmlns:a16="http://schemas.microsoft.com/office/drawing/2014/main" id="{36E185C4-D2C9-BB14-7EFB-D74EAC9DA8F5}"/>
              </a:ext>
            </a:extLst>
          </p:cNvPr>
          <p:cNvSpPr txBox="1"/>
          <p:nvPr/>
        </p:nvSpPr>
        <p:spPr>
          <a:xfrm>
            <a:off x="683581" y="2308151"/>
            <a:ext cx="1180730" cy="369332"/>
          </a:xfrm>
          <a:prstGeom prst="rect">
            <a:avLst/>
          </a:prstGeom>
          <a:noFill/>
        </p:spPr>
        <p:txBody>
          <a:bodyPr wrap="square" rtlCol="0">
            <a:spAutoFit/>
          </a:bodyPr>
          <a:lstStyle/>
          <a:p>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Lời giải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5A804A4-3ECD-2053-A942-CFB4C0AB0771}"/>
              </a:ext>
            </a:extLst>
          </p:cNvPr>
          <p:cNvSpPr txBox="1"/>
          <p:nvPr/>
        </p:nvSpPr>
        <p:spPr>
          <a:xfrm>
            <a:off x="683581" y="2677483"/>
            <a:ext cx="7989903" cy="981487"/>
          </a:xfrm>
          <a:prstGeom prst="rect">
            <a:avLst/>
          </a:prstGeom>
          <a:noFill/>
        </p:spPr>
        <p:txBody>
          <a:bodyPr wrap="square" rtlCol="0">
            <a:spAutoFit/>
          </a:bodyPr>
          <a:lstStyle/>
          <a:p>
            <a:pPr algn="just">
              <a:lnSpc>
                <a:spcPct val="150000"/>
              </a:lnSpc>
              <a:spcAft>
                <a:spcPts val="800"/>
              </a:spcAft>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Trường hợp 3.</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Khi có lực ma sát trượt và lực cản không khí.</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Phương trình vi phân (2.22) trở thành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5C5C72C4-2A1D-31B7-20AB-4D5C88B325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89352C42-4B10-A5FC-5796-3DF53C3E5EB2}"/>
              </a:ext>
            </a:extLst>
          </p:cNvPr>
          <p:cNvGraphicFramePr>
            <a:graphicFrameLocks noChangeAspect="1"/>
          </p:cNvGraphicFramePr>
          <p:nvPr>
            <p:extLst>
              <p:ext uri="{D42A27DB-BD31-4B8C-83A1-F6EECF244321}">
                <p14:modId xmlns:p14="http://schemas.microsoft.com/office/powerpoint/2010/main" val="3137349953"/>
              </p:ext>
            </p:extLst>
          </p:nvPr>
        </p:nvGraphicFramePr>
        <p:xfrm>
          <a:off x="2513013" y="3632200"/>
          <a:ext cx="7224712" cy="660400"/>
        </p:xfrm>
        <a:graphic>
          <a:graphicData uri="http://schemas.openxmlformats.org/presentationml/2006/ole">
            <mc:AlternateContent xmlns:mc="http://schemas.openxmlformats.org/markup-compatibility/2006">
              <mc:Choice xmlns:v="urn:schemas-microsoft-com:vml" Requires="v">
                <p:oleObj name="Equation" r:id="rId7" imgW="4825800" imgH="431640" progId="Equation.DSMT4">
                  <p:embed/>
                </p:oleObj>
              </mc:Choice>
              <mc:Fallback>
                <p:oleObj name="Equation" r:id="rId7" imgW="4825800" imgH="431640" progId="Equation.DSMT4">
                  <p:embed/>
                  <p:pic>
                    <p:nvPicPr>
                      <p:cNvPr id="0" name="Object 1"/>
                      <p:cNvPicPr>
                        <a:picLocks noChangeAspect="1" noChangeArrowheads="1"/>
                      </p:cNvPicPr>
                      <p:nvPr/>
                    </p:nvPicPr>
                    <p:blipFill>
                      <a:blip r:embed="rId8"/>
                      <a:srcRect/>
                      <a:stretch>
                        <a:fillRect/>
                      </a:stretch>
                    </p:blipFill>
                    <p:spPr bwMode="auto">
                      <a:xfrm>
                        <a:off x="2513013" y="3632200"/>
                        <a:ext cx="7224712" cy="660400"/>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240116B8-B6A1-87C2-A716-3E58D154036C}"/>
              </a:ext>
            </a:extLst>
          </p:cNvPr>
          <p:cNvSpPr txBox="1"/>
          <p:nvPr/>
        </p:nvSpPr>
        <p:spPr>
          <a:xfrm>
            <a:off x="683581" y="4517651"/>
            <a:ext cx="9523521" cy="369332"/>
          </a:xfrm>
          <a:prstGeom prst="rect">
            <a:avLst/>
          </a:prstGeom>
          <a:noFill/>
        </p:spPr>
        <p:txBody>
          <a:bodyPr wrap="square">
            <a:spAutoFit/>
          </a:bodyPr>
          <a:lstStyle/>
          <a:p>
            <a:r>
              <a:rPr lang="vi-VN" sz="1800" dirty="0">
                <a:effectLst/>
                <a:latin typeface="Times New Roman" panose="02020603050405020304" pitchFamily="18" charset="0"/>
                <a:ea typeface="Calibri" panose="020F0502020204030204" pitchFamily="34" charset="0"/>
              </a:rPr>
              <a:t>Giải phương trình vi phân trên áp dụng công thức (1.8) với v(0)=0 ta được nghiệm </a:t>
            </a:r>
            <a:endParaRPr lang="en-US" dirty="0"/>
          </a:p>
        </p:txBody>
      </p:sp>
      <p:sp>
        <p:nvSpPr>
          <p:cNvPr id="14" name="Rectangle 4">
            <a:extLst>
              <a:ext uri="{FF2B5EF4-FFF2-40B4-BE49-F238E27FC236}">
                <a16:creationId xmlns:a16="http://schemas.microsoft.com/office/drawing/2014/main" id="{7A876E5E-DFD9-BDD5-0119-CE66403429F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EA37F770-DAD5-90F8-2B20-D0AFC9E03373}"/>
              </a:ext>
            </a:extLst>
          </p:cNvPr>
          <p:cNvGraphicFramePr>
            <a:graphicFrameLocks noChangeAspect="1"/>
          </p:cNvGraphicFramePr>
          <p:nvPr>
            <p:extLst>
              <p:ext uri="{D42A27DB-BD31-4B8C-83A1-F6EECF244321}">
                <p14:modId xmlns:p14="http://schemas.microsoft.com/office/powerpoint/2010/main" val="2392319616"/>
              </p:ext>
            </p:extLst>
          </p:nvPr>
        </p:nvGraphicFramePr>
        <p:xfrm>
          <a:off x="3980993" y="4999615"/>
          <a:ext cx="2768897" cy="842163"/>
        </p:xfrm>
        <a:graphic>
          <a:graphicData uri="http://schemas.openxmlformats.org/presentationml/2006/ole">
            <mc:AlternateContent xmlns:mc="http://schemas.openxmlformats.org/markup-compatibility/2006">
              <mc:Choice xmlns:v="urn:schemas-microsoft-com:vml" Requires="v">
                <p:oleObj name="Equation" r:id="rId9" imgW="1930400" imgH="558800" progId="Equation.DSMT4">
                  <p:embed/>
                </p:oleObj>
              </mc:Choice>
              <mc:Fallback>
                <p:oleObj name="Equation" r:id="rId9" imgW="1930400" imgH="5588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0993" y="4999615"/>
                        <a:ext cx="2768897" cy="842163"/>
                      </a:xfrm>
                      <a:prstGeom prst="rect">
                        <a:avLst/>
                      </a:prstGeom>
                      <a:noFill/>
                    </p:spPr>
                  </p:pic>
                </p:oleObj>
              </mc:Fallback>
            </mc:AlternateContent>
          </a:graphicData>
        </a:graphic>
      </p:graphicFrame>
      <p:sp>
        <p:nvSpPr>
          <p:cNvPr id="16" name="Rectangle 6">
            <a:extLst>
              <a:ext uri="{FF2B5EF4-FFF2-40B4-BE49-F238E27FC236}">
                <a16:creationId xmlns:a16="http://schemas.microsoft.com/office/drawing/2014/main" id="{5BEF8BDD-2C64-478E-0685-C883B150E5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D7DBFD94-5D6E-731B-9B99-CA9EB3763281}"/>
              </a:ext>
            </a:extLst>
          </p:cNvPr>
          <p:cNvGraphicFramePr>
            <a:graphicFrameLocks noChangeAspect="1"/>
          </p:cNvGraphicFramePr>
          <p:nvPr>
            <p:extLst>
              <p:ext uri="{D42A27DB-BD31-4B8C-83A1-F6EECF244321}">
                <p14:modId xmlns:p14="http://schemas.microsoft.com/office/powerpoint/2010/main" val="604206166"/>
              </p:ext>
            </p:extLst>
          </p:nvPr>
        </p:nvGraphicFramePr>
        <p:xfrm>
          <a:off x="1890374" y="5954410"/>
          <a:ext cx="3101990" cy="656430"/>
        </p:xfrm>
        <a:graphic>
          <a:graphicData uri="http://schemas.openxmlformats.org/presentationml/2006/ole">
            <mc:AlternateContent xmlns:mc="http://schemas.openxmlformats.org/markup-compatibility/2006">
              <mc:Choice xmlns:v="urn:schemas-microsoft-com:vml" Requires="v">
                <p:oleObj name="Equation" r:id="rId11" imgW="2057400" imgH="419100" progId="Equation.DSMT4">
                  <p:embed/>
                </p:oleObj>
              </mc:Choice>
              <mc:Fallback>
                <p:oleObj name="Equation" r:id="rId11" imgW="2057400" imgH="419100"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0374" y="5954410"/>
                        <a:ext cx="3101990" cy="656430"/>
                      </a:xfrm>
                      <a:prstGeom prst="rect">
                        <a:avLst/>
                      </a:prstGeom>
                      <a:noFill/>
                    </p:spPr>
                  </p:pic>
                </p:oleObj>
              </mc:Fallback>
            </mc:AlternateContent>
          </a:graphicData>
        </a:graphic>
      </p:graphicFrame>
      <p:sp>
        <p:nvSpPr>
          <p:cNvPr id="18" name="TextBox 17">
            <a:extLst>
              <a:ext uri="{FF2B5EF4-FFF2-40B4-BE49-F238E27FC236}">
                <a16:creationId xmlns:a16="http://schemas.microsoft.com/office/drawing/2014/main" id="{7F49F03F-D51C-5129-B324-629F471FAFF2}"/>
              </a:ext>
            </a:extLst>
          </p:cNvPr>
          <p:cNvSpPr txBox="1"/>
          <p:nvPr/>
        </p:nvSpPr>
        <p:spPr>
          <a:xfrm>
            <a:off x="1273946" y="6097959"/>
            <a:ext cx="821185" cy="369332"/>
          </a:xfrm>
          <a:prstGeom prst="rect">
            <a:avLst/>
          </a:prstGeom>
          <a:noFill/>
        </p:spPr>
        <p:txBody>
          <a:bodyPr wrap="square" rtlCol="0">
            <a:spAutoFit/>
          </a:bodyPr>
          <a:lstStyle/>
          <a:p>
            <a:r>
              <a:rPr lang="vi-VN" dirty="0">
                <a:latin typeface="+mj-lt"/>
              </a:rPr>
              <a:t>Vậy</a:t>
            </a:r>
            <a:endParaRPr lang="en-US" dirty="0">
              <a:latin typeface="+mj-lt"/>
            </a:endParaRPr>
          </a:p>
        </p:txBody>
      </p:sp>
      <p:sp>
        <p:nvSpPr>
          <p:cNvPr id="2" name="Slide Number Placeholder 1">
            <a:extLst>
              <a:ext uri="{FF2B5EF4-FFF2-40B4-BE49-F238E27FC236}">
                <a16:creationId xmlns:a16="http://schemas.microsoft.com/office/drawing/2014/main" id="{CA4FAC2C-FF5B-F304-9942-C3ED808D7CED}"/>
              </a:ext>
            </a:extLst>
          </p:cNvPr>
          <p:cNvSpPr>
            <a:spLocks noGrp="1"/>
          </p:cNvSpPr>
          <p:nvPr>
            <p:ph type="sldNum" sz="quarter" idx="12"/>
          </p:nvPr>
        </p:nvSpPr>
        <p:spPr/>
        <p:txBody>
          <a:bodyPr/>
          <a:lstStyle/>
          <a:p>
            <a:fld id="{AE084046-3560-4550-80BC-42F145ADDE7C}" type="slidenum">
              <a:rPr lang="en-US" smtClean="0"/>
              <a:t>23</a:t>
            </a:fld>
            <a:endParaRPr lang="en-US"/>
          </a:p>
        </p:txBody>
      </p:sp>
    </p:spTree>
    <p:extLst>
      <p:ext uri="{BB962C8B-B14F-4D97-AF65-F5344CB8AC3E}">
        <p14:creationId xmlns:p14="http://schemas.microsoft.com/office/powerpoint/2010/main" val="128253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inVertical)">
                                      <p:cBhvr>
                                        <p:cTn id="15" dur="500"/>
                                        <p:tgtEl>
                                          <p:spTgt spid="13"/>
                                        </p:tgtEl>
                                      </p:cBhvr>
                                    </p:animEffect>
                                  </p:childTnLst>
                                </p:cTn>
                              </p:par>
                              <p:par>
                                <p:cTn id="16" presetID="16" presetClass="entr" presetSubtype="2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par>
                                <p:cTn id="19" presetID="16" presetClass="entr" presetSubtype="2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inVertical)">
                                      <p:cBhvr>
                                        <p:cTn id="21" dur="500"/>
                                        <p:tgtEl>
                                          <p:spTgt spid="1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111B04-3442-8D2C-911A-B879F96193F5}"/>
              </a:ext>
            </a:extLst>
          </p:cNvPr>
          <p:cNvSpPr txBox="1"/>
          <p:nvPr/>
        </p:nvSpPr>
        <p:spPr>
          <a:xfrm>
            <a:off x="541537" y="656659"/>
            <a:ext cx="3630967"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2.4.3. Mô phỏng bằng Excel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42D0B3-A8D7-ABC2-0513-C04CDAA51008}"/>
                  </a:ext>
                </a:extLst>
              </p:cNvPr>
              <p:cNvSpPr txBox="1"/>
              <p:nvPr/>
            </p:nvSpPr>
            <p:spPr>
              <a:xfrm>
                <a:off x="648069" y="1154097"/>
                <a:ext cx="10626571" cy="975845"/>
              </a:xfrm>
              <a:prstGeom prst="rect">
                <a:avLst/>
              </a:prstGeom>
              <a:noFill/>
            </p:spPr>
            <p:txBody>
              <a:bodyPr wrap="square" rtlCol="0">
                <a:spAutoFit/>
              </a:bodyPr>
              <a:lstStyle/>
              <a:p>
                <a:pPr>
                  <a:lnSpc>
                    <a:spcPct val="170000"/>
                  </a:lnSpc>
                </a:pPr>
                <a:r>
                  <a:rPr lang="vi-VN" sz="1800" dirty="0">
                    <a:effectLst/>
                    <a:latin typeface="+mj-lt"/>
                    <a:ea typeface="Calibri" panose="020F0502020204030204" pitchFamily="34" charset="0"/>
                  </a:rPr>
                  <a:t>Xét hộp trượt (trong Bài 2.4.1) trên mặt phẳng nghiêng có</a:t>
                </a:r>
                <a:r>
                  <a:rPr lang="vi-VN" sz="1800" b="1" dirty="0">
                    <a:effectLst/>
                    <a:latin typeface="+mj-lt"/>
                    <a:ea typeface="Calibri" panose="020F0502020204030204" pitchFamily="34" charset="0"/>
                  </a:rPr>
                  <a:t> </a:t>
                </a:r>
                <a:r>
                  <a:rPr lang="vi-VN" sz="1800" dirty="0">
                    <a:effectLst/>
                    <a:latin typeface="+mj-lt"/>
                    <a:ea typeface="Calibri" panose="020F0502020204030204" pitchFamily="34" charset="0"/>
                  </a:rPr>
                  <a:t>góc nghiêng của mặt phẳng là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𝜃</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30</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𝑜</m:t>
                        </m:r>
                      </m:sup>
                    </m:sSup>
                  </m:oMath>
                </a14:m>
                <a:r>
                  <a:rPr lang="vi-VN" sz="1800" dirty="0">
                    <a:effectLst/>
                    <a:latin typeface="+mj-lt"/>
                    <a:ea typeface="Calibri" panose="020F0502020204030204" pitchFamily="34" charset="0"/>
                  </a:rPr>
                  <a:t>, </a:t>
                </a:r>
                <a:r>
                  <a:rPr lang="vi-VN" dirty="0">
                    <a:latin typeface="+mj-lt"/>
                  </a:rPr>
                  <a:t>hệ số của ma sát trượt là                 và hệ số lực cản không khí là             . Mô hình cho chuyển động này là</a:t>
                </a:r>
                <a:r>
                  <a:rPr lang="vi-VN" sz="1800" dirty="0">
                    <a:effectLst/>
                    <a:latin typeface="+mj-lt"/>
                    <a:ea typeface="Calibri" panose="020F0502020204030204" pitchFamily="34" charset="0"/>
                  </a:rPr>
                  <a:t> </a:t>
                </a:r>
                <a:endParaRPr lang="en-US" dirty="0">
                  <a:latin typeface="+mj-lt"/>
                </a:endParaRPr>
              </a:p>
            </p:txBody>
          </p:sp>
        </mc:Choice>
        <mc:Fallback xmlns="">
          <p:sp>
            <p:nvSpPr>
              <p:cNvPr id="5" name="TextBox 4">
                <a:extLst>
                  <a:ext uri="{FF2B5EF4-FFF2-40B4-BE49-F238E27FC236}">
                    <a16:creationId xmlns:a16="http://schemas.microsoft.com/office/drawing/2014/main" id="{7F42D0B3-A8D7-ABC2-0513-C04CDAA51008}"/>
                  </a:ext>
                </a:extLst>
              </p:cNvPr>
              <p:cNvSpPr txBox="1">
                <a:spLocks noRot="1" noChangeAspect="1" noMove="1" noResize="1" noEditPoints="1" noAdjustHandles="1" noChangeArrowheads="1" noChangeShapeType="1" noTextEdit="1"/>
              </p:cNvSpPr>
              <p:nvPr/>
            </p:nvSpPr>
            <p:spPr>
              <a:xfrm>
                <a:off x="648069" y="1154097"/>
                <a:ext cx="10626571" cy="975845"/>
              </a:xfrm>
              <a:prstGeom prst="rect">
                <a:avLst/>
              </a:prstGeom>
              <a:blipFill>
                <a:blip r:embed="rId2"/>
                <a:stretch>
                  <a:fillRect l="-459" b="-8750"/>
                </a:stretch>
              </a:blipFill>
            </p:spPr>
            <p:txBody>
              <a:bodyPr/>
              <a:lstStyle/>
              <a:p>
                <a:r>
                  <a:rPr lang="en-US">
                    <a:noFill/>
                  </a:rPr>
                  <a:t> </a:t>
                </a:r>
              </a:p>
            </p:txBody>
          </p:sp>
        </mc:Fallback>
      </mc:AlternateContent>
      <p:sp>
        <p:nvSpPr>
          <p:cNvPr id="6" name="Rectangle 2">
            <a:extLst>
              <a:ext uri="{FF2B5EF4-FFF2-40B4-BE49-F238E27FC236}">
                <a16:creationId xmlns:a16="http://schemas.microsoft.com/office/drawing/2014/main" id="{2E05E5EA-F4F7-ACAD-5163-DFD98145A9D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B0A2A6E2-A12F-323F-61FD-5C7EE5EF5987}"/>
              </a:ext>
            </a:extLst>
          </p:cNvPr>
          <p:cNvGraphicFramePr>
            <a:graphicFrameLocks noChangeAspect="1"/>
          </p:cNvGraphicFramePr>
          <p:nvPr>
            <p:extLst>
              <p:ext uri="{D42A27DB-BD31-4B8C-83A1-F6EECF244321}">
                <p14:modId xmlns:p14="http://schemas.microsoft.com/office/powerpoint/2010/main" val="178437757"/>
              </p:ext>
            </p:extLst>
          </p:nvPr>
        </p:nvGraphicFramePr>
        <p:xfrm>
          <a:off x="1771091" y="1590322"/>
          <a:ext cx="862472" cy="646854"/>
        </p:xfrm>
        <a:graphic>
          <a:graphicData uri="http://schemas.openxmlformats.org/presentationml/2006/ole">
            <mc:AlternateContent xmlns:mc="http://schemas.openxmlformats.org/markup-compatibility/2006">
              <mc:Choice xmlns:v="urn:schemas-microsoft-com:vml" Requires="v">
                <p:oleObj name="Equation" r:id="rId3" imgW="508000" imgH="431800" progId="Equation.DSMT4">
                  <p:embed/>
                </p:oleObj>
              </mc:Choice>
              <mc:Fallback>
                <p:oleObj name="Equation" r:id="rId3" imgW="5080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091" y="1590322"/>
                        <a:ext cx="862472" cy="646854"/>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id="{8D302067-4D7E-6829-36E6-2120C901BCA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44663F33-E194-1F7E-1FCA-5C8ABFFB2892}"/>
              </a:ext>
            </a:extLst>
          </p:cNvPr>
          <p:cNvGraphicFramePr>
            <a:graphicFrameLocks noChangeAspect="1"/>
          </p:cNvGraphicFramePr>
          <p:nvPr>
            <p:extLst>
              <p:ext uri="{D42A27DB-BD31-4B8C-83A1-F6EECF244321}">
                <p14:modId xmlns:p14="http://schemas.microsoft.com/office/powerpoint/2010/main" val="2423904165"/>
              </p:ext>
            </p:extLst>
          </p:nvPr>
        </p:nvGraphicFramePr>
        <p:xfrm>
          <a:off x="5486398" y="1641335"/>
          <a:ext cx="609601" cy="609601"/>
        </p:xfrm>
        <a:graphic>
          <a:graphicData uri="http://schemas.openxmlformats.org/presentationml/2006/ole">
            <mc:AlternateContent xmlns:mc="http://schemas.openxmlformats.org/markup-compatibility/2006">
              <mc:Choice xmlns:v="urn:schemas-microsoft-com:vml" Requires="v">
                <p:oleObj name="Equation" r:id="rId5" imgW="418918" imgH="393529" progId="Equation.DSMT4">
                  <p:embed/>
                </p:oleObj>
              </mc:Choice>
              <mc:Fallback>
                <p:oleObj name="Equation" r:id="rId5" imgW="418918"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398" y="1641335"/>
                        <a:ext cx="609601" cy="609601"/>
                      </a:xfrm>
                      <a:prstGeom prst="rect">
                        <a:avLst/>
                      </a:prstGeom>
                      <a:noFill/>
                    </p:spPr>
                  </p:pic>
                </p:oleObj>
              </mc:Fallback>
            </mc:AlternateContent>
          </a:graphicData>
        </a:graphic>
      </p:graphicFrame>
      <p:sp>
        <p:nvSpPr>
          <p:cNvPr id="12" name="Rectangle 6">
            <a:extLst>
              <a:ext uri="{FF2B5EF4-FFF2-40B4-BE49-F238E27FC236}">
                <a16:creationId xmlns:a16="http://schemas.microsoft.com/office/drawing/2014/main" id="{62CBE954-D546-369A-3DEF-D4A5824832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891D77B8-1C5A-119C-48CF-254078CA6B85}"/>
              </a:ext>
            </a:extLst>
          </p:cNvPr>
          <p:cNvGraphicFramePr>
            <a:graphicFrameLocks noChangeAspect="1"/>
          </p:cNvGraphicFramePr>
          <p:nvPr>
            <p:extLst>
              <p:ext uri="{D42A27DB-BD31-4B8C-83A1-F6EECF244321}">
                <p14:modId xmlns:p14="http://schemas.microsoft.com/office/powerpoint/2010/main" val="1059813317"/>
              </p:ext>
            </p:extLst>
          </p:nvPr>
        </p:nvGraphicFramePr>
        <p:xfrm>
          <a:off x="3297238" y="2282825"/>
          <a:ext cx="4972050" cy="1276350"/>
        </p:xfrm>
        <a:graphic>
          <a:graphicData uri="http://schemas.openxmlformats.org/presentationml/2006/ole">
            <mc:AlternateContent xmlns:mc="http://schemas.openxmlformats.org/markup-compatibility/2006">
              <mc:Choice xmlns:v="urn:schemas-microsoft-com:vml" Requires="v">
                <p:oleObj name="Equation" r:id="rId7" imgW="3365280" imgH="838080" progId="Equation.DSMT4">
                  <p:embed/>
                </p:oleObj>
              </mc:Choice>
              <mc:Fallback>
                <p:oleObj name="Equation" r:id="rId7" imgW="3365280" imgH="838080" progId="Equation.DSMT4">
                  <p:embed/>
                  <p:pic>
                    <p:nvPicPr>
                      <p:cNvPr id="0" name="Object 5"/>
                      <p:cNvPicPr>
                        <a:picLocks noChangeAspect="1" noChangeArrowheads="1"/>
                      </p:cNvPicPr>
                      <p:nvPr/>
                    </p:nvPicPr>
                    <p:blipFill>
                      <a:blip r:embed="rId8"/>
                      <a:srcRect/>
                      <a:stretch>
                        <a:fillRect/>
                      </a:stretch>
                    </p:blipFill>
                    <p:spPr bwMode="auto">
                      <a:xfrm>
                        <a:off x="3297238" y="2282825"/>
                        <a:ext cx="4972050" cy="1276350"/>
                      </a:xfrm>
                      <a:prstGeom prst="rect">
                        <a:avLst/>
                      </a:prstGeom>
                      <a:noFill/>
                    </p:spPr>
                  </p:pic>
                </p:oleObj>
              </mc:Fallback>
            </mc:AlternateContent>
          </a:graphicData>
        </a:graphic>
      </p:graphicFrame>
      <p:sp>
        <p:nvSpPr>
          <p:cNvPr id="14" name="TextBox 13">
            <a:extLst>
              <a:ext uri="{FF2B5EF4-FFF2-40B4-BE49-F238E27FC236}">
                <a16:creationId xmlns:a16="http://schemas.microsoft.com/office/drawing/2014/main" id="{8E15D137-4144-0E39-319B-223798549528}"/>
              </a:ext>
            </a:extLst>
          </p:cNvPr>
          <p:cNvSpPr txBox="1"/>
          <p:nvPr/>
        </p:nvSpPr>
        <p:spPr>
          <a:xfrm>
            <a:off x="941033" y="3799643"/>
            <a:ext cx="3799643" cy="369332"/>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rPr>
              <a:t>Công thức tính vận tốc của hộp trượt là</a:t>
            </a:r>
            <a:endParaRPr lang="en-US" dirty="0"/>
          </a:p>
        </p:txBody>
      </p:sp>
      <p:sp>
        <p:nvSpPr>
          <p:cNvPr id="15" name="Rectangle 8">
            <a:extLst>
              <a:ext uri="{FF2B5EF4-FFF2-40B4-BE49-F238E27FC236}">
                <a16:creationId xmlns:a16="http://schemas.microsoft.com/office/drawing/2014/main" id="{9C2576A0-C32A-C1D5-C9FD-F1576AB823E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E23BD547-E033-27EF-885D-C817D8C19CFC}"/>
              </a:ext>
            </a:extLst>
          </p:cNvPr>
          <p:cNvGraphicFramePr>
            <a:graphicFrameLocks noChangeAspect="1"/>
          </p:cNvGraphicFramePr>
          <p:nvPr>
            <p:extLst>
              <p:ext uri="{D42A27DB-BD31-4B8C-83A1-F6EECF244321}">
                <p14:modId xmlns:p14="http://schemas.microsoft.com/office/powerpoint/2010/main" val="1525974676"/>
              </p:ext>
            </p:extLst>
          </p:nvPr>
        </p:nvGraphicFramePr>
        <p:xfrm>
          <a:off x="4765675" y="3805238"/>
          <a:ext cx="1716088" cy="323850"/>
        </p:xfrm>
        <a:graphic>
          <a:graphicData uri="http://schemas.openxmlformats.org/presentationml/2006/ole">
            <mc:AlternateContent xmlns:mc="http://schemas.openxmlformats.org/markup-compatibility/2006">
              <mc:Choice xmlns:v="urn:schemas-microsoft-com:vml" Requires="v">
                <p:oleObj name="Equation" r:id="rId9" imgW="1257120" imgH="228600" progId="Equation.DSMT4">
                  <p:embed/>
                </p:oleObj>
              </mc:Choice>
              <mc:Fallback>
                <p:oleObj name="Equation" r:id="rId9" imgW="1257120" imgH="228600" progId="Equation.DSMT4">
                  <p:embed/>
                  <p:pic>
                    <p:nvPicPr>
                      <p:cNvPr id="0" name="Object 7"/>
                      <p:cNvPicPr>
                        <a:picLocks noChangeAspect="1" noChangeArrowheads="1"/>
                      </p:cNvPicPr>
                      <p:nvPr/>
                    </p:nvPicPr>
                    <p:blipFill>
                      <a:blip r:embed="rId10"/>
                      <a:srcRect/>
                      <a:stretch>
                        <a:fillRect/>
                      </a:stretch>
                    </p:blipFill>
                    <p:spPr bwMode="auto">
                      <a:xfrm>
                        <a:off x="4765675" y="3805238"/>
                        <a:ext cx="1716088" cy="32385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CA36155-D49D-B273-B618-E965069239E9}"/>
                  </a:ext>
                </a:extLst>
              </p:cNvPr>
              <p:cNvSpPr txBox="1"/>
              <p:nvPr/>
            </p:nvSpPr>
            <p:spPr>
              <a:xfrm>
                <a:off x="941032" y="4418382"/>
                <a:ext cx="10156055" cy="369332"/>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rPr>
                  <a:t>Sử dụng tính gần đúng bằng phương pháp Euler tiến với </a:t>
                </a:r>
                <a14:m>
                  <m:oMath xmlns:m="http://schemas.openxmlformats.org/officeDocument/2006/math">
                    <m:sSub>
                      <m:sSubPr>
                        <m:ctrlPr>
                          <a:rPr lang="vi-VN" sz="1800" i="1" smtClean="0">
                            <a:effectLst/>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𝑛</m:t>
                        </m:r>
                      </m:sub>
                    </m:sSub>
                    <m:r>
                      <a:rPr lang="vi-VN" sz="1800" b="0" i="1" smtClean="0">
                        <a:effectLst/>
                        <a:latin typeface="Cambria Math" panose="02040503050406030204" pitchFamily="18" charset="0"/>
                      </a:rPr>
                      <m:t>=</m:t>
                    </m:r>
                    <m:sSub>
                      <m:sSubPr>
                        <m:ctrlPr>
                          <a:rPr lang="vi-VN" sz="1800" b="0" i="1" smtClean="0">
                            <a:effectLst/>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0</m:t>
                        </m:r>
                      </m:sub>
                    </m:sSub>
                    <m:r>
                      <a:rPr lang="vi-VN" sz="1800" b="0" i="1" smtClean="0">
                        <a:effectLst/>
                        <a:latin typeface="Cambria Math" panose="02040503050406030204" pitchFamily="18" charset="0"/>
                      </a:rPr>
                      <m:t>+</m:t>
                    </m:r>
                    <m:r>
                      <a:rPr lang="vi-VN" i="1">
                        <a:latin typeface="Cambria Math" panose="02040503050406030204" pitchFamily="18" charset="0"/>
                      </a:rPr>
                      <m:t>𝑛h</m:t>
                    </m:r>
                  </m:oMath>
                </a14:m>
                <a:r>
                  <a:rPr lang="vi-VN" i="1" dirty="0">
                    <a:latin typeface="+mj-lt"/>
                  </a:rPr>
                  <a:t>, h=1</a:t>
                </a:r>
                <a:r>
                  <a:rPr lang="vi-VN" dirty="0">
                    <a:latin typeface="+mj-lt"/>
                  </a:rPr>
                  <a:t>, áp dụng công thức (1.10)</a:t>
                </a:r>
                <a:endParaRPr lang="en-US" dirty="0">
                  <a:latin typeface="+mj-lt"/>
                </a:endParaRPr>
              </a:p>
            </p:txBody>
          </p:sp>
        </mc:Choice>
        <mc:Fallback xmlns="">
          <p:sp>
            <p:nvSpPr>
              <p:cNvPr id="17" name="TextBox 16">
                <a:extLst>
                  <a:ext uri="{FF2B5EF4-FFF2-40B4-BE49-F238E27FC236}">
                    <a16:creationId xmlns:a16="http://schemas.microsoft.com/office/drawing/2014/main" id="{4CA36155-D49D-B273-B618-E965069239E9}"/>
                  </a:ext>
                </a:extLst>
              </p:cNvPr>
              <p:cNvSpPr txBox="1">
                <a:spLocks noRot="1" noChangeAspect="1" noMove="1" noResize="1" noEditPoints="1" noAdjustHandles="1" noChangeArrowheads="1" noChangeShapeType="1" noTextEdit="1"/>
              </p:cNvSpPr>
              <p:nvPr/>
            </p:nvSpPr>
            <p:spPr>
              <a:xfrm>
                <a:off x="941032" y="4418382"/>
                <a:ext cx="10156055" cy="369332"/>
              </a:xfrm>
              <a:prstGeom prst="rect">
                <a:avLst/>
              </a:prstGeom>
              <a:blipFill>
                <a:blip r:embed="rId11"/>
                <a:stretch>
                  <a:fillRect l="-480" t="-11667" b="-25000"/>
                </a:stretch>
              </a:blipFill>
            </p:spPr>
            <p:txBody>
              <a:bodyPr/>
              <a:lstStyle/>
              <a:p>
                <a:r>
                  <a:rPr lang="en-US">
                    <a:noFill/>
                  </a:rPr>
                  <a:t> </a:t>
                </a:r>
              </a:p>
            </p:txBody>
          </p:sp>
        </mc:Fallback>
      </mc:AlternateContent>
      <p:sp>
        <p:nvSpPr>
          <p:cNvPr id="18" name="Rectangle 10">
            <a:extLst>
              <a:ext uri="{FF2B5EF4-FFF2-40B4-BE49-F238E27FC236}">
                <a16:creationId xmlns:a16="http://schemas.microsoft.com/office/drawing/2014/main" id="{7A3AE5F4-2F46-A96B-C2E6-AAE28C4D56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a:extLst>
              <a:ext uri="{FF2B5EF4-FFF2-40B4-BE49-F238E27FC236}">
                <a16:creationId xmlns:a16="http://schemas.microsoft.com/office/drawing/2014/main" id="{92D89BD2-0377-6EF6-81A1-4B86BFA0AEBF}"/>
              </a:ext>
            </a:extLst>
          </p:cNvPr>
          <p:cNvGraphicFramePr>
            <a:graphicFrameLocks noChangeAspect="1"/>
          </p:cNvGraphicFramePr>
          <p:nvPr>
            <p:extLst>
              <p:ext uri="{D42A27DB-BD31-4B8C-83A1-F6EECF244321}">
                <p14:modId xmlns:p14="http://schemas.microsoft.com/office/powerpoint/2010/main" val="2792903019"/>
              </p:ext>
            </p:extLst>
          </p:nvPr>
        </p:nvGraphicFramePr>
        <p:xfrm>
          <a:off x="4367814" y="4953738"/>
          <a:ext cx="2263806" cy="660277"/>
        </p:xfrm>
        <a:graphic>
          <a:graphicData uri="http://schemas.openxmlformats.org/presentationml/2006/ole">
            <mc:AlternateContent xmlns:mc="http://schemas.openxmlformats.org/markup-compatibility/2006">
              <mc:Choice xmlns:v="urn:schemas-microsoft-com:vml" Requires="v">
                <p:oleObj name="Equation" r:id="rId12" imgW="1536700" imgH="431800" progId="Equation.DSMT4">
                  <p:embed/>
                </p:oleObj>
              </mc:Choice>
              <mc:Fallback>
                <p:oleObj name="Equation" r:id="rId12" imgW="1536700" imgH="4318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7814" y="4953738"/>
                        <a:ext cx="2263806" cy="660277"/>
                      </a:xfrm>
                      <a:prstGeom prst="rect">
                        <a:avLst/>
                      </a:prstGeom>
                      <a:noFill/>
                    </p:spPr>
                  </p:pic>
                </p:oleObj>
              </mc:Fallback>
            </mc:AlternateContent>
          </a:graphicData>
        </a:graphic>
      </p:graphicFrame>
      <p:sp>
        <p:nvSpPr>
          <p:cNvPr id="21" name="TextBox 20">
            <a:extLst>
              <a:ext uri="{FF2B5EF4-FFF2-40B4-BE49-F238E27FC236}">
                <a16:creationId xmlns:a16="http://schemas.microsoft.com/office/drawing/2014/main" id="{44EE30A9-0722-C7FA-F786-0AB35E4EC01F}"/>
              </a:ext>
            </a:extLst>
          </p:cNvPr>
          <p:cNvSpPr txBox="1"/>
          <p:nvPr/>
        </p:nvSpPr>
        <p:spPr>
          <a:xfrm>
            <a:off x="941032" y="5502673"/>
            <a:ext cx="10395752" cy="463397"/>
          </a:xfrm>
          <a:prstGeom prst="rect">
            <a:avLst/>
          </a:prstGeom>
          <a:noFill/>
        </p:spPr>
        <p:txBody>
          <a:bodyPr wrap="square">
            <a:spAutoFit/>
          </a:bodyPr>
          <a:lstStyle/>
          <a:p>
            <a:pPr algn="just">
              <a:lnSpc>
                <a:spcPct val="150000"/>
              </a:lnSpc>
              <a:spcAft>
                <a:spcPts val="800"/>
              </a:spcAft>
              <a:tabLst>
                <a:tab pos="126619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ta có bảng số liệu sau (ta chỉ trích xuất các giá trị tương ứng với số thứ tự n chia hết cho 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5D47685-D534-DDD6-B29E-0F1F4AEB4F35}"/>
              </a:ext>
            </a:extLst>
          </p:cNvPr>
          <p:cNvSpPr>
            <a:spLocks noGrp="1"/>
          </p:cNvSpPr>
          <p:nvPr>
            <p:ph type="sldNum" sz="quarter" idx="12"/>
          </p:nvPr>
        </p:nvSpPr>
        <p:spPr/>
        <p:txBody>
          <a:bodyPr/>
          <a:lstStyle/>
          <a:p>
            <a:fld id="{AE084046-3560-4550-80BC-42F145ADDE7C}" type="slidenum">
              <a:rPr lang="en-US" smtClean="0"/>
              <a:t>24</a:t>
            </a:fld>
            <a:endParaRPr lang="en-US"/>
          </a:p>
        </p:txBody>
      </p:sp>
    </p:spTree>
    <p:extLst>
      <p:ext uri="{BB962C8B-B14F-4D97-AF65-F5344CB8AC3E}">
        <p14:creationId xmlns:p14="http://schemas.microsoft.com/office/powerpoint/2010/main" val="7311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6" presetClass="entr" presetSubtype="2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7"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E61A2DA-9C57-0D2E-386C-755DE2189E6F}"/>
                  </a:ext>
                </a:extLst>
              </p:cNvPr>
              <p:cNvGraphicFramePr>
                <a:graphicFrameLocks noGrp="1"/>
              </p:cNvGraphicFramePr>
              <p:nvPr>
                <p:extLst>
                  <p:ext uri="{D42A27DB-BD31-4B8C-83A1-F6EECF244321}">
                    <p14:modId xmlns:p14="http://schemas.microsoft.com/office/powerpoint/2010/main" val="837727972"/>
                  </p:ext>
                </p:extLst>
              </p:nvPr>
            </p:nvGraphicFramePr>
            <p:xfrm>
              <a:off x="232727" y="215104"/>
              <a:ext cx="5863274" cy="5111495"/>
            </p:xfrm>
            <a:graphic>
              <a:graphicData uri="http://schemas.openxmlformats.org/drawingml/2006/table">
                <a:tbl>
                  <a:tblPr firstRow="1" firstCol="1" bandRow="1">
                    <a:tableStyleId>{5C22544A-7EE6-4342-B048-85BDC9FD1C3A}</a:tableStyleId>
                  </a:tblPr>
                  <a:tblGrid>
                    <a:gridCol w="819001">
                      <a:extLst>
                        <a:ext uri="{9D8B030D-6E8A-4147-A177-3AD203B41FA5}">
                          <a16:colId xmlns:a16="http://schemas.microsoft.com/office/drawing/2014/main" val="1577226947"/>
                        </a:ext>
                      </a:extLst>
                    </a:gridCol>
                    <a:gridCol w="617274">
                      <a:extLst>
                        <a:ext uri="{9D8B030D-6E8A-4147-A177-3AD203B41FA5}">
                          <a16:colId xmlns:a16="http://schemas.microsoft.com/office/drawing/2014/main" val="915711872"/>
                        </a:ext>
                      </a:extLst>
                    </a:gridCol>
                    <a:gridCol w="1258546">
                      <a:extLst>
                        <a:ext uri="{9D8B030D-6E8A-4147-A177-3AD203B41FA5}">
                          <a16:colId xmlns:a16="http://schemas.microsoft.com/office/drawing/2014/main" val="2548948356"/>
                        </a:ext>
                      </a:extLst>
                    </a:gridCol>
                    <a:gridCol w="1056151">
                      <a:extLst>
                        <a:ext uri="{9D8B030D-6E8A-4147-A177-3AD203B41FA5}">
                          <a16:colId xmlns:a16="http://schemas.microsoft.com/office/drawing/2014/main" val="206076408"/>
                        </a:ext>
                      </a:extLst>
                    </a:gridCol>
                    <a:gridCol w="1056151">
                      <a:extLst>
                        <a:ext uri="{9D8B030D-6E8A-4147-A177-3AD203B41FA5}">
                          <a16:colId xmlns:a16="http://schemas.microsoft.com/office/drawing/2014/main" val="3496220585"/>
                        </a:ext>
                      </a:extLst>
                    </a:gridCol>
                    <a:gridCol w="1056151">
                      <a:extLst>
                        <a:ext uri="{9D8B030D-6E8A-4147-A177-3AD203B41FA5}">
                          <a16:colId xmlns:a16="http://schemas.microsoft.com/office/drawing/2014/main" val="952989541"/>
                        </a:ext>
                      </a:extLst>
                    </a:gridCol>
                  </a:tblGrid>
                  <a:tr h="1010819">
                    <a:tc>
                      <a:txBody>
                        <a:bodyPr/>
                        <a:lstStyle/>
                        <a:p>
                          <a:pPr algn="ctr">
                            <a:lnSpc>
                              <a:spcPct val="150000"/>
                            </a:lnSpc>
                            <a:spcAft>
                              <a:spcPts val="800"/>
                            </a:spcAft>
                            <a:tabLst>
                              <a:tab pos="1266190" algn="l"/>
                            </a:tabLst>
                          </a:pPr>
                          <a:r>
                            <a:rPr lang="vi-VN" sz="1300" dirty="0">
                              <a:effectLst/>
                              <a:latin typeface="+mj-lt"/>
                            </a:rPr>
                            <a:t>n</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 </a:t>
                          </a:r>
                          <a14:m>
                            <m:oMath xmlns:m="http://schemas.openxmlformats.org/officeDocument/2006/math">
                              <m:sSub>
                                <m:sSubPr>
                                  <m:ctrlPr>
                                    <a:rPr lang="vi-VN" sz="1300" b="1" i="1" smtClean="0">
                                      <a:effectLst/>
                                      <a:latin typeface="Cambria Math" panose="02040503050406030204" pitchFamily="18" charset="0"/>
                                    </a:rPr>
                                  </m:ctrlPr>
                                </m:sSubPr>
                                <m:e>
                                  <m:r>
                                    <a:rPr lang="vi-VN" sz="1300" b="1" i="0" smtClean="0">
                                      <a:effectLst/>
                                      <a:latin typeface="Cambria Math" panose="02040503050406030204" pitchFamily="18" charset="0"/>
                                    </a:rPr>
                                    <m:t>𝐭</m:t>
                                  </m:r>
                                </m:e>
                                <m:sub>
                                  <m:r>
                                    <a:rPr lang="vi-VN" sz="1300" b="1" i="0" smtClean="0">
                                      <a:effectLst/>
                                      <a:latin typeface="Cambria Math" panose="02040503050406030204" pitchFamily="18" charset="0"/>
                                    </a:rPr>
                                    <m:t>𝐧</m:t>
                                  </m:r>
                                </m:sub>
                              </m:sSub>
                            </m:oMath>
                          </a14:m>
                          <a:endParaRPr lang="en-US" sz="1100" b="1" i="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1266190" algn="l"/>
                            </a:tabLst>
                          </a:pPr>
                          <a:r>
                            <a:rPr lang="vi-VN" sz="1300" dirty="0">
                              <a:effectLst/>
                              <a:latin typeface="+mj-lt"/>
                            </a:rPr>
                            <a:t>Nghiệm </a:t>
                          </a:r>
                        </a:p>
                        <a:p>
                          <a:pPr algn="just">
                            <a:lnSpc>
                              <a:spcPct val="150000"/>
                            </a:lnSpc>
                            <a:spcAft>
                              <a:spcPts val="800"/>
                            </a:spcAft>
                            <a:tabLst>
                              <a:tab pos="1266190" algn="l"/>
                            </a:tabLst>
                          </a:pPr>
                          <a:r>
                            <a:rPr lang="vi-VN" sz="1300" dirty="0">
                              <a:effectLst/>
                              <a:latin typeface="+mj-lt"/>
                            </a:rPr>
                            <a:t>xấp xỉ</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1266190" algn="l"/>
                            </a:tabLst>
                          </a:pPr>
                          <a:r>
                            <a:rPr lang="vi-VN" sz="1300">
                              <a:effectLst/>
                              <a:latin typeface="+mj-lt"/>
                            </a:rPr>
                            <a:t>Nghiệm chính xác</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1266190" algn="l"/>
                            </a:tabLst>
                          </a:pPr>
                          <a:r>
                            <a:rPr lang="vi-VN" sz="1300">
                              <a:effectLst/>
                              <a:latin typeface="+mj-lt"/>
                            </a:rPr>
                            <a:t>Sai số tuyệt đối</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1266190" algn="l"/>
                            </a:tabLst>
                          </a:pPr>
                          <a:r>
                            <a:rPr lang="vi-VN" sz="1300">
                              <a:effectLst/>
                              <a:latin typeface="+mj-lt"/>
                            </a:rPr>
                            <a:t>Sai số tương đối (%)</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9454685"/>
                      </a:ext>
                    </a:extLst>
                  </a:tr>
                  <a:tr h="453700">
                    <a:tc>
                      <a:txBody>
                        <a:bodyPr/>
                        <a:lstStyle/>
                        <a:p>
                          <a:pPr algn="just">
                            <a:lnSpc>
                              <a:spcPct val="150000"/>
                            </a:lnSpc>
                            <a:spcAft>
                              <a:spcPts val="800"/>
                            </a:spcAft>
                            <a:tabLst>
                              <a:tab pos="1266190" algn="l"/>
                            </a:tabLst>
                          </a:pPr>
                          <a:r>
                            <a:rPr lang="vi-VN" sz="1300">
                              <a:effectLst/>
                              <a:latin typeface="+mj-lt"/>
                            </a:rPr>
                            <a:t>       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 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479774"/>
                      </a:ext>
                    </a:extLst>
                  </a:tr>
                  <a:tr h="455872">
                    <a:tc>
                      <a:txBody>
                        <a:bodyPr/>
                        <a:lstStyle/>
                        <a:p>
                          <a:pPr algn="ctr">
                            <a:lnSpc>
                              <a:spcPct val="150000"/>
                            </a:lnSpc>
                            <a:spcAft>
                              <a:spcPts val="800"/>
                            </a:spcAft>
                          </a:pPr>
                          <a:r>
                            <a:rPr lang="en-US" sz="1300">
                              <a:effectLst/>
                              <a:latin typeface="+mj-lt"/>
                            </a:rPr>
                            <a:t>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3.737207031</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3.496126495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0.241080536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6.89564683</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5290860"/>
                      </a:ext>
                    </a:extLst>
                  </a:tr>
                  <a:tr h="455872">
                    <a:tc>
                      <a:txBody>
                        <a:bodyPr/>
                        <a:lstStyle/>
                        <a:p>
                          <a:pPr algn="ctr">
                            <a:lnSpc>
                              <a:spcPct val="150000"/>
                            </a:lnSpc>
                            <a:spcAft>
                              <a:spcPts val="800"/>
                            </a:spcAft>
                          </a:pPr>
                          <a:r>
                            <a:rPr lang="en-US" sz="1300">
                              <a:effectLst/>
                              <a:latin typeface="+mj-lt"/>
                            </a:rPr>
                            <a:t>10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10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4.624063778</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4.497783507</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0.126280271</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2.807611149</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2848072"/>
                      </a:ext>
                    </a:extLst>
                  </a:tr>
                  <a:tr h="455872">
                    <a:tc>
                      <a:txBody>
                        <a:bodyPr/>
                        <a:lstStyle/>
                        <a:p>
                          <a:pPr algn="ctr">
                            <a:lnSpc>
                              <a:spcPct val="150000"/>
                            </a:lnSpc>
                            <a:spcAft>
                              <a:spcPts val="800"/>
                            </a:spcAft>
                          </a:pPr>
                          <a:r>
                            <a:rPr lang="en-US" sz="1300">
                              <a:effectLst/>
                              <a:latin typeface="+mj-lt"/>
                            </a:rPr>
                            <a:t>15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15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4.834519041</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4.784763045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0.049755996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1.039884217</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418628"/>
                      </a:ext>
                    </a:extLst>
                  </a:tr>
                  <a:tr h="455872">
                    <a:tc>
                      <a:txBody>
                        <a:bodyPr/>
                        <a:lstStyle/>
                        <a:p>
                          <a:pPr algn="ctr">
                            <a:lnSpc>
                              <a:spcPct val="150000"/>
                            </a:lnSpc>
                            <a:spcAft>
                              <a:spcPts val="800"/>
                            </a:spcAft>
                          </a:pPr>
                          <a:r>
                            <a:rPr lang="en-US" sz="1300">
                              <a:effectLst/>
                              <a:latin typeface="+mj-lt"/>
                            </a:rPr>
                            <a:t>20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20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4.884461061</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4.86698406</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0.017477002</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0.359093056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17931"/>
                      </a:ext>
                    </a:extLst>
                  </a:tr>
                  <a:tr h="455872">
                    <a:tc>
                      <a:txBody>
                        <a:bodyPr/>
                        <a:lstStyle/>
                        <a:p>
                          <a:pPr algn="ctr">
                            <a:lnSpc>
                              <a:spcPct val="150000"/>
                            </a:lnSpc>
                            <a:spcAft>
                              <a:spcPts val="800"/>
                            </a:spcAft>
                          </a:pPr>
                          <a:r>
                            <a:rPr lang="en-US" sz="1300">
                              <a:effectLst/>
                              <a:latin typeface="+mj-lt"/>
                            </a:rPr>
                            <a:t>25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25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4.896312537</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4.890540775</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0.005771762</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0.118018898</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8751141"/>
                      </a:ext>
                    </a:extLst>
                  </a:tr>
                  <a:tr h="455872">
                    <a:tc>
                      <a:txBody>
                        <a:bodyPr/>
                        <a:lstStyle/>
                        <a:p>
                          <a:pPr algn="ctr">
                            <a:lnSpc>
                              <a:spcPct val="150000"/>
                            </a:lnSpc>
                            <a:spcAft>
                              <a:spcPts val="800"/>
                            </a:spcAft>
                          </a:pPr>
                          <a:r>
                            <a:rPr lang="en-US" sz="1300">
                              <a:effectLst/>
                              <a:latin typeface="+mj-lt"/>
                            </a:rPr>
                            <a:t>30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30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4.899124948</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4.897289887</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0.001835061</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0.037470953</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347044"/>
                      </a:ext>
                    </a:extLst>
                  </a:tr>
                  <a:tr h="455872">
                    <a:tc>
                      <a:txBody>
                        <a:bodyPr/>
                        <a:lstStyle/>
                        <a:p>
                          <a:pPr algn="ctr">
                            <a:lnSpc>
                              <a:spcPct val="150000"/>
                            </a:lnSpc>
                            <a:spcAft>
                              <a:spcPts val="800"/>
                            </a:spcAft>
                          </a:pPr>
                          <a:r>
                            <a:rPr lang="en-US" sz="1300">
                              <a:effectLst/>
                              <a:latin typeface="+mj-lt"/>
                            </a:rPr>
                            <a:t>35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35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4.899792346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4.89922354</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0.000568806</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0.011610136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430820"/>
                      </a:ext>
                    </a:extLst>
                  </a:tr>
                  <a:tr h="455872">
                    <a:tc>
                      <a:txBody>
                        <a:bodyPr/>
                        <a:lstStyle/>
                        <a:p>
                          <a:pPr algn="ctr">
                            <a:lnSpc>
                              <a:spcPct val="150000"/>
                            </a:lnSpc>
                            <a:spcAft>
                              <a:spcPts val="800"/>
                            </a:spcAft>
                          </a:pPr>
                          <a:r>
                            <a:rPr lang="en-US" sz="1300">
                              <a:effectLst/>
                              <a:latin typeface="+mj-lt"/>
                            </a:rPr>
                            <a:t>40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40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4.899950723</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4.89977754</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0.000173182</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0.003534495</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4883844"/>
                      </a:ext>
                    </a:extLst>
                  </a:tr>
                </a:tbl>
              </a:graphicData>
            </a:graphic>
          </p:graphicFrame>
        </mc:Choice>
        <mc:Fallback xmlns="">
          <p:graphicFrame>
            <p:nvGraphicFramePr>
              <p:cNvPr id="4" name="Table 3">
                <a:extLst>
                  <a:ext uri="{FF2B5EF4-FFF2-40B4-BE49-F238E27FC236}">
                    <a16:creationId xmlns:a16="http://schemas.microsoft.com/office/drawing/2014/main" id="{6E61A2DA-9C57-0D2E-386C-755DE2189E6F}"/>
                  </a:ext>
                </a:extLst>
              </p:cNvPr>
              <p:cNvGraphicFramePr>
                <a:graphicFrameLocks noGrp="1"/>
              </p:cNvGraphicFramePr>
              <p:nvPr>
                <p:extLst>
                  <p:ext uri="{D42A27DB-BD31-4B8C-83A1-F6EECF244321}">
                    <p14:modId xmlns:p14="http://schemas.microsoft.com/office/powerpoint/2010/main" val="837727972"/>
                  </p:ext>
                </p:extLst>
              </p:nvPr>
            </p:nvGraphicFramePr>
            <p:xfrm>
              <a:off x="232727" y="215104"/>
              <a:ext cx="5863274" cy="5111495"/>
            </p:xfrm>
            <a:graphic>
              <a:graphicData uri="http://schemas.openxmlformats.org/drawingml/2006/table">
                <a:tbl>
                  <a:tblPr firstRow="1" firstCol="1" bandRow="1">
                    <a:tableStyleId>{5C22544A-7EE6-4342-B048-85BDC9FD1C3A}</a:tableStyleId>
                  </a:tblPr>
                  <a:tblGrid>
                    <a:gridCol w="819001">
                      <a:extLst>
                        <a:ext uri="{9D8B030D-6E8A-4147-A177-3AD203B41FA5}">
                          <a16:colId xmlns:a16="http://schemas.microsoft.com/office/drawing/2014/main" val="1577226947"/>
                        </a:ext>
                      </a:extLst>
                    </a:gridCol>
                    <a:gridCol w="617274">
                      <a:extLst>
                        <a:ext uri="{9D8B030D-6E8A-4147-A177-3AD203B41FA5}">
                          <a16:colId xmlns:a16="http://schemas.microsoft.com/office/drawing/2014/main" val="915711872"/>
                        </a:ext>
                      </a:extLst>
                    </a:gridCol>
                    <a:gridCol w="1258546">
                      <a:extLst>
                        <a:ext uri="{9D8B030D-6E8A-4147-A177-3AD203B41FA5}">
                          <a16:colId xmlns:a16="http://schemas.microsoft.com/office/drawing/2014/main" val="2548948356"/>
                        </a:ext>
                      </a:extLst>
                    </a:gridCol>
                    <a:gridCol w="1056151">
                      <a:extLst>
                        <a:ext uri="{9D8B030D-6E8A-4147-A177-3AD203B41FA5}">
                          <a16:colId xmlns:a16="http://schemas.microsoft.com/office/drawing/2014/main" val="206076408"/>
                        </a:ext>
                      </a:extLst>
                    </a:gridCol>
                    <a:gridCol w="1056151">
                      <a:extLst>
                        <a:ext uri="{9D8B030D-6E8A-4147-A177-3AD203B41FA5}">
                          <a16:colId xmlns:a16="http://schemas.microsoft.com/office/drawing/2014/main" val="3496220585"/>
                        </a:ext>
                      </a:extLst>
                    </a:gridCol>
                    <a:gridCol w="1056151">
                      <a:extLst>
                        <a:ext uri="{9D8B030D-6E8A-4147-A177-3AD203B41FA5}">
                          <a16:colId xmlns:a16="http://schemas.microsoft.com/office/drawing/2014/main" val="952989541"/>
                        </a:ext>
                      </a:extLst>
                    </a:gridCol>
                  </a:tblGrid>
                  <a:tr h="1010819">
                    <a:tc>
                      <a:txBody>
                        <a:bodyPr/>
                        <a:lstStyle/>
                        <a:p>
                          <a:pPr algn="ctr">
                            <a:lnSpc>
                              <a:spcPct val="150000"/>
                            </a:lnSpc>
                            <a:spcAft>
                              <a:spcPts val="800"/>
                            </a:spcAft>
                            <a:tabLst>
                              <a:tab pos="1266190" algn="l"/>
                            </a:tabLst>
                          </a:pPr>
                          <a:r>
                            <a:rPr lang="vi-VN" sz="1300" dirty="0">
                              <a:effectLst/>
                              <a:latin typeface="+mj-lt"/>
                            </a:rPr>
                            <a:t>n</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34653" t="-602" r="-723762" b="-406627"/>
                          </a:stretch>
                        </a:blipFill>
                      </a:tcPr>
                    </a:tc>
                    <a:tc>
                      <a:txBody>
                        <a:bodyPr/>
                        <a:lstStyle/>
                        <a:p>
                          <a:pPr algn="just">
                            <a:lnSpc>
                              <a:spcPct val="150000"/>
                            </a:lnSpc>
                            <a:spcAft>
                              <a:spcPts val="800"/>
                            </a:spcAft>
                            <a:tabLst>
                              <a:tab pos="1266190" algn="l"/>
                            </a:tabLst>
                          </a:pPr>
                          <a:r>
                            <a:rPr lang="vi-VN" sz="1300" dirty="0">
                              <a:effectLst/>
                              <a:latin typeface="+mj-lt"/>
                            </a:rPr>
                            <a:t>Nghiệm </a:t>
                          </a:r>
                        </a:p>
                        <a:p>
                          <a:pPr algn="just">
                            <a:lnSpc>
                              <a:spcPct val="150000"/>
                            </a:lnSpc>
                            <a:spcAft>
                              <a:spcPts val="800"/>
                            </a:spcAft>
                            <a:tabLst>
                              <a:tab pos="1266190" algn="l"/>
                            </a:tabLst>
                          </a:pPr>
                          <a:r>
                            <a:rPr lang="vi-VN" sz="1300" dirty="0">
                              <a:effectLst/>
                              <a:latin typeface="+mj-lt"/>
                            </a:rPr>
                            <a:t>xấp xỉ</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1266190" algn="l"/>
                            </a:tabLst>
                          </a:pPr>
                          <a:r>
                            <a:rPr lang="vi-VN" sz="1300">
                              <a:effectLst/>
                              <a:latin typeface="+mj-lt"/>
                            </a:rPr>
                            <a:t>Nghiệm chính xác</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1266190" algn="l"/>
                            </a:tabLst>
                          </a:pPr>
                          <a:r>
                            <a:rPr lang="vi-VN" sz="1300">
                              <a:effectLst/>
                              <a:latin typeface="+mj-lt"/>
                            </a:rPr>
                            <a:t>Sai số tuyệt đối</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tabLst>
                              <a:tab pos="1266190" algn="l"/>
                            </a:tabLst>
                          </a:pPr>
                          <a:r>
                            <a:rPr lang="vi-VN" sz="1300">
                              <a:effectLst/>
                              <a:latin typeface="+mj-lt"/>
                            </a:rPr>
                            <a:t>Sai số tương đối (%)</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9454685"/>
                      </a:ext>
                    </a:extLst>
                  </a:tr>
                  <a:tr h="453700">
                    <a:tc>
                      <a:txBody>
                        <a:bodyPr/>
                        <a:lstStyle/>
                        <a:p>
                          <a:pPr algn="just">
                            <a:lnSpc>
                              <a:spcPct val="150000"/>
                            </a:lnSpc>
                            <a:spcAft>
                              <a:spcPts val="800"/>
                            </a:spcAft>
                            <a:tabLst>
                              <a:tab pos="1266190" algn="l"/>
                            </a:tabLst>
                          </a:pPr>
                          <a:r>
                            <a:rPr lang="vi-VN" sz="1300">
                              <a:effectLst/>
                              <a:latin typeface="+mj-lt"/>
                            </a:rPr>
                            <a:t>       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 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tabLst>
                              <a:tab pos="1266190" algn="l"/>
                            </a:tabLst>
                          </a:pPr>
                          <a:r>
                            <a:rPr lang="vi-VN" sz="1300" dirty="0">
                              <a:effectLst/>
                              <a:latin typeface="+mj-lt"/>
                            </a:rPr>
                            <a:t>0</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479774"/>
                      </a:ext>
                    </a:extLst>
                  </a:tr>
                  <a:tr h="455872">
                    <a:tc>
                      <a:txBody>
                        <a:bodyPr/>
                        <a:lstStyle/>
                        <a:p>
                          <a:pPr algn="ctr">
                            <a:lnSpc>
                              <a:spcPct val="150000"/>
                            </a:lnSpc>
                            <a:spcAft>
                              <a:spcPts val="800"/>
                            </a:spcAft>
                          </a:pPr>
                          <a:r>
                            <a:rPr lang="en-US" sz="1300">
                              <a:effectLst/>
                              <a:latin typeface="+mj-lt"/>
                            </a:rPr>
                            <a:t>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3.737207031</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3.496126495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0.241080536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6.89564683</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5290860"/>
                      </a:ext>
                    </a:extLst>
                  </a:tr>
                  <a:tr h="455872">
                    <a:tc>
                      <a:txBody>
                        <a:bodyPr/>
                        <a:lstStyle/>
                        <a:p>
                          <a:pPr algn="ctr">
                            <a:lnSpc>
                              <a:spcPct val="150000"/>
                            </a:lnSpc>
                            <a:spcAft>
                              <a:spcPts val="800"/>
                            </a:spcAft>
                          </a:pPr>
                          <a:r>
                            <a:rPr lang="en-US" sz="1300">
                              <a:effectLst/>
                              <a:latin typeface="+mj-lt"/>
                            </a:rPr>
                            <a:t>10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10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4.624063778</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4.497783507</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0.126280271</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2.807611149</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2848072"/>
                      </a:ext>
                    </a:extLst>
                  </a:tr>
                  <a:tr h="455872">
                    <a:tc>
                      <a:txBody>
                        <a:bodyPr/>
                        <a:lstStyle/>
                        <a:p>
                          <a:pPr algn="ctr">
                            <a:lnSpc>
                              <a:spcPct val="150000"/>
                            </a:lnSpc>
                            <a:spcAft>
                              <a:spcPts val="800"/>
                            </a:spcAft>
                          </a:pPr>
                          <a:r>
                            <a:rPr lang="en-US" sz="1300">
                              <a:effectLst/>
                              <a:latin typeface="+mj-lt"/>
                            </a:rPr>
                            <a:t>15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15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4.834519041</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4.784763045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0.049755996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1.039884217</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418628"/>
                      </a:ext>
                    </a:extLst>
                  </a:tr>
                  <a:tr h="455872">
                    <a:tc>
                      <a:txBody>
                        <a:bodyPr/>
                        <a:lstStyle/>
                        <a:p>
                          <a:pPr algn="ctr">
                            <a:lnSpc>
                              <a:spcPct val="150000"/>
                            </a:lnSpc>
                            <a:spcAft>
                              <a:spcPts val="800"/>
                            </a:spcAft>
                          </a:pPr>
                          <a:r>
                            <a:rPr lang="en-US" sz="1300">
                              <a:effectLst/>
                              <a:latin typeface="+mj-lt"/>
                            </a:rPr>
                            <a:t>20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20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4.884461061</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4.86698406</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0.017477002</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0.359093056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17931"/>
                      </a:ext>
                    </a:extLst>
                  </a:tr>
                  <a:tr h="455872">
                    <a:tc>
                      <a:txBody>
                        <a:bodyPr/>
                        <a:lstStyle/>
                        <a:p>
                          <a:pPr algn="ctr">
                            <a:lnSpc>
                              <a:spcPct val="150000"/>
                            </a:lnSpc>
                            <a:spcAft>
                              <a:spcPts val="800"/>
                            </a:spcAft>
                          </a:pPr>
                          <a:r>
                            <a:rPr lang="en-US" sz="1300">
                              <a:effectLst/>
                              <a:latin typeface="+mj-lt"/>
                            </a:rPr>
                            <a:t>25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25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4.896312537</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4.890540775</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0.005771762</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0.118018898</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8751141"/>
                      </a:ext>
                    </a:extLst>
                  </a:tr>
                  <a:tr h="455872">
                    <a:tc>
                      <a:txBody>
                        <a:bodyPr/>
                        <a:lstStyle/>
                        <a:p>
                          <a:pPr algn="ctr">
                            <a:lnSpc>
                              <a:spcPct val="150000"/>
                            </a:lnSpc>
                            <a:spcAft>
                              <a:spcPts val="800"/>
                            </a:spcAft>
                          </a:pPr>
                          <a:r>
                            <a:rPr lang="en-US" sz="1300">
                              <a:effectLst/>
                              <a:latin typeface="+mj-lt"/>
                            </a:rPr>
                            <a:t>30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30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4.899124948</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4.897289887</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0.001835061</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0.037470953</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3347044"/>
                      </a:ext>
                    </a:extLst>
                  </a:tr>
                  <a:tr h="455872">
                    <a:tc>
                      <a:txBody>
                        <a:bodyPr/>
                        <a:lstStyle/>
                        <a:p>
                          <a:pPr algn="ctr">
                            <a:lnSpc>
                              <a:spcPct val="150000"/>
                            </a:lnSpc>
                            <a:spcAft>
                              <a:spcPts val="800"/>
                            </a:spcAft>
                          </a:pPr>
                          <a:r>
                            <a:rPr lang="en-US" sz="1300">
                              <a:effectLst/>
                              <a:latin typeface="+mj-lt"/>
                            </a:rPr>
                            <a:t>35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35</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4.899792346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4.89922354</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0.000568806</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0.011610136</a:t>
                          </a:r>
                          <a:endParaRPr lang="en-US" sz="11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430820"/>
                      </a:ext>
                    </a:extLst>
                  </a:tr>
                  <a:tr h="455872">
                    <a:tc>
                      <a:txBody>
                        <a:bodyPr/>
                        <a:lstStyle/>
                        <a:p>
                          <a:pPr algn="ctr">
                            <a:lnSpc>
                              <a:spcPct val="150000"/>
                            </a:lnSpc>
                            <a:spcAft>
                              <a:spcPts val="800"/>
                            </a:spcAft>
                          </a:pPr>
                          <a:r>
                            <a:rPr lang="en-US" sz="1300">
                              <a:effectLst/>
                              <a:latin typeface="+mj-lt"/>
                            </a:rPr>
                            <a:t>40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300">
                              <a:effectLst/>
                              <a:latin typeface="+mj-lt"/>
                            </a:rPr>
                            <a:t>40</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4.899950723</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4.89977754</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a:effectLst/>
                              <a:latin typeface="+mj-lt"/>
                            </a:rPr>
                            <a:t>0.000173182</a:t>
                          </a:r>
                          <a:endParaRPr lang="en-US" sz="11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800"/>
                            </a:spcAft>
                          </a:pPr>
                          <a:r>
                            <a:rPr lang="en-US" sz="1300" dirty="0">
                              <a:effectLst/>
                              <a:latin typeface="+mj-lt"/>
                            </a:rPr>
                            <a:t>0.003534495</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4883844"/>
                      </a:ext>
                    </a:extLst>
                  </a:tr>
                </a:tbl>
              </a:graphicData>
            </a:graphic>
          </p:graphicFrame>
        </mc:Fallback>
      </mc:AlternateContent>
      <p:sp>
        <p:nvSpPr>
          <p:cNvPr id="5" name="TextBox 4">
            <a:extLst>
              <a:ext uri="{FF2B5EF4-FFF2-40B4-BE49-F238E27FC236}">
                <a16:creationId xmlns:a16="http://schemas.microsoft.com/office/drawing/2014/main" id="{5E68DD18-ADA8-C9A7-A452-8C0BEC294A07}"/>
              </a:ext>
            </a:extLst>
          </p:cNvPr>
          <p:cNvSpPr txBox="1"/>
          <p:nvPr/>
        </p:nvSpPr>
        <p:spPr>
          <a:xfrm>
            <a:off x="232728" y="5610687"/>
            <a:ext cx="6221338" cy="369332"/>
          </a:xfrm>
          <a:prstGeom prst="rect">
            <a:avLst/>
          </a:prstGeom>
          <a:noFill/>
        </p:spPr>
        <p:txBody>
          <a:bodyPr wrap="square" rtlCol="0">
            <a:spAutoFit/>
          </a:bodyPr>
          <a:lstStyle/>
          <a:p>
            <a:r>
              <a:rPr lang="vi-VN" sz="1800" i="1" dirty="0">
                <a:effectLst/>
                <a:latin typeface="Times New Roman" panose="02020603050405020304" pitchFamily="18" charset="0"/>
                <a:ea typeface="Times New Roman" panose="02020603050405020304" pitchFamily="18" charset="0"/>
              </a:rPr>
              <a:t>Bảng 6. Bảng số liệu trong mô hình hộp trượt trong Bài 2.4.1.</a:t>
            </a:r>
            <a:endParaRPr lang="en-US" sz="1800" i="1" dirty="0">
              <a:effectLst/>
              <a:latin typeface="Times New Roman" panose="02020603050405020304" pitchFamily="18" charset="0"/>
              <a:ea typeface="Times New Roman" panose="02020603050405020304" pitchFamily="18" charset="0"/>
            </a:endParaRPr>
          </a:p>
        </p:txBody>
      </p:sp>
      <p:graphicFrame>
        <p:nvGraphicFramePr>
          <p:cNvPr id="6" name="Chart 5">
            <a:extLst>
              <a:ext uri="{FF2B5EF4-FFF2-40B4-BE49-F238E27FC236}">
                <a16:creationId xmlns:a16="http://schemas.microsoft.com/office/drawing/2014/main" id="{ABDC55E7-BFD2-0C02-69A0-711CDD012F55}"/>
              </a:ext>
            </a:extLst>
          </p:cNvPr>
          <p:cNvGraphicFramePr/>
          <p:nvPr>
            <p:extLst>
              <p:ext uri="{D42A27DB-BD31-4B8C-83A1-F6EECF244321}">
                <p14:modId xmlns:p14="http://schemas.microsoft.com/office/powerpoint/2010/main" val="1264911890"/>
              </p:ext>
            </p:extLst>
          </p:nvPr>
        </p:nvGraphicFramePr>
        <p:xfrm>
          <a:off x="7104355" y="215104"/>
          <a:ext cx="4445492" cy="23691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BDC9D31-AC6F-42EF-82B7-A12CD174CAE8}"/>
              </a:ext>
            </a:extLst>
          </p:cNvPr>
          <p:cNvGraphicFramePr/>
          <p:nvPr>
            <p:extLst>
              <p:ext uri="{D42A27DB-BD31-4B8C-83A1-F6EECF244321}">
                <p14:modId xmlns:p14="http://schemas.microsoft.com/office/powerpoint/2010/main" val="718574583"/>
              </p:ext>
            </p:extLst>
          </p:nvPr>
        </p:nvGraphicFramePr>
        <p:xfrm>
          <a:off x="6853560" y="2649238"/>
          <a:ext cx="4696287" cy="2761408"/>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02A35CD6-E431-ADA1-B01F-A584741B6DCC}"/>
              </a:ext>
            </a:extLst>
          </p:cNvPr>
          <p:cNvSpPr txBox="1"/>
          <p:nvPr/>
        </p:nvSpPr>
        <p:spPr>
          <a:xfrm>
            <a:off x="5978370" y="5348503"/>
            <a:ext cx="6094520" cy="1294393"/>
          </a:xfrm>
          <a:prstGeom prst="rect">
            <a:avLst/>
          </a:prstGeom>
          <a:noFill/>
        </p:spPr>
        <p:txBody>
          <a:bodyPr wrap="square">
            <a:spAutoFit/>
          </a:bodyPr>
          <a:lstStyle/>
          <a:p>
            <a:pPr algn="ctr">
              <a:lnSpc>
                <a:spcPct val="150000"/>
              </a:lnSpc>
              <a:spcAft>
                <a:spcPts val="1000"/>
              </a:spcAft>
            </a:pP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Hình 2.7.</a:t>
            </a:r>
            <a:r>
              <a:rPr lang="vi-VN"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 đồ vận tốc của hộp trượt khi có ma sát trượt và có sức cản của không khí và biểu đồ sai số trong Bài 2.4.1 tính bằng phương pháp Euler tiến.</a:t>
            </a:r>
            <a:endParaRPr lang="en-US" sz="105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C9F4C7B-EA5E-1049-6EE4-E03F90C460AC}"/>
              </a:ext>
            </a:extLst>
          </p:cNvPr>
          <p:cNvSpPr>
            <a:spLocks noGrp="1"/>
          </p:cNvSpPr>
          <p:nvPr>
            <p:ph type="sldNum" sz="quarter" idx="12"/>
          </p:nvPr>
        </p:nvSpPr>
        <p:spPr/>
        <p:txBody>
          <a:bodyPr/>
          <a:lstStyle/>
          <a:p>
            <a:fld id="{AE084046-3560-4550-80BC-42F145ADDE7C}" type="slidenum">
              <a:rPr lang="en-US" smtClean="0"/>
              <a:t>25</a:t>
            </a:fld>
            <a:endParaRPr lang="en-US"/>
          </a:p>
        </p:txBody>
      </p:sp>
    </p:spTree>
    <p:extLst>
      <p:ext uri="{BB962C8B-B14F-4D97-AF65-F5344CB8AC3E}">
        <p14:creationId xmlns:p14="http://schemas.microsoft.com/office/powerpoint/2010/main" val="1367038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78DCCB-AC53-1949-A215-2113FE5D3F68}"/>
              </a:ext>
            </a:extLst>
          </p:cNvPr>
          <p:cNvSpPr txBox="1"/>
          <p:nvPr/>
        </p:nvSpPr>
        <p:spPr>
          <a:xfrm>
            <a:off x="1491449" y="576048"/>
            <a:ext cx="9436963" cy="5449377"/>
          </a:xfrm>
          <a:prstGeom prst="rect">
            <a:avLst/>
          </a:prstGeom>
          <a:noFill/>
        </p:spPr>
        <p:txBody>
          <a:bodyPr wrap="square">
            <a:spAutoFit/>
          </a:bodyPr>
          <a:lstStyle/>
          <a:p>
            <a:pPr algn="ctr">
              <a:lnSpc>
                <a:spcPct val="150000"/>
              </a:lnSpc>
            </a:pPr>
            <a:r>
              <a:rPr lang="vi-VN" b="1" dirty="0">
                <a:latin typeface="+mj-lt"/>
              </a:rPr>
              <a:t>TÀI LIỆU THAM KHẢO </a:t>
            </a:r>
          </a:p>
          <a:p>
            <a:pPr>
              <a:lnSpc>
                <a:spcPct val="150000"/>
              </a:lnSpc>
            </a:pPr>
            <a:r>
              <a:rPr lang="vi-VN" b="1" dirty="0">
                <a:latin typeface="+mj-lt"/>
              </a:rPr>
              <a:t>Tiếng Việt </a:t>
            </a:r>
          </a:p>
          <a:p>
            <a:pPr algn="just">
              <a:lnSpc>
                <a:spcPct val="150000"/>
              </a:lnSpc>
            </a:pPr>
            <a:r>
              <a:rPr lang="vi-VN" dirty="0">
                <a:latin typeface="+mj-lt"/>
              </a:rPr>
              <a:t>[1] Nguyễn Thế Hoàn, Phạm Phu (2009), </a:t>
            </a:r>
            <a:r>
              <a:rPr lang="vi-VN" i="1" dirty="0">
                <a:latin typeface="+mj-lt"/>
              </a:rPr>
              <a:t>Cơ sở phương trình vi phân và lý thuyết ổn định</a:t>
            </a:r>
            <a:r>
              <a:rPr lang="vi-VN" dirty="0">
                <a:latin typeface="+mj-lt"/>
              </a:rPr>
              <a:t>, NXB Giáo dục.</a:t>
            </a:r>
          </a:p>
          <a:p>
            <a:pPr algn="just">
              <a:lnSpc>
                <a:spcPct val="150000"/>
              </a:lnSpc>
            </a:pPr>
            <a:r>
              <a:rPr lang="vi-VN" dirty="0">
                <a:latin typeface="+mj-lt"/>
              </a:rPr>
              <a:t>[2] Trần Văn Trản (2020), </a:t>
            </a:r>
            <a:r>
              <a:rPr lang="vi-VN" i="1" dirty="0">
                <a:latin typeface="+mj-lt"/>
              </a:rPr>
              <a:t>Phương pháp số thực hành</a:t>
            </a:r>
            <a:r>
              <a:rPr lang="vi-VN" dirty="0">
                <a:latin typeface="+mj-lt"/>
              </a:rPr>
              <a:t>. Tập 1, NXB Đại học Quốc gia Hà Nội. </a:t>
            </a:r>
          </a:p>
          <a:p>
            <a:pPr algn="just">
              <a:lnSpc>
                <a:spcPct val="150000"/>
              </a:lnSpc>
            </a:pPr>
            <a:r>
              <a:rPr lang="vi-VN" dirty="0">
                <a:latin typeface="+mj-lt"/>
              </a:rPr>
              <a:t>[3] Trần Trung, Đặng Xuân Cương, Nguyễn Văn Hồng, Nguyễn Danh Nam (2011), </a:t>
            </a:r>
            <a:r>
              <a:rPr lang="vi-VN" i="1" dirty="0">
                <a:latin typeface="+mj-lt"/>
              </a:rPr>
              <a:t>Ứng dụng công nghệ thông tin vào dạy học môn toán ở trường phổ thông</a:t>
            </a:r>
            <a:r>
              <a:rPr lang="vi-VN" dirty="0">
                <a:latin typeface="+mj-lt"/>
              </a:rPr>
              <a:t>, NXB Giáo dục Việt Nam. </a:t>
            </a:r>
          </a:p>
          <a:p>
            <a:pPr algn="just">
              <a:lnSpc>
                <a:spcPct val="150000"/>
              </a:lnSpc>
            </a:pPr>
            <a:r>
              <a:rPr lang="vi-VN" b="1" dirty="0">
                <a:latin typeface="+mj-lt"/>
              </a:rPr>
              <a:t>Tiếng Anh </a:t>
            </a:r>
          </a:p>
          <a:p>
            <a:pPr algn="just">
              <a:lnSpc>
                <a:spcPct val="150000"/>
              </a:lnSpc>
            </a:pPr>
            <a:r>
              <a:rPr lang="vi-VN" dirty="0">
                <a:latin typeface="+mj-lt"/>
              </a:rPr>
              <a:t>[4] E. Joseph Billo (2007), </a:t>
            </a:r>
            <a:r>
              <a:rPr lang="vi-VN" i="1" dirty="0">
                <a:latin typeface="+mj-lt"/>
              </a:rPr>
              <a:t>Excel for Scientists and Engineers</a:t>
            </a:r>
            <a:r>
              <a:rPr lang="vi-VN" dirty="0">
                <a:latin typeface="+mj-lt"/>
              </a:rPr>
              <a:t>: Numerical Methods (Chapter 10), Wiley. </a:t>
            </a:r>
          </a:p>
          <a:p>
            <a:pPr algn="just">
              <a:lnSpc>
                <a:spcPct val="150000"/>
              </a:lnSpc>
            </a:pPr>
            <a:r>
              <a:rPr lang="vi-VN" dirty="0">
                <a:latin typeface="+mj-lt"/>
              </a:rPr>
              <a:t>[5] K. K. Tung (2007), </a:t>
            </a:r>
            <a:r>
              <a:rPr lang="vi-VN" i="1" dirty="0">
                <a:latin typeface="+mj-lt"/>
              </a:rPr>
              <a:t>Topics in Mathematical Modeling </a:t>
            </a:r>
            <a:r>
              <a:rPr lang="vi-VN" dirty="0">
                <a:latin typeface="+mj-lt"/>
              </a:rPr>
              <a:t>(Chapter 10), Princeton University Press. </a:t>
            </a:r>
          </a:p>
          <a:p>
            <a:pPr algn="just">
              <a:lnSpc>
                <a:spcPct val="150000"/>
              </a:lnSpc>
            </a:pPr>
            <a:r>
              <a:rPr lang="vi-VN" dirty="0">
                <a:latin typeface="+mj-lt"/>
              </a:rPr>
              <a:t>[6] Dennis G. Zill (2018), </a:t>
            </a:r>
            <a:r>
              <a:rPr lang="vi-VN" i="1" dirty="0">
                <a:latin typeface="+mj-lt"/>
              </a:rPr>
              <a:t>A First Course in Differential Equations with Modeling Applications </a:t>
            </a:r>
            <a:r>
              <a:rPr lang="vi-VN" dirty="0">
                <a:latin typeface="+mj-lt"/>
              </a:rPr>
              <a:t>(Chapters 1 &amp; 3), 11 ed., Cengage Learning.</a:t>
            </a:r>
            <a:endParaRPr lang="en-US" dirty="0">
              <a:latin typeface="+mj-lt"/>
            </a:endParaRPr>
          </a:p>
        </p:txBody>
      </p:sp>
      <p:sp>
        <p:nvSpPr>
          <p:cNvPr id="2" name="Slide Number Placeholder 1">
            <a:extLst>
              <a:ext uri="{FF2B5EF4-FFF2-40B4-BE49-F238E27FC236}">
                <a16:creationId xmlns:a16="http://schemas.microsoft.com/office/drawing/2014/main" id="{C42AFEC9-661E-7A2A-F7B5-F8CCF323A3B4}"/>
              </a:ext>
            </a:extLst>
          </p:cNvPr>
          <p:cNvSpPr>
            <a:spLocks noGrp="1"/>
          </p:cNvSpPr>
          <p:nvPr>
            <p:ph type="sldNum" sz="quarter" idx="12"/>
          </p:nvPr>
        </p:nvSpPr>
        <p:spPr/>
        <p:txBody>
          <a:bodyPr/>
          <a:lstStyle/>
          <a:p>
            <a:fld id="{AE084046-3560-4550-80BC-42F145ADDE7C}" type="slidenum">
              <a:rPr lang="en-US" smtClean="0"/>
              <a:t>26</a:t>
            </a:fld>
            <a:endParaRPr lang="en-US"/>
          </a:p>
        </p:txBody>
      </p:sp>
    </p:spTree>
    <p:extLst>
      <p:ext uri="{BB962C8B-B14F-4D97-AF65-F5344CB8AC3E}">
        <p14:creationId xmlns:p14="http://schemas.microsoft.com/office/powerpoint/2010/main" val="3738549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descr="Hình nền powerpoint đẹp, chuyên nghiệp mới nhất">
            <a:extLst>
              <a:ext uri="{FF2B5EF4-FFF2-40B4-BE49-F238E27FC236}">
                <a16:creationId xmlns:a16="http://schemas.microsoft.com/office/drawing/2014/main" id="{9528EFF0-B1A9-F2B9-A75C-BC3DD78609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17" r="1" b="1"/>
          <a:stretch/>
        </p:blipFill>
        <p:spPr bwMode="auto">
          <a:xfrm>
            <a:off x="173037" y="171719"/>
            <a:ext cx="11798300" cy="6512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95363F-B324-80DC-E893-4E7F31AAF337}"/>
              </a:ext>
            </a:extLst>
          </p:cNvPr>
          <p:cNvSpPr txBox="1"/>
          <p:nvPr/>
        </p:nvSpPr>
        <p:spPr>
          <a:xfrm>
            <a:off x="2031045" y="1770726"/>
            <a:ext cx="8543925" cy="707886"/>
          </a:xfrm>
          <a:prstGeom prst="rect">
            <a:avLst/>
          </a:prstGeom>
          <a:noFill/>
        </p:spPr>
        <p:txBody>
          <a:bodyPr wrap="square" rtlCol="0">
            <a:spAutoFit/>
          </a:bodyPr>
          <a:lstStyle/>
          <a:p>
            <a:r>
              <a:rPr lang="vi-VN" sz="4000" b="1" dirty="0">
                <a:solidFill>
                  <a:srgbClr val="FF0000"/>
                </a:solidFill>
                <a:latin typeface="+mj-lt"/>
              </a:rPr>
              <a:t>EM XIN CHÂN THÀNH CẢM ƠN!</a:t>
            </a:r>
            <a:endParaRPr lang="en-US" sz="4000" b="1" dirty="0">
              <a:solidFill>
                <a:srgbClr val="FF0000"/>
              </a:solidFill>
              <a:latin typeface="+mj-lt"/>
            </a:endParaRPr>
          </a:p>
        </p:txBody>
      </p:sp>
      <p:sp>
        <p:nvSpPr>
          <p:cNvPr id="2" name="Slide Number Placeholder 1">
            <a:extLst>
              <a:ext uri="{FF2B5EF4-FFF2-40B4-BE49-F238E27FC236}">
                <a16:creationId xmlns:a16="http://schemas.microsoft.com/office/drawing/2014/main" id="{406B8F26-4CED-2F24-596F-FBB07046C66F}"/>
              </a:ext>
            </a:extLst>
          </p:cNvPr>
          <p:cNvSpPr>
            <a:spLocks noGrp="1"/>
          </p:cNvSpPr>
          <p:nvPr>
            <p:ph type="sldNum" sz="quarter" idx="12"/>
          </p:nvPr>
        </p:nvSpPr>
        <p:spPr/>
        <p:txBody>
          <a:bodyPr/>
          <a:lstStyle/>
          <a:p>
            <a:fld id="{AE084046-3560-4550-80BC-42F145ADDE7C}" type="slidenum">
              <a:rPr lang="en-US" smtClean="0"/>
              <a:t>27</a:t>
            </a:fld>
            <a:endParaRPr lang="en-US"/>
          </a:p>
        </p:txBody>
      </p:sp>
    </p:spTree>
    <p:extLst>
      <p:ext uri="{BB962C8B-B14F-4D97-AF65-F5344CB8AC3E}">
        <p14:creationId xmlns:p14="http://schemas.microsoft.com/office/powerpoint/2010/main" val="421416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83A9-CF15-F902-1E00-CE3B672C8A7C}"/>
              </a:ext>
            </a:extLst>
          </p:cNvPr>
          <p:cNvSpPr>
            <a:spLocks noGrp="1"/>
          </p:cNvSpPr>
          <p:nvPr>
            <p:ph type="title"/>
          </p:nvPr>
        </p:nvSpPr>
        <p:spPr>
          <a:xfrm>
            <a:off x="738554" y="365126"/>
            <a:ext cx="5357446" cy="455490"/>
          </a:xfrm>
        </p:spPr>
        <p:txBody>
          <a:bodyPr>
            <a:normAutofit fontScale="90000"/>
          </a:bodyPr>
          <a:lstStyle/>
          <a:p>
            <a:pPr>
              <a:lnSpc>
                <a:spcPct val="130000"/>
              </a:lnSpc>
            </a:pPr>
            <a:r>
              <a:rPr lang="vi-VN" sz="2400" b="1" dirty="0">
                <a:solidFill>
                  <a:srgbClr val="0070C0"/>
                </a:solidFill>
                <a:latin typeface="+mj-lt"/>
              </a:rPr>
              <a:t>CHƯƠNG 1- KIẾN THỨC CHUẨN BỊ</a:t>
            </a:r>
          </a:p>
        </p:txBody>
      </p:sp>
      <p:sp>
        <p:nvSpPr>
          <p:cNvPr id="4" name="TextBox 3">
            <a:extLst>
              <a:ext uri="{FF2B5EF4-FFF2-40B4-BE49-F238E27FC236}">
                <a16:creationId xmlns:a16="http://schemas.microsoft.com/office/drawing/2014/main" id="{6F60FF73-CD65-8F75-2BCB-7EC63C80FB7F}"/>
              </a:ext>
            </a:extLst>
          </p:cNvPr>
          <p:cNvSpPr txBox="1"/>
          <p:nvPr/>
        </p:nvSpPr>
        <p:spPr>
          <a:xfrm>
            <a:off x="720970" y="1008708"/>
            <a:ext cx="7774960" cy="400110"/>
          </a:xfrm>
          <a:prstGeom prst="rect">
            <a:avLst/>
          </a:prstGeom>
          <a:noFill/>
        </p:spPr>
        <p:txBody>
          <a:bodyPr wrap="square" rtlCol="0">
            <a:spAutoFit/>
          </a:bodyPr>
          <a:lstStyle/>
          <a:p>
            <a:r>
              <a:rPr lang="vi-VN" sz="2000" b="1" dirty="0">
                <a:solidFill>
                  <a:srgbClr val="FF0000"/>
                </a:solidFill>
                <a:latin typeface="+mj-lt"/>
              </a:rPr>
              <a:t>1.1. </a:t>
            </a:r>
            <a:r>
              <a:rPr lang="vi-VN" sz="2000" b="1" dirty="0">
                <a:solidFill>
                  <a:srgbClr val="FF0000"/>
                </a:solidFill>
                <a:effectLst/>
                <a:latin typeface="+mj-lt"/>
                <a:ea typeface="Calibri" panose="020F0502020204030204" pitchFamily="34" charset="0"/>
                <a:cs typeface="Times New Roman" panose="02020603050405020304" pitchFamily="18" charset="0"/>
              </a:rPr>
              <a:t>Phương trình vi phân tuyến tính và bài toán giá trị ban đầu</a:t>
            </a:r>
            <a:endParaRPr lang="en-US" sz="2000" b="1" dirty="0">
              <a:solidFill>
                <a:srgbClr val="FF0000"/>
              </a:solidFill>
              <a:latin typeface="+mj-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B54A448-98FD-A292-434D-00A4FA84B980}"/>
                  </a:ext>
                </a:extLst>
              </p:cNvPr>
              <p:cNvSpPr txBox="1"/>
              <p:nvPr/>
            </p:nvSpPr>
            <p:spPr>
              <a:xfrm>
                <a:off x="603738" y="1338461"/>
                <a:ext cx="10984523" cy="87889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vi-VN" sz="1800" b="0" i="0" dirty="0">
                    <a:solidFill>
                      <a:srgbClr val="000000"/>
                    </a:solidFill>
                    <a:effectLst/>
                    <a:latin typeface="+mj-lt"/>
                    <a:ea typeface="Calibri" panose="020F0502020204030204" pitchFamily="34" charset="0"/>
                    <a:cs typeface="Times New Roman" panose="02020603050405020304" pitchFamily="18" charset="0"/>
                  </a:rPr>
                  <a:t>Phương trình vi phân tuyến tính bậc nhất có dạng </a:t>
                </a:r>
                <a:endParaRPr lang="vi-VN" sz="1800"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50000"/>
                  </a:lnSpc>
                </a:pPr>
                <a14:m>
                  <m:oMath xmlns:m="http://schemas.openxmlformats.org/officeDocument/2006/math">
                    <m:r>
                      <a:rPr lang="vi-VN" sz="1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𝐴</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𝐵</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vi-VN" i="1">
                        <a:latin typeface="Cambria Math" panose="02040503050406030204" pitchFamily="18" charset="0"/>
                        <a:ea typeface="Calibri" panose="020F0502020204030204" pitchFamily="34" charset="0"/>
                        <a:cs typeface="Times New Roman" panose="02020603050405020304" pitchFamily="18" charset="0"/>
                      </a:rPr>
                      <m:t>C</m:t>
                    </m:r>
                    <m:d>
                      <m:d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𝑡</m:t>
                        </m:r>
                      </m:e>
                    </m:d>
                  </m:oMath>
                </a14:m>
                <a:r>
                  <a:rPr lang="vi-VN" sz="1800" dirty="0">
                    <a:effectLst/>
                    <a:latin typeface="+mj-lt"/>
                    <a:ea typeface="Calibri" panose="020F0502020204030204" pitchFamily="34" charset="0"/>
                    <a:cs typeface="Times New Roman" panose="02020603050405020304" pitchFamily="18" charset="0"/>
                  </a:rPr>
                  <a:t> </a:t>
                </a:r>
                <a:r>
                  <a:rPr lang="vi-VN" dirty="0">
                    <a:latin typeface="+mj-lt"/>
                    <a:ea typeface="Calibri" panose="020F0502020204030204" pitchFamily="34" charset="0"/>
                  </a:rPr>
                  <a:t>với mọi </a:t>
                </a:r>
                <a14:m>
                  <m:oMath xmlns:m="http://schemas.openxmlformats.org/officeDocument/2006/math">
                    <m:r>
                      <m:rPr>
                        <m:sty m:val="p"/>
                      </m:rPr>
                      <a:rPr lang="vi-VN" dirty="0">
                        <a:latin typeface="Cambria Math" panose="02040503050406030204" pitchFamily="18" charset="0"/>
                        <a:ea typeface="Calibri" panose="020F0502020204030204" pitchFamily="34" charset="0"/>
                      </a:rPr>
                      <m:t>t</m:t>
                    </m:r>
                    <m:r>
                      <a:rPr lang="vi-VN" i="1" dirty="0">
                        <a:latin typeface="Cambria Math" panose="02040503050406030204" pitchFamily="18" charset="0"/>
                        <a:ea typeface="Cambria Math" panose="02040503050406030204" pitchFamily="18" charset="0"/>
                      </a:rPr>
                      <m:t>∈</m:t>
                    </m:r>
                    <m:d>
                      <m:dPr>
                        <m:begChr m:val="["/>
                        <m:ctrlPr>
                          <a:rPr lang="vi-VN" i="1" dirty="0">
                            <a:latin typeface="Cambria Math" panose="02040503050406030204" pitchFamily="18" charset="0"/>
                            <a:ea typeface="Cambria Math" panose="02040503050406030204" pitchFamily="18" charset="0"/>
                          </a:rPr>
                        </m:ctrlPr>
                      </m:dPr>
                      <m:e>
                        <m:sSub>
                          <m:sSubPr>
                            <m:ctrlPr>
                              <a:rPr lang="vi-VN" i="1" dirty="0">
                                <a:latin typeface="Cambria Math" panose="02040503050406030204" pitchFamily="18" charset="0"/>
                                <a:ea typeface="Cambria Math" panose="02040503050406030204" pitchFamily="18" charset="0"/>
                              </a:rPr>
                            </m:ctrlPr>
                          </m:sSubPr>
                          <m:e>
                            <m:r>
                              <m:rPr>
                                <m:sty m:val="p"/>
                              </m:rPr>
                              <a:rPr lang="vi-VN" i="1" dirty="0">
                                <a:latin typeface="Cambria Math" panose="02040503050406030204" pitchFamily="18" charset="0"/>
                                <a:ea typeface="Cambria Math" panose="02040503050406030204" pitchFamily="18" charset="0"/>
                              </a:rPr>
                              <m:t>t</m:t>
                            </m:r>
                          </m:e>
                          <m:sub>
                            <m:r>
                              <a:rPr lang="vi-VN" i="1" dirty="0">
                                <a:latin typeface="Cambria Math" panose="02040503050406030204" pitchFamily="18" charset="0"/>
                                <a:ea typeface="Cambria Math" panose="02040503050406030204" pitchFamily="18" charset="0"/>
                              </a:rPr>
                              <m:t>0</m:t>
                            </m:r>
                          </m:sub>
                        </m:sSub>
                        <m:r>
                          <a:rPr lang="vi-VN" i="1" dirty="0">
                            <a:latin typeface="Cambria Math" panose="02040503050406030204" pitchFamily="18" charset="0"/>
                            <a:ea typeface="Cambria Math" panose="02040503050406030204" pitchFamily="18" charset="0"/>
                          </a:rPr>
                          <m:t>, </m:t>
                        </m:r>
                        <m:sSub>
                          <m:sSubPr>
                            <m:ctrlPr>
                              <a:rPr lang="vi-VN" i="1" dirty="0">
                                <a:latin typeface="Cambria Math" panose="02040503050406030204" pitchFamily="18" charset="0"/>
                                <a:ea typeface="Cambria Math" panose="02040503050406030204" pitchFamily="18" charset="0"/>
                              </a:rPr>
                            </m:ctrlPr>
                          </m:sSubPr>
                          <m:e>
                            <m:r>
                              <m:rPr>
                                <m:sty m:val="p"/>
                              </m:rPr>
                              <a:rPr lang="vi-VN" i="1" dirty="0">
                                <a:latin typeface="Cambria Math" panose="02040503050406030204" pitchFamily="18" charset="0"/>
                                <a:ea typeface="Cambria Math" panose="02040503050406030204" pitchFamily="18" charset="0"/>
                              </a:rPr>
                              <m:t>t</m:t>
                            </m:r>
                          </m:e>
                          <m:sub>
                            <m:r>
                              <m:rPr>
                                <m:sty m:val="p"/>
                              </m:rPr>
                              <a:rPr lang="vi-VN" i="1" dirty="0">
                                <a:latin typeface="Cambria Math" panose="02040503050406030204" pitchFamily="18" charset="0"/>
                                <a:ea typeface="Cambria Math" panose="02040503050406030204" pitchFamily="18" charset="0"/>
                              </a:rPr>
                              <m:t>f</m:t>
                            </m:r>
                          </m:sub>
                        </m:sSub>
                      </m:e>
                    </m:d>
                    <m:r>
                      <a:rPr lang="vi-VN" i="1" dirty="0">
                        <a:latin typeface="Cambria Math" panose="02040503050406030204" pitchFamily="18" charset="0"/>
                        <a:ea typeface="Cambria Math" panose="02040503050406030204" pitchFamily="18" charset="0"/>
                      </a:rPr>
                      <m:t>   </m:t>
                    </m:r>
                    <m:r>
                      <a:rPr lang="vi-VN" b="0" i="1" dirty="0" smtClean="0">
                        <a:latin typeface="Cambria Math" panose="02040503050406030204" pitchFamily="18" charset="0"/>
                        <a:ea typeface="Cambria Math" panose="02040503050406030204" pitchFamily="18" charset="0"/>
                      </a:rPr>
                      <m:t>                                             </m:t>
                    </m:r>
                    <m:r>
                      <a:rPr lang="vi-VN" i="1" dirty="0">
                        <a:latin typeface="Cambria Math" panose="02040503050406030204" pitchFamily="18" charset="0"/>
                        <a:ea typeface="Cambria Math" panose="02040503050406030204" pitchFamily="18" charset="0"/>
                      </a:rPr>
                      <m:t>(1</m:t>
                    </m:r>
                  </m:oMath>
                </a14:m>
                <a:r>
                  <a:rPr lang="vi-VN" dirty="0">
                    <a:latin typeface="+mj-lt"/>
                  </a:rPr>
                  <a:t>.1)</a:t>
                </a:r>
                <a:endParaRPr lang="en-US" dirty="0">
                  <a:latin typeface="+mj-lt"/>
                </a:endParaRPr>
              </a:p>
            </p:txBody>
          </p:sp>
        </mc:Choice>
        <mc:Fallback xmlns="">
          <p:sp>
            <p:nvSpPr>
              <p:cNvPr id="5" name="TextBox 4">
                <a:extLst>
                  <a:ext uri="{FF2B5EF4-FFF2-40B4-BE49-F238E27FC236}">
                    <a16:creationId xmlns:a16="http://schemas.microsoft.com/office/drawing/2014/main" id="{5B54A448-98FD-A292-434D-00A4FA84B980}"/>
                  </a:ext>
                </a:extLst>
              </p:cNvPr>
              <p:cNvSpPr txBox="1">
                <a:spLocks noRot="1" noChangeAspect="1" noMove="1" noResize="1" noEditPoints="1" noAdjustHandles="1" noChangeArrowheads="1" noChangeShapeType="1" noTextEdit="1"/>
              </p:cNvSpPr>
              <p:nvPr/>
            </p:nvSpPr>
            <p:spPr>
              <a:xfrm>
                <a:off x="603738" y="1338461"/>
                <a:ext cx="10984523" cy="878895"/>
              </a:xfrm>
              <a:prstGeom prst="rect">
                <a:avLst/>
              </a:prstGeom>
              <a:blipFill>
                <a:blip r:embed="rId2"/>
                <a:stretch>
                  <a:fillRect l="-333" b="-9722"/>
                </a:stretch>
              </a:blipFill>
            </p:spPr>
            <p:txBody>
              <a:bodyPr/>
              <a:lstStyle/>
              <a:p>
                <a:r>
                  <a:rPr lang="en-US">
                    <a:noFill/>
                  </a:rPr>
                  <a:t> </a:t>
                </a:r>
              </a:p>
            </p:txBody>
          </p:sp>
        </mc:Fallback>
      </mc:AlternateContent>
      <p:sp>
        <p:nvSpPr>
          <p:cNvPr id="6" name="Rectangle 2">
            <a:extLst>
              <a:ext uri="{FF2B5EF4-FFF2-40B4-BE49-F238E27FC236}">
                <a16:creationId xmlns:a16="http://schemas.microsoft.com/office/drawing/2014/main" id="{405AC3CC-82CF-D921-F4E4-98E9B55C93A9}"/>
              </a:ext>
            </a:extLst>
          </p:cNvPr>
          <p:cNvSpPr>
            <a:spLocks noChangeArrowheads="1"/>
          </p:cNvSpPr>
          <p:nvPr/>
        </p:nvSpPr>
        <p:spPr bwMode="auto">
          <a:xfrm>
            <a:off x="2297723" y="26729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4">
            <a:extLst>
              <a:ext uri="{FF2B5EF4-FFF2-40B4-BE49-F238E27FC236}">
                <a16:creationId xmlns:a16="http://schemas.microsoft.com/office/drawing/2014/main" id="{68B8F23C-3B4E-197F-E1AC-F14175FC4D8F}"/>
              </a:ext>
            </a:extLst>
          </p:cNvPr>
          <p:cNvSpPr>
            <a:spLocks noChangeArrowheads="1"/>
          </p:cNvSpPr>
          <p:nvPr/>
        </p:nvSpPr>
        <p:spPr bwMode="auto">
          <a:xfrm>
            <a:off x="10123555" y="16763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0EF9B2D-49EB-5508-ABBF-67AF45FD0EA2}"/>
                  </a:ext>
                </a:extLst>
              </p:cNvPr>
              <p:cNvSpPr txBox="1"/>
              <p:nvPr/>
            </p:nvSpPr>
            <p:spPr>
              <a:xfrm>
                <a:off x="480646" y="2203938"/>
                <a:ext cx="6816799" cy="878895"/>
              </a:xfrm>
              <a:prstGeom prst="rect">
                <a:avLst/>
              </a:prstGeom>
              <a:noFill/>
            </p:spPr>
            <p:txBody>
              <a:bodyPr wrap="square" rtlCol="0">
                <a:spAutoFit/>
              </a:bodyPr>
              <a:lstStyle/>
              <a:p>
                <a:pPr>
                  <a:lnSpc>
                    <a:spcPct val="150000"/>
                  </a:lnSpc>
                </a:pPr>
                <a:r>
                  <a:rPr lang="vi-VN" sz="1800" dirty="0">
                    <a:effectLst/>
                    <a:latin typeface="+mj-lt"/>
                    <a:ea typeface="Calibri" panose="020F0502020204030204" pitchFamily="34" charset="0"/>
                  </a:rPr>
                  <a:t>     Trong đó t là biến thời gian, y(t) là hàm chưa biết. </a:t>
                </a:r>
              </a:p>
              <a:p>
                <a:pPr>
                  <a:lnSpc>
                    <a:spcPct val="150000"/>
                  </a:lnSpc>
                </a:pPr>
                <a:r>
                  <a:rPr lang="vi-VN" sz="1800" dirty="0">
                    <a:effectLst/>
                    <a:latin typeface="+mj-lt"/>
                    <a:ea typeface="Calibri" panose="020F0502020204030204" pitchFamily="34" charset="0"/>
                  </a:rPr>
                  <a:t>     Các hàm A(t), B(t), C(t) liên tục trong khoảng </a:t>
                </a:r>
                <a14:m>
                  <m:oMath xmlns:m="http://schemas.openxmlformats.org/officeDocument/2006/math">
                    <m:r>
                      <m:rPr>
                        <m:sty m:val="p"/>
                      </m:rPr>
                      <a:rPr lang="vi-VN" dirty="0" smtClean="0">
                        <a:latin typeface="Cambria Math" panose="02040503050406030204" pitchFamily="18" charset="0"/>
                        <a:ea typeface="Calibri" panose="020F0502020204030204" pitchFamily="34" charset="0"/>
                      </a:rPr>
                      <m:t>t</m:t>
                    </m:r>
                    <m:r>
                      <a:rPr lang="vi-VN" i="1" dirty="0">
                        <a:latin typeface="Cambria Math" panose="02040503050406030204" pitchFamily="18" charset="0"/>
                        <a:ea typeface="Cambria Math" panose="02040503050406030204" pitchFamily="18" charset="0"/>
                      </a:rPr>
                      <m:t>∈</m:t>
                    </m:r>
                    <m:d>
                      <m:dPr>
                        <m:begChr m:val="["/>
                        <m:ctrlPr>
                          <a:rPr lang="vi-VN" i="1" dirty="0">
                            <a:latin typeface="Cambria Math" panose="02040503050406030204" pitchFamily="18" charset="0"/>
                            <a:ea typeface="Cambria Math" panose="02040503050406030204" pitchFamily="18" charset="0"/>
                          </a:rPr>
                        </m:ctrlPr>
                      </m:dPr>
                      <m:e>
                        <m:sSub>
                          <m:sSubPr>
                            <m:ctrlPr>
                              <a:rPr lang="vi-VN" i="1" dirty="0">
                                <a:latin typeface="Cambria Math" panose="02040503050406030204" pitchFamily="18" charset="0"/>
                                <a:ea typeface="Cambria Math" panose="02040503050406030204" pitchFamily="18" charset="0"/>
                              </a:rPr>
                            </m:ctrlPr>
                          </m:sSubPr>
                          <m:e>
                            <m:r>
                              <m:rPr>
                                <m:sty m:val="p"/>
                              </m:rPr>
                              <a:rPr lang="vi-VN" i="1" dirty="0">
                                <a:latin typeface="Cambria Math" panose="02040503050406030204" pitchFamily="18" charset="0"/>
                                <a:ea typeface="Cambria Math" panose="02040503050406030204" pitchFamily="18" charset="0"/>
                              </a:rPr>
                              <m:t>t</m:t>
                            </m:r>
                          </m:e>
                          <m:sub>
                            <m:r>
                              <a:rPr lang="vi-VN" i="1" dirty="0">
                                <a:latin typeface="Cambria Math" panose="02040503050406030204" pitchFamily="18" charset="0"/>
                                <a:ea typeface="Cambria Math" panose="02040503050406030204" pitchFamily="18" charset="0"/>
                              </a:rPr>
                              <m:t>0</m:t>
                            </m:r>
                          </m:sub>
                        </m:sSub>
                        <m:r>
                          <a:rPr lang="vi-VN" i="1" dirty="0">
                            <a:latin typeface="Cambria Math" panose="02040503050406030204" pitchFamily="18" charset="0"/>
                            <a:ea typeface="Cambria Math" panose="02040503050406030204" pitchFamily="18" charset="0"/>
                          </a:rPr>
                          <m:t>, </m:t>
                        </m:r>
                        <m:sSub>
                          <m:sSubPr>
                            <m:ctrlPr>
                              <a:rPr lang="vi-VN" i="1" dirty="0">
                                <a:latin typeface="Cambria Math" panose="02040503050406030204" pitchFamily="18" charset="0"/>
                                <a:ea typeface="Cambria Math" panose="02040503050406030204" pitchFamily="18" charset="0"/>
                              </a:rPr>
                            </m:ctrlPr>
                          </m:sSubPr>
                          <m:e>
                            <m:r>
                              <m:rPr>
                                <m:sty m:val="p"/>
                              </m:rPr>
                              <a:rPr lang="vi-VN" i="1" dirty="0">
                                <a:latin typeface="Cambria Math" panose="02040503050406030204" pitchFamily="18" charset="0"/>
                                <a:ea typeface="Cambria Math" panose="02040503050406030204" pitchFamily="18" charset="0"/>
                              </a:rPr>
                              <m:t>t</m:t>
                            </m:r>
                          </m:e>
                          <m:sub>
                            <m:r>
                              <m:rPr>
                                <m:sty m:val="p"/>
                              </m:rPr>
                              <a:rPr lang="vi-VN" i="1" dirty="0">
                                <a:latin typeface="Cambria Math" panose="02040503050406030204" pitchFamily="18" charset="0"/>
                                <a:ea typeface="Cambria Math" panose="02040503050406030204" pitchFamily="18" charset="0"/>
                              </a:rPr>
                              <m:t>f</m:t>
                            </m:r>
                          </m:sub>
                        </m:sSub>
                      </m:e>
                    </m:d>
                  </m:oMath>
                </a14:m>
                <a:r>
                  <a:rPr lang="vi-VN" sz="1800" dirty="0">
                    <a:effectLst/>
                    <a:latin typeface="+mj-lt"/>
                    <a:ea typeface="Calibri" panose="020F0502020204030204" pitchFamily="34" charset="0"/>
                  </a:rPr>
                  <a:t> đang xét.</a:t>
                </a:r>
                <a:endParaRPr lang="en-US" dirty="0">
                  <a:latin typeface="+mj-lt"/>
                </a:endParaRPr>
              </a:p>
            </p:txBody>
          </p:sp>
        </mc:Choice>
        <mc:Fallback xmlns="">
          <p:sp>
            <p:nvSpPr>
              <p:cNvPr id="15" name="TextBox 14">
                <a:extLst>
                  <a:ext uri="{FF2B5EF4-FFF2-40B4-BE49-F238E27FC236}">
                    <a16:creationId xmlns:a16="http://schemas.microsoft.com/office/drawing/2014/main" id="{50EF9B2D-49EB-5508-ABBF-67AF45FD0EA2}"/>
                  </a:ext>
                </a:extLst>
              </p:cNvPr>
              <p:cNvSpPr txBox="1">
                <a:spLocks noRot="1" noChangeAspect="1" noMove="1" noResize="1" noEditPoints="1" noAdjustHandles="1" noChangeArrowheads="1" noChangeShapeType="1" noTextEdit="1"/>
              </p:cNvSpPr>
              <p:nvPr/>
            </p:nvSpPr>
            <p:spPr>
              <a:xfrm>
                <a:off x="480646" y="2203938"/>
                <a:ext cx="6816799" cy="878895"/>
              </a:xfrm>
              <a:prstGeom prst="rect">
                <a:avLst/>
              </a:prstGeom>
              <a:blipFill>
                <a:blip r:embed="rId3"/>
                <a:stretch>
                  <a:fillRect b="-9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5EC9451-B4F2-956A-ED8C-595E4929C253}"/>
                  </a:ext>
                </a:extLst>
              </p:cNvPr>
              <p:cNvSpPr txBox="1"/>
              <p:nvPr/>
            </p:nvSpPr>
            <p:spPr>
              <a:xfrm>
                <a:off x="603738" y="3263376"/>
                <a:ext cx="10919306" cy="660117"/>
              </a:xfrm>
              <a:prstGeom prst="rect">
                <a:avLst/>
              </a:prstGeom>
              <a:noFill/>
            </p:spPr>
            <p:txBody>
              <a:bodyPr wrap="square" rtlCol="0">
                <a:spAutoFit/>
              </a:bodyPr>
              <a:lstStyle/>
              <a:p>
                <a:r>
                  <a:rPr lang="vi-VN" sz="1800" dirty="0">
                    <a:effectLst/>
                    <a:latin typeface="+mj-lt"/>
                    <a:ea typeface="Calibri" panose="020F0502020204030204" pitchFamily="34" charset="0"/>
                  </a:rPr>
                  <a:t>Nếu trong khoảng đang xét mà </a:t>
                </a:r>
                <a14:m>
                  <m:oMath xmlns:m="http://schemas.openxmlformats.org/officeDocument/2006/math">
                    <m:r>
                      <m:rPr>
                        <m:sty m:val="p"/>
                      </m:rPr>
                      <a:rPr lang="vi-VN" dirty="0">
                        <a:latin typeface="Cambria Math" panose="02040503050406030204" pitchFamily="18" charset="0"/>
                        <a:ea typeface="Calibri" panose="020F0502020204030204" pitchFamily="34" charset="0"/>
                      </a:rPr>
                      <m:t>A</m:t>
                    </m:r>
                  </m:oMath>
                </a14:m>
                <a:r>
                  <a:rPr lang="vi-VN" dirty="0">
                    <a:latin typeface="+mj-lt"/>
                  </a:rPr>
                  <a:t>(t)</a:t>
                </a:r>
                <a14:m>
                  <m:oMath xmlns:m="http://schemas.openxmlformats.org/officeDocument/2006/math">
                    <m:r>
                      <a:rPr lang="vi-VN" i="1" smtClean="0">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0</m:t>
                    </m:r>
                    <m:r>
                      <a:rPr lang="vi-VN" i="1" smtClean="0">
                        <a:latin typeface="Cambria Math" panose="02040503050406030204" pitchFamily="18" charset="0"/>
                        <a:ea typeface="Cambria Math" panose="02040503050406030204" pitchFamily="18" charset="0"/>
                      </a:rPr>
                      <m:t>∀</m:t>
                    </m:r>
                    <m:r>
                      <m:rPr>
                        <m:sty m:val="p"/>
                      </m:rPr>
                      <a:rPr lang="vi-VN" i="1">
                        <a:latin typeface="Cambria Math" panose="02040503050406030204" pitchFamily="18" charset="0"/>
                        <a:ea typeface="Cambria Math" panose="02040503050406030204" pitchFamily="18" charset="0"/>
                      </a:rPr>
                      <m:t>t</m:t>
                    </m:r>
                    <m:r>
                      <a:rPr lang="vi-VN" b="0" i="1" smtClean="0">
                        <a:latin typeface="Cambria Math" panose="02040503050406030204" pitchFamily="18" charset="0"/>
                        <a:ea typeface="Cambria Math" panose="02040503050406030204" pitchFamily="18" charset="0"/>
                      </a:rPr>
                      <m:t>  </m:t>
                    </m:r>
                    <m:r>
                      <m:rPr>
                        <m:nor/>
                      </m:rPr>
                      <a:rPr lang="vi-VN" dirty="0">
                        <a:latin typeface="+mj-lt"/>
                        <a:ea typeface="Calibri" panose="020F0502020204030204" pitchFamily="34" charset="0"/>
                        <a:cs typeface="Times New Roman" panose="02020603050405020304" pitchFamily="18" charset="0"/>
                      </a:rPr>
                      <m:t>th</m:t>
                    </m:r>
                    <m:r>
                      <m:rPr>
                        <m:nor/>
                      </m:rPr>
                      <a:rPr lang="vi-VN" dirty="0">
                        <a:latin typeface="+mj-lt"/>
                        <a:ea typeface="Calibri" panose="020F0502020204030204" pitchFamily="34" charset="0"/>
                        <a:cs typeface="Times New Roman" panose="02020603050405020304" pitchFamily="18" charset="0"/>
                      </a:rPr>
                      <m:t>ì </m:t>
                    </m:r>
                    <m:r>
                      <m:rPr>
                        <m:nor/>
                      </m:rPr>
                      <a:rPr lang="vi-VN" dirty="0">
                        <a:latin typeface="+mj-lt"/>
                        <a:ea typeface="Calibri" panose="020F0502020204030204" pitchFamily="34" charset="0"/>
                        <a:cs typeface="Times New Roman" panose="02020603050405020304" pitchFamily="18" charset="0"/>
                      </a:rPr>
                      <m:t>ph</m:t>
                    </m:r>
                    <m:r>
                      <m:rPr>
                        <m:nor/>
                      </m:rPr>
                      <a:rPr lang="vi-VN" dirty="0">
                        <a:latin typeface="+mj-lt"/>
                        <a:ea typeface="Calibri" panose="020F0502020204030204" pitchFamily="34" charset="0"/>
                        <a:cs typeface="Times New Roman" panose="02020603050405020304" pitchFamily="18" charset="0"/>
                      </a:rPr>
                      <m:t>ươ</m:t>
                    </m:r>
                    <m:r>
                      <m:rPr>
                        <m:nor/>
                      </m:rPr>
                      <a:rPr lang="vi-VN" dirty="0">
                        <a:latin typeface="+mj-lt"/>
                        <a:ea typeface="Calibri" panose="020F0502020204030204" pitchFamily="34" charset="0"/>
                        <a:cs typeface="Times New Roman" panose="02020603050405020304" pitchFamily="18" charset="0"/>
                      </a:rPr>
                      <m:t>ng</m:t>
                    </m:r>
                    <m:r>
                      <m:rPr>
                        <m:nor/>
                      </m:rPr>
                      <a:rPr lang="vi-VN" dirty="0">
                        <a:latin typeface="+mj-lt"/>
                        <a:ea typeface="Calibri" panose="020F0502020204030204" pitchFamily="34" charset="0"/>
                        <a:cs typeface="Times New Roman" panose="02020603050405020304" pitchFamily="18" charset="0"/>
                      </a:rPr>
                      <m:t> </m:t>
                    </m:r>
                    <m:r>
                      <m:rPr>
                        <m:nor/>
                      </m:rPr>
                      <a:rPr lang="vi-VN" dirty="0">
                        <a:latin typeface="+mj-lt"/>
                        <a:ea typeface="Calibri" panose="020F0502020204030204" pitchFamily="34" charset="0"/>
                        <a:cs typeface="Times New Roman" panose="02020603050405020304" pitchFamily="18" charset="0"/>
                      </a:rPr>
                      <m:t>tr</m:t>
                    </m:r>
                    <m:r>
                      <m:rPr>
                        <m:nor/>
                      </m:rPr>
                      <a:rPr lang="vi-VN" dirty="0">
                        <a:latin typeface="+mj-lt"/>
                        <a:ea typeface="Calibri" panose="020F0502020204030204" pitchFamily="34" charset="0"/>
                        <a:cs typeface="Times New Roman" panose="02020603050405020304" pitchFamily="18" charset="0"/>
                      </a:rPr>
                      <m:t>ì</m:t>
                    </m:r>
                    <m:r>
                      <m:rPr>
                        <m:nor/>
                      </m:rPr>
                      <a:rPr lang="vi-VN" dirty="0">
                        <a:latin typeface="+mj-lt"/>
                        <a:ea typeface="Calibri" panose="020F0502020204030204" pitchFamily="34" charset="0"/>
                        <a:cs typeface="Times New Roman" panose="02020603050405020304" pitchFamily="18" charset="0"/>
                      </a:rPr>
                      <m:t>nh</m:t>
                    </m:r>
                    <m:r>
                      <m:rPr>
                        <m:nor/>
                      </m:rPr>
                      <a:rPr lang="vi-VN" dirty="0">
                        <a:latin typeface="+mj-lt"/>
                        <a:ea typeface="Calibri" panose="020F0502020204030204" pitchFamily="34" charset="0"/>
                        <a:cs typeface="Times New Roman" panose="02020603050405020304" pitchFamily="18" charset="0"/>
                      </a:rPr>
                      <m:t> (1.1) đư</m:t>
                    </m:r>
                    <m:r>
                      <m:rPr>
                        <m:nor/>
                      </m:rPr>
                      <a:rPr lang="vi-VN" dirty="0">
                        <a:latin typeface="+mj-lt"/>
                        <a:ea typeface="Calibri" panose="020F0502020204030204" pitchFamily="34" charset="0"/>
                        <a:cs typeface="Times New Roman" panose="02020603050405020304" pitchFamily="18" charset="0"/>
                      </a:rPr>
                      <m:t>a</m:t>
                    </m:r>
                    <m:r>
                      <m:rPr>
                        <m:nor/>
                      </m:rPr>
                      <a:rPr lang="vi-VN" dirty="0">
                        <a:latin typeface="+mj-lt"/>
                        <a:ea typeface="Calibri" panose="020F0502020204030204" pitchFamily="34" charset="0"/>
                        <a:cs typeface="Times New Roman" panose="02020603050405020304" pitchFamily="18" charset="0"/>
                      </a:rPr>
                      <m:t> đượ</m:t>
                    </m:r>
                    <m:r>
                      <m:rPr>
                        <m:nor/>
                      </m:rPr>
                      <a:rPr lang="vi-VN" dirty="0">
                        <a:latin typeface="+mj-lt"/>
                        <a:ea typeface="Calibri" panose="020F0502020204030204" pitchFamily="34" charset="0"/>
                        <a:cs typeface="Times New Roman" panose="02020603050405020304" pitchFamily="18" charset="0"/>
                      </a:rPr>
                      <m:t>c</m:t>
                    </m:r>
                    <m:r>
                      <m:rPr>
                        <m:nor/>
                      </m:rPr>
                      <a:rPr lang="vi-VN" dirty="0">
                        <a:latin typeface="+mj-lt"/>
                        <a:ea typeface="Calibri" panose="020F0502020204030204" pitchFamily="34" charset="0"/>
                        <a:cs typeface="Times New Roman" panose="02020603050405020304" pitchFamily="18" charset="0"/>
                      </a:rPr>
                      <m:t> </m:t>
                    </m:r>
                    <m:r>
                      <m:rPr>
                        <m:nor/>
                      </m:rPr>
                      <a:rPr lang="vi-VN" dirty="0">
                        <a:latin typeface="+mj-lt"/>
                        <a:ea typeface="Calibri" panose="020F0502020204030204" pitchFamily="34" charset="0"/>
                        <a:cs typeface="Times New Roman" panose="02020603050405020304" pitchFamily="18" charset="0"/>
                      </a:rPr>
                      <m:t>v</m:t>
                    </m:r>
                    <m:r>
                      <m:rPr>
                        <m:nor/>
                      </m:rPr>
                      <a:rPr lang="vi-VN" dirty="0">
                        <a:latin typeface="+mj-lt"/>
                        <a:ea typeface="Calibri" panose="020F0502020204030204" pitchFamily="34" charset="0"/>
                        <a:cs typeface="Times New Roman" panose="02020603050405020304" pitchFamily="18" charset="0"/>
                      </a:rPr>
                      <m:t>ề </m:t>
                    </m:r>
                    <m:r>
                      <m:rPr>
                        <m:nor/>
                      </m:rPr>
                      <a:rPr lang="vi-VN" dirty="0">
                        <a:latin typeface="+mj-lt"/>
                        <a:ea typeface="Calibri" panose="020F0502020204030204" pitchFamily="34" charset="0"/>
                        <a:cs typeface="Times New Roman" panose="02020603050405020304" pitchFamily="18" charset="0"/>
                      </a:rPr>
                      <m:t>d</m:t>
                    </m:r>
                    <m:r>
                      <m:rPr>
                        <m:nor/>
                      </m:rPr>
                      <a:rPr lang="vi-VN" dirty="0">
                        <a:latin typeface="+mj-lt"/>
                        <a:ea typeface="Calibri" panose="020F0502020204030204" pitchFamily="34" charset="0"/>
                        <a:cs typeface="Times New Roman" panose="02020603050405020304" pitchFamily="18" charset="0"/>
                      </a:rPr>
                      <m:t>ạ</m:t>
                    </m:r>
                    <m:r>
                      <m:rPr>
                        <m:nor/>
                      </m:rPr>
                      <a:rPr lang="vi-VN" dirty="0">
                        <a:latin typeface="+mj-lt"/>
                        <a:ea typeface="Calibri" panose="020F0502020204030204" pitchFamily="34" charset="0"/>
                        <a:cs typeface="Times New Roman" panose="02020603050405020304" pitchFamily="18" charset="0"/>
                      </a:rPr>
                      <m:t>ng</m:t>
                    </m:r>
                    <m:r>
                      <m:rPr>
                        <m:nor/>
                      </m:rPr>
                      <a:rPr lang="vi-VN" dirty="0">
                        <a:latin typeface="+mj-lt"/>
                        <a:ea typeface="Calibri" panose="020F0502020204030204" pitchFamily="34" charset="0"/>
                        <a:cs typeface="Times New Roman" panose="02020603050405020304" pitchFamily="18" charset="0"/>
                      </a:rPr>
                      <m:t>  </m:t>
                    </m:r>
                    <m:r>
                      <m:rPr>
                        <m:sty m:val="p"/>
                      </m:rPr>
                      <a:rPr lang="vi-VN" i="1" dirty="0">
                        <a:latin typeface="Cambria Math" panose="02040503050406030204" pitchFamily="18" charset="0"/>
                        <a:ea typeface="Calibri" panose="020F0502020204030204" pitchFamily="34" charset="0"/>
                        <a:cs typeface="Times New Roman" panose="02020603050405020304" pitchFamily="18" charset="0"/>
                      </a:rPr>
                      <m:t>y</m:t>
                    </m:r>
                    <m:r>
                      <m:rPr>
                        <m:nor/>
                      </m:rPr>
                      <a:rPr lang="vi-VN" b="0" i="0" dirty="0" smtClean="0">
                        <a:latin typeface="+mj-lt"/>
                        <a:ea typeface="Calibri" panose="020F0502020204030204" pitchFamily="34" charset="0"/>
                        <a:cs typeface="Times New Roman" panose="02020603050405020304" pitchFamily="18" charset="0"/>
                      </a:rPr>
                      <m:t>′(</m:t>
                    </m:r>
                    <m:r>
                      <m:rPr>
                        <m:sty m:val="p"/>
                      </m:rPr>
                      <a:rPr lang="vi-VN" i="1" dirty="0">
                        <a:latin typeface="Cambria Math" panose="02040503050406030204" pitchFamily="18" charset="0"/>
                        <a:ea typeface="Calibri" panose="020F0502020204030204" pitchFamily="34" charset="0"/>
                        <a:cs typeface="Times New Roman" panose="02020603050405020304" pitchFamily="18" charset="0"/>
                      </a:rPr>
                      <m:t>t</m:t>
                    </m:r>
                    <m:r>
                      <m:rPr>
                        <m:nor/>
                      </m:rPr>
                      <a:rPr lang="vi-VN" b="0" i="0" dirty="0" smtClean="0">
                        <a:latin typeface="+mj-lt"/>
                        <a:ea typeface="Calibri" panose="020F0502020204030204" pitchFamily="34" charset="0"/>
                        <a:cs typeface="Times New Roman" panose="02020603050405020304" pitchFamily="18" charset="0"/>
                      </a:rPr>
                      <m:t>)+</m:t>
                    </m:r>
                    <m:r>
                      <m:rPr>
                        <m:sty m:val="p"/>
                      </m:rPr>
                      <a:rPr lang="vi-VN" i="1" dirty="0">
                        <a:latin typeface="Cambria Math" panose="02040503050406030204" pitchFamily="18" charset="0"/>
                        <a:ea typeface="Calibri" panose="020F0502020204030204" pitchFamily="34" charset="0"/>
                        <a:cs typeface="Times New Roman" panose="02020603050405020304" pitchFamily="18" charset="0"/>
                      </a:rPr>
                      <m:t>P</m:t>
                    </m:r>
                    <m:r>
                      <m:rPr>
                        <m:nor/>
                      </m:rPr>
                      <a:rPr lang="vi-VN" b="0" i="0" dirty="0" smtClean="0">
                        <a:latin typeface="+mj-lt"/>
                        <a:ea typeface="Calibri" panose="020F0502020204030204" pitchFamily="34" charset="0"/>
                        <a:cs typeface="Times New Roman" panose="02020603050405020304" pitchFamily="18" charset="0"/>
                      </a:rPr>
                      <m:t>(</m:t>
                    </m:r>
                    <m:r>
                      <m:rPr>
                        <m:sty m:val="p"/>
                      </m:rPr>
                      <a:rPr lang="vi-VN" i="1" dirty="0">
                        <a:latin typeface="Cambria Math" panose="02040503050406030204" pitchFamily="18" charset="0"/>
                        <a:ea typeface="Calibri" panose="020F0502020204030204" pitchFamily="34" charset="0"/>
                        <a:cs typeface="Times New Roman" panose="02020603050405020304" pitchFamily="18" charset="0"/>
                      </a:rPr>
                      <m:t>t</m:t>
                    </m:r>
                    <m:r>
                      <m:rPr>
                        <m:nor/>
                      </m:rPr>
                      <a:rPr lang="vi-VN" b="0" i="0" dirty="0" smtClean="0">
                        <a:latin typeface="+mj-lt"/>
                        <a:ea typeface="Calibri" panose="020F0502020204030204" pitchFamily="34" charset="0"/>
                        <a:cs typeface="Times New Roman" panose="02020603050405020304" pitchFamily="18" charset="0"/>
                      </a:rPr>
                      <m:t>)</m:t>
                    </m:r>
                    <m:r>
                      <m:rPr>
                        <m:sty m:val="p"/>
                      </m:rPr>
                      <a:rPr lang="vi-VN" i="1" dirty="0">
                        <a:latin typeface="Cambria Math" panose="02040503050406030204" pitchFamily="18" charset="0"/>
                        <a:ea typeface="Calibri" panose="020F0502020204030204" pitchFamily="34" charset="0"/>
                        <a:cs typeface="Times New Roman" panose="02020603050405020304" pitchFamily="18" charset="0"/>
                      </a:rPr>
                      <m:t>y</m:t>
                    </m:r>
                    <m:r>
                      <m:rPr>
                        <m:nor/>
                      </m:rPr>
                      <a:rPr lang="vi-VN" b="0" i="0" dirty="0" smtClean="0">
                        <a:latin typeface="+mj-lt"/>
                        <a:ea typeface="Calibri" panose="020F0502020204030204" pitchFamily="34" charset="0"/>
                        <a:cs typeface="Times New Roman" panose="02020603050405020304" pitchFamily="18" charset="0"/>
                      </a:rPr>
                      <m:t>=</m:t>
                    </m:r>
                    <m:r>
                      <m:rPr>
                        <m:sty m:val="p"/>
                      </m:rPr>
                      <a:rPr lang="vi-VN" i="1" dirty="0">
                        <a:latin typeface="Cambria Math" panose="02040503050406030204" pitchFamily="18" charset="0"/>
                        <a:ea typeface="Calibri" panose="020F0502020204030204" pitchFamily="34" charset="0"/>
                        <a:cs typeface="Times New Roman" panose="02020603050405020304" pitchFamily="18" charset="0"/>
                      </a:rPr>
                      <m:t>Q</m:t>
                    </m:r>
                    <m:r>
                      <m:rPr>
                        <m:nor/>
                      </m:rPr>
                      <a:rPr lang="vi-VN" b="0" i="0" dirty="0" smtClean="0">
                        <a:latin typeface="+mj-lt"/>
                        <a:ea typeface="Calibri" panose="020F0502020204030204" pitchFamily="34" charset="0"/>
                        <a:cs typeface="Times New Roman" panose="02020603050405020304" pitchFamily="18" charset="0"/>
                      </a:rPr>
                      <m:t>(</m:t>
                    </m:r>
                    <m:r>
                      <m:rPr>
                        <m:sty m:val="p"/>
                      </m:rPr>
                      <a:rPr lang="vi-VN" i="1" dirty="0">
                        <a:latin typeface="Cambria Math" panose="02040503050406030204" pitchFamily="18" charset="0"/>
                        <a:ea typeface="Calibri" panose="020F0502020204030204" pitchFamily="34" charset="0"/>
                        <a:cs typeface="Times New Roman" panose="02020603050405020304" pitchFamily="18" charset="0"/>
                      </a:rPr>
                      <m:t>t</m:t>
                    </m:r>
                    <m:r>
                      <m:rPr>
                        <m:nor/>
                      </m:rPr>
                      <a:rPr lang="vi-VN" b="0" i="0" dirty="0" smtClean="0">
                        <a:latin typeface="+mj-lt"/>
                        <a:ea typeface="Calibri" panose="020F0502020204030204" pitchFamily="34" charset="0"/>
                        <a:cs typeface="Times New Roman" panose="02020603050405020304" pitchFamily="18" charset="0"/>
                      </a:rPr>
                      <m:t>)             (</m:t>
                    </m:r>
                    <m:r>
                      <a:rPr lang="vi-VN" i="1" dirty="0">
                        <a:latin typeface="Cambria Math" panose="02040503050406030204" pitchFamily="18" charset="0"/>
                        <a:ea typeface="Calibri" panose="020F0502020204030204" pitchFamily="34" charset="0"/>
                        <a:cs typeface="Times New Roman" panose="02020603050405020304" pitchFamily="18" charset="0"/>
                      </a:rPr>
                      <m:t>1</m:t>
                    </m:r>
                    <m:r>
                      <m:rPr>
                        <m:nor/>
                      </m:rPr>
                      <a:rPr lang="vi-VN" b="0" i="0" dirty="0" smtClean="0">
                        <a:latin typeface="+mj-lt"/>
                        <a:ea typeface="Calibri" panose="020F0502020204030204" pitchFamily="34" charset="0"/>
                        <a:cs typeface="Times New Roman" panose="02020603050405020304" pitchFamily="18" charset="0"/>
                      </a:rPr>
                      <m:t>.</m:t>
                    </m:r>
                    <m:r>
                      <a:rPr lang="vi-VN" i="1" dirty="0">
                        <a:latin typeface="Cambria Math" panose="02040503050406030204" pitchFamily="18" charset="0"/>
                        <a:ea typeface="Calibri" panose="020F0502020204030204" pitchFamily="34" charset="0"/>
                        <a:cs typeface="Times New Roman" panose="02020603050405020304" pitchFamily="18" charset="0"/>
                      </a:rPr>
                      <m:t>2</m:t>
                    </m:r>
                    <m:r>
                      <m:rPr>
                        <m:nor/>
                      </m:rPr>
                      <a:rPr lang="vi-VN" b="0" i="0" dirty="0" smtClean="0">
                        <a:latin typeface="+mj-lt"/>
                        <a:ea typeface="Calibri" panose="020F0502020204030204" pitchFamily="34" charset="0"/>
                        <a:cs typeface="Times New Roman" panose="02020603050405020304" pitchFamily="18" charset="0"/>
                      </a:rPr>
                      <m:t>)</m:t>
                    </m:r>
                    <m:r>
                      <m:rPr>
                        <m:nor/>
                      </m:rPr>
                      <a:rPr lang="vi-VN" dirty="0">
                        <a:latin typeface="+mj-lt"/>
                        <a:ea typeface="Calibri" panose="020F0502020204030204" pitchFamily="34" charset="0"/>
                        <a:cs typeface="Times New Roman" panose="02020603050405020304" pitchFamily="18" charset="0"/>
                      </a:rPr>
                      <m:t>   </m:t>
                    </m:r>
                  </m:oMath>
                </a14:m>
                <a:endParaRPr lang="en-US" dirty="0">
                  <a:latin typeface="+mj-lt"/>
                  <a:ea typeface="Calibri" panose="020F0502020204030204" pitchFamily="34" charset="0"/>
                  <a:cs typeface="Times New Roman" panose="02020603050405020304" pitchFamily="18" charset="0"/>
                </a:endParaRPr>
              </a:p>
              <a:p>
                <a:endParaRPr lang="en-US" dirty="0"/>
              </a:p>
            </p:txBody>
          </p:sp>
        </mc:Choice>
        <mc:Fallback xmlns="">
          <p:sp>
            <p:nvSpPr>
              <p:cNvPr id="20" name="TextBox 19">
                <a:extLst>
                  <a:ext uri="{FF2B5EF4-FFF2-40B4-BE49-F238E27FC236}">
                    <a16:creationId xmlns:a16="http://schemas.microsoft.com/office/drawing/2014/main" id="{F5EC9451-B4F2-956A-ED8C-595E4929C253}"/>
                  </a:ext>
                </a:extLst>
              </p:cNvPr>
              <p:cNvSpPr txBox="1">
                <a:spLocks noRot="1" noChangeAspect="1" noMove="1" noResize="1" noEditPoints="1" noAdjustHandles="1" noChangeArrowheads="1" noChangeShapeType="1" noTextEdit="1"/>
              </p:cNvSpPr>
              <p:nvPr/>
            </p:nvSpPr>
            <p:spPr>
              <a:xfrm>
                <a:off x="603738" y="3263376"/>
                <a:ext cx="10919306" cy="660117"/>
              </a:xfrm>
              <a:prstGeom prst="rect">
                <a:avLst/>
              </a:prstGeom>
              <a:blipFill>
                <a:blip r:embed="rId4"/>
                <a:stretch>
                  <a:fillRect l="-447" t="-2752"/>
                </a:stretch>
              </a:blipFill>
            </p:spPr>
            <p:txBody>
              <a:bodyPr/>
              <a:lstStyle/>
              <a:p>
                <a:r>
                  <a:rPr lang="en-US">
                    <a:noFill/>
                  </a:rPr>
                  <a:t> </a:t>
                </a:r>
              </a:p>
            </p:txBody>
          </p:sp>
        </mc:Fallback>
      </mc:AlternateContent>
      <p:sp>
        <p:nvSpPr>
          <p:cNvPr id="21" name="Rectangle 12">
            <a:extLst>
              <a:ext uri="{FF2B5EF4-FFF2-40B4-BE49-F238E27FC236}">
                <a16:creationId xmlns:a16="http://schemas.microsoft.com/office/drawing/2014/main" id="{4DE3322D-274B-35EF-7948-6E1AA9A9F6AB}"/>
              </a:ext>
            </a:extLst>
          </p:cNvPr>
          <p:cNvSpPr>
            <a:spLocks noChangeArrowheads="1"/>
          </p:cNvSpPr>
          <p:nvPr/>
        </p:nvSpPr>
        <p:spPr bwMode="auto">
          <a:xfrm>
            <a:off x="3739662" y="35506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4">
            <a:extLst>
              <a:ext uri="{FF2B5EF4-FFF2-40B4-BE49-F238E27FC236}">
                <a16:creationId xmlns:a16="http://schemas.microsoft.com/office/drawing/2014/main" id="{64BA2B20-6CAC-BD69-4EBA-6B6F88D368B0}"/>
              </a:ext>
            </a:extLst>
          </p:cNvPr>
          <p:cNvSpPr>
            <a:spLocks noChangeArrowheads="1"/>
          </p:cNvSpPr>
          <p:nvPr/>
        </p:nvSpPr>
        <p:spPr bwMode="auto">
          <a:xfrm>
            <a:off x="3489691" y="42453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100F88F-8193-630B-D099-C50261E39203}"/>
                  </a:ext>
                </a:extLst>
              </p:cNvPr>
              <p:cNvSpPr txBox="1"/>
              <p:nvPr/>
            </p:nvSpPr>
            <p:spPr>
              <a:xfrm>
                <a:off x="603738" y="3948310"/>
                <a:ext cx="11090031" cy="369332"/>
              </a:xfrm>
              <a:prstGeom prst="rect">
                <a:avLst/>
              </a:prstGeom>
              <a:noFill/>
            </p:spPr>
            <p:txBody>
              <a:bodyPr wrap="square" rtlCol="0">
                <a:spAutoFit/>
              </a:bodyPr>
              <a:lstStyle/>
              <a:p>
                <a:r>
                  <a:rPr lang="vi-VN" dirty="0">
                    <a:latin typeface="+mj-lt"/>
                    <a:cs typeface="Times New Roman" panose="02020603050405020304" pitchFamily="18" charset="0"/>
                  </a:rPr>
                  <a:t>Phương trình thuần nhất của (1.2) là </a:t>
                </a:r>
                <a14:m>
                  <m:oMath xmlns:m="http://schemas.openxmlformats.org/officeDocument/2006/math">
                    <m:sSup>
                      <m:sSupPr>
                        <m:ctrlPr>
                          <a:rPr lang="vi-VN" b="0" i="1" smtClean="0">
                            <a:latin typeface="Cambria Math" panose="02040503050406030204" pitchFamily="18" charset="0"/>
                          </a:rPr>
                        </m:ctrlPr>
                      </m:sSupPr>
                      <m:e>
                        <m:r>
                          <a:rPr lang="vi-VN" b="0" i="1" smtClean="0">
                            <a:latin typeface="Cambria Math" panose="02040503050406030204" pitchFamily="18" charset="0"/>
                          </a:rPr>
                          <m:t>   </m:t>
                        </m:r>
                        <m:r>
                          <m:rPr>
                            <m:sty m:val="p"/>
                          </m:rPr>
                          <a:rPr lang="vi-VN" i="1">
                            <a:latin typeface="Cambria Math" panose="02040503050406030204" pitchFamily="18" charset="0"/>
                          </a:rPr>
                          <m:t>y</m:t>
                        </m:r>
                      </m:e>
                      <m:sup>
                        <m:r>
                          <a:rPr lang="vi-VN" b="0" i="1" smtClean="0">
                            <a:latin typeface="Cambria Math" panose="02040503050406030204" pitchFamily="18" charset="0"/>
                          </a:rPr>
                          <m:t>′</m:t>
                        </m:r>
                      </m:sup>
                    </m:sSup>
                    <m:d>
                      <m:dPr>
                        <m:ctrlPr>
                          <a:rPr lang="vi-VN" b="0" i="1" smtClean="0">
                            <a:latin typeface="Cambria Math" panose="02040503050406030204" pitchFamily="18" charset="0"/>
                          </a:rPr>
                        </m:ctrlPr>
                      </m:dPr>
                      <m:e>
                        <m:r>
                          <m:rPr>
                            <m:sty m:val="p"/>
                          </m:rPr>
                          <a:rPr lang="vi-VN" i="1">
                            <a:latin typeface="Cambria Math" panose="02040503050406030204" pitchFamily="18" charset="0"/>
                          </a:rPr>
                          <m:t>t</m:t>
                        </m:r>
                      </m:e>
                    </m:d>
                  </m:oMath>
                </a14:m>
                <a:r>
                  <a:rPr lang="vi-VN" dirty="0">
                    <a:latin typeface="+mj-lt"/>
                    <a:cs typeface="Times New Roman" panose="02020603050405020304" pitchFamily="18" charset="0"/>
                  </a:rPr>
                  <a:t>+P(t)y= 0                                                                                          (1.3)</a:t>
                </a:r>
                <a:endParaRPr lang="en-US" dirty="0">
                  <a:latin typeface="+mj-lt"/>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3100F88F-8193-630B-D099-C50261E39203}"/>
                  </a:ext>
                </a:extLst>
              </p:cNvPr>
              <p:cNvSpPr txBox="1">
                <a:spLocks noRot="1" noChangeAspect="1" noMove="1" noResize="1" noEditPoints="1" noAdjustHandles="1" noChangeArrowheads="1" noChangeShapeType="1" noTextEdit="1"/>
              </p:cNvSpPr>
              <p:nvPr/>
            </p:nvSpPr>
            <p:spPr>
              <a:xfrm>
                <a:off x="603738" y="3948310"/>
                <a:ext cx="11090031" cy="369332"/>
              </a:xfrm>
              <a:prstGeom prst="rect">
                <a:avLst/>
              </a:prstGeom>
              <a:blipFill>
                <a:blip r:embed="rId5"/>
                <a:stretch>
                  <a:fillRect l="-440" t="-116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96CA8F5-F125-1D4B-268D-FF8C98E0D8DB}"/>
                  </a:ext>
                </a:extLst>
              </p:cNvPr>
              <p:cNvSpPr txBox="1"/>
              <p:nvPr/>
            </p:nvSpPr>
            <p:spPr>
              <a:xfrm>
                <a:off x="533399" y="4690467"/>
                <a:ext cx="11234656" cy="710194"/>
              </a:xfrm>
              <a:prstGeom prst="rect">
                <a:avLst/>
              </a:prstGeom>
              <a:noFill/>
            </p:spPr>
            <p:txBody>
              <a:bodyPr wrap="square" rtlCol="0">
                <a:spAutoFit/>
              </a:bodyPr>
              <a:lstStyle/>
              <a:p>
                <a:pPr marL="285750" indent="-285750">
                  <a:buFont typeface="Wingdings" panose="05000000000000000000" pitchFamily="2" charset="2"/>
                  <a:buChar char="v"/>
                </a:pPr>
                <a:r>
                  <a:rPr lang="vi-VN" dirty="0">
                    <a:latin typeface="+mj-lt"/>
                  </a:rPr>
                  <a:t>Bài toán giá trị ban đầu có dạng   </a:t>
                </a:r>
                <a14:m>
                  <m:oMath xmlns:m="http://schemas.openxmlformats.org/officeDocument/2006/math">
                    <m:d>
                      <m:dPr>
                        <m:begChr m:val="{"/>
                        <m:endChr m:val=""/>
                        <m:ctrlPr>
                          <a:rPr lang="vi-VN" i="1" smtClean="0">
                            <a:latin typeface="Cambria Math" panose="02040503050406030204" pitchFamily="18" charset="0"/>
                          </a:rPr>
                        </m:ctrlPr>
                      </m:dPr>
                      <m:e>
                        <m:eqArr>
                          <m:eqArrPr>
                            <m:ctrlPr>
                              <a:rPr lang="vi-VN" b="0" i="1" smtClean="0">
                                <a:latin typeface="Cambria Math" panose="02040503050406030204" pitchFamily="18" charset="0"/>
                              </a:rPr>
                            </m:ctrlPr>
                          </m:eqArrPr>
                          <m:e>
                            <m:sSup>
                              <m:sSupPr>
                                <m:ctrlPr>
                                  <a:rPr lang="vi-VN" b="0" i="1" smtClean="0">
                                    <a:latin typeface="Cambria Math" panose="02040503050406030204" pitchFamily="18" charset="0"/>
                                  </a:rPr>
                                </m:ctrlPr>
                              </m:sSupPr>
                              <m:e>
                                <m:r>
                                  <m:rPr>
                                    <m:sty m:val="p"/>
                                  </m:rPr>
                                  <a:rPr lang="vi-VN" i="1">
                                    <a:latin typeface="Cambria Math" panose="02040503050406030204" pitchFamily="18" charset="0"/>
                                  </a:rPr>
                                  <m:t>y</m:t>
                                </m:r>
                              </m:e>
                              <m:sup>
                                <m:r>
                                  <a:rPr lang="vi-VN" b="0" i="1" smtClean="0">
                                    <a:latin typeface="Cambria Math" panose="02040503050406030204" pitchFamily="18" charset="0"/>
                                  </a:rPr>
                                  <m:t>′</m:t>
                                </m:r>
                              </m:sup>
                            </m:sSup>
                            <m:d>
                              <m:dPr>
                                <m:ctrlPr>
                                  <a:rPr lang="vi-VN" b="0" i="1" smtClean="0">
                                    <a:latin typeface="Cambria Math" panose="02040503050406030204" pitchFamily="18" charset="0"/>
                                  </a:rPr>
                                </m:ctrlPr>
                              </m:dPr>
                              <m:e>
                                <m:r>
                                  <m:rPr>
                                    <m:sty m:val="p"/>
                                  </m:rPr>
                                  <a:rPr lang="vi-VN" i="1">
                                    <a:latin typeface="Cambria Math" panose="02040503050406030204" pitchFamily="18" charset="0"/>
                                  </a:rPr>
                                  <m:t>t</m:t>
                                </m:r>
                              </m:e>
                            </m:d>
                            <m:r>
                              <a:rPr lang="vi-VN" b="0" i="1" smtClean="0">
                                <a:latin typeface="Cambria Math" panose="02040503050406030204" pitchFamily="18" charset="0"/>
                              </a:rPr>
                              <m:t>+</m:t>
                            </m:r>
                            <m:r>
                              <m:rPr>
                                <m:sty m:val="p"/>
                              </m:rPr>
                              <a:rPr lang="vi-VN" i="1">
                                <a:latin typeface="Cambria Math" panose="02040503050406030204" pitchFamily="18" charset="0"/>
                              </a:rPr>
                              <m:t>P</m:t>
                            </m:r>
                            <m:d>
                              <m:dPr>
                                <m:ctrlPr>
                                  <a:rPr lang="vi-VN" b="0" i="1" smtClean="0">
                                    <a:latin typeface="Cambria Math" panose="02040503050406030204" pitchFamily="18" charset="0"/>
                                  </a:rPr>
                                </m:ctrlPr>
                              </m:dPr>
                              <m:e>
                                <m:r>
                                  <m:rPr>
                                    <m:sty m:val="p"/>
                                  </m:rPr>
                                  <a:rPr lang="vi-VN" i="1">
                                    <a:latin typeface="Cambria Math" panose="02040503050406030204" pitchFamily="18" charset="0"/>
                                  </a:rPr>
                                  <m:t>t</m:t>
                                </m:r>
                              </m:e>
                            </m:d>
                            <m:r>
                              <m:rPr>
                                <m:sty m:val="p"/>
                              </m:rPr>
                              <a:rPr lang="vi-VN" i="1">
                                <a:latin typeface="Cambria Math" panose="02040503050406030204" pitchFamily="18" charset="0"/>
                              </a:rPr>
                              <m:t>y</m:t>
                            </m:r>
                            <m:r>
                              <a:rPr lang="vi-VN" b="0" i="1" smtClean="0">
                                <a:latin typeface="Cambria Math" panose="02040503050406030204" pitchFamily="18" charset="0"/>
                              </a:rPr>
                              <m:t>=</m:t>
                            </m:r>
                            <m:r>
                              <m:rPr>
                                <m:sty m:val="p"/>
                              </m:rPr>
                              <a:rPr lang="vi-VN" i="1">
                                <a:latin typeface="Cambria Math" panose="02040503050406030204" pitchFamily="18" charset="0"/>
                              </a:rPr>
                              <m:t>Q</m:t>
                            </m:r>
                            <m:d>
                              <m:dPr>
                                <m:ctrlPr>
                                  <a:rPr lang="vi-VN" b="0" i="1" smtClean="0">
                                    <a:latin typeface="Cambria Math" panose="02040503050406030204" pitchFamily="18" charset="0"/>
                                  </a:rPr>
                                </m:ctrlPr>
                              </m:dPr>
                              <m:e>
                                <m:r>
                                  <m:rPr>
                                    <m:sty m:val="p"/>
                                  </m:rPr>
                                  <a:rPr lang="vi-VN" i="1">
                                    <a:latin typeface="Cambria Math" panose="02040503050406030204" pitchFamily="18" charset="0"/>
                                  </a:rPr>
                                  <m:t>t</m:t>
                                </m:r>
                              </m:e>
                            </m:d>
                            <m:r>
                              <a:rPr lang="vi-VN" b="0" i="1" smtClean="0">
                                <a:latin typeface="Cambria Math" panose="02040503050406030204" pitchFamily="18" charset="0"/>
                              </a:rPr>
                              <m:t>,</m:t>
                            </m:r>
                          </m:e>
                          <m:e>
                            <m:r>
                              <m:rPr>
                                <m:sty m:val="p"/>
                              </m:rPr>
                              <a:rPr lang="vi-VN" i="1">
                                <a:latin typeface="Cambria Math" panose="02040503050406030204" pitchFamily="18" charset="0"/>
                              </a:rPr>
                              <m:t>y</m:t>
                            </m:r>
                            <m:d>
                              <m:dPr>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t</m:t>
                                    </m:r>
                                  </m:e>
                                  <m:sub>
                                    <m:r>
                                      <a:rPr lang="vi-VN" i="1">
                                        <a:latin typeface="Cambria Math" panose="02040503050406030204" pitchFamily="18" charset="0"/>
                                      </a:rPr>
                                      <m:t>0</m:t>
                                    </m:r>
                                  </m:sub>
                                </m:sSub>
                              </m:e>
                            </m:d>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y</m:t>
                                </m:r>
                              </m:e>
                              <m:sub>
                                <m:r>
                                  <a:rPr lang="vi-VN" i="1">
                                    <a:latin typeface="Cambria Math" panose="02040503050406030204" pitchFamily="18" charset="0"/>
                                  </a:rPr>
                                  <m:t>0</m:t>
                                </m:r>
                              </m:sub>
                            </m:sSub>
                            <m:r>
                              <a:rPr lang="vi-VN" b="0" i="1" smtClean="0">
                                <a:latin typeface="Cambria Math" panose="02040503050406030204" pitchFamily="18" charset="0"/>
                              </a:rPr>
                              <m:t>.</m:t>
                            </m:r>
                          </m:e>
                        </m:eqArr>
                        <m:r>
                          <a:rPr lang="vi-VN" b="0" i="1" smtClean="0">
                            <a:latin typeface="Cambria Math" panose="02040503050406030204" pitchFamily="18" charset="0"/>
                          </a:rPr>
                          <m:t>                                                                                         (</m:t>
                        </m:r>
                        <m:r>
                          <a:rPr lang="vi-VN" i="1">
                            <a:latin typeface="Cambria Math" panose="02040503050406030204" pitchFamily="18" charset="0"/>
                          </a:rPr>
                          <m:t>1</m:t>
                        </m:r>
                        <m:r>
                          <a:rPr lang="vi-VN" b="0" i="1" smtClean="0">
                            <a:latin typeface="Cambria Math" panose="02040503050406030204" pitchFamily="18" charset="0"/>
                          </a:rPr>
                          <m:t>.</m:t>
                        </m:r>
                        <m:r>
                          <a:rPr lang="vi-VN" i="1">
                            <a:latin typeface="Cambria Math" panose="02040503050406030204" pitchFamily="18" charset="0"/>
                          </a:rPr>
                          <m:t>4</m:t>
                        </m:r>
                        <m:r>
                          <a:rPr lang="vi-VN" b="0" i="1" smtClean="0">
                            <a:latin typeface="Cambria Math" panose="02040503050406030204" pitchFamily="18" charset="0"/>
                          </a:rPr>
                          <m:t>)</m:t>
                        </m:r>
                      </m:e>
                    </m:d>
                  </m:oMath>
                </a14:m>
                <a:r>
                  <a:rPr lang="vi-VN" dirty="0">
                    <a:latin typeface="+mj-lt"/>
                  </a:rPr>
                  <a:t> </a:t>
                </a:r>
                <a:endParaRPr lang="en-US" dirty="0">
                  <a:latin typeface="+mj-lt"/>
                </a:endParaRPr>
              </a:p>
            </p:txBody>
          </p:sp>
        </mc:Choice>
        <mc:Fallback xmlns="">
          <p:sp>
            <p:nvSpPr>
              <p:cNvPr id="29" name="TextBox 28">
                <a:extLst>
                  <a:ext uri="{FF2B5EF4-FFF2-40B4-BE49-F238E27FC236}">
                    <a16:creationId xmlns:a16="http://schemas.microsoft.com/office/drawing/2014/main" id="{C96CA8F5-F125-1D4B-268D-FF8C98E0D8DB}"/>
                  </a:ext>
                </a:extLst>
              </p:cNvPr>
              <p:cNvSpPr txBox="1">
                <a:spLocks noRot="1" noChangeAspect="1" noMove="1" noResize="1" noEditPoints="1" noAdjustHandles="1" noChangeArrowheads="1" noChangeShapeType="1" noTextEdit="1"/>
              </p:cNvSpPr>
              <p:nvPr/>
            </p:nvSpPr>
            <p:spPr>
              <a:xfrm>
                <a:off x="533399" y="4690467"/>
                <a:ext cx="11234656" cy="710194"/>
              </a:xfrm>
              <a:prstGeom prst="rect">
                <a:avLst/>
              </a:prstGeom>
              <a:blipFill>
                <a:blip r:embed="rId6"/>
                <a:stretch>
                  <a:fillRect l="-326"/>
                </a:stretch>
              </a:blipFill>
            </p:spPr>
            <p:txBody>
              <a:bodyPr/>
              <a:lstStyle/>
              <a:p>
                <a:r>
                  <a:rPr lang="en-US">
                    <a:noFill/>
                  </a:rPr>
                  <a:t> </a:t>
                </a:r>
              </a:p>
            </p:txBody>
          </p:sp>
        </mc:Fallback>
      </mc:AlternateContent>
      <p:sp>
        <p:nvSpPr>
          <p:cNvPr id="32" name="Rectangle 20">
            <a:extLst>
              <a:ext uri="{FF2B5EF4-FFF2-40B4-BE49-F238E27FC236}">
                <a16:creationId xmlns:a16="http://schemas.microsoft.com/office/drawing/2014/main" id="{DE565220-43FE-675F-3367-3F76E7541A2A}"/>
              </a:ext>
            </a:extLst>
          </p:cNvPr>
          <p:cNvSpPr>
            <a:spLocks noChangeArrowheads="1"/>
          </p:cNvSpPr>
          <p:nvPr/>
        </p:nvSpPr>
        <p:spPr bwMode="auto">
          <a:xfrm>
            <a:off x="4505325" y="52665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4" name="TextBox 33">
            <a:extLst>
              <a:ext uri="{FF2B5EF4-FFF2-40B4-BE49-F238E27FC236}">
                <a16:creationId xmlns:a16="http://schemas.microsoft.com/office/drawing/2014/main" id="{F3EC6E89-8BE3-8D76-CBE3-6D1B8296C816}"/>
              </a:ext>
            </a:extLst>
          </p:cNvPr>
          <p:cNvSpPr txBox="1"/>
          <p:nvPr/>
        </p:nvSpPr>
        <p:spPr>
          <a:xfrm>
            <a:off x="543736" y="5641119"/>
            <a:ext cx="5396563" cy="369332"/>
          </a:xfrm>
          <a:prstGeom prst="rect">
            <a:avLst/>
          </a:prstGeom>
          <a:noFill/>
        </p:spPr>
        <p:txBody>
          <a:bodyPr wrap="square" rtlCol="0">
            <a:spAutoFit/>
          </a:bodyPr>
          <a:lstStyle/>
          <a:p>
            <a:r>
              <a:rPr lang="vi-VN" dirty="0">
                <a:latin typeface="+mj-lt"/>
              </a:rPr>
              <a:t>trong đó phương trình thứ 2 là điều kiện ban đầu. </a:t>
            </a:r>
            <a:endParaRPr lang="en-US" dirty="0">
              <a:latin typeface="+mj-lt"/>
            </a:endParaRPr>
          </a:p>
        </p:txBody>
      </p:sp>
      <p:sp>
        <p:nvSpPr>
          <p:cNvPr id="3" name="Slide Number Placeholder 2">
            <a:extLst>
              <a:ext uri="{FF2B5EF4-FFF2-40B4-BE49-F238E27FC236}">
                <a16:creationId xmlns:a16="http://schemas.microsoft.com/office/drawing/2014/main" id="{47097A0D-4C52-2C56-B678-17569CE53D73}"/>
              </a:ext>
            </a:extLst>
          </p:cNvPr>
          <p:cNvSpPr>
            <a:spLocks noGrp="1"/>
          </p:cNvSpPr>
          <p:nvPr>
            <p:ph type="sldNum" sz="quarter" idx="12"/>
          </p:nvPr>
        </p:nvSpPr>
        <p:spPr/>
        <p:txBody>
          <a:bodyPr/>
          <a:lstStyle/>
          <a:p>
            <a:fld id="{AE084046-3560-4550-80BC-42F145ADDE7C}" type="slidenum">
              <a:rPr lang="en-US" smtClean="0"/>
              <a:t>3</a:t>
            </a:fld>
            <a:endParaRPr lang="en-US"/>
          </a:p>
        </p:txBody>
      </p:sp>
    </p:spTree>
    <p:extLst>
      <p:ext uri="{BB962C8B-B14F-4D97-AF65-F5344CB8AC3E}">
        <p14:creationId xmlns:p14="http://schemas.microsoft.com/office/powerpoint/2010/main" val="52591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arn(inVertical)">
                                      <p:cBhvr>
                                        <p:cTn id="27" dur="500"/>
                                        <p:tgtEl>
                                          <p:spTgt spid="2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barn(inVertical)">
                                      <p:cBhvr>
                                        <p:cTn id="3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20" grpId="0"/>
      <p:bldP spid="26" grpId="0"/>
      <p:bldP spid="29"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14495-D38D-98C4-506C-5AA2E2539B16}"/>
              </a:ext>
            </a:extLst>
          </p:cNvPr>
          <p:cNvSpPr txBox="1"/>
          <p:nvPr/>
        </p:nvSpPr>
        <p:spPr>
          <a:xfrm>
            <a:off x="550986" y="480646"/>
            <a:ext cx="4876800" cy="400110"/>
          </a:xfrm>
          <a:prstGeom prst="rect">
            <a:avLst/>
          </a:prstGeom>
          <a:noFill/>
        </p:spPr>
        <p:txBody>
          <a:bodyPr wrap="square" rtlCol="0">
            <a:spAutoFit/>
          </a:bodyPr>
          <a:lstStyle/>
          <a:p>
            <a:pPr marL="285750" indent="-285750">
              <a:buFont typeface="Wingdings" panose="05000000000000000000" pitchFamily="2" charset="2"/>
              <a:buChar char="v"/>
            </a:pPr>
            <a:r>
              <a:rPr lang="vi-VN" sz="2000" dirty="0">
                <a:latin typeface="+mj-lt"/>
              </a:rPr>
              <a:t>Giải bài toán giá trị ban đầu (1.4)</a:t>
            </a:r>
            <a:endParaRPr lang="en-US" sz="2000" dirty="0">
              <a:latin typeface="+mj-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4B5C7E-6ED1-C3AD-2894-FAB5CC850386}"/>
                  </a:ext>
                </a:extLst>
              </p:cNvPr>
              <p:cNvSpPr txBox="1"/>
              <p:nvPr/>
            </p:nvSpPr>
            <p:spPr>
              <a:xfrm>
                <a:off x="587067" y="943496"/>
                <a:ext cx="10879014" cy="1379480"/>
              </a:xfrm>
              <a:prstGeom prst="rect">
                <a:avLst/>
              </a:prstGeom>
              <a:noFill/>
            </p:spPr>
            <p:txBody>
              <a:bodyPr wrap="square" rtlCol="0">
                <a:spAutoFit/>
              </a:bodyPr>
              <a:lstStyle/>
              <a:p>
                <a:r>
                  <a:rPr lang="vi-VN" sz="2000" u="sng" dirty="0">
                    <a:effectLst/>
                    <a:latin typeface="+mj-lt"/>
                    <a:ea typeface="Calibri" panose="020F0502020204030204" pitchFamily="34" charset="0"/>
                  </a:rPr>
                  <a:t>Bước 1:</a:t>
                </a:r>
                <a:r>
                  <a:rPr lang="vi-VN" sz="2000" dirty="0">
                    <a:effectLst/>
                    <a:latin typeface="+mj-lt"/>
                    <a:ea typeface="Calibri" panose="020F0502020204030204" pitchFamily="34" charset="0"/>
                  </a:rPr>
                  <a:t> Xét phương trình tuyến tính thuần nhất (1.3). Giả sử </a:t>
                </a:r>
                <a14:m>
                  <m:oMath xmlns:m="http://schemas.openxmlformats.org/officeDocument/2006/math">
                    <m:r>
                      <m:rPr>
                        <m:sty m:val="p"/>
                      </m:rPr>
                      <a:rPr lang="vi-VN" sz="2000" dirty="0">
                        <a:latin typeface="Cambria Math" panose="02040503050406030204" pitchFamily="18" charset="0"/>
                        <a:ea typeface="Calibri" panose="020F0502020204030204" pitchFamily="34" charset="0"/>
                      </a:rPr>
                      <m:t>y</m:t>
                    </m:r>
                    <m:r>
                      <a:rPr lang="vi-VN" sz="2000" i="1" dirty="0" smtClean="0">
                        <a:latin typeface="Cambria Math" panose="02040503050406030204" pitchFamily="18" charset="0"/>
                        <a:ea typeface="Cambria Math" panose="02040503050406030204" pitchFamily="18" charset="0"/>
                      </a:rPr>
                      <m:t>≠</m:t>
                    </m:r>
                    <m:r>
                      <a:rPr lang="vi-VN" sz="2000" i="1" dirty="0">
                        <a:latin typeface="Cambria Math" panose="02040503050406030204" pitchFamily="18" charset="0"/>
                        <a:ea typeface="Cambria Math" panose="02040503050406030204" pitchFamily="18" charset="0"/>
                      </a:rPr>
                      <m:t>0</m:t>
                    </m:r>
                    <m:r>
                      <m:rPr>
                        <m:nor/>
                      </m:rPr>
                      <a:rPr lang="vi-VN" sz="2000" b="0" i="0" dirty="0" smtClean="0">
                        <a:latin typeface="+mj-lt"/>
                        <a:ea typeface="Cambria Math" panose="02040503050406030204" pitchFamily="18" charset="0"/>
                      </a:rPr>
                      <m:t> </m:t>
                    </m:r>
                    <m:r>
                      <m:rPr>
                        <m:nor/>
                      </m:rPr>
                      <a:rPr lang="vi-VN" sz="2000" dirty="0">
                        <a:latin typeface="+mj-lt"/>
                        <a:ea typeface="Calibri" panose="020F0502020204030204" pitchFamily="34" charset="0"/>
                        <a:cs typeface="Times New Roman" panose="02020603050405020304" pitchFamily="18" charset="0"/>
                      </a:rPr>
                      <m:t>khi</m:t>
                    </m:r>
                    <m:r>
                      <m:rPr>
                        <m:nor/>
                      </m:rPr>
                      <a:rPr lang="vi-VN" sz="2000" dirty="0">
                        <a:latin typeface="+mj-lt"/>
                        <a:ea typeface="Calibri" panose="020F0502020204030204" pitchFamily="34" charset="0"/>
                        <a:cs typeface="Times New Roman" panose="02020603050405020304" pitchFamily="18" charset="0"/>
                      </a:rPr>
                      <m:t> đó </m:t>
                    </m:r>
                    <m:r>
                      <m:rPr>
                        <m:nor/>
                      </m:rPr>
                      <a:rPr lang="vi-VN" sz="2000" dirty="0">
                        <a:latin typeface="+mj-lt"/>
                        <a:ea typeface="Calibri" panose="020F0502020204030204" pitchFamily="34" charset="0"/>
                        <a:cs typeface="Times New Roman" panose="02020603050405020304" pitchFamily="18" charset="0"/>
                      </a:rPr>
                      <m:t>ph</m:t>
                    </m:r>
                    <m:r>
                      <m:rPr>
                        <m:nor/>
                      </m:rPr>
                      <a:rPr lang="vi-VN" sz="2000" dirty="0">
                        <a:latin typeface="+mj-lt"/>
                        <a:ea typeface="Calibri" panose="020F0502020204030204" pitchFamily="34" charset="0"/>
                        <a:cs typeface="Times New Roman" panose="02020603050405020304" pitchFamily="18" charset="0"/>
                      </a:rPr>
                      <m:t>ươ</m:t>
                    </m:r>
                    <m:r>
                      <m:rPr>
                        <m:nor/>
                      </m:rPr>
                      <a:rPr lang="vi-VN" sz="2000" dirty="0">
                        <a:latin typeface="+mj-lt"/>
                        <a:ea typeface="Calibri" panose="020F0502020204030204" pitchFamily="34" charset="0"/>
                        <a:cs typeface="Times New Roman" panose="02020603050405020304" pitchFamily="18" charset="0"/>
                      </a:rPr>
                      <m:t>ng</m:t>
                    </m:r>
                    <m:r>
                      <m:rPr>
                        <m:nor/>
                      </m:rPr>
                      <a:rPr lang="vi-VN" sz="2000" dirty="0">
                        <a:latin typeface="+mj-lt"/>
                        <a:ea typeface="Calibri" panose="020F0502020204030204" pitchFamily="34" charset="0"/>
                        <a:cs typeface="Times New Roman" panose="02020603050405020304" pitchFamily="18" charset="0"/>
                      </a:rPr>
                      <m:t> </m:t>
                    </m:r>
                    <m:r>
                      <m:rPr>
                        <m:nor/>
                      </m:rPr>
                      <a:rPr lang="vi-VN" sz="2000" dirty="0">
                        <a:latin typeface="+mj-lt"/>
                        <a:ea typeface="Calibri" panose="020F0502020204030204" pitchFamily="34" charset="0"/>
                        <a:cs typeface="Times New Roman" panose="02020603050405020304" pitchFamily="18" charset="0"/>
                      </a:rPr>
                      <m:t>tr</m:t>
                    </m:r>
                    <m:r>
                      <m:rPr>
                        <m:nor/>
                      </m:rPr>
                      <a:rPr lang="vi-VN" sz="2000" dirty="0">
                        <a:latin typeface="+mj-lt"/>
                        <a:ea typeface="Calibri" panose="020F0502020204030204" pitchFamily="34" charset="0"/>
                        <a:cs typeface="Times New Roman" panose="02020603050405020304" pitchFamily="18" charset="0"/>
                      </a:rPr>
                      <m:t>ì</m:t>
                    </m:r>
                    <m:r>
                      <m:rPr>
                        <m:nor/>
                      </m:rPr>
                      <a:rPr lang="vi-VN" sz="2000" dirty="0">
                        <a:latin typeface="+mj-lt"/>
                        <a:ea typeface="Calibri" panose="020F0502020204030204" pitchFamily="34" charset="0"/>
                        <a:cs typeface="Times New Roman" panose="02020603050405020304" pitchFamily="18" charset="0"/>
                      </a:rPr>
                      <m:t>nh</m:t>
                    </m:r>
                    <m:r>
                      <m:rPr>
                        <m:nor/>
                      </m:rPr>
                      <a:rPr lang="vi-VN" sz="2000" dirty="0">
                        <a:latin typeface="+mj-lt"/>
                        <a:ea typeface="Calibri" panose="020F0502020204030204" pitchFamily="34" charset="0"/>
                        <a:cs typeface="Times New Roman" panose="02020603050405020304" pitchFamily="18" charset="0"/>
                      </a:rPr>
                      <m:t>  (1.3) đư</m:t>
                    </m:r>
                    <m:r>
                      <m:rPr>
                        <m:nor/>
                      </m:rPr>
                      <a:rPr lang="vi-VN" sz="2000" dirty="0">
                        <a:latin typeface="+mj-lt"/>
                        <a:ea typeface="Calibri" panose="020F0502020204030204" pitchFamily="34" charset="0"/>
                        <a:cs typeface="Times New Roman" panose="02020603050405020304" pitchFamily="18" charset="0"/>
                      </a:rPr>
                      <m:t>a</m:t>
                    </m:r>
                    <m:r>
                      <m:rPr>
                        <m:nor/>
                      </m:rPr>
                      <a:rPr lang="vi-VN" sz="2000" dirty="0">
                        <a:latin typeface="+mj-lt"/>
                        <a:ea typeface="Calibri" panose="020F0502020204030204" pitchFamily="34" charset="0"/>
                        <a:cs typeface="Times New Roman" panose="02020603050405020304" pitchFamily="18" charset="0"/>
                      </a:rPr>
                      <m:t> đượ</m:t>
                    </m:r>
                    <m:r>
                      <m:rPr>
                        <m:nor/>
                      </m:rPr>
                      <a:rPr lang="vi-VN" sz="2000" dirty="0">
                        <a:latin typeface="+mj-lt"/>
                        <a:ea typeface="Calibri" panose="020F0502020204030204" pitchFamily="34" charset="0"/>
                        <a:cs typeface="Times New Roman" panose="02020603050405020304" pitchFamily="18" charset="0"/>
                      </a:rPr>
                      <m:t>c</m:t>
                    </m:r>
                    <m:r>
                      <m:rPr>
                        <m:nor/>
                      </m:rPr>
                      <a:rPr lang="vi-VN" sz="2000" dirty="0">
                        <a:latin typeface="+mj-lt"/>
                        <a:ea typeface="Calibri" panose="020F0502020204030204" pitchFamily="34" charset="0"/>
                        <a:cs typeface="Times New Roman" panose="02020603050405020304" pitchFamily="18" charset="0"/>
                      </a:rPr>
                      <m:t> </m:t>
                    </m:r>
                    <m:r>
                      <m:rPr>
                        <m:nor/>
                      </m:rPr>
                      <a:rPr lang="vi-VN" sz="2000" dirty="0">
                        <a:latin typeface="+mj-lt"/>
                        <a:ea typeface="Calibri" panose="020F0502020204030204" pitchFamily="34" charset="0"/>
                        <a:cs typeface="Times New Roman" panose="02020603050405020304" pitchFamily="18" charset="0"/>
                      </a:rPr>
                      <m:t>v</m:t>
                    </m:r>
                    <m:r>
                      <m:rPr>
                        <m:nor/>
                      </m:rPr>
                      <a:rPr lang="vi-VN" sz="2000" dirty="0">
                        <a:latin typeface="+mj-lt"/>
                        <a:ea typeface="Calibri" panose="020F0502020204030204" pitchFamily="34" charset="0"/>
                        <a:cs typeface="Times New Roman" panose="02020603050405020304" pitchFamily="18" charset="0"/>
                      </a:rPr>
                      <m:t>ề </m:t>
                    </m:r>
                    <m:r>
                      <m:rPr>
                        <m:nor/>
                      </m:rPr>
                      <a:rPr lang="vi-VN" sz="2000" dirty="0">
                        <a:latin typeface="+mj-lt"/>
                        <a:ea typeface="Calibri" panose="020F0502020204030204" pitchFamily="34" charset="0"/>
                        <a:cs typeface="Times New Roman" panose="02020603050405020304" pitchFamily="18" charset="0"/>
                      </a:rPr>
                      <m:t>d</m:t>
                    </m:r>
                    <m:r>
                      <m:rPr>
                        <m:nor/>
                      </m:rPr>
                      <a:rPr lang="vi-VN" sz="2000" dirty="0">
                        <a:latin typeface="+mj-lt"/>
                        <a:ea typeface="Calibri" panose="020F0502020204030204" pitchFamily="34" charset="0"/>
                        <a:cs typeface="Times New Roman" panose="02020603050405020304" pitchFamily="18" charset="0"/>
                      </a:rPr>
                      <m:t>ạ</m:t>
                    </m:r>
                    <m:r>
                      <m:rPr>
                        <m:nor/>
                      </m:rPr>
                      <a:rPr lang="vi-VN" sz="2000" dirty="0">
                        <a:latin typeface="+mj-lt"/>
                        <a:ea typeface="Calibri" panose="020F0502020204030204" pitchFamily="34" charset="0"/>
                        <a:cs typeface="Times New Roman" panose="02020603050405020304" pitchFamily="18" charset="0"/>
                      </a:rPr>
                      <m:t>ng</m:t>
                    </m:r>
                    <m:r>
                      <m:rPr>
                        <m:nor/>
                      </m:rPr>
                      <a:rPr lang="vi-VN" sz="2000" dirty="0">
                        <a:latin typeface="+mj-lt"/>
                        <a:ea typeface="Calibri" panose="020F0502020204030204" pitchFamily="34" charset="0"/>
                        <a:cs typeface="Times New Roman" panose="02020603050405020304" pitchFamily="18" charset="0"/>
                      </a:rPr>
                      <m:t> </m:t>
                    </m:r>
                  </m:oMath>
                </a14:m>
                <a:endParaRPr lang="vi-VN" sz="2000"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vi-VN" sz="2000" i="1" smtClean="0">
                              <a:latin typeface="Cambria Math" panose="02040503050406030204" pitchFamily="18" charset="0"/>
                              <a:cs typeface="Times New Roman" panose="02020603050405020304" pitchFamily="18" charset="0"/>
                            </a:rPr>
                          </m:ctrlPr>
                        </m:fPr>
                        <m:num>
                          <m:r>
                            <m:rPr>
                              <m:sty m:val="p"/>
                            </m:rPr>
                            <a:rPr lang="vi-VN" sz="2000" i="1">
                              <a:latin typeface="Cambria Math" panose="02040503050406030204" pitchFamily="18" charset="0"/>
                              <a:cs typeface="Times New Roman" panose="02020603050405020304" pitchFamily="18" charset="0"/>
                            </a:rPr>
                            <m:t>y</m:t>
                          </m:r>
                          <m:r>
                            <a:rPr lang="vi-VN" sz="2000" b="0" i="1" smtClean="0">
                              <a:latin typeface="Cambria Math" panose="02040503050406030204" pitchFamily="18" charset="0"/>
                              <a:cs typeface="Times New Roman" panose="02020603050405020304" pitchFamily="18" charset="0"/>
                            </a:rPr>
                            <m:t>′(</m:t>
                          </m:r>
                          <m:r>
                            <m:rPr>
                              <m:sty m:val="p"/>
                            </m:rPr>
                            <a:rPr lang="vi-VN" sz="2000" i="1">
                              <a:latin typeface="Cambria Math" panose="02040503050406030204" pitchFamily="18" charset="0"/>
                              <a:cs typeface="Times New Roman" panose="02020603050405020304" pitchFamily="18" charset="0"/>
                            </a:rPr>
                            <m:t>t</m:t>
                          </m:r>
                          <m:r>
                            <a:rPr lang="vi-VN" sz="2000" b="0" i="1" smtClean="0">
                              <a:latin typeface="Cambria Math" panose="02040503050406030204" pitchFamily="18" charset="0"/>
                              <a:cs typeface="Times New Roman" panose="02020603050405020304" pitchFamily="18" charset="0"/>
                            </a:rPr>
                            <m:t>)</m:t>
                          </m:r>
                        </m:num>
                        <m:den>
                          <m:r>
                            <m:rPr>
                              <m:sty m:val="p"/>
                            </m:rPr>
                            <a:rPr lang="vi-VN" sz="2000" i="1">
                              <a:latin typeface="Cambria Math" panose="02040503050406030204" pitchFamily="18" charset="0"/>
                              <a:cs typeface="Times New Roman" panose="02020603050405020304" pitchFamily="18" charset="0"/>
                            </a:rPr>
                            <m:t>y</m:t>
                          </m:r>
                          <m:r>
                            <a:rPr lang="vi-VN" sz="2000" b="0" i="1" smtClean="0">
                              <a:latin typeface="Cambria Math" panose="02040503050406030204" pitchFamily="18" charset="0"/>
                              <a:cs typeface="Times New Roman" panose="02020603050405020304" pitchFamily="18" charset="0"/>
                            </a:rPr>
                            <m:t>(</m:t>
                          </m:r>
                          <m:r>
                            <m:rPr>
                              <m:sty m:val="p"/>
                            </m:rPr>
                            <a:rPr lang="vi-VN" sz="2000" i="1">
                              <a:latin typeface="Cambria Math" panose="02040503050406030204" pitchFamily="18" charset="0"/>
                              <a:cs typeface="Times New Roman" panose="02020603050405020304" pitchFamily="18" charset="0"/>
                            </a:rPr>
                            <m:t>t</m:t>
                          </m:r>
                          <m:r>
                            <a:rPr lang="vi-VN" sz="2000" b="0" i="1" smtClean="0">
                              <a:latin typeface="Cambria Math" panose="02040503050406030204" pitchFamily="18" charset="0"/>
                              <a:cs typeface="Times New Roman" panose="02020603050405020304" pitchFamily="18" charset="0"/>
                            </a:rPr>
                            <m:t>)</m:t>
                          </m:r>
                        </m:den>
                      </m:f>
                      <m:r>
                        <a:rPr lang="vi-VN" sz="2000" b="0" i="1" smtClean="0">
                          <a:latin typeface="Cambria Math" panose="02040503050406030204" pitchFamily="18" charset="0"/>
                          <a:cs typeface="Times New Roman" panose="02020603050405020304" pitchFamily="18" charset="0"/>
                        </a:rPr>
                        <m:t>=−</m:t>
                      </m:r>
                      <m:r>
                        <m:rPr>
                          <m:sty m:val="p"/>
                        </m:rPr>
                        <a:rPr lang="vi-VN" sz="2000" i="1">
                          <a:latin typeface="Cambria Math" panose="02040503050406030204" pitchFamily="18" charset="0"/>
                          <a:cs typeface="Times New Roman" panose="02020603050405020304" pitchFamily="18" charset="0"/>
                        </a:rPr>
                        <m:t>P</m:t>
                      </m:r>
                      <m:r>
                        <m:rPr>
                          <m:nor/>
                        </m:rPr>
                        <a:rPr lang="vi-VN" sz="2000" dirty="0">
                          <a:latin typeface="+mj-lt"/>
                        </a:rPr>
                        <m:t>(</m:t>
                      </m:r>
                      <m:r>
                        <m:rPr>
                          <m:nor/>
                        </m:rPr>
                        <a:rPr lang="vi-VN" sz="2000" dirty="0">
                          <a:latin typeface="+mj-lt"/>
                        </a:rPr>
                        <m:t>t</m:t>
                      </m:r>
                      <m:r>
                        <m:rPr>
                          <m:nor/>
                        </m:rPr>
                        <a:rPr lang="vi-VN" sz="2000" dirty="0">
                          <a:latin typeface="+mj-lt"/>
                        </a:rPr>
                        <m:t>)</m:t>
                      </m:r>
                    </m:oMath>
                  </m:oMathPara>
                </a14:m>
                <a:endParaRPr lang="vi-VN" sz="2000" dirty="0">
                  <a:latin typeface="+mj-lt"/>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64B5C7E-6ED1-C3AD-2894-FAB5CC850386}"/>
                  </a:ext>
                </a:extLst>
              </p:cNvPr>
              <p:cNvSpPr txBox="1">
                <a:spLocks noRot="1" noChangeAspect="1" noMove="1" noResize="1" noEditPoints="1" noAdjustHandles="1" noChangeArrowheads="1" noChangeShapeType="1" noTextEdit="1"/>
              </p:cNvSpPr>
              <p:nvPr/>
            </p:nvSpPr>
            <p:spPr>
              <a:xfrm>
                <a:off x="587067" y="943496"/>
                <a:ext cx="10879014" cy="1379480"/>
              </a:xfrm>
              <a:prstGeom prst="rect">
                <a:avLst/>
              </a:prstGeom>
              <a:blipFill>
                <a:blip r:embed="rId2"/>
                <a:stretch>
                  <a:fillRect l="-560" t="-2655"/>
                </a:stretch>
              </a:blipFill>
            </p:spPr>
            <p:txBody>
              <a:bodyPr/>
              <a:lstStyle/>
              <a:p>
                <a:r>
                  <a:rPr lang="en-US">
                    <a:noFill/>
                  </a:rPr>
                  <a:t> </a:t>
                </a:r>
              </a:p>
            </p:txBody>
          </p:sp>
        </mc:Fallback>
      </mc:AlternateContent>
      <p:sp>
        <p:nvSpPr>
          <p:cNvPr id="6" name="Rectangle 2">
            <a:extLst>
              <a:ext uri="{FF2B5EF4-FFF2-40B4-BE49-F238E27FC236}">
                <a16:creationId xmlns:a16="http://schemas.microsoft.com/office/drawing/2014/main" id="{70C0597C-9872-0F6E-50D3-2CCECAC991A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4">
            <a:extLst>
              <a:ext uri="{FF2B5EF4-FFF2-40B4-BE49-F238E27FC236}">
                <a16:creationId xmlns:a16="http://schemas.microsoft.com/office/drawing/2014/main" id="{809A023A-E7F3-0F76-BC75-E1D2400010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13C96D-D807-68CC-3EC6-32E1C104E4F1}"/>
                  </a:ext>
                </a:extLst>
              </p:cNvPr>
              <p:cNvSpPr txBox="1"/>
              <p:nvPr/>
            </p:nvSpPr>
            <p:spPr>
              <a:xfrm>
                <a:off x="642183" y="2323569"/>
                <a:ext cx="10556004" cy="544636"/>
              </a:xfrm>
              <a:prstGeom prst="rect">
                <a:avLst/>
              </a:prstGeom>
              <a:noFill/>
            </p:spPr>
            <p:txBody>
              <a:bodyPr wrap="square" rtlCol="0">
                <a:spAutoFit/>
              </a:bodyPr>
              <a:lstStyle/>
              <a:p>
                <a:r>
                  <a:rPr lang="vi-VN" sz="2000" dirty="0">
                    <a:effectLst/>
                    <a:latin typeface="+mj-lt"/>
                    <a:ea typeface="Calibri" panose="020F0502020204030204" pitchFamily="34" charset="0"/>
                  </a:rPr>
                  <a:t>Do đó lấy tích phân hai về từ  </a:t>
                </a:r>
                <a14:m>
                  <m:oMath xmlns:m="http://schemas.openxmlformats.org/officeDocument/2006/math">
                    <m:sSub>
                      <m:sSubPr>
                        <m:ctrlPr>
                          <a:rPr lang="vi-VN" sz="2000" i="1" smtClean="0">
                            <a:effectLst/>
                            <a:latin typeface="Cambria Math" panose="02040503050406030204" pitchFamily="18" charset="0"/>
                          </a:rPr>
                        </m:ctrlPr>
                      </m:sSubPr>
                      <m:e>
                        <m:r>
                          <m:rPr>
                            <m:sty m:val="p"/>
                          </m:rPr>
                          <a:rPr lang="vi-VN" sz="2000" i="1">
                            <a:latin typeface="Cambria Math" panose="02040503050406030204" pitchFamily="18" charset="0"/>
                          </a:rPr>
                          <m:t>t</m:t>
                        </m:r>
                      </m:e>
                      <m:sub>
                        <m:r>
                          <a:rPr lang="vi-VN" sz="2000" i="1">
                            <a:latin typeface="Cambria Math" panose="02040503050406030204" pitchFamily="18" charset="0"/>
                          </a:rPr>
                          <m:t>0</m:t>
                        </m:r>
                      </m:sub>
                    </m:sSub>
                  </m:oMath>
                </a14:m>
                <a:r>
                  <a:rPr lang="vi-VN" sz="2000" dirty="0">
                    <a:effectLst/>
                    <a:latin typeface="+mj-lt"/>
                    <a:ea typeface="Calibri" panose="020F0502020204030204" pitchFamily="34" charset="0"/>
                  </a:rPr>
                  <a:t> đến t ta được </a:t>
                </a:r>
                <a14:m>
                  <m:oMath xmlns:m="http://schemas.openxmlformats.org/officeDocument/2006/math">
                    <m:r>
                      <m:rPr>
                        <m:sty m:val="p"/>
                      </m:rPr>
                      <a:rPr lang="vi-VN" sz="2000" i="1" dirty="0">
                        <a:latin typeface="Cambria Math" panose="02040503050406030204" pitchFamily="18" charset="0"/>
                        <a:ea typeface="Calibri" panose="020F0502020204030204" pitchFamily="34" charset="0"/>
                      </a:rPr>
                      <m:t>ln</m:t>
                    </m:r>
                    <m:d>
                      <m:dPr>
                        <m:begChr m:val="|"/>
                        <m:endChr m:val="|"/>
                        <m:ctrlPr>
                          <a:rPr lang="vi-VN" sz="2000" i="1" dirty="0" smtClean="0">
                            <a:latin typeface="Cambria Math" panose="02040503050406030204" pitchFamily="18" charset="0"/>
                          </a:rPr>
                        </m:ctrlPr>
                      </m:dPr>
                      <m:e>
                        <m:r>
                          <m:rPr>
                            <m:sty m:val="p"/>
                          </m:rPr>
                          <a:rPr lang="vi-VN" sz="2000" i="1" dirty="0">
                            <a:latin typeface="Cambria Math" panose="02040503050406030204" pitchFamily="18" charset="0"/>
                          </a:rPr>
                          <m:t>y</m:t>
                        </m:r>
                        <m:r>
                          <a:rPr lang="vi-VN" sz="2000" b="0" i="1" dirty="0" smtClean="0">
                            <a:latin typeface="Cambria Math" panose="02040503050406030204" pitchFamily="18" charset="0"/>
                          </a:rPr>
                          <m:t>(</m:t>
                        </m:r>
                        <m:r>
                          <m:rPr>
                            <m:sty m:val="p"/>
                          </m:rPr>
                          <a:rPr lang="vi-VN" sz="2000" i="1" dirty="0">
                            <a:latin typeface="Cambria Math" panose="02040503050406030204" pitchFamily="18" charset="0"/>
                          </a:rPr>
                          <m:t>t</m:t>
                        </m:r>
                        <m:r>
                          <a:rPr lang="vi-VN" sz="2000" b="0" i="1" dirty="0" smtClean="0">
                            <a:latin typeface="Cambria Math" panose="02040503050406030204" pitchFamily="18" charset="0"/>
                          </a:rPr>
                          <m:t>)</m:t>
                        </m:r>
                      </m:e>
                    </m:d>
                    <m:r>
                      <a:rPr lang="vi-VN" sz="2000" b="0" i="1" dirty="0" smtClean="0">
                        <a:latin typeface="Cambria Math" panose="02040503050406030204" pitchFamily="18" charset="0"/>
                      </a:rPr>
                      <m:t>=−</m:t>
                    </m:r>
                    <m:nary>
                      <m:naryPr>
                        <m:ctrlPr>
                          <a:rPr lang="vi-VN" sz="2000" b="0" i="1" dirty="0" smtClean="0">
                            <a:latin typeface="Cambria Math" panose="02040503050406030204" pitchFamily="18" charset="0"/>
                          </a:rPr>
                        </m:ctrlPr>
                      </m:naryPr>
                      <m:sub>
                        <m:sSub>
                          <m:sSubPr>
                            <m:ctrlPr>
                              <a:rPr lang="vi-VN" sz="2000" b="0" i="1" dirty="0" smtClean="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b="0" i="1" dirty="0" smtClean="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r>
                          <a:rPr lang="vi-VN" sz="2000" b="0" i="1" dirty="0" smtClean="0">
                            <a:latin typeface="Cambria Math" panose="02040503050406030204" pitchFamily="18" charset="0"/>
                          </a:rPr>
                          <m:t>+</m:t>
                        </m:r>
                        <m:r>
                          <m:rPr>
                            <m:sty m:val="p"/>
                          </m:rPr>
                          <a:rPr lang="vi-VN" sz="2000" i="1" dirty="0">
                            <a:latin typeface="Cambria Math" panose="02040503050406030204" pitchFamily="18" charset="0"/>
                          </a:rPr>
                          <m:t>ln</m:t>
                        </m:r>
                      </m:e>
                    </m:nary>
                  </m:oMath>
                </a14:m>
                <a:r>
                  <a:rPr lang="vi-VN" sz="2000" dirty="0">
                    <a:latin typeface="+mj-lt"/>
                  </a:rPr>
                  <a:t> </a:t>
                </a:r>
                <a14:m>
                  <m:oMath xmlns:m="http://schemas.openxmlformats.org/officeDocument/2006/math">
                    <m:d>
                      <m:dPr>
                        <m:begChr m:val="|"/>
                        <m:endChr m:val="|"/>
                        <m:ctrlPr>
                          <a:rPr lang="vi-VN" sz="2000" i="1" dirty="0" smtClean="0">
                            <a:latin typeface="Cambria Math" panose="02040503050406030204" pitchFamily="18" charset="0"/>
                          </a:rPr>
                        </m:ctrlPr>
                      </m:dPr>
                      <m:e>
                        <m:r>
                          <m:rPr>
                            <m:nor/>
                          </m:rPr>
                          <a:rPr lang="vi-VN" sz="2000" dirty="0">
                            <a:latin typeface="+mj-lt"/>
                          </a:rPr>
                          <m:t>y</m:t>
                        </m:r>
                        <m:r>
                          <m:rPr>
                            <m:nor/>
                          </m:rPr>
                          <a:rPr lang="vi-VN" sz="2000" dirty="0">
                            <a:latin typeface="+mj-lt"/>
                          </a:rPr>
                          <m:t>(</m:t>
                        </m:r>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a:rPr lang="vi-VN" sz="2000" i="1">
                                <a:latin typeface="Cambria Math" panose="02040503050406030204" pitchFamily="18" charset="0"/>
                              </a:rPr>
                              <m:t>0</m:t>
                            </m:r>
                          </m:sub>
                        </m:sSub>
                        <m:r>
                          <a:rPr lang="vi-VN" sz="2000" b="0" i="1" smtClean="0">
                            <a:latin typeface="Cambria Math" panose="02040503050406030204" pitchFamily="18" charset="0"/>
                          </a:rPr>
                          <m:t>)</m:t>
                        </m:r>
                      </m:e>
                    </m:d>
                  </m:oMath>
                </a14:m>
                <a:r>
                  <a:rPr lang="vi-VN" sz="2000" dirty="0">
                    <a:latin typeface="+mj-lt"/>
                  </a:rPr>
                  <a:t>   (y(</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t</m:t>
                        </m:r>
                      </m:e>
                      <m:sub>
                        <m:r>
                          <a:rPr lang="vi-VN" sz="2000" i="1">
                            <a:latin typeface="Cambria Math" panose="02040503050406030204" pitchFamily="18" charset="0"/>
                          </a:rPr>
                          <m:t>0</m:t>
                        </m:r>
                      </m:sub>
                    </m:sSub>
                    <m:r>
                      <a:rPr lang="vi-VN" sz="2000" b="0" i="1" smtClean="0">
                        <a:latin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m:t>
                    </m:r>
                    <m:r>
                      <a:rPr lang="vi-VN" sz="2000" i="1">
                        <a:latin typeface="Cambria Math" panose="02040503050406030204" pitchFamily="18" charset="0"/>
                        <a:ea typeface="Cambria Math" panose="02040503050406030204" pitchFamily="18" charset="0"/>
                      </a:rPr>
                      <m:t>0</m:t>
                    </m:r>
                  </m:oMath>
                </a14:m>
                <a:r>
                  <a:rPr lang="vi-VN" sz="2000" dirty="0">
                    <a:latin typeface="+mj-lt"/>
                  </a:rPr>
                  <a:t>)</a:t>
                </a:r>
                <a:endParaRPr lang="en-US" sz="2000" dirty="0">
                  <a:latin typeface="+mj-lt"/>
                </a:endParaRPr>
              </a:p>
            </p:txBody>
          </p:sp>
        </mc:Choice>
        <mc:Fallback xmlns="">
          <p:sp>
            <p:nvSpPr>
              <p:cNvPr id="11" name="TextBox 10">
                <a:extLst>
                  <a:ext uri="{FF2B5EF4-FFF2-40B4-BE49-F238E27FC236}">
                    <a16:creationId xmlns:a16="http://schemas.microsoft.com/office/drawing/2014/main" id="{7413C96D-D807-68CC-3EC6-32E1C104E4F1}"/>
                  </a:ext>
                </a:extLst>
              </p:cNvPr>
              <p:cNvSpPr txBox="1">
                <a:spLocks noRot="1" noChangeAspect="1" noMove="1" noResize="1" noEditPoints="1" noAdjustHandles="1" noChangeArrowheads="1" noChangeShapeType="1" noTextEdit="1"/>
              </p:cNvSpPr>
              <p:nvPr/>
            </p:nvSpPr>
            <p:spPr>
              <a:xfrm>
                <a:off x="642183" y="2323569"/>
                <a:ext cx="10556004" cy="544636"/>
              </a:xfrm>
              <a:prstGeom prst="rect">
                <a:avLst/>
              </a:prstGeom>
              <a:blipFill>
                <a:blip r:embed="rId3"/>
                <a:stretch>
                  <a:fillRect l="-577" t="-105556" b="-153333"/>
                </a:stretch>
              </a:blipFill>
            </p:spPr>
            <p:txBody>
              <a:bodyPr/>
              <a:lstStyle/>
              <a:p>
                <a:r>
                  <a:rPr lang="en-US">
                    <a:noFill/>
                  </a:rPr>
                  <a:t> </a:t>
                </a:r>
              </a:p>
            </p:txBody>
          </p:sp>
        </mc:Fallback>
      </mc:AlternateContent>
      <p:sp>
        <p:nvSpPr>
          <p:cNvPr id="12" name="Rectangle 6">
            <a:extLst>
              <a:ext uri="{FF2B5EF4-FFF2-40B4-BE49-F238E27FC236}">
                <a16:creationId xmlns:a16="http://schemas.microsoft.com/office/drawing/2014/main" id="{1401643A-34B5-50C5-C525-4F604CABC9E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8">
            <a:extLst>
              <a:ext uri="{FF2B5EF4-FFF2-40B4-BE49-F238E27FC236}">
                <a16:creationId xmlns:a16="http://schemas.microsoft.com/office/drawing/2014/main" id="{2496BD2F-A734-398D-7B1A-A1FC77F0E8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679C58-466C-C526-A391-C6C61BE10C6E}"/>
                  </a:ext>
                </a:extLst>
              </p:cNvPr>
              <p:cNvSpPr txBox="1"/>
              <p:nvPr/>
            </p:nvSpPr>
            <p:spPr>
              <a:xfrm>
                <a:off x="642183" y="3000834"/>
                <a:ext cx="10691444" cy="849143"/>
              </a:xfrm>
              <a:prstGeom prst="rect">
                <a:avLst/>
              </a:prstGeom>
              <a:noFill/>
            </p:spPr>
            <p:txBody>
              <a:bodyPr wrap="square" rtlCol="0">
                <a:spAutoFit/>
              </a:bodyPr>
              <a:lstStyle/>
              <a:p>
                <a:r>
                  <a:rPr lang="vi-VN" sz="2000" dirty="0">
                    <a:latin typeface="+mj-lt"/>
                  </a:rPr>
                  <a:t>Vì vậy ta có    </a:t>
                </a:r>
              </a:p>
              <a:p>
                <a:r>
                  <a:rPr lang="vi-VN" sz="2000" dirty="0">
                    <a:latin typeface="+mj-lt"/>
                  </a:rPr>
                  <a:t>                                                            y(t)=y(</a:t>
                </a:r>
                <a14:m>
                  <m:oMath xmlns:m="http://schemas.openxmlformats.org/officeDocument/2006/math">
                    <m:sSub>
                      <m:sSubPr>
                        <m:ctrlPr>
                          <a:rPr lang="vi-VN" sz="2000" i="1" smtClean="0">
                            <a:latin typeface="Cambria Math" panose="02040503050406030204" pitchFamily="18" charset="0"/>
                          </a:rPr>
                        </m:ctrlPr>
                      </m:sSubPr>
                      <m:e>
                        <m:r>
                          <m:rPr>
                            <m:sty m:val="p"/>
                          </m:rPr>
                          <a:rPr lang="vi-VN" sz="2000" i="1">
                            <a:latin typeface="Cambria Math" panose="02040503050406030204" pitchFamily="18" charset="0"/>
                          </a:rPr>
                          <m:t>t</m:t>
                        </m:r>
                      </m:e>
                      <m:sub>
                        <m:r>
                          <a:rPr lang="vi-VN" sz="2000" i="1">
                            <a:latin typeface="Cambria Math" panose="02040503050406030204" pitchFamily="18" charset="0"/>
                          </a:rPr>
                          <m:t>0</m:t>
                        </m:r>
                      </m:sub>
                    </m:sSub>
                    <m:r>
                      <a:rPr lang="vi-VN" sz="2000" b="0" i="1" smtClean="0">
                        <a:latin typeface="Cambria Math" panose="02040503050406030204" pitchFamily="18" charset="0"/>
                      </a:rPr>
                      <m:t>)</m:t>
                    </m:r>
                    <m:sSup>
                      <m:sSupPr>
                        <m:ctrlPr>
                          <a:rPr lang="vi-VN" sz="2000" b="0" i="1" smtClean="0">
                            <a:latin typeface="Cambria Math" panose="02040503050406030204" pitchFamily="18" charset="0"/>
                          </a:rPr>
                        </m:ctrlPr>
                      </m:sSupPr>
                      <m:e>
                        <m:r>
                          <m:rPr>
                            <m:sty m:val="p"/>
                          </m:rPr>
                          <a:rPr lang="vi-VN" sz="2000" i="1">
                            <a:latin typeface="Cambria Math" panose="02040503050406030204" pitchFamily="18" charset="0"/>
                          </a:rPr>
                          <m:t>e</m:t>
                        </m:r>
                      </m:e>
                      <m:sup>
                        <m:r>
                          <a:rPr lang="vi-VN" sz="2000" i="1" dirty="0">
                            <a:latin typeface="Cambria Math" panose="02040503050406030204" pitchFamily="18" charset="0"/>
                          </a:rPr>
                          <m:t>−</m:t>
                        </m:r>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e>
                        </m:nary>
                      </m:sup>
                    </m:sSup>
                  </m:oMath>
                </a14:m>
                <a:r>
                  <a:rPr lang="vi-VN" sz="2000" dirty="0">
                    <a:latin typeface="+mj-lt"/>
                  </a:rPr>
                  <a:t>                                                               (1.5)</a:t>
                </a:r>
                <a:endParaRPr lang="en-US" sz="2000" dirty="0">
                  <a:latin typeface="+mj-lt"/>
                </a:endParaRPr>
              </a:p>
            </p:txBody>
          </p:sp>
        </mc:Choice>
        <mc:Fallback xmlns="">
          <p:sp>
            <p:nvSpPr>
              <p:cNvPr id="16" name="TextBox 15">
                <a:extLst>
                  <a:ext uri="{FF2B5EF4-FFF2-40B4-BE49-F238E27FC236}">
                    <a16:creationId xmlns:a16="http://schemas.microsoft.com/office/drawing/2014/main" id="{D0679C58-466C-C526-A391-C6C61BE10C6E}"/>
                  </a:ext>
                </a:extLst>
              </p:cNvPr>
              <p:cNvSpPr txBox="1">
                <a:spLocks noRot="1" noChangeAspect="1" noMove="1" noResize="1" noEditPoints="1" noAdjustHandles="1" noChangeArrowheads="1" noChangeShapeType="1" noTextEdit="1"/>
              </p:cNvSpPr>
              <p:nvPr/>
            </p:nvSpPr>
            <p:spPr>
              <a:xfrm>
                <a:off x="642183" y="3000834"/>
                <a:ext cx="10691444" cy="849143"/>
              </a:xfrm>
              <a:prstGeom prst="rect">
                <a:avLst/>
              </a:prstGeom>
              <a:blipFill>
                <a:blip r:embed="rId4"/>
                <a:stretch>
                  <a:fillRect l="-570" t="-3571" r="-513" b="-10714"/>
                </a:stretch>
              </a:blipFill>
            </p:spPr>
            <p:txBody>
              <a:bodyPr/>
              <a:lstStyle/>
              <a:p>
                <a:r>
                  <a:rPr lang="en-US">
                    <a:noFill/>
                  </a:rPr>
                  <a:t> </a:t>
                </a:r>
              </a:p>
            </p:txBody>
          </p:sp>
        </mc:Fallback>
      </mc:AlternateContent>
      <p:sp>
        <p:nvSpPr>
          <p:cNvPr id="17" name="Rectangle 10">
            <a:extLst>
              <a:ext uri="{FF2B5EF4-FFF2-40B4-BE49-F238E27FC236}">
                <a16:creationId xmlns:a16="http://schemas.microsoft.com/office/drawing/2014/main" id="{1A47B08E-19F0-2D9D-B8FD-EFEAF470D74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EB2A78B-4D0E-5D4A-0645-0F4EB449E75A}"/>
                  </a:ext>
                </a:extLst>
              </p:cNvPr>
              <p:cNvSpPr txBox="1"/>
              <p:nvPr/>
            </p:nvSpPr>
            <p:spPr>
              <a:xfrm>
                <a:off x="587067" y="4174256"/>
                <a:ext cx="10879014" cy="1464696"/>
              </a:xfrm>
              <a:prstGeom prst="rect">
                <a:avLst/>
              </a:prstGeom>
              <a:noFill/>
            </p:spPr>
            <p:txBody>
              <a:bodyPr wrap="square" rtlCol="0">
                <a:spAutoFit/>
              </a:bodyPr>
              <a:lstStyle/>
              <a:p>
                <a:r>
                  <a:rPr lang="vi-VN" sz="2000" dirty="0">
                    <a:effectLst/>
                    <a:latin typeface="Times New Roman" panose="02020603050405020304" pitchFamily="18" charset="0"/>
                    <a:ea typeface="Calibri" panose="020F0502020204030204" pitchFamily="34" charset="0"/>
                    <a:cs typeface="Times New Roman" panose="02020603050405020304" pitchFamily="18" charset="0"/>
                  </a:rPr>
                  <a:t>Trong trường hợp điều kiện ban đầu chưa biết, ta có thể xét công thức nghiệm của phương trình (1.3) dưới dạng</a:t>
                </a:r>
              </a:p>
              <a:p>
                <a:r>
                  <a:rPr lang="vi-VN" sz="2000" dirty="0">
                    <a:latin typeface="+mj-lt"/>
                  </a:rPr>
                  <a:t>                                                             y(t)=C</a:t>
                </a:r>
                <a14:m>
                  <m:oMath xmlns:m="http://schemas.openxmlformats.org/officeDocument/2006/math">
                    <m:sSup>
                      <m:sSupPr>
                        <m:ctrlPr>
                          <a:rPr lang="vi-VN" sz="2000" b="0" i="1" smtClean="0">
                            <a:latin typeface="Cambria Math" panose="02040503050406030204" pitchFamily="18" charset="0"/>
                          </a:rPr>
                        </m:ctrlPr>
                      </m:sSupPr>
                      <m:e>
                        <m:r>
                          <m:rPr>
                            <m:sty m:val="p"/>
                          </m:rPr>
                          <a:rPr lang="vi-VN" sz="2000" i="1">
                            <a:latin typeface="Cambria Math" panose="02040503050406030204" pitchFamily="18" charset="0"/>
                          </a:rPr>
                          <m:t>e</m:t>
                        </m:r>
                      </m:e>
                      <m:sup>
                        <m:r>
                          <a:rPr lang="vi-VN" sz="2000" i="1" dirty="0">
                            <a:latin typeface="Cambria Math" panose="02040503050406030204" pitchFamily="18" charset="0"/>
                          </a:rPr>
                          <m:t>−</m:t>
                        </m:r>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e>
                        </m:nary>
                      </m:sup>
                    </m:sSup>
                  </m:oMath>
                </a14:m>
                <a:r>
                  <a:rPr lang="vi-VN" sz="2000" dirty="0">
                    <a:effectLst/>
                    <a:latin typeface="+mj-lt"/>
                    <a:ea typeface="Calibri" panose="020F0502020204030204" pitchFamily="34" charset="0"/>
                    <a:cs typeface="Times New Roman" panose="02020603050405020304" pitchFamily="18" charset="0"/>
                  </a:rPr>
                  <a:t>                                                                    (1.6)</a:t>
                </a:r>
                <a:endParaRPr lang="en-US" sz="2000" dirty="0">
                  <a:effectLst/>
                  <a:latin typeface="+mj-lt"/>
                  <a:ea typeface="Calibri" panose="020F0502020204030204" pitchFamily="34" charset="0"/>
                  <a:cs typeface="Times New Roman" panose="02020603050405020304" pitchFamily="18" charset="0"/>
                </a:endParaRPr>
              </a:p>
              <a:p>
                <a:endParaRPr lang="en-US" sz="2000" dirty="0"/>
              </a:p>
            </p:txBody>
          </p:sp>
        </mc:Choice>
        <mc:Fallback xmlns="">
          <p:sp>
            <p:nvSpPr>
              <p:cNvPr id="19" name="TextBox 18">
                <a:extLst>
                  <a:ext uri="{FF2B5EF4-FFF2-40B4-BE49-F238E27FC236}">
                    <a16:creationId xmlns:a16="http://schemas.microsoft.com/office/drawing/2014/main" id="{DEB2A78B-4D0E-5D4A-0645-0F4EB449E75A}"/>
                  </a:ext>
                </a:extLst>
              </p:cNvPr>
              <p:cNvSpPr txBox="1">
                <a:spLocks noRot="1" noChangeAspect="1" noMove="1" noResize="1" noEditPoints="1" noAdjustHandles="1" noChangeArrowheads="1" noChangeShapeType="1" noTextEdit="1"/>
              </p:cNvSpPr>
              <p:nvPr/>
            </p:nvSpPr>
            <p:spPr>
              <a:xfrm>
                <a:off x="587067" y="4174256"/>
                <a:ext cx="10879014" cy="1464696"/>
              </a:xfrm>
              <a:prstGeom prst="rect">
                <a:avLst/>
              </a:prstGeom>
              <a:blipFill>
                <a:blip r:embed="rId5"/>
                <a:stretch>
                  <a:fillRect l="-560" t="-2500"/>
                </a:stretch>
              </a:blipFill>
            </p:spPr>
            <p:txBody>
              <a:bodyPr/>
              <a:lstStyle/>
              <a:p>
                <a:r>
                  <a:rPr lang="en-US">
                    <a:noFill/>
                  </a:rPr>
                  <a:t> </a:t>
                </a:r>
              </a:p>
            </p:txBody>
          </p:sp>
        </mc:Fallback>
      </mc:AlternateContent>
      <p:sp>
        <p:nvSpPr>
          <p:cNvPr id="20" name="Rectangle 12">
            <a:extLst>
              <a:ext uri="{FF2B5EF4-FFF2-40B4-BE49-F238E27FC236}">
                <a16:creationId xmlns:a16="http://schemas.microsoft.com/office/drawing/2014/main" id="{6C86D720-A2C0-F21C-05FF-5326E783979B}"/>
              </a:ext>
            </a:extLst>
          </p:cNvPr>
          <p:cNvSpPr>
            <a:spLocks noChangeArrowheads="1"/>
          </p:cNvSpPr>
          <p:nvPr/>
        </p:nvSpPr>
        <p:spPr bwMode="auto">
          <a:xfrm>
            <a:off x="4991100" y="41742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4">
            <a:extLst>
              <a:ext uri="{FF2B5EF4-FFF2-40B4-BE49-F238E27FC236}">
                <a16:creationId xmlns:a16="http://schemas.microsoft.com/office/drawing/2014/main" id="{7DD640D4-8EF0-2514-BED5-82F0FED69B9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Slide Number Placeholder 1">
            <a:extLst>
              <a:ext uri="{FF2B5EF4-FFF2-40B4-BE49-F238E27FC236}">
                <a16:creationId xmlns:a16="http://schemas.microsoft.com/office/drawing/2014/main" id="{10E38721-DFF9-FB40-DDDE-D566F91658C5}"/>
              </a:ext>
            </a:extLst>
          </p:cNvPr>
          <p:cNvSpPr>
            <a:spLocks noGrp="1"/>
          </p:cNvSpPr>
          <p:nvPr>
            <p:ph type="sldNum" sz="quarter" idx="12"/>
          </p:nvPr>
        </p:nvSpPr>
        <p:spPr/>
        <p:txBody>
          <a:bodyPr/>
          <a:lstStyle/>
          <a:p>
            <a:fld id="{AE084046-3560-4550-80BC-42F145ADDE7C}" type="slidenum">
              <a:rPr lang="en-US" smtClean="0"/>
              <a:t>4</a:t>
            </a:fld>
            <a:endParaRPr lang="en-US"/>
          </a:p>
        </p:txBody>
      </p:sp>
    </p:spTree>
    <p:extLst>
      <p:ext uri="{BB962C8B-B14F-4D97-AF65-F5344CB8AC3E}">
        <p14:creationId xmlns:p14="http://schemas.microsoft.com/office/powerpoint/2010/main" val="365754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091B9C2-C2C0-3672-4963-FB6D5C39AEB6}"/>
                  </a:ext>
                </a:extLst>
              </p:cNvPr>
              <p:cNvSpPr txBox="1"/>
              <p:nvPr/>
            </p:nvSpPr>
            <p:spPr>
              <a:xfrm>
                <a:off x="934562" y="2652313"/>
                <a:ext cx="10295689" cy="851708"/>
              </a:xfrm>
              <a:prstGeom prst="rect">
                <a:avLst/>
              </a:prstGeom>
              <a:noFill/>
            </p:spPr>
            <p:txBody>
              <a:bodyPr wrap="square" rtlCol="0">
                <a:spAutoFit/>
              </a:bodyPr>
              <a:lstStyle/>
              <a:p>
                <a14:m>
                  <m:oMath xmlns:m="http://schemas.openxmlformats.org/officeDocument/2006/math">
                    <m:r>
                      <m:rPr>
                        <m:sty m:val="p"/>
                      </m:rPr>
                      <a:rPr lang="vi-VN" sz="2000" i="1" smtClean="0">
                        <a:latin typeface="Cambria Math" panose="02040503050406030204" pitchFamily="18" charset="0"/>
                      </a:rPr>
                      <m:t>Ta</m:t>
                    </m:r>
                    <m:r>
                      <a:rPr lang="vi-VN" sz="2000" b="0" i="1" smtClean="0">
                        <a:latin typeface="Cambria Math" panose="02040503050406030204" pitchFamily="18" charset="0"/>
                      </a:rPr>
                      <m:t> </m:t>
                    </m:r>
                    <m:r>
                      <m:rPr>
                        <m:sty m:val="p"/>
                      </m:rPr>
                      <a:rPr lang="vi-VN" sz="2000" i="1">
                        <a:latin typeface="Cambria Math" panose="02040503050406030204" pitchFamily="18" charset="0"/>
                      </a:rPr>
                      <m:t>c</m:t>
                    </m:r>
                    <m:r>
                      <a:rPr lang="vi-VN" sz="2000" i="1">
                        <a:latin typeface="Cambria Math" panose="02040503050406030204" pitchFamily="18" charset="0"/>
                      </a:rPr>
                      <m:t>ó </m:t>
                    </m:r>
                    <m:f>
                      <m:fPr>
                        <m:ctrlPr>
                          <a:rPr lang="vi-VN" sz="2000" b="0" i="1" smtClean="0">
                            <a:latin typeface="Cambria Math" panose="02040503050406030204" pitchFamily="18" charset="0"/>
                          </a:rPr>
                        </m:ctrlPr>
                      </m:fPr>
                      <m:num>
                        <m:r>
                          <m:rPr>
                            <m:sty m:val="p"/>
                          </m:rPr>
                          <a:rPr lang="vi-VN" sz="2000" i="1">
                            <a:latin typeface="Cambria Math" panose="02040503050406030204" pitchFamily="18" charset="0"/>
                          </a:rPr>
                          <m:t>dy</m:t>
                        </m:r>
                      </m:num>
                      <m:den>
                        <m:r>
                          <m:rPr>
                            <m:sty m:val="p"/>
                          </m:rPr>
                          <a:rPr lang="vi-VN" sz="2000" i="1">
                            <a:latin typeface="Cambria Math" panose="02040503050406030204" pitchFamily="18" charset="0"/>
                          </a:rPr>
                          <m:t>dt</m:t>
                        </m:r>
                      </m:den>
                    </m:f>
                    <m:r>
                      <a:rPr lang="vi-VN" sz="2000" b="0" i="1" smtClean="0">
                        <a:latin typeface="Cambria Math" panose="02040503050406030204" pitchFamily="18" charset="0"/>
                      </a:rPr>
                      <m:t>=</m:t>
                    </m:r>
                    <m:f>
                      <m:fPr>
                        <m:ctrlPr>
                          <a:rPr lang="vi-VN" sz="2000" b="0" i="1" smtClean="0">
                            <a:latin typeface="Cambria Math" panose="02040503050406030204" pitchFamily="18" charset="0"/>
                          </a:rPr>
                        </m:ctrlPr>
                      </m:fPr>
                      <m:num>
                        <m:r>
                          <m:rPr>
                            <m:sty m:val="p"/>
                          </m:rPr>
                          <a:rPr lang="vi-VN" sz="2000" i="1">
                            <a:latin typeface="Cambria Math" panose="02040503050406030204" pitchFamily="18" charset="0"/>
                          </a:rPr>
                          <m:t>dC</m:t>
                        </m:r>
                      </m:num>
                      <m:den>
                        <m:r>
                          <m:rPr>
                            <m:sty m:val="p"/>
                          </m:rPr>
                          <a:rPr lang="vi-VN" sz="2000" i="1">
                            <a:latin typeface="Cambria Math" panose="02040503050406030204" pitchFamily="18" charset="0"/>
                          </a:rPr>
                          <m:t>dt</m:t>
                        </m:r>
                      </m:den>
                    </m:f>
                  </m:oMath>
                </a14:m>
                <a:r>
                  <a:rPr lang="vi-VN" sz="2000" dirty="0">
                    <a:latin typeface="+mj-lt"/>
                  </a:rPr>
                  <a:t> </a:t>
                </a:r>
                <a14:m>
                  <m:oMath xmlns:m="http://schemas.openxmlformats.org/officeDocument/2006/math">
                    <m:sSup>
                      <m:sSupPr>
                        <m:ctrlPr>
                          <a:rPr lang="vi-VN" sz="2000" i="1">
                            <a:latin typeface="Cambria Math" panose="02040503050406030204" pitchFamily="18" charset="0"/>
                          </a:rPr>
                        </m:ctrlPr>
                      </m:sSupPr>
                      <m:e>
                        <m:r>
                          <m:rPr>
                            <m:sty m:val="p"/>
                          </m:rPr>
                          <a:rPr lang="vi-VN" sz="2000" i="1">
                            <a:latin typeface="Cambria Math" panose="02040503050406030204" pitchFamily="18" charset="0"/>
                          </a:rPr>
                          <m:t>e</m:t>
                        </m:r>
                      </m:e>
                      <m:sup>
                        <m:r>
                          <a:rPr lang="vi-VN" sz="2000" i="1" dirty="0">
                            <a:latin typeface="Cambria Math" panose="02040503050406030204" pitchFamily="18" charset="0"/>
                          </a:rPr>
                          <m:t>−</m:t>
                        </m:r>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e>
                        </m:nary>
                      </m:sup>
                    </m:sSup>
                  </m:oMath>
                </a14:m>
                <a:r>
                  <a:rPr lang="vi-VN" sz="2000" dirty="0">
                    <a:latin typeface="+mj-lt"/>
                  </a:rPr>
                  <a:t> </a:t>
                </a:r>
                <a14:m>
                  <m:oMath xmlns:m="http://schemas.openxmlformats.org/officeDocument/2006/math">
                    <m:r>
                      <a:rPr lang="vi-VN" sz="2000" i="1">
                        <a:latin typeface="Cambria Math" panose="02040503050406030204" pitchFamily="18" charset="0"/>
                      </a:rPr>
                      <m:t>−</m:t>
                    </m:r>
                    <m:r>
                      <m:rPr>
                        <m:sty m:val="p"/>
                      </m:rPr>
                      <a:rPr lang="vi-VN" sz="2000" i="1">
                        <a:latin typeface="Cambria Math" panose="02040503050406030204" pitchFamily="18" charset="0"/>
                      </a:rPr>
                      <m:t>P</m:t>
                    </m:r>
                  </m:oMath>
                </a14:m>
                <a:r>
                  <a:rPr lang="vi-VN" sz="2000" dirty="0">
                    <a:latin typeface="+mj-lt"/>
                  </a:rPr>
                  <a:t>(t)C </a:t>
                </a:r>
                <a14:m>
                  <m:oMath xmlns:m="http://schemas.openxmlformats.org/officeDocument/2006/math">
                    <m:sSup>
                      <m:sSupPr>
                        <m:ctrlPr>
                          <a:rPr lang="vi-VN" sz="2000" i="1">
                            <a:latin typeface="Cambria Math" panose="02040503050406030204" pitchFamily="18" charset="0"/>
                          </a:rPr>
                        </m:ctrlPr>
                      </m:sSupPr>
                      <m:e>
                        <m:r>
                          <m:rPr>
                            <m:sty m:val="p"/>
                          </m:rPr>
                          <a:rPr lang="vi-VN" sz="2000" i="1">
                            <a:latin typeface="Cambria Math" panose="02040503050406030204" pitchFamily="18" charset="0"/>
                          </a:rPr>
                          <m:t>e</m:t>
                        </m:r>
                      </m:e>
                      <m:sup>
                        <m:r>
                          <a:rPr lang="vi-VN" sz="2000" i="1" dirty="0">
                            <a:latin typeface="Cambria Math" panose="02040503050406030204" pitchFamily="18" charset="0"/>
                          </a:rPr>
                          <m:t>−</m:t>
                        </m:r>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e>
                        </m:nary>
                      </m:sup>
                    </m:sSup>
                    <m:r>
                      <m:rPr>
                        <m:nor/>
                      </m:rPr>
                      <a:rPr lang="vi-VN" sz="2000" b="0" i="0" dirty="0" smtClean="0">
                        <a:latin typeface="+mj-lt"/>
                      </a:rPr>
                      <m:t>. </m:t>
                    </m:r>
                    <m:r>
                      <m:rPr>
                        <m:nor/>
                      </m:rPr>
                      <a:rPr lang="vi-VN" sz="2000" dirty="0">
                        <a:latin typeface="+mj-lt"/>
                      </a:rPr>
                      <m:t>Thay</m:t>
                    </m:r>
                    <m:r>
                      <m:rPr>
                        <m:nor/>
                      </m:rPr>
                      <a:rPr lang="vi-VN" sz="2000" dirty="0">
                        <a:latin typeface="+mj-lt"/>
                      </a:rPr>
                      <m:t> </m:t>
                    </m:r>
                    <m:r>
                      <m:rPr>
                        <m:nor/>
                      </m:rPr>
                      <a:rPr lang="vi-VN" sz="2000" dirty="0">
                        <a:latin typeface="+mj-lt"/>
                      </a:rPr>
                      <m:t>h</m:t>
                    </m:r>
                    <m:r>
                      <m:rPr>
                        <m:nor/>
                      </m:rPr>
                      <a:rPr lang="vi-VN" sz="2000" dirty="0">
                        <a:latin typeface="+mj-lt"/>
                      </a:rPr>
                      <m:t>ệ </m:t>
                    </m:r>
                    <m:r>
                      <m:rPr>
                        <m:nor/>
                      </m:rPr>
                      <a:rPr lang="vi-VN" sz="2000" dirty="0">
                        <a:latin typeface="+mj-lt"/>
                      </a:rPr>
                      <m:t>th</m:t>
                    </m:r>
                    <m:r>
                      <m:rPr>
                        <m:nor/>
                      </m:rPr>
                      <a:rPr lang="vi-VN" sz="2000" dirty="0">
                        <a:latin typeface="+mj-lt"/>
                      </a:rPr>
                      <m:t>ứ</m:t>
                    </m:r>
                    <m:r>
                      <m:rPr>
                        <m:nor/>
                      </m:rPr>
                      <a:rPr lang="vi-VN" sz="2000" dirty="0">
                        <a:latin typeface="+mj-lt"/>
                      </a:rPr>
                      <m:t>c</m:t>
                    </m:r>
                    <m:r>
                      <m:rPr>
                        <m:nor/>
                      </m:rPr>
                      <a:rPr lang="vi-VN" sz="2000" dirty="0">
                        <a:latin typeface="+mj-lt"/>
                      </a:rPr>
                      <m:t> </m:t>
                    </m:r>
                    <m:r>
                      <m:rPr>
                        <m:nor/>
                      </m:rPr>
                      <a:rPr lang="vi-VN" sz="2000" dirty="0">
                        <a:latin typeface="+mj-lt"/>
                      </a:rPr>
                      <m:t>n</m:t>
                    </m:r>
                    <m:r>
                      <m:rPr>
                        <m:nor/>
                      </m:rPr>
                      <a:rPr lang="vi-VN" sz="2000" dirty="0">
                        <a:latin typeface="+mj-lt"/>
                      </a:rPr>
                      <m:t>à</m:t>
                    </m:r>
                    <m:r>
                      <m:rPr>
                        <m:nor/>
                      </m:rPr>
                      <a:rPr lang="vi-VN" sz="2000" dirty="0">
                        <a:latin typeface="+mj-lt"/>
                      </a:rPr>
                      <m:t>y</m:t>
                    </m:r>
                    <m:r>
                      <m:rPr>
                        <m:nor/>
                      </m:rPr>
                      <a:rPr lang="vi-VN" sz="2000" dirty="0">
                        <a:latin typeface="+mj-lt"/>
                      </a:rPr>
                      <m:t> </m:t>
                    </m:r>
                    <m:r>
                      <m:rPr>
                        <m:nor/>
                      </m:rPr>
                      <a:rPr lang="vi-VN" sz="2000" dirty="0">
                        <a:latin typeface="+mj-lt"/>
                      </a:rPr>
                      <m:t>v</m:t>
                    </m:r>
                    <m:r>
                      <m:rPr>
                        <m:nor/>
                      </m:rPr>
                      <a:rPr lang="vi-VN" sz="2000" dirty="0">
                        <a:latin typeface="+mj-lt"/>
                      </a:rPr>
                      <m:t>à</m:t>
                    </m:r>
                    <m:r>
                      <m:rPr>
                        <m:nor/>
                      </m:rPr>
                      <a:rPr lang="vi-VN" sz="2000" dirty="0">
                        <a:latin typeface="+mj-lt"/>
                      </a:rPr>
                      <m:t>o</m:t>
                    </m:r>
                    <m:r>
                      <m:rPr>
                        <m:nor/>
                      </m:rPr>
                      <a:rPr lang="vi-VN" sz="2000" dirty="0">
                        <a:latin typeface="+mj-lt"/>
                      </a:rPr>
                      <m:t> </m:t>
                    </m:r>
                    <m:r>
                      <m:rPr>
                        <m:nor/>
                      </m:rPr>
                      <a:rPr lang="vi-VN" sz="2000" dirty="0">
                        <a:latin typeface="+mj-lt"/>
                      </a:rPr>
                      <m:t>ph</m:t>
                    </m:r>
                    <m:r>
                      <m:rPr>
                        <m:nor/>
                      </m:rPr>
                      <a:rPr lang="vi-VN" sz="2000" dirty="0">
                        <a:latin typeface="+mj-lt"/>
                      </a:rPr>
                      <m:t>ươ</m:t>
                    </m:r>
                    <m:r>
                      <m:rPr>
                        <m:nor/>
                      </m:rPr>
                      <a:rPr lang="vi-VN" sz="2000" dirty="0">
                        <a:latin typeface="+mj-lt"/>
                      </a:rPr>
                      <m:t>ng</m:t>
                    </m:r>
                    <m:r>
                      <m:rPr>
                        <m:nor/>
                      </m:rPr>
                      <a:rPr lang="vi-VN" sz="2000" dirty="0">
                        <a:latin typeface="+mj-lt"/>
                      </a:rPr>
                      <m:t> </m:t>
                    </m:r>
                    <m:r>
                      <m:rPr>
                        <m:nor/>
                      </m:rPr>
                      <a:rPr lang="vi-VN" sz="2000" dirty="0">
                        <a:latin typeface="+mj-lt"/>
                      </a:rPr>
                      <m:t>tr</m:t>
                    </m:r>
                    <m:r>
                      <m:rPr>
                        <m:nor/>
                      </m:rPr>
                      <a:rPr lang="vi-VN" sz="2000" dirty="0">
                        <a:latin typeface="+mj-lt"/>
                      </a:rPr>
                      <m:t>ì</m:t>
                    </m:r>
                    <m:r>
                      <m:rPr>
                        <m:nor/>
                      </m:rPr>
                      <a:rPr lang="vi-VN" sz="2000" dirty="0">
                        <a:latin typeface="+mj-lt"/>
                      </a:rPr>
                      <m:t>nh</m:t>
                    </m:r>
                    <m:r>
                      <m:rPr>
                        <m:nor/>
                      </m:rPr>
                      <a:rPr lang="vi-VN" sz="2000" dirty="0">
                        <a:latin typeface="+mj-lt"/>
                      </a:rPr>
                      <m:t> (1.2) </m:t>
                    </m:r>
                    <m:r>
                      <m:rPr>
                        <m:nor/>
                      </m:rPr>
                      <a:rPr lang="vi-VN" sz="2000" dirty="0">
                        <a:latin typeface="+mj-lt"/>
                      </a:rPr>
                      <m:t>ta</m:t>
                    </m:r>
                    <m:r>
                      <m:rPr>
                        <m:nor/>
                      </m:rPr>
                      <a:rPr lang="vi-VN" sz="2000" dirty="0">
                        <a:latin typeface="+mj-lt"/>
                      </a:rPr>
                      <m:t> đượ</m:t>
                    </m:r>
                    <m:r>
                      <m:rPr>
                        <m:nor/>
                      </m:rPr>
                      <a:rPr lang="vi-VN" sz="2000" dirty="0">
                        <a:latin typeface="+mj-lt"/>
                      </a:rPr>
                      <m:t>c</m:t>
                    </m:r>
                  </m:oMath>
                </a14:m>
                <a:endParaRPr lang="en-US" sz="2000" dirty="0">
                  <a:latin typeface="+mj-lt"/>
                </a:endParaRPr>
              </a:p>
              <a:p>
                <a:endParaRPr lang="vi-VN" sz="2000" b="0" i="1" dirty="0">
                  <a:latin typeface="+mj-lt"/>
                </a:endParaRPr>
              </a:p>
            </p:txBody>
          </p:sp>
        </mc:Choice>
        <mc:Fallback xmlns="">
          <p:sp>
            <p:nvSpPr>
              <p:cNvPr id="4" name="TextBox 3">
                <a:extLst>
                  <a:ext uri="{FF2B5EF4-FFF2-40B4-BE49-F238E27FC236}">
                    <a16:creationId xmlns:a16="http://schemas.microsoft.com/office/drawing/2014/main" id="{4091B9C2-C2C0-3672-4963-FB6D5C39AEB6}"/>
                  </a:ext>
                </a:extLst>
              </p:cNvPr>
              <p:cNvSpPr txBox="1">
                <a:spLocks noRot="1" noChangeAspect="1" noMove="1" noResize="1" noEditPoints="1" noAdjustHandles="1" noChangeArrowheads="1" noChangeShapeType="1" noTextEdit="1"/>
              </p:cNvSpPr>
              <p:nvPr/>
            </p:nvSpPr>
            <p:spPr>
              <a:xfrm>
                <a:off x="934562" y="2652313"/>
                <a:ext cx="10295689" cy="851708"/>
              </a:xfrm>
              <a:prstGeom prst="rect">
                <a:avLst/>
              </a:prstGeom>
              <a:blipFill>
                <a:blip r:embed="rId2"/>
                <a:stretch>
                  <a:fillRect/>
                </a:stretch>
              </a:blipFill>
            </p:spPr>
            <p:txBody>
              <a:bodyPr/>
              <a:lstStyle/>
              <a:p>
                <a:r>
                  <a:rPr lang="en-US">
                    <a:noFill/>
                  </a:rPr>
                  <a:t> </a:t>
                </a:r>
              </a:p>
            </p:txBody>
          </p:sp>
        </mc:Fallback>
      </mc:AlternateContent>
      <p:sp>
        <p:nvSpPr>
          <p:cNvPr id="5" name="Rectangle 2">
            <a:extLst>
              <a:ext uri="{FF2B5EF4-FFF2-40B4-BE49-F238E27FC236}">
                <a16:creationId xmlns:a16="http://schemas.microsoft.com/office/drawing/2014/main" id="{7DB4F9EE-1A63-E560-9F08-52E74AC0AF14}"/>
              </a:ext>
            </a:extLst>
          </p:cNvPr>
          <p:cNvSpPr>
            <a:spLocks noChangeArrowheads="1"/>
          </p:cNvSpPr>
          <p:nvPr/>
        </p:nvSpPr>
        <p:spPr bwMode="auto">
          <a:xfrm>
            <a:off x="1395046" y="3868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id="{9287FFFF-1ADB-967D-3613-3F2E4726FB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B7A49B-0DF8-7A2B-56A6-1B31A433E3A7}"/>
                  </a:ext>
                </a:extLst>
              </p:cNvPr>
              <p:cNvSpPr txBox="1"/>
              <p:nvPr/>
            </p:nvSpPr>
            <p:spPr>
              <a:xfrm>
                <a:off x="934563" y="4780968"/>
                <a:ext cx="7424535" cy="851708"/>
              </a:xfrm>
              <a:prstGeom prst="rect">
                <a:avLst/>
              </a:prstGeom>
              <a:noFill/>
            </p:spPr>
            <p:txBody>
              <a:bodyPr wrap="square" rtlCol="0">
                <a:spAutoFit/>
              </a:bodyPr>
              <a:lstStyle/>
              <a:p>
                <a:r>
                  <a:rPr lang="vi-VN" sz="2000" dirty="0">
                    <a:latin typeface="+mj-lt"/>
                  </a:rPr>
                  <a:t>Do đó  </a:t>
                </a:r>
                <a:r>
                  <a:rPr lang="en-US" sz="2000" dirty="0">
                    <a:latin typeface="+mj-lt"/>
                  </a:rPr>
                  <a:t> </a:t>
                </a:r>
                <a14:m>
                  <m:oMath xmlns:m="http://schemas.openxmlformats.org/officeDocument/2006/math">
                    <m:f>
                      <m:fPr>
                        <m:ctrlPr>
                          <a:rPr lang="vi-VN" sz="2000" b="0" i="1" smtClean="0">
                            <a:latin typeface="Cambria Math" panose="02040503050406030204" pitchFamily="18" charset="0"/>
                          </a:rPr>
                        </m:ctrlPr>
                      </m:fPr>
                      <m:num>
                        <m:r>
                          <a:rPr lang="vi-VN" sz="2000" b="0" i="1" smtClean="0">
                            <a:latin typeface="Cambria Math" panose="02040503050406030204" pitchFamily="18" charset="0"/>
                          </a:rPr>
                          <m:t> </m:t>
                        </m:r>
                        <m:r>
                          <m:rPr>
                            <m:sty m:val="p"/>
                          </m:rPr>
                          <a:rPr lang="vi-VN" sz="2000" i="1">
                            <a:latin typeface="Cambria Math" panose="02040503050406030204" pitchFamily="18" charset="0"/>
                          </a:rPr>
                          <m:t>dC</m:t>
                        </m:r>
                      </m:num>
                      <m:den>
                        <m:r>
                          <m:rPr>
                            <m:sty m:val="p"/>
                          </m:rPr>
                          <a:rPr lang="vi-VN" sz="2000" i="1">
                            <a:latin typeface="Cambria Math" panose="02040503050406030204" pitchFamily="18" charset="0"/>
                          </a:rPr>
                          <m:t>dt</m:t>
                        </m:r>
                      </m:den>
                    </m:f>
                  </m:oMath>
                </a14:m>
                <a:r>
                  <a:rPr lang="vi-VN" sz="2000" dirty="0">
                    <a:latin typeface="+mj-lt"/>
                  </a:rPr>
                  <a:t> </a:t>
                </a:r>
                <a14:m>
                  <m:oMath xmlns:m="http://schemas.openxmlformats.org/officeDocument/2006/math">
                    <m:sSup>
                      <m:sSupPr>
                        <m:ctrlPr>
                          <a:rPr lang="vi-VN" sz="2000" i="1">
                            <a:latin typeface="Cambria Math" panose="02040503050406030204" pitchFamily="18" charset="0"/>
                          </a:rPr>
                        </m:ctrlPr>
                      </m:sSupPr>
                      <m:e>
                        <m:r>
                          <m:rPr>
                            <m:sty m:val="p"/>
                          </m:rPr>
                          <a:rPr lang="vi-VN" sz="2000" i="1">
                            <a:latin typeface="Cambria Math" panose="02040503050406030204" pitchFamily="18" charset="0"/>
                          </a:rPr>
                          <m:t>e</m:t>
                        </m:r>
                      </m:e>
                      <m:sup>
                        <m:r>
                          <a:rPr lang="vi-VN" sz="2000" i="1" dirty="0">
                            <a:latin typeface="Cambria Math" panose="02040503050406030204" pitchFamily="18" charset="0"/>
                          </a:rPr>
                          <m:t>−</m:t>
                        </m:r>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e>
                        </m:nary>
                      </m:sup>
                    </m:sSup>
                    <m:r>
                      <a:rPr lang="en-US" sz="2000" b="0" i="1" dirty="0" smtClean="0">
                        <a:latin typeface="Cambria Math" panose="02040503050406030204" pitchFamily="18" charset="0"/>
                      </a:rPr>
                      <m:t>=</m:t>
                    </m:r>
                    <m:r>
                      <m:rPr>
                        <m:sty m:val="p"/>
                      </m:rPr>
                      <a:rPr lang="en-US" sz="2000" b="0" i="0" dirty="0" smtClean="0">
                        <a:latin typeface="Cambria Math" panose="02040503050406030204" pitchFamily="18" charset="0"/>
                      </a:rPr>
                      <m:t>Q</m:t>
                    </m:r>
                    <m:r>
                      <a:rPr lang="en-US" sz="2000" b="0" i="0" dirty="0" smtClean="0">
                        <a:latin typeface="Cambria Math" panose="02040503050406030204" pitchFamily="18" charset="0"/>
                      </a:rPr>
                      <m:t>(</m:t>
                    </m:r>
                    <m:r>
                      <m:rPr>
                        <m:sty m:val="p"/>
                      </m:rPr>
                      <a:rPr lang="en-US" sz="2000" b="0" i="0" dirty="0" smtClean="0">
                        <a:latin typeface="Cambria Math" panose="02040503050406030204" pitchFamily="18" charset="0"/>
                      </a:rPr>
                      <m:t>t</m:t>
                    </m:r>
                    <m:r>
                      <a:rPr lang="en-US" sz="2000" b="0" i="0" dirty="0" smtClean="0">
                        <a:latin typeface="Cambria Math" panose="02040503050406030204" pitchFamily="18" charset="0"/>
                      </a:rPr>
                      <m:t>)</m:t>
                    </m:r>
                    <m:r>
                      <m:rPr>
                        <m:nor/>
                      </m:rPr>
                      <a:rPr lang="vi-VN" sz="2000" b="0" dirty="0" smtClean="0">
                        <a:latin typeface="+mj-lt"/>
                      </a:rPr>
                      <m:t> </m:t>
                    </m:r>
                    <m:r>
                      <m:rPr>
                        <m:sty m:val="p"/>
                      </m:rPr>
                      <a:rPr lang="vi-VN" sz="2000" i="1" dirty="0">
                        <a:latin typeface="Cambria Math" panose="02040503050406030204" pitchFamily="18" charset="0"/>
                      </a:rPr>
                      <m:t>d</m:t>
                    </m:r>
                    <m:r>
                      <m:rPr>
                        <m:nor/>
                      </m:rPr>
                      <a:rPr lang="vi-VN" sz="2000" dirty="0">
                        <a:latin typeface="+mj-lt"/>
                      </a:rPr>
                      <m:t>ẫ</m:t>
                    </m:r>
                    <m:r>
                      <m:rPr>
                        <m:nor/>
                      </m:rPr>
                      <a:rPr lang="vi-VN" sz="2000" dirty="0">
                        <a:latin typeface="+mj-lt"/>
                      </a:rPr>
                      <m:t>n</m:t>
                    </m:r>
                    <m:r>
                      <m:rPr>
                        <m:nor/>
                      </m:rPr>
                      <a:rPr lang="vi-VN" sz="2000" dirty="0">
                        <a:latin typeface="+mj-lt"/>
                      </a:rPr>
                      <m:t> đế</m:t>
                    </m:r>
                    <m:r>
                      <m:rPr>
                        <m:nor/>
                      </m:rPr>
                      <a:rPr lang="vi-VN" sz="2000" dirty="0">
                        <a:latin typeface="+mj-lt"/>
                      </a:rPr>
                      <m:t>n</m:t>
                    </m:r>
                    <m:r>
                      <a:rPr lang="en-US" sz="2000" i="1">
                        <a:latin typeface="Cambria Math" panose="02040503050406030204" pitchFamily="18" charset="0"/>
                      </a:rPr>
                      <m:t> </m:t>
                    </m:r>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C</m:t>
                        </m:r>
                      </m:e>
                      <m:sup>
                        <m:r>
                          <a:rPr lang="en-US" sz="2000" i="0">
                            <a:latin typeface="Cambria Math" panose="02040503050406030204" pitchFamily="18" charset="0"/>
                          </a:rPr>
                          <m:t>′</m:t>
                        </m:r>
                      </m:sup>
                    </m:sSup>
                    <m:d>
                      <m:dPr>
                        <m:ctrlPr>
                          <a:rPr lang="en-US" sz="2000" i="1">
                            <a:latin typeface="Cambria Math" panose="02040503050406030204" pitchFamily="18" charset="0"/>
                          </a:rPr>
                        </m:ctrlPr>
                      </m:dPr>
                      <m:e>
                        <m:r>
                          <m:rPr>
                            <m:sty m:val="p"/>
                          </m:rPr>
                          <a:rPr lang="en-US" sz="2000" i="0">
                            <a:latin typeface="Cambria Math" panose="02040503050406030204" pitchFamily="18" charset="0"/>
                          </a:rPr>
                          <m:t>t</m:t>
                        </m:r>
                      </m:e>
                    </m:d>
                    <m:r>
                      <a:rPr lang="en-US" sz="2000" i="0">
                        <a:latin typeface="Cambria Math" panose="02040503050406030204" pitchFamily="18" charset="0"/>
                      </a:rPr>
                      <m:t>=</m:t>
                    </m:r>
                    <m:sSup>
                      <m:sSupPr>
                        <m:ctrlPr>
                          <a:rPr lang="vi-VN" sz="2000" i="1">
                            <a:latin typeface="Cambria Math" panose="02040503050406030204" pitchFamily="18" charset="0"/>
                          </a:rPr>
                        </m:ctrlPr>
                      </m:sSupPr>
                      <m:e>
                        <m:r>
                          <m:rPr>
                            <m:sty m:val="p"/>
                          </m:rPr>
                          <a:rPr lang="vi-VN" sz="2000" i="0">
                            <a:latin typeface="Cambria Math" panose="02040503050406030204" pitchFamily="18" charset="0"/>
                          </a:rPr>
                          <m:t>e</m:t>
                        </m:r>
                      </m:e>
                      <m:sup>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0" dirty="0">
                                    <a:latin typeface="Cambria Math" panose="02040503050406030204" pitchFamily="18" charset="0"/>
                                  </a:rPr>
                                  <m:t>t</m:t>
                                </m:r>
                              </m:e>
                              <m:sub>
                                <m:r>
                                  <a:rPr lang="vi-VN" sz="2000" i="0" dirty="0">
                                    <a:latin typeface="Cambria Math" panose="02040503050406030204" pitchFamily="18" charset="0"/>
                                  </a:rPr>
                                  <m:t>0</m:t>
                                </m:r>
                              </m:sub>
                            </m:sSub>
                          </m:sub>
                          <m:sup>
                            <m:r>
                              <m:rPr>
                                <m:sty m:val="p"/>
                              </m:rPr>
                              <a:rPr lang="vi-VN" sz="2000" i="0" dirty="0">
                                <a:latin typeface="Cambria Math" panose="02040503050406030204" pitchFamily="18" charset="0"/>
                              </a:rPr>
                              <m:t>t</m:t>
                            </m:r>
                          </m:sup>
                          <m:e>
                            <m:r>
                              <m:rPr>
                                <m:sty m:val="p"/>
                              </m:rPr>
                              <a:rPr lang="vi-VN" sz="2000" i="0"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0" dirty="0">
                                    <a:latin typeface="Cambria Math" panose="02040503050406030204" pitchFamily="18" charset="0"/>
                                  </a:rPr>
                                  <m:t>s</m:t>
                                </m:r>
                              </m:e>
                            </m:d>
                            <m:r>
                              <m:rPr>
                                <m:sty m:val="p"/>
                              </m:rPr>
                              <a:rPr lang="vi-VN" sz="2000" i="0" dirty="0">
                                <a:latin typeface="Cambria Math" panose="02040503050406030204" pitchFamily="18" charset="0"/>
                              </a:rPr>
                              <m:t>ds</m:t>
                            </m:r>
                          </m:e>
                        </m:nary>
                      </m:sup>
                    </m:sSup>
                    <m:r>
                      <m:rPr>
                        <m:sty m:val="p"/>
                      </m:rPr>
                      <a:rPr lang="en-US" sz="2000" i="0" dirty="0">
                        <a:latin typeface="Cambria Math" panose="02040503050406030204" pitchFamily="18" charset="0"/>
                      </a:rPr>
                      <m:t>Q</m:t>
                    </m:r>
                    <m:r>
                      <a:rPr lang="en-US" sz="2000" i="0" dirty="0">
                        <a:latin typeface="Cambria Math" panose="02040503050406030204" pitchFamily="18" charset="0"/>
                      </a:rPr>
                      <m:t>(</m:t>
                    </m:r>
                    <m:r>
                      <m:rPr>
                        <m:sty m:val="p"/>
                      </m:rPr>
                      <a:rPr lang="en-US" sz="2000" i="0" dirty="0">
                        <a:latin typeface="Cambria Math" panose="02040503050406030204" pitchFamily="18" charset="0"/>
                      </a:rPr>
                      <m:t>t</m:t>
                    </m:r>
                    <m:r>
                      <a:rPr lang="en-US" sz="2000" i="0" dirty="0">
                        <a:latin typeface="Cambria Math" panose="02040503050406030204" pitchFamily="18" charset="0"/>
                      </a:rPr>
                      <m:t>)</m:t>
                    </m:r>
                  </m:oMath>
                </a14:m>
                <a:endParaRPr lang="en-US" sz="2000" dirty="0">
                  <a:latin typeface="+mj-lt"/>
                </a:endParaRPr>
              </a:p>
              <a:p>
                <a:endParaRPr lang="en-US" sz="2000" dirty="0">
                  <a:latin typeface="+mj-lt"/>
                </a:endParaRPr>
              </a:p>
            </p:txBody>
          </p:sp>
        </mc:Choice>
        <mc:Fallback xmlns="">
          <p:sp>
            <p:nvSpPr>
              <p:cNvPr id="10" name="TextBox 9">
                <a:extLst>
                  <a:ext uri="{FF2B5EF4-FFF2-40B4-BE49-F238E27FC236}">
                    <a16:creationId xmlns:a16="http://schemas.microsoft.com/office/drawing/2014/main" id="{39B7A49B-0DF8-7A2B-56A6-1B31A433E3A7}"/>
                  </a:ext>
                </a:extLst>
              </p:cNvPr>
              <p:cNvSpPr txBox="1">
                <a:spLocks noRot="1" noChangeAspect="1" noMove="1" noResize="1" noEditPoints="1" noAdjustHandles="1" noChangeArrowheads="1" noChangeShapeType="1" noTextEdit="1"/>
              </p:cNvSpPr>
              <p:nvPr/>
            </p:nvSpPr>
            <p:spPr>
              <a:xfrm>
                <a:off x="934563" y="4780968"/>
                <a:ext cx="7424535" cy="851708"/>
              </a:xfrm>
              <a:prstGeom prst="rect">
                <a:avLst/>
              </a:prstGeom>
              <a:blipFill>
                <a:blip r:embed="rId3"/>
                <a:stretch>
                  <a:fillRect l="-821"/>
                </a:stretch>
              </a:blipFill>
            </p:spPr>
            <p:txBody>
              <a:bodyPr/>
              <a:lstStyle/>
              <a:p>
                <a:r>
                  <a:rPr lang="en-US">
                    <a:noFill/>
                  </a:rPr>
                  <a:t> </a:t>
                </a:r>
              </a:p>
            </p:txBody>
          </p:sp>
        </mc:Fallback>
      </mc:AlternateContent>
      <p:sp>
        <p:nvSpPr>
          <p:cNvPr id="11" name="Rectangle 6">
            <a:extLst>
              <a:ext uri="{FF2B5EF4-FFF2-40B4-BE49-F238E27FC236}">
                <a16:creationId xmlns:a16="http://schemas.microsoft.com/office/drawing/2014/main" id="{9B55A1B3-592D-3DA6-356F-2D8DD8DE706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0">
            <a:extLst>
              <a:ext uri="{FF2B5EF4-FFF2-40B4-BE49-F238E27FC236}">
                <a16:creationId xmlns:a16="http://schemas.microsoft.com/office/drawing/2014/main" id="{829C20D1-71F7-B361-2F49-3288F33D99FD}"/>
              </a:ext>
            </a:extLst>
          </p:cNvPr>
          <p:cNvSpPr>
            <a:spLocks noChangeArrowheads="1"/>
          </p:cNvSpPr>
          <p:nvPr/>
        </p:nvSpPr>
        <p:spPr bwMode="auto">
          <a:xfrm>
            <a:off x="1383323" y="324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2">
            <a:extLst>
              <a:ext uri="{FF2B5EF4-FFF2-40B4-BE49-F238E27FC236}">
                <a16:creationId xmlns:a16="http://schemas.microsoft.com/office/drawing/2014/main" id="{857E56AB-C2EB-5E35-65C5-04E29FFA71B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4">
            <a:extLst>
              <a:ext uri="{FF2B5EF4-FFF2-40B4-BE49-F238E27FC236}">
                <a16:creationId xmlns:a16="http://schemas.microsoft.com/office/drawing/2014/main" id="{0416A8D0-6F0C-26BF-EBFB-8E5CF4AB7F64}"/>
              </a:ext>
            </a:extLst>
          </p:cNvPr>
          <p:cNvSpPr>
            <a:spLocks noChangeArrowheads="1"/>
          </p:cNvSpPr>
          <p:nvPr/>
        </p:nvSpPr>
        <p:spPr bwMode="auto">
          <a:xfrm>
            <a:off x="2793877" y="40566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16">
            <a:extLst>
              <a:ext uri="{FF2B5EF4-FFF2-40B4-BE49-F238E27FC236}">
                <a16:creationId xmlns:a16="http://schemas.microsoft.com/office/drawing/2014/main" id="{65BE3D1E-28A5-929E-DF04-879D83CB7C5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8">
            <a:extLst>
              <a:ext uri="{FF2B5EF4-FFF2-40B4-BE49-F238E27FC236}">
                <a16:creationId xmlns:a16="http://schemas.microsoft.com/office/drawing/2014/main" id="{A3B7F8EE-BD27-CE74-FA26-926194CB7BE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2" name="Rectangle 20">
            <a:extLst>
              <a:ext uri="{FF2B5EF4-FFF2-40B4-BE49-F238E27FC236}">
                <a16:creationId xmlns:a16="http://schemas.microsoft.com/office/drawing/2014/main" id="{34EEFE19-A033-9BEC-8DC1-569DB5617849}"/>
              </a:ext>
            </a:extLst>
          </p:cNvPr>
          <p:cNvSpPr>
            <a:spLocks noChangeArrowheads="1"/>
          </p:cNvSpPr>
          <p:nvPr/>
        </p:nvSpPr>
        <p:spPr bwMode="auto">
          <a:xfrm>
            <a:off x="6377354" y="6511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7B72F92-CF67-5D08-39A5-775767C744D6}"/>
                  </a:ext>
                </a:extLst>
              </p:cNvPr>
              <p:cNvSpPr txBox="1"/>
              <p:nvPr/>
            </p:nvSpPr>
            <p:spPr>
              <a:xfrm>
                <a:off x="2793877" y="3705633"/>
                <a:ext cx="6764215" cy="543931"/>
              </a:xfrm>
              <a:prstGeom prst="rect">
                <a:avLst/>
              </a:prstGeom>
              <a:noFill/>
            </p:spPr>
            <p:txBody>
              <a:bodyPr wrap="square" rtlCol="0">
                <a:spAutoFit/>
              </a:bodyPr>
              <a:lstStyle/>
              <a:p>
                <a14:m>
                  <m:oMath xmlns:m="http://schemas.openxmlformats.org/officeDocument/2006/math">
                    <m:f>
                      <m:fPr>
                        <m:ctrlPr>
                          <a:rPr lang="vi-VN" sz="2000" b="0" i="1" smtClean="0">
                            <a:latin typeface="Cambria Math" panose="02040503050406030204" pitchFamily="18" charset="0"/>
                          </a:rPr>
                        </m:ctrlPr>
                      </m:fPr>
                      <m:num>
                        <m:r>
                          <m:rPr>
                            <m:sty m:val="p"/>
                          </m:rPr>
                          <a:rPr lang="vi-VN" sz="2000" i="1">
                            <a:latin typeface="Cambria Math" panose="02040503050406030204" pitchFamily="18" charset="0"/>
                          </a:rPr>
                          <m:t>dC</m:t>
                        </m:r>
                      </m:num>
                      <m:den>
                        <m:r>
                          <m:rPr>
                            <m:sty m:val="p"/>
                          </m:rPr>
                          <a:rPr lang="vi-VN" sz="2000" i="1">
                            <a:latin typeface="Cambria Math" panose="02040503050406030204" pitchFamily="18" charset="0"/>
                          </a:rPr>
                          <m:t>dt</m:t>
                        </m:r>
                      </m:den>
                    </m:f>
                  </m:oMath>
                </a14:m>
                <a:r>
                  <a:rPr lang="vi-VN" sz="2000" dirty="0">
                    <a:latin typeface="+mj-lt"/>
                  </a:rPr>
                  <a:t> </a:t>
                </a:r>
                <a14:m>
                  <m:oMath xmlns:m="http://schemas.openxmlformats.org/officeDocument/2006/math">
                    <m:sSup>
                      <m:sSupPr>
                        <m:ctrlPr>
                          <a:rPr lang="vi-VN" sz="2000" i="1">
                            <a:latin typeface="Cambria Math" panose="02040503050406030204" pitchFamily="18" charset="0"/>
                          </a:rPr>
                        </m:ctrlPr>
                      </m:sSupPr>
                      <m:e>
                        <m:r>
                          <m:rPr>
                            <m:sty m:val="p"/>
                          </m:rPr>
                          <a:rPr lang="vi-VN" sz="2000" i="1">
                            <a:latin typeface="Cambria Math" panose="02040503050406030204" pitchFamily="18" charset="0"/>
                          </a:rPr>
                          <m:t>e</m:t>
                        </m:r>
                      </m:e>
                      <m:sup>
                        <m:r>
                          <a:rPr lang="vi-VN" sz="2000" i="1" dirty="0">
                            <a:latin typeface="Cambria Math" panose="02040503050406030204" pitchFamily="18" charset="0"/>
                          </a:rPr>
                          <m:t>−</m:t>
                        </m:r>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e>
                        </m:nary>
                      </m:sup>
                    </m:sSup>
                  </m:oMath>
                </a14:m>
                <a:r>
                  <a:rPr lang="vi-VN" sz="2000" dirty="0">
                    <a:latin typeface="+mj-lt"/>
                  </a:rPr>
                  <a:t> </a:t>
                </a:r>
                <a14:m>
                  <m:oMath xmlns:m="http://schemas.openxmlformats.org/officeDocument/2006/math">
                    <m:r>
                      <a:rPr lang="vi-VN" sz="2000" i="1">
                        <a:latin typeface="Cambria Math" panose="02040503050406030204" pitchFamily="18" charset="0"/>
                      </a:rPr>
                      <m:t>−</m:t>
                    </m:r>
                    <m:r>
                      <m:rPr>
                        <m:sty m:val="p"/>
                      </m:rPr>
                      <a:rPr lang="vi-VN" sz="2000" i="1">
                        <a:latin typeface="Cambria Math" panose="02040503050406030204" pitchFamily="18" charset="0"/>
                      </a:rPr>
                      <m:t>P</m:t>
                    </m:r>
                  </m:oMath>
                </a14:m>
                <a:r>
                  <a:rPr lang="vi-VN" sz="2000" dirty="0">
                    <a:latin typeface="+mj-lt"/>
                  </a:rPr>
                  <a:t>(t)C </a:t>
                </a:r>
                <a14:m>
                  <m:oMath xmlns:m="http://schemas.openxmlformats.org/officeDocument/2006/math">
                    <m:sSup>
                      <m:sSupPr>
                        <m:ctrlPr>
                          <a:rPr lang="vi-VN" sz="2000" i="1">
                            <a:latin typeface="Cambria Math" panose="02040503050406030204" pitchFamily="18" charset="0"/>
                          </a:rPr>
                        </m:ctrlPr>
                      </m:sSupPr>
                      <m:e>
                        <m:r>
                          <m:rPr>
                            <m:sty m:val="p"/>
                          </m:rPr>
                          <a:rPr lang="vi-VN" sz="2000" i="1">
                            <a:latin typeface="Cambria Math" panose="02040503050406030204" pitchFamily="18" charset="0"/>
                          </a:rPr>
                          <m:t>e</m:t>
                        </m:r>
                      </m:e>
                      <m:sup>
                        <m:r>
                          <a:rPr lang="vi-VN" sz="2000" i="1" dirty="0">
                            <a:latin typeface="Cambria Math" panose="02040503050406030204" pitchFamily="18" charset="0"/>
                          </a:rPr>
                          <m:t>−</m:t>
                        </m:r>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e>
                        </m:nary>
                      </m:sup>
                    </m:sSup>
                    <m:r>
                      <a:rPr lang="vi-VN" sz="2000" b="0" i="1" dirty="0" smtClean="0">
                        <a:latin typeface="Cambria Math" panose="02040503050406030204" pitchFamily="18" charset="0"/>
                      </a:rPr>
                      <m:t>+</m:t>
                    </m:r>
                    <m:r>
                      <m:rPr>
                        <m:sty m:val="p"/>
                      </m:rPr>
                      <a:rPr lang="vi-VN" sz="2000" i="1" dirty="0">
                        <a:latin typeface="Cambria Math" panose="02040503050406030204" pitchFamily="18" charset="0"/>
                      </a:rPr>
                      <m:t>P</m:t>
                    </m:r>
                  </m:oMath>
                </a14:m>
                <a:r>
                  <a:rPr lang="vi-VN" sz="2000" dirty="0">
                    <a:latin typeface="+mj-lt"/>
                  </a:rPr>
                  <a:t>(t) C </a:t>
                </a:r>
                <a14:m>
                  <m:oMath xmlns:m="http://schemas.openxmlformats.org/officeDocument/2006/math">
                    <m:sSup>
                      <m:sSupPr>
                        <m:ctrlPr>
                          <a:rPr lang="vi-VN" sz="2000" i="1">
                            <a:latin typeface="Cambria Math" panose="02040503050406030204" pitchFamily="18" charset="0"/>
                          </a:rPr>
                        </m:ctrlPr>
                      </m:sSupPr>
                      <m:e>
                        <m:r>
                          <m:rPr>
                            <m:sty m:val="p"/>
                          </m:rPr>
                          <a:rPr lang="vi-VN" sz="2000" i="1">
                            <a:latin typeface="Cambria Math" panose="02040503050406030204" pitchFamily="18" charset="0"/>
                          </a:rPr>
                          <m:t>e</m:t>
                        </m:r>
                      </m:e>
                      <m:sup>
                        <m:r>
                          <a:rPr lang="vi-VN" sz="2000" i="1" dirty="0">
                            <a:latin typeface="Cambria Math" panose="02040503050406030204" pitchFamily="18" charset="0"/>
                          </a:rPr>
                          <m:t>−</m:t>
                        </m:r>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e>
                        </m:nary>
                      </m:sup>
                    </m:sSup>
                    <m:r>
                      <a:rPr lang="vi-VN" sz="2000" b="0" i="1" dirty="0" smtClean="0">
                        <a:latin typeface="Cambria Math" panose="02040503050406030204" pitchFamily="18" charset="0"/>
                      </a:rPr>
                      <m:t>=</m:t>
                    </m:r>
                    <m:r>
                      <m:rPr>
                        <m:sty m:val="p"/>
                      </m:rPr>
                      <a:rPr lang="vi-VN" sz="2000" i="1" dirty="0">
                        <a:latin typeface="Cambria Math" panose="02040503050406030204" pitchFamily="18" charset="0"/>
                      </a:rPr>
                      <m:t>Q</m:t>
                    </m:r>
                  </m:oMath>
                </a14:m>
                <a:r>
                  <a:rPr lang="vi-VN" sz="2000" dirty="0">
                    <a:latin typeface="+mj-lt"/>
                  </a:rPr>
                  <a:t>(t)</a:t>
                </a:r>
                <a:endParaRPr lang="en-US" sz="2000" dirty="0">
                  <a:latin typeface="+mj-lt"/>
                </a:endParaRPr>
              </a:p>
            </p:txBody>
          </p:sp>
        </mc:Choice>
        <mc:Fallback xmlns="">
          <p:sp>
            <p:nvSpPr>
              <p:cNvPr id="2" name="TextBox 1">
                <a:extLst>
                  <a:ext uri="{FF2B5EF4-FFF2-40B4-BE49-F238E27FC236}">
                    <a16:creationId xmlns:a16="http://schemas.microsoft.com/office/drawing/2014/main" id="{47B72F92-CF67-5D08-39A5-775767C744D6}"/>
                  </a:ext>
                </a:extLst>
              </p:cNvPr>
              <p:cNvSpPr txBox="1">
                <a:spLocks noRot="1" noChangeAspect="1" noMove="1" noResize="1" noEditPoints="1" noAdjustHandles="1" noChangeArrowheads="1" noChangeShapeType="1" noTextEdit="1"/>
              </p:cNvSpPr>
              <p:nvPr/>
            </p:nvSpPr>
            <p:spPr>
              <a:xfrm>
                <a:off x="2793877" y="3705633"/>
                <a:ext cx="6764215" cy="543931"/>
              </a:xfrm>
              <a:prstGeom prst="rect">
                <a:avLst/>
              </a:prstGeom>
              <a:blipFill>
                <a:blip r:embed="rId4"/>
                <a:stretch>
                  <a:fillRect b="-101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A9C8C6-98DA-4657-5308-9D5C4BD0A27B}"/>
                  </a:ext>
                </a:extLst>
              </p:cNvPr>
              <p:cNvSpPr txBox="1"/>
              <p:nvPr/>
            </p:nvSpPr>
            <p:spPr>
              <a:xfrm>
                <a:off x="750277" y="773722"/>
                <a:ext cx="11066584" cy="1772473"/>
              </a:xfrm>
              <a:prstGeom prst="rect">
                <a:avLst/>
              </a:prstGeom>
              <a:noFill/>
            </p:spPr>
            <p:txBody>
              <a:bodyPr wrap="square" rtlCol="0">
                <a:spAutoFit/>
              </a:bodyPr>
              <a:lstStyle/>
              <a:p>
                <a:pPr>
                  <a:lnSpc>
                    <a:spcPct val="150000"/>
                  </a:lnSpc>
                </a:pPr>
                <a:r>
                  <a:rPr lang="vi-VN" sz="2000" u="sng" dirty="0">
                    <a:effectLst/>
                    <a:latin typeface="Times New Roman" panose="02020603050405020304" pitchFamily="18" charset="0"/>
                    <a:ea typeface="Calibri" panose="020F0502020204030204" pitchFamily="34" charset="0"/>
                    <a:cs typeface="Times New Roman" panose="02020603050405020304" pitchFamily="18" charset="0"/>
                  </a:rPr>
                  <a:t>Bước 2:</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 Ta đi tìm nghiệm của (1.2) có dạng tương tự (1.6), tuy nhiên ở đây thay vì hằng số C ta sẽ xét hàm C(t), nghĩa là </a:t>
                </a:r>
              </a:p>
              <a:p>
                <a:r>
                  <a:rPr lang="vi-VN" sz="2000" dirty="0">
                    <a:latin typeface="Times New Roman" panose="02020603050405020304" pitchFamily="18" charset="0"/>
                    <a:ea typeface="Calibri" panose="020F0502020204030204" pitchFamily="34" charset="0"/>
                    <a:cs typeface="Times New Roman" panose="02020603050405020304" pitchFamily="18" charset="0"/>
                  </a:rPr>
                  <a:t>                                                </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2000" dirty="0">
                    <a:latin typeface="+mj-lt"/>
                  </a:rPr>
                  <a:t>y(t)=C</a:t>
                </a:r>
                <a14:m>
                  <m:oMath xmlns:m="http://schemas.openxmlformats.org/officeDocument/2006/math">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m:t>
                        </m:r>
                        <m:r>
                          <m:rPr>
                            <m:sty m:val="p"/>
                          </m:rPr>
                          <a:rPr lang="vi-VN" sz="2000" i="1">
                            <a:latin typeface="Cambria Math" panose="02040503050406030204" pitchFamily="18" charset="0"/>
                          </a:rPr>
                          <m:t>t</m:t>
                        </m:r>
                        <m:r>
                          <a:rPr lang="vi-VN" sz="2000" b="0" i="1" smtClean="0">
                            <a:latin typeface="Cambria Math" panose="02040503050406030204" pitchFamily="18" charset="0"/>
                          </a:rPr>
                          <m:t>)</m:t>
                        </m:r>
                        <m:r>
                          <m:rPr>
                            <m:sty m:val="p"/>
                          </m:rPr>
                          <a:rPr lang="vi-VN" sz="2000" i="1">
                            <a:latin typeface="Cambria Math" panose="02040503050406030204" pitchFamily="18" charset="0"/>
                          </a:rPr>
                          <m:t>e</m:t>
                        </m:r>
                      </m:e>
                      <m:sup>
                        <m:r>
                          <a:rPr lang="vi-VN" sz="2000" i="1" dirty="0">
                            <a:latin typeface="Cambria Math" panose="02040503050406030204" pitchFamily="18" charset="0"/>
                          </a:rPr>
                          <m:t>−</m:t>
                        </m:r>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sub>
                          <m:sup>
                            <m:r>
                              <m:rPr>
                                <m:sty m:val="p"/>
                              </m:rPr>
                              <a:rPr lang="vi-VN" sz="2000" i="1" dirty="0">
                                <a:latin typeface="Cambria Math" panose="02040503050406030204" pitchFamily="18" charset="0"/>
                              </a:rPr>
                              <m:t>t</m:t>
                            </m:r>
                          </m:sup>
                          <m:e>
                            <m:r>
                              <m:rPr>
                                <m:sty m:val="p"/>
                              </m:rPr>
                              <a:rPr lang="vi-VN" sz="2000" i="1"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i="1" dirty="0">
                                    <a:latin typeface="Cambria Math" panose="02040503050406030204" pitchFamily="18" charset="0"/>
                                  </a:rPr>
                                  <m:t>s</m:t>
                                </m:r>
                              </m:e>
                            </m:d>
                            <m:r>
                              <m:rPr>
                                <m:sty m:val="p"/>
                              </m:rPr>
                              <a:rPr lang="vi-VN" sz="2000" i="1" dirty="0">
                                <a:latin typeface="Cambria Math" panose="02040503050406030204" pitchFamily="18" charset="0"/>
                              </a:rPr>
                              <m:t>ds</m:t>
                            </m:r>
                          </m:e>
                        </m:nary>
                      </m:sup>
                    </m:sSup>
                  </m:oMath>
                </a14:m>
                <a:r>
                  <a:rPr lang="vi-VN" sz="2000" dirty="0">
                    <a:effectLst/>
                    <a:latin typeface="+mj-lt"/>
                    <a:ea typeface="Calibri" panose="020F0502020204030204" pitchFamily="34" charset="0"/>
                    <a:cs typeface="Times New Roman" panose="02020603050405020304" pitchFamily="18" charset="0"/>
                  </a:rPr>
                  <a:t>                                                                                (1.7)</a:t>
                </a:r>
                <a:endParaRPr lang="en-US" sz="2000" dirty="0">
                  <a:effectLst/>
                  <a:latin typeface="+mj-lt"/>
                  <a:ea typeface="Calibri" panose="020F0502020204030204" pitchFamily="34" charset="0"/>
                  <a:cs typeface="Times New Roman" panose="02020603050405020304" pitchFamily="18" charset="0"/>
                </a:endParaRPr>
              </a:p>
              <a:p>
                <a:r>
                  <a:rPr lang="vi-V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EDA9C8C6-98DA-4657-5308-9D5C4BD0A27B}"/>
                  </a:ext>
                </a:extLst>
              </p:cNvPr>
              <p:cNvSpPr txBox="1">
                <a:spLocks noRot="1" noChangeAspect="1" noMove="1" noResize="1" noEditPoints="1" noAdjustHandles="1" noChangeArrowheads="1" noChangeShapeType="1" noTextEdit="1"/>
              </p:cNvSpPr>
              <p:nvPr/>
            </p:nvSpPr>
            <p:spPr>
              <a:xfrm>
                <a:off x="750277" y="773722"/>
                <a:ext cx="11066584" cy="1772473"/>
              </a:xfrm>
              <a:prstGeom prst="rect">
                <a:avLst/>
              </a:prstGeom>
              <a:blipFill>
                <a:blip r:embed="rId5"/>
                <a:stretch>
                  <a:fillRect l="-551" r="-93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6897EB84-58D2-B953-3E6D-DCFD2A494708}"/>
              </a:ext>
            </a:extLst>
          </p:cNvPr>
          <p:cNvSpPr>
            <a:spLocks noGrp="1"/>
          </p:cNvSpPr>
          <p:nvPr>
            <p:ph type="sldNum" sz="quarter" idx="12"/>
          </p:nvPr>
        </p:nvSpPr>
        <p:spPr/>
        <p:txBody>
          <a:bodyPr/>
          <a:lstStyle/>
          <a:p>
            <a:fld id="{AE084046-3560-4550-80BC-42F145ADDE7C}" type="slidenum">
              <a:rPr lang="en-US" smtClean="0"/>
              <a:t>5</a:t>
            </a:fld>
            <a:endParaRPr lang="en-US"/>
          </a:p>
        </p:txBody>
      </p:sp>
    </p:spTree>
    <p:extLst>
      <p:ext uri="{BB962C8B-B14F-4D97-AF65-F5344CB8AC3E}">
        <p14:creationId xmlns:p14="http://schemas.microsoft.com/office/powerpoint/2010/main" val="358182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2013F47-0E3F-56E2-3EA7-D1A498260039}"/>
                  </a:ext>
                </a:extLst>
              </p:cNvPr>
              <p:cNvSpPr txBox="1"/>
              <p:nvPr/>
            </p:nvSpPr>
            <p:spPr>
              <a:xfrm>
                <a:off x="750276" y="477805"/>
                <a:ext cx="7936523" cy="849143"/>
              </a:xfrm>
              <a:prstGeom prst="rect">
                <a:avLst/>
              </a:prstGeom>
              <a:noFill/>
            </p:spPr>
            <p:txBody>
              <a:bodyPr wrap="square" rtlCol="0">
                <a:spAutoFit/>
              </a:bodyPr>
              <a:lstStyle/>
              <a:p>
                <a:r>
                  <a:rPr lang="vi-VN" sz="2000" dirty="0">
                    <a:latin typeface="+mj-lt"/>
                    <a:ea typeface="Calibri" panose="020F0502020204030204" pitchFamily="34" charset="0"/>
                  </a:rPr>
                  <a:t>Lấy tích phân từ</a:t>
                </a:r>
                <a:r>
                  <a:rPr lang="en-US" sz="2000" dirty="0">
                    <a:latin typeface="+mj-lt"/>
                    <a:ea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m:t>
                    </m:r>
                  </m:oMath>
                </a14:m>
                <a:r>
                  <a:rPr lang="en-US" sz="2000" dirty="0">
                    <a:latin typeface="+mj-lt"/>
                    <a:ea typeface="Calibri" panose="020F0502020204030204" pitchFamily="34" charset="0"/>
                  </a:rPr>
                  <a:t> </a:t>
                </a:r>
                <a:r>
                  <a:rPr lang="vi-VN" sz="2000" dirty="0">
                    <a:latin typeface="+mj-lt"/>
                    <a:ea typeface="Calibri" panose="020F0502020204030204" pitchFamily="34" charset="0"/>
                  </a:rPr>
                  <a:t>đến t biểu thức </a:t>
                </a:r>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panose="02040503050406030204" pitchFamily="18" charset="0"/>
                          </a:rPr>
                          <m:t>C</m:t>
                        </m:r>
                      </m:e>
                      <m:sup>
                        <m:r>
                          <a:rPr lang="en-US" sz="2000">
                            <a:latin typeface="Cambria Math" panose="02040503050406030204" pitchFamily="18" charset="0"/>
                          </a:rPr>
                          <m:t>′</m:t>
                        </m:r>
                      </m:sup>
                    </m:sSup>
                    <m:d>
                      <m:dPr>
                        <m:ctrlPr>
                          <a:rPr lang="en-US" sz="2000" i="1">
                            <a:latin typeface="Cambria Math" panose="02040503050406030204" pitchFamily="18" charset="0"/>
                          </a:rPr>
                        </m:ctrlPr>
                      </m:dPr>
                      <m:e>
                        <m:r>
                          <m:rPr>
                            <m:sty m:val="p"/>
                          </m:rPr>
                          <a:rPr lang="en-US" sz="2000">
                            <a:latin typeface="Cambria Math" panose="02040503050406030204" pitchFamily="18" charset="0"/>
                          </a:rPr>
                          <m:t>t</m:t>
                        </m:r>
                      </m:e>
                    </m:d>
                    <m:r>
                      <a:rPr lang="en-US" sz="2000">
                        <a:latin typeface="Cambria Math" panose="02040503050406030204" pitchFamily="18" charset="0"/>
                      </a:rPr>
                      <m:t>=</m:t>
                    </m:r>
                    <m:sSup>
                      <m:sSupPr>
                        <m:ctrlPr>
                          <a:rPr lang="vi-VN" sz="2000" i="1">
                            <a:latin typeface="Cambria Math" panose="02040503050406030204" pitchFamily="18" charset="0"/>
                          </a:rPr>
                        </m:ctrlPr>
                      </m:sSupPr>
                      <m:e>
                        <m:r>
                          <m:rPr>
                            <m:sty m:val="p"/>
                          </m:rPr>
                          <a:rPr lang="vi-VN" sz="2000">
                            <a:latin typeface="Cambria Math" panose="02040503050406030204" pitchFamily="18" charset="0"/>
                          </a:rPr>
                          <m:t>e</m:t>
                        </m:r>
                      </m:e>
                      <m:sup>
                        <m:nary>
                          <m:naryPr>
                            <m:ctrlPr>
                              <a:rPr lang="vi-VN" sz="2000" i="1" dirty="0">
                                <a:latin typeface="Cambria Math" panose="02040503050406030204" pitchFamily="18" charset="0"/>
                              </a:rPr>
                            </m:ctrlPr>
                          </m:naryPr>
                          <m:sub>
                            <m:sSub>
                              <m:sSubPr>
                                <m:ctrlPr>
                                  <a:rPr lang="vi-VN" sz="2000" i="1" dirty="0">
                                    <a:latin typeface="Cambria Math" panose="02040503050406030204" pitchFamily="18" charset="0"/>
                                  </a:rPr>
                                </m:ctrlPr>
                              </m:sSubPr>
                              <m:e>
                                <m:r>
                                  <m:rPr>
                                    <m:sty m:val="p"/>
                                  </m:rPr>
                                  <a:rPr lang="vi-VN" sz="2000" dirty="0">
                                    <a:latin typeface="Cambria Math" panose="02040503050406030204" pitchFamily="18" charset="0"/>
                                  </a:rPr>
                                  <m:t>t</m:t>
                                </m:r>
                              </m:e>
                              <m:sub>
                                <m:r>
                                  <a:rPr lang="vi-VN" sz="2000" dirty="0">
                                    <a:latin typeface="Cambria Math" panose="02040503050406030204" pitchFamily="18" charset="0"/>
                                  </a:rPr>
                                  <m:t>0</m:t>
                                </m:r>
                              </m:sub>
                            </m:sSub>
                          </m:sub>
                          <m:sup>
                            <m:r>
                              <m:rPr>
                                <m:sty m:val="p"/>
                              </m:rPr>
                              <a:rPr lang="vi-VN" sz="2000" dirty="0">
                                <a:latin typeface="Cambria Math" panose="02040503050406030204" pitchFamily="18" charset="0"/>
                              </a:rPr>
                              <m:t>t</m:t>
                            </m:r>
                          </m:sup>
                          <m:e>
                            <m:r>
                              <m:rPr>
                                <m:sty m:val="p"/>
                              </m:rPr>
                              <a:rPr lang="vi-VN" sz="2000" dirty="0">
                                <a:latin typeface="Cambria Math" panose="02040503050406030204" pitchFamily="18" charset="0"/>
                              </a:rPr>
                              <m:t>P</m:t>
                            </m:r>
                            <m:d>
                              <m:dPr>
                                <m:ctrlPr>
                                  <a:rPr lang="vi-VN" sz="2000" i="1" dirty="0">
                                    <a:latin typeface="Cambria Math" panose="02040503050406030204" pitchFamily="18" charset="0"/>
                                  </a:rPr>
                                </m:ctrlPr>
                              </m:dPr>
                              <m:e>
                                <m:r>
                                  <m:rPr>
                                    <m:sty m:val="p"/>
                                  </m:rPr>
                                  <a:rPr lang="vi-VN" sz="2000" dirty="0">
                                    <a:latin typeface="Cambria Math" panose="02040503050406030204" pitchFamily="18" charset="0"/>
                                  </a:rPr>
                                  <m:t>s</m:t>
                                </m:r>
                              </m:e>
                            </m:d>
                            <m:r>
                              <m:rPr>
                                <m:sty m:val="p"/>
                              </m:rPr>
                              <a:rPr lang="vi-VN" sz="2000" dirty="0">
                                <a:latin typeface="Cambria Math" panose="02040503050406030204" pitchFamily="18" charset="0"/>
                              </a:rPr>
                              <m:t>ds</m:t>
                            </m:r>
                          </m:e>
                        </m:nary>
                      </m:sup>
                    </m:sSup>
                    <m:r>
                      <m:rPr>
                        <m:sty m:val="p"/>
                      </m:rPr>
                      <a:rPr lang="en-US" sz="2000" dirty="0">
                        <a:latin typeface="Cambria Math" panose="02040503050406030204" pitchFamily="18" charset="0"/>
                      </a:rPr>
                      <m:t>Q</m:t>
                    </m:r>
                    <m:r>
                      <a:rPr lang="en-US" sz="2000" dirty="0">
                        <a:latin typeface="Cambria Math" panose="02040503050406030204" pitchFamily="18" charset="0"/>
                      </a:rPr>
                      <m:t>(</m:t>
                    </m:r>
                    <m:r>
                      <m:rPr>
                        <m:sty m:val="p"/>
                      </m:rPr>
                      <a:rPr lang="en-US" sz="2000" dirty="0">
                        <a:latin typeface="Cambria Math" panose="02040503050406030204" pitchFamily="18" charset="0"/>
                      </a:rPr>
                      <m:t>t</m:t>
                    </m:r>
                    <m:r>
                      <a:rPr lang="en-US" sz="2000" dirty="0">
                        <a:latin typeface="Cambria Math" panose="02040503050406030204" pitchFamily="18" charset="0"/>
                      </a:rPr>
                      <m:t>)</m:t>
                    </m:r>
                    <m:r>
                      <a:rPr lang="en-US" sz="2000" i="1" dirty="0">
                        <a:latin typeface="Cambria Math" panose="02040503050406030204" pitchFamily="18" charset="0"/>
                      </a:rPr>
                      <m:t> </m:t>
                    </m:r>
                  </m:oMath>
                </a14:m>
                <a:r>
                  <a:rPr lang="vi-VN" sz="2000" dirty="0">
                    <a:latin typeface="+mj-lt"/>
                    <a:ea typeface="Calibri" panose="020F0502020204030204" pitchFamily="34" charset="0"/>
                  </a:rPr>
                  <a:t>ta thu được </a:t>
                </a:r>
                <a:endParaRPr lang="en-US" sz="2000" dirty="0">
                  <a:latin typeface="+mj-lt"/>
                </a:endParaRPr>
              </a:p>
              <a:p>
                <a:endParaRPr lang="en-US" sz="2000" dirty="0">
                  <a:latin typeface="+mj-lt"/>
                </a:endParaRPr>
              </a:p>
            </p:txBody>
          </p:sp>
        </mc:Choice>
        <mc:Fallback xmlns="">
          <p:sp>
            <p:nvSpPr>
              <p:cNvPr id="2" name="TextBox 1">
                <a:extLst>
                  <a:ext uri="{FF2B5EF4-FFF2-40B4-BE49-F238E27FC236}">
                    <a16:creationId xmlns:a16="http://schemas.microsoft.com/office/drawing/2014/main" id="{92013F47-0E3F-56E2-3EA7-D1A498260039}"/>
                  </a:ext>
                </a:extLst>
              </p:cNvPr>
              <p:cNvSpPr txBox="1">
                <a:spLocks noRot="1" noChangeAspect="1" noMove="1" noResize="1" noEditPoints="1" noAdjustHandles="1" noChangeArrowheads="1" noChangeShapeType="1" noTextEdit="1"/>
              </p:cNvSpPr>
              <p:nvPr/>
            </p:nvSpPr>
            <p:spPr>
              <a:xfrm>
                <a:off x="750276" y="477805"/>
                <a:ext cx="7936523" cy="849143"/>
              </a:xfrm>
              <a:prstGeom prst="rect">
                <a:avLst/>
              </a:prstGeom>
              <a:blipFill>
                <a:blip r:embed="rId2"/>
                <a:stretch>
                  <a:fillRect l="-768"/>
                </a:stretch>
              </a:blipFill>
            </p:spPr>
            <p:txBody>
              <a:bodyPr/>
              <a:lstStyle/>
              <a:p>
                <a:r>
                  <a:rPr lang="en-US">
                    <a:noFill/>
                  </a:rPr>
                  <a:t> </a:t>
                </a:r>
              </a:p>
            </p:txBody>
          </p:sp>
        </mc:Fallback>
      </mc:AlternateContent>
      <p:graphicFrame>
        <p:nvGraphicFramePr>
          <p:cNvPr id="3" name="Object 2">
            <a:extLst>
              <a:ext uri="{FF2B5EF4-FFF2-40B4-BE49-F238E27FC236}">
                <a16:creationId xmlns:a16="http://schemas.microsoft.com/office/drawing/2014/main" id="{ED1F9779-C941-E5F1-4C5C-A762F66B6214}"/>
              </a:ext>
            </a:extLst>
          </p:cNvPr>
          <p:cNvGraphicFramePr>
            <a:graphicFrameLocks noChangeAspect="1"/>
          </p:cNvGraphicFramePr>
          <p:nvPr>
            <p:extLst>
              <p:ext uri="{D42A27DB-BD31-4B8C-83A1-F6EECF244321}">
                <p14:modId xmlns:p14="http://schemas.microsoft.com/office/powerpoint/2010/main" val="2598616789"/>
              </p:ext>
            </p:extLst>
          </p:nvPr>
        </p:nvGraphicFramePr>
        <p:xfrm>
          <a:off x="2714708" y="1007908"/>
          <a:ext cx="6687148" cy="910446"/>
        </p:xfrm>
        <a:graphic>
          <a:graphicData uri="http://schemas.openxmlformats.org/presentationml/2006/ole">
            <mc:AlternateContent xmlns:mc="http://schemas.openxmlformats.org/markup-compatibility/2006">
              <mc:Choice xmlns:v="urn:schemas-microsoft-com:vml" Requires="v">
                <p:oleObj name="Equation" r:id="rId3" imgW="4572000" imgH="647640" progId="Equation.DSMT4">
                  <p:embed/>
                </p:oleObj>
              </mc:Choice>
              <mc:Fallback>
                <p:oleObj name="Equation" r:id="rId3" imgW="4572000" imgH="647640" progId="Equation.DSMT4">
                  <p:embed/>
                  <p:pic>
                    <p:nvPicPr>
                      <p:cNvPr id="24" name="Object 23">
                        <a:extLst>
                          <a:ext uri="{FF2B5EF4-FFF2-40B4-BE49-F238E27FC236}">
                            <a16:creationId xmlns:a16="http://schemas.microsoft.com/office/drawing/2014/main" id="{CEF93CC9-A6D8-78B4-2624-DBF096F5004B}"/>
                          </a:ext>
                        </a:extLst>
                      </p:cNvPr>
                      <p:cNvPicPr>
                        <a:picLocks noChangeAspect="1" noChangeArrowheads="1"/>
                      </p:cNvPicPr>
                      <p:nvPr/>
                    </p:nvPicPr>
                    <p:blipFill>
                      <a:blip r:embed="rId4"/>
                      <a:srcRect/>
                      <a:stretch>
                        <a:fillRect/>
                      </a:stretch>
                    </p:blipFill>
                    <p:spPr bwMode="auto">
                      <a:xfrm>
                        <a:off x="2714708" y="1007908"/>
                        <a:ext cx="6687148" cy="91044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D9CD7B-0629-F57F-30FA-234575E0A2F0}"/>
                  </a:ext>
                </a:extLst>
              </p:cNvPr>
              <p:cNvSpPr txBox="1"/>
              <p:nvPr/>
            </p:nvSpPr>
            <p:spPr>
              <a:xfrm>
                <a:off x="750275" y="2077089"/>
                <a:ext cx="7936523" cy="707886"/>
              </a:xfrm>
              <a:prstGeom prst="rect">
                <a:avLst/>
              </a:prstGeom>
              <a:noFill/>
            </p:spPr>
            <p:txBody>
              <a:bodyPr wrap="square" rtlCol="0">
                <a:spAutoFit/>
              </a:bodyPr>
              <a:lstStyle/>
              <a:p>
                <a:r>
                  <a:rPr lang="vi-VN" sz="2000" dirty="0">
                    <a:effectLst/>
                    <a:latin typeface="Times New Roman" panose="02020603050405020304" pitchFamily="18" charset="0"/>
                    <a:ea typeface="Calibri" panose="020F0502020204030204" pitchFamily="34" charset="0"/>
                  </a:rPr>
                  <a:t>Thay C(t) vào công thức (1.7) và chú ý rằng</a:t>
                </a:r>
                <a14:m>
                  <m:oMath xmlns:m="http://schemas.openxmlformats.org/officeDocument/2006/math">
                    <m:r>
                      <a:rPr lang="vi-VN" sz="2000" b="0" i="1" smtClean="0">
                        <a:effectLst/>
                        <a:latin typeface="Cambria Math" panose="02040503050406030204" pitchFamily="18" charset="0"/>
                        <a:ea typeface="Calibri" panose="020F0502020204030204" pitchFamily="34" charset="0"/>
                      </a:rPr>
                      <m:t> </m:t>
                    </m:r>
                    <m:r>
                      <m:rPr>
                        <m:sty m:val="p"/>
                      </m:rPr>
                      <a:rPr lang="vi-VN" sz="2000" i="1">
                        <a:latin typeface="Cambria Math" panose="02040503050406030204" pitchFamily="18" charset="0"/>
                        <a:ea typeface="Calibri" panose="020F0502020204030204" pitchFamily="34" charset="0"/>
                      </a:rPr>
                      <m:t>y</m:t>
                    </m:r>
                  </m:oMath>
                </a14:m>
                <a:r>
                  <a:rPr lang="vi-VN" sz="2000" dirty="0">
                    <a:effectLst/>
                    <a:latin typeface="Times New Roman" panose="02020603050405020304" pitchFamily="18" charset="0"/>
                    <a:ea typeface="Calibri" panose="020F0502020204030204" pitchFamily="34" charset="0"/>
                  </a:rPr>
                  <a:t>(</a:t>
                </a:r>
                <a14:m>
                  <m:oMath xmlns:m="http://schemas.openxmlformats.org/officeDocument/2006/math">
                    <m:sSub>
                      <m:sSubPr>
                        <m:ctrlPr>
                          <a:rPr lang="vi-VN" sz="2000" i="1" dirty="0" smtClean="0">
                            <a:effectLst/>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r>
                      <a:rPr lang="vi-VN" sz="2000" b="0" i="1" dirty="0" smtClean="0">
                        <a:effectLst/>
                        <a:latin typeface="Cambria Math" panose="02040503050406030204" pitchFamily="18" charset="0"/>
                      </a:rPr>
                      <m:t>)=</m:t>
                    </m:r>
                    <m:r>
                      <m:rPr>
                        <m:sty m:val="p"/>
                      </m:rPr>
                      <a:rPr lang="vi-VN" sz="2000" i="1" dirty="0">
                        <a:latin typeface="Cambria Math" panose="02040503050406030204" pitchFamily="18" charset="0"/>
                      </a:rPr>
                      <m:t>C</m:t>
                    </m:r>
                  </m:oMath>
                </a14:m>
                <a:r>
                  <a:rPr lang="vi-VN" sz="2000" dirty="0">
                    <a:latin typeface="Times New Roman" panose="02020603050405020304" pitchFamily="18" charset="0"/>
                    <a:ea typeface="Calibri" panose="020F0502020204030204" pitchFamily="34" charset="0"/>
                  </a:rPr>
                  <a:t>(</a:t>
                </a:r>
                <a14:m>
                  <m:oMath xmlns:m="http://schemas.openxmlformats.org/officeDocument/2006/math">
                    <m:sSub>
                      <m:sSubPr>
                        <m:ctrlPr>
                          <a:rPr lang="vi-VN" sz="2000" i="1" dirty="0">
                            <a:latin typeface="Cambria Math" panose="02040503050406030204" pitchFamily="18" charset="0"/>
                          </a:rPr>
                        </m:ctrlPr>
                      </m:sSubPr>
                      <m:e>
                        <m:r>
                          <m:rPr>
                            <m:sty m:val="p"/>
                          </m:rPr>
                          <a:rPr lang="vi-VN" sz="2000" i="1" dirty="0">
                            <a:latin typeface="Cambria Math" panose="02040503050406030204" pitchFamily="18" charset="0"/>
                          </a:rPr>
                          <m:t>t</m:t>
                        </m:r>
                      </m:e>
                      <m:sub>
                        <m:r>
                          <a:rPr lang="vi-VN" sz="2000" i="1" dirty="0">
                            <a:latin typeface="Cambria Math" panose="02040503050406030204" pitchFamily="18" charset="0"/>
                          </a:rPr>
                          <m:t>0</m:t>
                        </m:r>
                      </m:sub>
                    </m:sSub>
                  </m:oMath>
                </a14:m>
                <a:r>
                  <a:rPr lang="vi-VN" sz="2000" dirty="0"/>
                  <a:t>) </a:t>
                </a:r>
                <a:r>
                  <a:rPr lang="vi-VN" sz="2000" dirty="0">
                    <a:latin typeface="Times New Roman" panose="02020603050405020304" pitchFamily="18" charset="0"/>
                    <a:ea typeface="Calibri" panose="020F0502020204030204" pitchFamily="34" charset="0"/>
                  </a:rPr>
                  <a:t>ta thu được </a:t>
                </a:r>
                <a:endParaRPr lang="en-US" sz="2000" dirty="0"/>
              </a:p>
              <a:p>
                <a:endParaRPr lang="en-US" sz="2000" dirty="0"/>
              </a:p>
            </p:txBody>
          </p:sp>
        </mc:Choice>
        <mc:Fallback xmlns="">
          <p:sp>
            <p:nvSpPr>
              <p:cNvPr id="4" name="TextBox 3">
                <a:extLst>
                  <a:ext uri="{FF2B5EF4-FFF2-40B4-BE49-F238E27FC236}">
                    <a16:creationId xmlns:a16="http://schemas.microsoft.com/office/drawing/2014/main" id="{1BD9CD7B-0629-F57F-30FA-234575E0A2F0}"/>
                  </a:ext>
                </a:extLst>
              </p:cNvPr>
              <p:cNvSpPr txBox="1">
                <a:spLocks noRot="1" noChangeAspect="1" noMove="1" noResize="1" noEditPoints="1" noAdjustHandles="1" noChangeArrowheads="1" noChangeShapeType="1" noTextEdit="1"/>
              </p:cNvSpPr>
              <p:nvPr/>
            </p:nvSpPr>
            <p:spPr>
              <a:xfrm>
                <a:off x="750275" y="2077089"/>
                <a:ext cx="7936523" cy="707886"/>
              </a:xfrm>
              <a:prstGeom prst="rect">
                <a:avLst/>
              </a:prstGeom>
              <a:blipFill>
                <a:blip r:embed="rId5"/>
                <a:stretch>
                  <a:fillRect l="-768" t="-6034"/>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382772D0-6E30-13D6-950C-D5F434BBB7BF}"/>
              </a:ext>
            </a:extLst>
          </p:cNvPr>
          <p:cNvGraphicFramePr>
            <a:graphicFrameLocks noChangeAspect="1"/>
          </p:cNvGraphicFramePr>
          <p:nvPr>
            <p:extLst>
              <p:ext uri="{D42A27DB-BD31-4B8C-83A1-F6EECF244321}">
                <p14:modId xmlns:p14="http://schemas.microsoft.com/office/powerpoint/2010/main" val="2953726314"/>
              </p:ext>
            </p:extLst>
          </p:nvPr>
        </p:nvGraphicFramePr>
        <p:xfrm>
          <a:off x="2573402" y="2798953"/>
          <a:ext cx="8644846" cy="910446"/>
        </p:xfrm>
        <a:graphic>
          <a:graphicData uri="http://schemas.openxmlformats.org/presentationml/2006/ole">
            <mc:AlternateContent xmlns:mc="http://schemas.openxmlformats.org/markup-compatibility/2006">
              <mc:Choice xmlns:v="urn:schemas-microsoft-com:vml" Requires="v">
                <p:oleObj name="Equation" r:id="rId6" imgW="5918040" imgH="647640" progId="Equation.DSMT4">
                  <p:embed/>
                </p:oleObj>
              </mc:Choice>
              <mc:Fallback>
                <p:oleObj name="Equation" r:id="rId6" imgW="5918040" imgH="647640" progId="Equation.DSMT4">
                  <p:embed/>
                  <p:pic>
                    <p:nvPicPr>
                      <p:cNvPr id="30" name="Object 29">
                        <a:extLst>
                          <a:ext uri="{FF2B5EF4-FFF2-40B4-BE49-F238E27FC236}">
                            <a16:creationId xmlns:a16="http://schemas.microsoft.com/office/drawing/2014/main" id="{EC582072-9799-ADAF-6C1B-3BF5E2B71187}"/>
                          </a:ext>
                        </a:extLst>
                      </p:cNvPr>
                      <p:cNvPicPr>
                        <a:picLocks noChangeAspect="1" noChangeArrowheads="1"/>
                      </p:cNvPicPr>
                      <p:nvPr/>
                    </p:nvPicPr>
                    <p:blipFill>
                      <a:blip r:embed="rId7"/>
                      <a:srcRect/>
                      <a:stretch>
                        <a:fillRect/>
                      </a:stretch>
                    </p:blipFill>
                    <p:spPr bwMode="auto">
                      <a:xfrm>
                        <a:off x="2573402" y="2798953"/>
                        <a:ext cx="8644846" cy="910446"/>
                      </a:xfrm>
                      <a:prstGeom prst="rect">
                        <a:avLst/>
                      </a:prstGeom>
                      <a:noFill/>
                    </p:spPr>
                  </p:pic>
                </p:oleObj>
              </mc:Fallback>
            </mc:AlternateContent>
          </a:graphicData>
        </a:graphic>
      </p:graphicFrame>
      <p:sp>
        <p:nvSpPr>
          <p:cNvPr id="6" name="TextBox 5">
            <a:extLst>
              <a:ext uri="{FF2B5EF4-FFF2-40B4-BE49-F238E27FC236}">
                <a16:creationId xmlns:a16="http://schemas.microsoft.com/office/drawing/2014/main" id="{407F6649-6908-2732-DCD1-C02734D0268C}"/>
              </a:ext>
            </a:extLst>
          </p:cNvPr>
          <p:cNvSpPr txBox="1"/>
          <p:nvPr/>
        </p:nvSpPr>
        <p:spPr>
          <a:xfrm>
            <a:off x="519523" y="3814931"/>
            <a:ext cx="10234246" cy="966290"/>
          </a:xfrm>
          <a:prstGeom prst="rect">
            <a:avLst/>
          </a:prstGeom>
          <a:noFill/>
        </p:spPr>
        <p:txBody>
          <a:bodyPr wrap="square" rtlCol="0">
            <a:spAutoFit/>
          </a:bodyPr>
          <a:lstStyle/>
          <a:p>
            <a:pPr>
              <a:lnSpc>
                <a:spcPct val="150000"/>
              </a:lnSpc>
            </a:pP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Trong một số bài toán, khi ta chưa được cho trước điều kiện ban đầu thì thay vì công thức (1.8) ta sẽ sử dụng công thức dựa trên nguyên hàm thay vì tích phân như sau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Object 6">
            <a:extLst>
              <a:ext uri="{FF2B5EF4-FFF2-40B4-BE49-F238E27FC236}">
                <a16:creationId xmlns:a16="http://schemas.microsoft.com/office/drawing/2014/main" id="{21F8D853-9DB4-A1A3-C482-2393508EEDF5}"/>
              </a:ext>
            </a:extLst>
          </p:cNvPr>
          <p:cNvGraphicFramePr>
            <a:graphicFrameLocks noChangeAspect="1"/>
          </p:cNvGraphicFramePr>
          <p:nvPr>
            <p:extLst>
              <p:ext uri="{D42A27DB-BD31-4B8C-83A1-F6EECF244321}">
                <p14:modId xmlns:p14="http://schemas.microsoft.com/office/powerpoint/2010/main" val="3696551652"/>
              </p:ext>
            </p:extLst>
          </p:nvPr>
        </p:nvGraphicFramePr>
        <p:xfrm>
          <a:off x="2552043" y="5134185"/>
          <a:ext cx="8666204" cy="520891"/>
        </p:xfrm>
        <a:graphic>
          <a:graphicData uri="http://schemas.openxmlformats.org/presentationml/2006/ole">
            <mc:AlternateContent xmlns:mc="http://schemas.openxmlformats.org/markup-compatibility/2006">
              <mc:Choice xmlns:v="urn:schemas-microsoft-com:vml" Requires="v">
                <p:oleObj name="Equation" r:id="rId8" imgW="5613120" imgH="355320" progId="Equation.DSMT4">
                  <p:embed/>
                </p:oleObj>
              </mc:Choice>
              <mc:Fallback>
                <p:oleObj name="Equation" r:id="rId8" imgW="5613120" imgH="355320" progId="Equation.DSMT4">
                  <p:embed/>
                  <p:pic>
                    <p:nvPicPr>
                      <p:cNvPr id="33" name="Object 32">
                        <a:extLst>
                          <a:ext uri="{FF2B5EF4-FFF2-40B4-BE49-F238E27FC236}">
                            <a16:creationId xmlns:a16="http://schemas.microsoft.com/office/drawing/2014/main" id="{8DA9A7D9-75B1-C060-85A4-D6DC5A74117E}"/>
                          </a:ext>
                        </a:extLst>
                      </p:cNvPr>
                      <p:cNvPicPr>
                        <a:picLocks noChangeAspect="1" noChangeArrowheads="1"/>
                      </p:cNvPicPr>
                      <p:nvPr/>
                    </p:nvPicPr>
                    <p:blipFill>
                      <a:blip r:embed="rId9"/>
                      <a:srcRect/>
                      <a:stretch>
                        <a:fillRect/>
                      </a:stretch>
                    </p:blipFill>
                    <p:spPr bwMode="auto">
                      <a:xfrm>
                        <a:off x="2552043" y="5134185"/>
                        <a:ext cx="8666204" cy="520891"/>
                      </a:xfrm>
                      <a:prstGeom prst="rect">
                        <a:avLst/>
                      </a:prstGeom>
                      <a:noFill/>
                    </p:spPr>
                  </p:pic>
                </p:oleObj>
              </mc:Fallback>
            </mc:AlternateContent>
          </a:graphicData>
        </a:graphic>
      </p:graphicFrame>
      <p:sp>
        <p:nvSpPr>
          <p:cNvPr id="8" name="Slide Number Placeholder 7">
            <a:extLst>
              <a:ext uri="{FF2B5EF4-FFF2-40B4-BE49-F238E27FC236}">
                <a16:creationId xmlns:a16="http://schemas.microsoft.com/office/drawing/2014/main" id="{80FDC0F5-6E6F-243E-B4CC-D212CDDD4EBE}"/>
              </a:ext>
            </a:extLst>
          </p:cNvPr>
          <p:cNvSpPr>
            <a:spLocks noGrp="1"/>
          </p:cNvSpPr>
          <p:nvPr>
            <p:ph type="sldNum" sz="quarter" idx="12"/>
          </p:nvPr>
        </p:nvSpPr>
        <p:spPr/>
        <p:txBody>
          <a:bodyPr/>
          <a:lstStyle/>
          <a:p>
            <a:fld id="{AE084046-3560-4550-80BC-42F145ADDE7C}" type="slidenum">
              <a:rPr lang="en-US" smtClean="0"/>
              <a:t>6</a:t>
            </a:fld>
            <a:endParaRPr lang="en-US"/>
          </a:p>
        </p:txBody>
      </p:sp>
    </p:spTree>
    <p:extLst>
      <p:ext uri="{BB962C8B-B14F-4D97-AF65-F5344CB8AC3E}">
        <p14:creationId xmlns:p14="http://schemas.microsoft.com/office/powerpoint/2010/main" val="422004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205B0D-5D62-64BD-7264-74C685577F38}"/>
              </a:ext>
            </a:extLst>
          </p:cNvPr>
          <p:cNvSpPr txBox="1"/>
          <p:nvPr/>
        </p:nvSpPr>
        <p:spPr>
          <a:xfrm>
            <a:off x="679938" y="550985"/>
            <a:ext cx="8874370" cy="400110"/>
          </a:xfrm>
          <a:prstGeom prst="rect">
            <a:avLst/>
          </a:prstGeom>
          <a:noFill/>
        </p:spPr>
        <p:txBody>
          <a:bodyPr wrap="square" rtlCol="0">
            <a:spAutoFit/>
          </a:bodyPr>
          <a:lstStyle/>
          <a:p>
            <a:r>
              <a:rPr lang="vi-VN" sz="2000" b="1" dirty="0">
                <a:latin typeface="+mj-lt"/>
              </a:rPr>
              <a:t>1.2. </a:t>
            </a:r>
            <a:r>
              <a:rPr lang="vi-VN" sz="2000" b="1" dirty="0">
                <a:effectLst/>
                <a:latin typeface="+mj-lt"/>
                <a:ea typeface="Calibri" panose="020F0502020204030204" pitchFamily="34" charset="0"/>
                <a:cs typeface="Times New Roman" panose="02020603050405020304" pitchFamily="18" charset="0"/>
              </a:rPr>
              <a:t>Giải gần đúng bài toán giá trị ban đầu bằng phương pháp Euler tiến.</a:t>
            </a:r>
            <a:endParaRPr lang="en-US" sz="2000" b="1" dirty="0">
              <a:latin typeface="+mj-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58CD466-0099-99F9-3C5B-D45864D84171}"/>
                  </a:ext>
                </a:extLst>
              </p:cNvPr>
              <p:cNvSpPr txBox="1"/>
              <p:nvPr/>
            </p:nvSpPr>
            <p:spPr>
              <a:xfrm>
                <a:off x="679937" y="1299209"/>
                <a:ext cx="9884490" cy="857158"/>
              </a:xfrm>
              <a:prstGeom prst="rect">
                <a:avLst/>
              </a:prstGeom>
              <a:noFill/>
            </p:spPr>
            <p:txBody>
              <a:bodyPr wrap="square" rtlCol="0">
                <a:spAutoFit/>
              </a:bodyPr>
              <a:lstStyle/>
              <a:p>
                <a:r>
                  <a:rPr lang="vi-VN" sz="2000" dirty="0">
                    <a:effectLst/>
                    <a:latin typeface="Times New Roman" panose="02020603050405020304" pitchFamily="18" charset="0"/>
                    <a:ea typeface="Calibri" panose="020F0502020204030204" pitchFamily="34" charset="0"/>
                    <a:cs typeface="Times New Roman" panose="02020603050405020304" pitchFamily="18" charset="0"/>
                  </a:rPr>
                  <a:t>Cơ sở của phương pháp Euler tiến là  </a:t>
                </a:r>
                <a14:m>
                  <m:oMath xmlns:m="http://schemas.openxmlformats.org/officeDocument/2006/math">
                    <m:r>
                      <m:rPr>
                        <m:sty m:val="p"/>
                      </m:rPr>
                      <a:rPr lang="vi-VN" sz="2000" dirty="0">
                        <a:latin typeface="Cambria Math" panose="02040503050406030204" pitchFamily="18" charset="0"/>
                        <a:ea typeface="Calibri" panose="020F0502020204030204" pitchFamily="34" charset="0"/>
                        <a:cs typeface="Times New Roman" panose="02020603050405020304" pitchFamily="18" charset="0"/>
                      </a:rPr>
                      <m:t>y</m:t>
                    </m:r>
                  </m:oMath>
                </a14:m>
                <a:r>
                  <a:rPr lang="vi-VN" sz="2000" dirty="0">
                    <a:effectLst/>
                    <a:latin typeface="Calibri" panose="020F0502020204030204" pitchFamily="34" charset="0"/>
                    <a:ea typeface="Calibri" panose="020F0502020204030204" pitchFamily="34" charset="0"/>
                    <a:cs typeface="Times New Roman" panose="02020603050405020304" pitchFamily="18" charset="0"/>
                  </a:rPr>
                  <a:t>’(t)</a:t>
                </a:r>
                <a14:m>
                  <m:oMath xmlns:m="http://schemas.openxmlformats.org/officeDocument/2006/math">
                    <m:r>
                      <a:rPr lang="vi-VN" sz="2000" i="1" smtClean="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20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vi-VN" sz="2000" i="1">
                            <a:latin typeface="Cambria Math" panose="02040503050406030204" pitchFamily="18" charset="0"/>
                            <a:ea typeface="Cambria Math" panose="02040503050406030204" pitchFamily="18" charset="0"/>
                            <a:cs typeface="Times New Roman" panose="02020603050405020304" pitchFamily="18" charset="0"/>
                          </a:rPr>
                          <m:t>y</m:t>
                        </m:r>
                        <m:d>
                          <m:dPr>
                            <m:ctrlPr>
                              <a:rPr lang="vi-VN" sz="2000" b="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vi-VN" sz="2000" i="1">
                                <a:latin typeface="Cambria Math" panose="02040503050406030204" pitchFamily="18" charset="0"/>
                                <a:ea typeface="Cambria Math" panose="02040503050406030204" pitchFamily="18" charset="0"/>
                                <a:cs typeface="Times New Roman" panose="02020603050405020304" pitchFamily="18" charset="0"/>
                              </a:rPr>
                              <m:t>t</m:t>
                            </m:r>
                            <m:r>
                              <a:rPr lang="vi-VN" sz="20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vi-VN" sz="2000" i="1">
                                <a:latin typeface="Cambria Math" panose="02040503050406030204" pitchFamily="18" charset="0"/>
                                <a:ea typeface="Cambria Math" panose="02040503050406030204" pitchFamily="18" charset="0"/>
                                <a:cs typeface="Times New Roman" panose="02020603050405020304" pitchFamily="18" charset="0"/>
                              </a:rPr>
                              <m:t>h</m:t>
                            </m:r>
                          </m:e>
                        </m:d>
                        <m:r>
                          <a:rPr lang="vi-VN" sz="20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vi-VN" sz="2000" i="1">
                            <a:latin typeface="Cambria Math" panose="02040503050406030204" pitchFamily="18" charset="0"/>
                            <a:ea typeface="Cambria Math" panose="02040503050406030204" pitchFamily="18" charset="0"/>
                            <a:cs typeface="Times New Roman" panose="02020603050405020304" pitchFamily="18" charset="0"/>
                          </a:rPr>
                          <m:t>y</m:t>
                        </m:r>
                        <m:r>
                          <a:rPr lang="vi-VN" sz="20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vi-VN" sz="2000" i="1">
                            <a:latin typeface="Cambria Math" panose="02040503050406030204" pitchFamily="18" charset="0"/>
                            <a:ea typeface="Cambria Math" panose="02040503050406030204" pitchFamily="18" charset="0"/>
                            <a:cs typeface="Times New Roman" panose="02020603050405020304" pitchFamily="18" charset="0"/>
                          </a:rPr>
                          <m:t>t</m:t>
                        </m:r>
                        <m:r>
                          <a:rPr lang="vi-VN" sz="2000" b="0" i="1" smtClean="0">
                            <a:latin typeface="Cambria Math" panose="02040503050406030204" pitchFamily="18" charset="0"/>
                            <a:ea typeface="Cambria Math" panose="02040503050406030204" pitchFamily="18" charset="0"/>
                            <a:cs typeface="Times New Roman" panose="02020603050405020304" pitchFamily="18" charset="0"/>
                          </a:rPr>
                          <m:t>)</m:t>
                        </m:r>
                      </m:num>
                      <m:den>
                        <m:r>
                          <m:rPr>
                            <m:sty m:val="p"/>
                          </m:rPr>
                          <a:rPr lang="vi-VN" sz="2000" i="1">
                            <a:latin typeface="Cambria Math" panose="02040503050406030204" pitchFamily="18" charset="0"/>
                            <a:ea typeface="Cambria Math" panose="02040503050406030204" pitchFamily="18" charset="0"/>
                            <a:cs typeface="Times New Roman" panose="02020603050405020304" pitchFamily="18" charset="0"/>
                          </a:rPr>
                          <m:t>h</m:t>
                        </m:r>
                      </m:den>
                    </m:f>
                  </m:oMath>
                </a14:m>
                <a:r>
                  <a:rPr lang="vi-VN" sz="2000" dirty="0">
                    <a:effectLst/>
                    <a:latin typeface="Calibri" panose="020F0502020204030204" pitchFamily="34" charset="0"/>
                    <a:ea typeface="Calibri" panose="020F0502020204030204" pitchFamily="34" charset="0"/>
                    <a:cs typeface="Times New Roman" panose="02020603050405020304" pitchFamily="18" charset="0"/>
                  </a:rPr>
                  <a:t>  </a:t>
                </a:r>
                <a:r>
                  <a:rPr lang="vi-VN" sz="2000" dirty="0">
                    <a:latin typeface="Times New Roman" panose="02020603050405020304" pitchFamily="18" charset="0"/>
                    <a:ea typeface="Calibri" panose="020F0502020204030204" pitchFamily="34" charset="0"/>
                  </a:rPr>
                  <a:t>(h là một số thực dương đủ nhỏ).</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58CD466-0099-99F9-3C5B-D45864D84171}"/>
                  </a:ext>
                </a:extLst>
              </p:cNvPr>
              <p:cNvSpPr txBox="1">
                <a:spLocks noRot="1" noChangeAspect="1" noMove="1" noResize="1" noEditPoints="1" noAdjustHandles="1" noChangeArrowheads="1" noChangeShapeType="1" noTextEdit="1"/>
              </p:cNvSpPr>
              <p:nvPr/>
            </p:nvSpPr>
            <p:spPr>
              <a:xfrm>
                <a:off x="679937" y="1299209"/>
                <a:ext cx="9884490" cy="857158"/>
              </a:xfrm>
              <a:prstGeom prst="rect">
                <a:avLst/>
              </a:prstGeom>
              <a:blipFill>
                <a:blip r:embed="rId2"/>
                <a:stretch>
                  <a:fillRect l="-679"/>
                </a:stretch>
              </a:blipFill>
            </p:spPr>
            <p:txBody>
              <a:bodyPr/>
              <a:lstStyle/>
              <a:p>
                <a:r>
                  <a:rPr lang="en-US">
                    <a:noFill/>
                  </a:rPr>
                  <a:t> </a:t>
                </a:r>
              </a:p>
            </p:txBody>
          </p:sp>
        </mc:Fallback>
      </mc:AlternateContent>
      <p:sp>
        <p:nvSpPr>
          <p:cNvPr id="6" name="Rectangle 2">
            <a:extLst>
              <a:ext uri="{FF2B5EF4-FFF2-40B4-BE49-F238E27FC236}">
                <a16:creationId xmlns:a16="http://schemas.microsoft.com/office/drawing/2014/main" id="{1F3CADDE-987E-654B-1D8D-8CE842A3FF6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270947-CC66-8339-C15C-8688D6FAF528}"/>
                  </a:ext>
                </a:extLst>
              </p:cNvPr>
              <p:cNvSpPr txBox="1"/>
              <p:nvPr/>
            </p:nvSpPr>
            <p:spPr>
              <a:xfrm>
                <a:off x="679937" y="1996530"/>
                <a:ext cx="9733026" cy="995465"/>
              </a:xfrm>
              <a:prstGeom prst="rect">
                <a:avLst/>
              </a:prstGeom>
              <a:noFill/>
            </p:spPr>
            <p:txBody>
              <a:bodyPr wrap="square" rtlCol="0">
                <a:spAutoFit/>
              </a:bodyPr>
              <a:lstStyle/>
              <a:p>
                <a:pPr>
                  <a:lnSpc>
                    <a:spcPct val="150000"/>
                  </a:lnSpc>
                </a:pPr>
                <a:r>
                  <a:rPr lang="vi-VN" sz="2000" dirty="0">
                    <a:effectLst/>
                    <a:latin typeface="Times New Roman" panose="02020603050405020304" pitchFamily="18" charset="0"/>
                    <a:ea typeface="Calibri" panose="020F0502020204030204" pitchFamily="34" charset="0"/>
                  </a:rPr>
                  <a:t>Để giải bài toán giá trị ban đầu (1.4), ta chia nhỏ đoạn </a:t>
                </a:r>
                <a14:m>
                  <m:oMath xmlns:m="http://schemas.openxmlformats.org/officeDocument/2006/math">
                    <m:d>
                      <m:dPr>
                        <m:begChr m:val="["/>
                        <m:ctrlPr>
                          <a:rPr lang="vi-VN" sz="2000" i="1" dirty="0" smtClean="0">
                            <a:latin typeface="Cambria Math" panose="02040503050406030204" pitchFamily="18" charset="0"/>
                            <a:ea typeface="Cambria Math" panose="02040503050406030204" pitchFamily="18" charset="0"/>
                          </a:rPr>
                        </m:ctrlPr>
                      </m:dPr>
                      <m:e>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t</m:t>
                            </m:r>
                          </m:e>
                          <m:sub>
                            <m:r>
                              <a:rPr lang="vi-VN" sz="2000" i="1" dirty="0">
                                <a:latin typeface="Cambria Math" panose="02040503050406030204" pitchFamily="18" charset="0"/>
                                <a:ea typeface="Cambria Math" panose="02040503050406030204" pitchFamily="18" charset="0"/>
                              </a:rPr>
                              <m:t>0</m:t>
                            </m:r>
                          </m:sub>
                        </m:sSub>
                        <m:r>
                          <a:rPr lang="vi-VN" sz="2000" i="1" dirty="0">
                            <a:latin typeface="Cambria Math" panose="02040503050406030204" pitchFamily="18" charset="0"/>
                            <a:ea typeface="Cambria Math" panose="02040503050406030204" pitchFamily="18" charset="0"/>
                          </a:rPr>
                          <m:t>, </m:t>
                        </m:r>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t</m:t>
                            </m:r>
                          </m:e>
                          <m:sub>
                            <m:r>
                              <m:rPr>
                                <m:sty m:val="p"/>
                              </m:rPr>
                              <a:rPr lang="vi-VN" sz="2000" i="1" dirty="0">
                                <a:latin typeface="Cambria Math" panose="02040503050406030204" pitchFamily="18" charset="0"/>
                                <a:ea typeface="Cambria Math" panose="02040503050406030204" pitchFamily="18" charset="0"/>
                              </a:rPr>
                              <m:t>f</m:t>
                            </m:r>
                          </m:sub>
                        </m:sSub>
                      </m:e>
                    </m:d>
                    <m:r>
                      <a:rPr lang="vi-VN" sz="2000" b="0" i="1" dirty="0" smtClean="0">
                        <a:latin typeface="Cambria Math" panose="02040503050406030204" pitchFamily="18" charset="0"/>
                        <a:ea typeface="Cambria Math" panose="02040503050406030204" pitchFamily="18" charset="0"/>
                      </a:rPr>
                      <m:t>  </m:t>
                    </m:r>
                    <m:r>
                      <m:rPr>
                        <m:nor/>
                      </m:rPr>
                      <a:rPr lang="vi-VN" sz="2000" dirty="0">
                        <a:latin typeface="Times New Roman" panose="02020603050405020304" pitchFamily="18" charset="0"/>
                        <a:ea typeface="Calibri" panose="020F0502020204030204" pitchFamily="34" charset="0"/>
                      </a:rPr>
                      <m:t>th</m:t>
                    </m:r>
                    <m:r>
                      <m:rPr>
                        <m:nor/>
                      </m:rPr>
                      <a:rPr lang="vi-VN" sz="2000" dirty="0">
                        <a:latin typeface="Times New Roman" panose="02020603050405020304" pitchFamily="18" charset="0"/>
                        <a:ea typeface="Calibri" panose="020F0502020204030204" pitchFamily="34" charset="0"/>
                      </a:rPr>
                      <m:t>à</m:t>
                    </m:r>
                    <m:r>
                      <m:rPr>
                        <m:nor/>
                      </m:rPr>
                      <a:rPr lang="vi-VN" sz="2000" dirty="0">
                        <a:latin typeface="Times New Roman" panose="02020603050405020304" pitchFamily="18" charset="0"/>
                        <a:ea typeface="Calibri" panose="020F0502020204030204" pitchFamily="34" charset="0"/>
                      </a:rPr>
                      <m:t>nh</m:t>
                    </m:r>
                    <m:r>
                      <m:rPr>
                        <m:nor/>
                      </m:rPr>
                      <a:rPr lang="vi-VN"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N</m:t>
                    </m:r>
                    <m:r>
                      <m:rPr>
                        <m:nor/>
                      </m:rPr>
                      <a:rPr lang="vi-VN" sz="2000" dirty="0">
                        <a:latin typeface="Times New Roman" panose="02020603050405020304" pitchFamily="18" charset="0"/>
                        <a:ea typeface="Calibri" panose="020F0502020204030204" pitchFamily="34" charset="0"/>
                      </a:rPr>
                      <m:t> đ</m:t>
                    </m:r>
                    <m:r>
                      <m:rPr>
                        <m:nor/>
                      </m:rPr>
                      <a:rPr lang="vi-VN" sz="2000" dirty="0">
                        <a:latin typeface="Times New Roman" panose="02020603050405020304" pitchFamily="18" charset="0"/>
                        <a:ea typeface="Calibri" panose="020F0502020204030204" pitchFamily="34" charset="0"/>
                      </a:rPr>
                      <m:t>o</m:t>
                    </m:r>
                    <m:r>
                      <m:rPr>
                        <m:nor/>
                      </m:rPr>
                      <a:rPr lang="vi-VN" sz="2000" dirty="0">
                        <a:latin typeface="Times New Roman" panose="02020603050405020304" pitchFamily="18" charset="0"/>
                        <a:ea typeface="Calibri" panose="020F0502020204030204" pitchFamily="34" charset="0"/>
                      </a:rPr>
                      <m:t>ạ</m:t>
                    </m:r>
                    <m:r>
                      <m:rPr>
                        <m:nor/>
                      </m:rPr>
                      <a:rPr lang="vi-VN" sz="2000" dirty="0">
                        <a:latin typeface="Times New Roman" panose="02020603050405020304" pitchFamily="18" charset="0"/>
                        <a:ea typeface="Calibri" panose="020F0502020204030204" pitchFamily="34" charset="0"/>
                      </a:rPr>
                      <m:t>n</m:t>
                    </m:r>
                    <m:r>
                      <m:rPr>
                        <m:nor/>
                      </m:rPr>
                      <a:rPr lang="vi-VN"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nh</m:t>
                    </m:r>
                    <m:r>
                      <m:rPr>
                        <m:nor/>
                      </m:rPr>
                      <a:rPr lang="vi-VN" sz="2000" dirty="0">
                        <a:latin typeface="Times New Roman" panose="02020603050405020304" pitchFamily="18" charset="0"/>
                        <a:ea typeface="Calibri" panose="020F0502020204030204" pitchFamily="34" charset="0"/>
                      </a:rPr>
                      <m:t>ỏ </m:t>
                    </m:r>
                    <m:r>
                      <m:rPr>
                        <m:nor/>
                      </m:rPr>
                      <a:rPr lang="vi-VN" sz="2000" dirty="0">
                        <a:latin typeface="Times New Roman" panose="02020603050405020304" pitchFamily="18" charset="0"/>
                        <a:ea typeface="Calibri" panose="020F0502020204030204" pitchFamily="34" charset="0"/>
                      </a:rPr>
                      <m:t>b</m:t>
                    </m:r>
                    <m:r>
                      <m:rPr>
                        <m:nor/>
                      </m:rPr>
                      <a:rPr lang="vi-VN" sz="2000" dirty="0">
                        <a:latin typeface="Times New Roman" panose="02020603050405020304" pitchFamily="18" charset="0"/>
                        <a:ea typeface="Calibri" panose="020F0502020204030204" pitchFamily="34" charset="0"/>
                      </a:rPr>
                      <m:t>ằ</m:t>
                    </m:r>
                    <m:r>
                      <m:rPr>
                        <m:nor/>
                      </m:rPr>
                      <a:rPr lang="vi-VN" sz="2000" dirty="0">
                        <a:latin typeface="Times New Roman" panose="02020603050405020304" pitchFamily="18" charset="0"/>
                        <a:ea typeface="Calibri" panose="020F0502020204030204" pitchFamily="34" charset="0"/>
                      </a:rPr>
                      <m:t>ng</m:t>
                    </m:r>
                    <m:r>
                      <m:rPr>
                        <m:nor/>
                      </m:rPr>
                      <a:rPr lang="vi-VN"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nhau</m:t>
                    </m:r>
                    <m:r>
                      <m:rPr>
                        <m:nor/>
                      </m:rPr>
                      <a:rPr lang="vi-VN"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m</m:t>
                    </m:r>
                    <m:r>
                      <m:rPr>
                        <m:nor/>
                      </m:rPr>
                      <a:rPr lang="vi-VN" sz="2000" dirty="0">
                        <a:latin typeface="Times New Roman" panose="02020603050405020304" pitchFamily="18" charset="0"/>
                        <a:ea typeface="Calibri" panose="020F0502020204030204" pitchFamily="34" charset="0"/>
                      </a:rPr>
                      <m:t>ỗ</m:t>
                    </m:r>
                    <m:r>
                      <m:rPr>
                        <m:nor/>
                      </m:rPr>
                      <a:rPr lang="vi-VN" sz="2000" dirty="0">
                        <a:latin typeface="Times New Roman" panose="02020603050405020304" pitchFamily="18" charset="0"/>
                        <a:ea typeface="Calibri" panose="020F0502020204030204" pitchFamily="34" charset="0"/>
                      </a:rPr>
                      <m:t>i</m:t>
                    </m:r>
                    <m:r>
                      <m:rPr>
                        <m:nor/>
                      </m:rPr>
                      <a:rPr lang="vi-VN" sz="2000" dirty="0">
                        <a:latin typeface="Times New Roman" panose="02020603050405020304" pitchFamily="18" charset="0"/>
                        <a:ea typeface="Calibri" panose="020F0502020204030204" pitchFamily="34" charset="0"/>
                      </a:rPr>
                      <m:t> đ</m:t>
                    </m:r>
                    <m:r>
                      <m:rPr>
                        <m:nor/>
                      </m:rPr>
                      <a:rPr lang="vi-VN" sz="2000" dirty="0">
                        <a:latin typeface="Times New Roman" panose="02020603050405020304" pitchFamily="18" charset="0"/>
                        <a:ea typeface="Calibri" panose="020F0502020204030204" pitchFamily="34" charset="0"/>
                      </a:rPr>
                      <m:t>o</m:t>
                    </m:r>
                    <m:r>
                      <m:rPr>
                        <m:nor/>
                      </m:rPr>
                      <a:rPr lang="vi-VN" sz="2000" dirty="0">
                        <a:latin typeface="Times New Roman" panose="02020603050405020304" pitchFamily="18" charset="0"/>
                        <a:ea typeface="Calibri" panose="020F0502020204030204" pitchFamily="34" charset="0"/>
                      </a:rPr>
                      <m:t>ạ</m:t>
                    </m:r>
                    <m:r>
                      <m:rPr>
                        <m:nor/>
                      </m:rPr>
                      <a:rPr lang="vi-VN" sz="2000" dirty="0">
                        <a:latin typeface="Times New Roman" panose="02020603050405020304" pitchFamily="18" charset="0"/>
                        <a:ea typeface="Calibri" panose="020F0502020204030204" pitchFamily="34" charset="0"/>
                      </a:rPr>
                      <m:t>n</m:t>
                    </m:r>
                    <m:r>
                      <m:rPr>
                        <m:nor/>
                      </m:rPr>
                      <a:rPr lang="vi-VN"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c</m:t>
                    </m:r>
                    <m:r>
                      <m:rPr>
                        <m:nor/>
                      </m:rPr>
                      <a:rPr lang="vi-VN" sz="2000" dirty="0">
                        <a:latin typeface="Times New Roman" panose="02020603050405020304" pitchFamily="18" charset="0"/>
                        <a:ea typeface="Calibri" panose="020F0502020204030204" pitchFamily="34" charset="0"/>
                      </a:rPr>
                      <m:t>ó độ </m:t>
                    </m:r>
                    <m:r>
                      <m:rPr>
                        <m:nor/>
                      </m:rPr>
                      <a:rPr lang="vi-VN" sz="2000" dirty="0">
                        <a:latin typeface="Times New Roman" panose="02020603050405020304" pitchFamily="18" charset="0"/>
                        <a:ea typeface="Calibri" panose="020F0502020204030204" pitchFamily="34" charset="0"/>
                      </a:rPr>
                      <m:t>d</m:t>
                    </m:r>
                    <m:r>
                      <m:rPr>
                        <m:nor/>
                      </m:rPr>
                      <a:rPr lang="vi-VN" sz="2000" dirty="0">
                        <a:latin typeface="Times New Roman" panose="02020603050405020304" pitchFamily="18" charset="0"/>
                        <a:ea typeface="Calibri" panose="020F0502020204030204" pitchFamily="34" charset="0"/>
                      </a:rPr>
                      <m:t>à</m:t>
                    </m:r>
                    <m:r>
                      <m:rPr>
                        <m:nor/>
                      </m:rPr>
                      <a:rPr lang="vi-VN" sz="2000" dirty="0">
                        <a:latin typeface="Times New Roman" panose="02020603050405020304" pitchFamily="18" charset="0"/>
                        <a:ea typeface="Calibri" panose="020F0502020204030204" pitchFamily="34" charset="0"/>
                      </a:rPr>
                      <m:t>i</m:t>
                    </m:r>
                    <m:r>
                      <m:rPr>
                        <m:nor/>
                      </m:rPr>
                      <a:rPr lang="vi-VN"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h</m:t>
                    </m:r>
                    <m:r>
                      <m:rPr>
                        <m:nor/>
                      </m:rPr>
                      <a:rPr lang="vi-VN" sz="2000" dirty="0">
                        <a:latin typeface="Times New Roman" panose="02020603050405020304" pitchFamily="18" charset="0"/>
                        <a:ea typeface="Calibri" panose="020F0502020204030204" pitchFamily="34" charset="0"/>
                      </a:rPr>
                      <m:t> (đượ</m:t>
                    </m:r>
                    <m:r>
                      <m:rPr>
                        <m:nor/>
                      </m:rPr>
                      <a:rPr lang="vi-VN" sz="2000" dirty="0">
                        <a:latin typeface="Times New Roman" panose="02020603050405020304" pitchFamily="18" charset="0"/>
                        <a:ea typeface="Calibri" panose="020F0502020204030204" pitchFamily="34" charset="0"/>
                      </a:rPr>
                      <m:t>c</m:t>
                    </m:r>
                    <m:r>
                      <m:rPr>
                        <m:nor/>
                      </m:rPr>
                      <a:rPr lang="vi-VN"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g</m:t>
                    </m:r>
                    <m:r>
                      <m:rPr>
                        <m:nor/>
                      </m:rPr>
                      <a:rPr lang="vi-VN" sz="2000" dirty="0">
                        <a:latin typeface="Times New Roman" panose="02020603050405020304" pitchFamily="18" charset="0"/>
                        <a:ea typeface="Calibri" panose="020F0502020204030204" pitchFamily="34" charset="0"/>
                      </a:rPr>
                      <m:t>ọ</m:t>
                    </m:r>
                    <m:r>
                      <m:rPr>
                        <m:nor/>
                      </m:rPr>
                      <a:rPr lang="vi-VN" sz="2000" dirty="0">
                        <a:latin typeface="Times New Roman" panose="02020603050405020304" pitchFamily="18" charset="0"/>
                        <a:ea typeface="Calibri" panose="020F0502020204030204" pitchFamily="34" charset="0"/>
                      </a:rPr>
                      <m:t>i</m:t>
                    </m:r>
                    <m:r>
                      <m:rPr>
                        <m:nor/>
                      </m:rPr>
                      <a:rPr lang="vi-VN"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l</m:t>
                    </m:r>
                    <m:r>
                      <m:rPr>
                        <m:nor/>
                      </m:rPr>
                      <a:rPr lang="vi-VN" sz="2000" dirty="0">
                        <a:latin typeface="Times New Roman" panose="02020603050405020304" pitchFamily="18" charset="0"/>
                        <a:ea typeface="Calibri" panose="020F0502020204030204" pitchFamily="34" charset="0"/>
                      </a:rPr>
                      <m:t>à </m:t>
                    </m:r>
                    <m:r>
                      <m:rPr>
                        <m:nor/>
                      </m:rPr>
                      <a:rPr lang="vi-VN" sz="2000" dirty="0">
                        <a:latin typeface="Times New Roman" panose="02020603050405020304" pitchFamily="18" charset="0"/>
                        <a:ea typeface="Calibri" panose="020F0502020204030204" pitchFamily="34" charset="0"/>
                      </a:rPr>
                      <m:t>b</m:t>
                    </m:r>
                    <m:r>
                      <m:rPr>
                        <m:nor/>
                      </m:rPr>
                      <a:rPr lang="vi-VN" sz="2000" dirty="0">
                        <a:latin typeface="Times New Roman" panose="02020603050405020304" pitchFamily="18" charset="0"/>
                        <a:ea typeface="Calibri" panose="020F0502020204030204" pitchFamily="34" charset="0"/>
                      </a:rPr>
                      <m:t>ướ</m:t>
                    </m:r>
                    <m:r>
                      <m:rPr>
                        <m:nor/>
                      </m:rPr>
                      <a:rPr lang="vi-VN" sz="2000" dirty="0">
                        <a:latin typeface="Times New Roman" panose="02020603050405020304" pitchFamily="18" charset="0"/>
                        <a:ea typeface="Calibri" panose="020F0502020204030204" pitchFamily="34" charset="0"/>
                      </a:rPr>
                      <m:t>c</m:t>
                    </m:r>
                    <m:r>
                      <m:rPr>
                        <m:nor/>
                      </m:rPr>
                      <a:rPr lang="vi-VN" sz="2000" dirty="0">
                        <a:latin typeface="Times New Roman" panose="02020603050405020304" pitchFamily="18" charset="0"/>
                        <a:ea typeface="Calibri" panose="020F0502020204030204" pitchFamily="34" charset="0"/>
                      </a:rPr>
                      <m:t>).</m:t>
                    </m:r>
                  </m:oMath>
                </a14:m>
                <a:endParaRPr lang="en-US" sz="2000" dirty="0"/>
              </a:p>
            </p:txBody>
          </p:sp>
        </mc:Choice>
        <mc:Fallback xmlns="">
          <p:sp>
            <p:nvSpPr>
              <p:cNvPr id="8" name="TextBox 7">
                <a:extLst>
                  <a:ext uri="{FF2B5EF4-FFF2-40B4-BE49-F238E27FC236}">
                    <a16:creationId xmlns:a16="http://schemas.microsoft.com/office/drawing/2014/main" id="{85270947-CC66-8339-C15C-8688D6FAF528}"/>
                  </a:ext>
                </a:extLst>
              </p:cNvPr>
              <p:cNvSpPr txBox="1">
                <a:spLocks noRot="1" noChangeAspect="1" noMove="1" noResize="1" noEditPoints="1" noAdjustHandles="1" noChangeArrowheads="1" noChangeShapeType="1" noTextEdit="1"/>
              </p:cNvSpPr>
              <p:nvPr/>
            </p:nvSpPr>
            <p:spPr>
              <a:xfrm>
                <a:off x="679937" y="1996530"/>
                <a:ext cx="9733026" cy="995465"/>
              </a:xfrm>
              <a:prstGeom prst="rect">
                <a:avLst/>
              </a:prstGeom>
              <a:blipFill>
                <a:blip r:embed="rId3"/>
                <a:stretch>
                  <a:fillRect l="-689" b="-5521"/>
                </a:stretch>
              </a:blipFill>
            </p:spPr>
            <p:txBody>
              <a:bodyPr/>
              <a:lstStyle/>
              <a:p>
                <a:r>
                  <a:rPr lang="en-US">
                    <a:noFill/>
                  </a:rPr>
                  <a:t> </a:t>
                </a:r>
              </a:p>
            </p:txBody>
          </p:sp>
        </mc:Fallback>
      </mc:AlternateContent>
      <p:sp>
        <p:nvSpPr>
          <p:cNvPr id="9" name="Rectangle 4">
            <a:extLst>
              <a:ext uri="{FF2B5EF4-FFF2-40B4-BE49-F238E27FC236}">
                <a16:creationId xmlns:a16="http://schemas.microsoft.com/office/drawing/2014/main" id="{21992496-BFE4-75DE-E688-96B57A71866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3C59B12-AFBB-2C03-D09E-668537FBAF9F}"/>
                  </a:ext>
                </a:extLst>
              </p:cNvPr>
              <p:cNvSpPr txBox="1"/>
              <p:nvPr/>
            </p:nvSpPr>
            <p:spPr>
              <a:xfrm>
                <a:off x="631110" y="3175642"/>
                <a:ext cx="10861034" cy="549381"/>
              </a:xfrm>
              <a:prstGeom prst="rect">
                <a:avLst/>
              </a:prstGeom>
              <a:noFill/>
            </p:spPr>
            <p:txBody>
              <a:bodyPr wrap="square" rtlCol="0">
                <a:spAutoFit/>
              </a:bodyPr>
              <a:lstStyle/>
              <a:p>
                <a:r>
                  <a:rPr lang="en-US" sz="2000" dirty="0">
                    <a:effectLst/>
                    <a:latin typeface="Times New Roman" panose="02020603050405020304" pitchFamily="18" charset="0"/>
                    <a:ea typeface="Calibri" panose="020F0502020204030204" pitchFamily="34" charset="0"/>
                  </a:rPr>
                  <a:t> </a:t>
                </a:r>
                <a:r>
                  <a:rPr lang="vi-VN" sz="2000" dirty="0">
                    <a:effectLst/>
                    <a:latin typeface="Times New Roman" panose="02020603050405020304" pitchFamily="18" charset="0"/>
                    <a:ea typeface="Calibri" panose="020F0502020204030204" pitchFamily="34" charset="0"/>
                  </a:rPr>
                  <a:t>Đặt </a:t>
                </a:r>
                <a14:m>
                  <m:oMath xmlns:m="http://schemas.openxmlformats.org/officeDocument/2006/math">
                    <m:sSub>
                      <m:sSubPr>
                        <m:ctrlPr>
                          <a:rPr lang="vi-VN" sz="2000" i="1" smtClean="0">
                            <a:effectLst/>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r>
                      <a:rPr lang="vi-VN" sz="2000" b="0" i="1" smtClean="0">
                        <a:effectLst/>
                        <a:latin typeface="Cambria Math" panose="02040503050406030204" pitchFamily="18" charset="0"/>
                      </a:rPr>
                      <m:t>=</m:t>
                    </m:r>
                    <m:sSub>
                      <m:sSubPr>
                        <m:ctrlPr>
                          <a:rPr lang="vi-VN" sz="2000" b="0" i="1" smtClean="0">
                            <a:effectLst/>
                            <a:latin typeface="Cambria Math" panose="02040503050406030204" pitchFamily="18" charset="0"/>
                          </a:rPr>
                        </m:ctrlPr>
                      </m:sSubPr>
                      <m:e>
                        <m:r>
                          <m:rPr>
                            <m:sty m:val="p"/>
                          </m:rPr>
                          <a:rPr lang="vi-VN" sz="2000" i="1">
                            <a:latin typeface="Cambria Math" panose="02040503050406030204" pitchFamily="18" charset="0"/>
                          </a:rPr>
                          <m:t>t</m:t>
                        </m:r>
                      </m:e>
                      <m:sub>
                        <m:r>
                          <a:rPr lang="vi-VN" sz="2000" i="1">
                            <a:latin typeface="Cambria Math" panose="02040503050406030204" pitchFamily="18" charset="0"/>
                          </a:rPr>
                          <m:t>0</m:t>
                        </m:r>
                      </m:sub>
                    </m:sSub>
                    <m:r>
                      <a:rPr lang="vi-VN" sz="2000" b="0" i="1" smtClean="0">
                        <a:effectLst/>
                        <a:latin typeface="Cambria Math" panose="02040503050406030204" pitchFamily="18" charset="0"/>
                      </a:rPr>
                      <m:t>+</m:t>
                    </m:r>
                    <m:r>
                      <m:rPr>
                        <m:sty m:val="p"/>
                      </m:rPr>
                      <a:rPr lang="vi-VN" sz="2000" i="1">
                        <a:latin typeface="Cambria Math" panose="02040503050406030204" pitchFamily="18" charset="0"/>
                      </a:rPr>
                      <m:t>nh</m:t>
                    </m:r>
                    <m:r>
                      <m:rPr>
                        <m:nor/>
                      </m:rPr>
                      <a:rPr lang="vi-VN" sz="2000" b="0" i="0" smtClean="0">
                        <a:latin typeface="Cambria Math" panose="02040503050406030204" pitchFamily="18" charset="0"/>
                      </a:rPr>
                      <m:t> </m:t>
                    </m:r>
                    <m:r>
                      <m:rPr>
                        <m:nor/>
                      </m:rPr>
                      <a:rPr lang="vi-VN" sz="2000" dirty="0">
                        <a:latin typeface="Times New Roman" panose="02020603050405020304" pitchFamily="18" charset="0"/>
                        <a:ea typeface="Calibri" panose="020F0502020204030204" pitchFamily="34" charset="0"/>
                      </a:rPr>
                      <m:t>v</m:t>
                    </m:r>
                    <m:r>
                      <m:rPr>
                        <m:nor/>
                      </m:rPr>
                      <a:rPr lang="vi-VN" sz="2000" dirty="0">
                        <a:latin typeface="Times New Roman" panose="02020603050405020304" pitchFamily="18" charset="0"/>
                        <a:ea typeface="Calibri" panose="020F0502020204030204" pitchFamily="34" charset="0"/>
                      </a:rPr>
                      <m:t>ớ</m:t>
                    </m:r>
                    <m:r>
                      <m:rPr>
                        <m:nor/>
                      </m:rPr>
                      <a:rPr lang="vi-VN" sz="2000" dirty="0">
                        <a:latin typeface="Times New Roman" panose="02020603050405020304" pitchFamily="18" charset="0"/>
                        <a:ea typeface="Calibri" panose="020F0502020204030204" pitchFamily="34" charset="0"/>
                      </a:rPr>
                      <m:t>i</m:t>
                    </m:r>
                    <m:r>
                      <m:rPr>
                        <m:nor/>
                      </m:rPr>
                      <a:rPr lang="vi-VN"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n</m:t>
                    </m:r>
                    <m:r>
                      <m:rPr>
                        <m:nor/>
                      </m:rPr>
                      <a:rPr lang="vi-VN" sz="2000" dirty="0">
                        <a:latin typeface="Times New Roman" panose="02020603050405020304" pitchFamily="18" charset="0"/>
                        <a:ea typeface="Calibri" panose="020F0502020204030204" pitchFamily="34" charset="0"/>
                      </a:rPr>
                      <m:t>=0</m:t>
                    </m:r>
                    <m:r>
                      <m:rPr>
                        <m:nor/>
                      </m:rPr>
                      <a:rPr lang="en-US"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1</m:t>
                    </m:r>
                    <m:r>
                      <m:rPr>
                        <m:nor/>
                      </m:rPr>
                      <a:rPr lang="en-US"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2</m:t>
                    </m:r>
                    <m:r>
                      <m:rPr>
                        <m:nor/>
                      </m:rPr>
                      <a:rPr lang="en-US" sz="2000" dirty="0">
                        <a:latin typeface="Times New Roman" panose="02020603050405020304" pitchFamily="18" charset="0"/>
                        <a:ea typeface="Calibri" panose="020F0502020204030204" pitchFamily="34" charset="0"/>
                      </a:rPr>
                      <m:t>, </m:t>
                    </m:r>
                    <m:r>
                      <m:rPr>
                        <m:nor/>
                      </m:rPr>
                      <a:rPr lang="vi-VN" sz="2000" dirty="0">
                        <a:latin typeface="Times New Roman" panose="02020603050405020304" pitchFamily="18" charset="0"/>
                        <a:ea typeface="Calibri" panose="020F0502020204030204" pitchFamily="34" charset="0"/>
                      </a:rPr>
                      <m:t>3...</m:t>
                    </m:r>
                    <m:r>
                      <m:rPr>
                        <m:nor/>
                      </m:rPr>
                      <a:rPr lang="en-US" sz="2000" dirty="0">
                        <a:latin typeface="Times New Roman" panose="02020603050405020304" pitchFamily="18" charset="0"/>
                        <a:ea typeface="Calibri" panose="020F0502020204030204" pitchFamily="34" charset="0"/>
                      </a:rPr>
                      <m:t> </m:t>
                    </m:r>
                    <m:r>
                      <m:rPr>
                        <m:nor/>
                      </m:rPr>
                      <a:rPr lang="en-US" sz="2000" dirty="0">
                        <a:latin typeface="Times New Roman" panose="02020603050405020304" pitchFamily="18" charset="0"/>
                        <a:ea typeface="Calibri" panose="020F0502020204030204" pitchFamily="34" charset="0"/>
                      </a:rPr>
                      <m:t>Khi</m:t>
                    </m:r>
                    <m:r>
                      <m:rPr>
                        <m:nor/>
                      </m:rPr>
                      <a:rPr lang="en-US" sz="2000" dirty="0">
                        <a:latin typeface="Times New Roman" panose="02020603050405020304" pitchFamily="18" charset="0"/>
                        <a:ea typeface="Calibri" panose="020F0502020204030204" pitchFamily="34" charset="0"/>
                      </a:rPr>
                      <m:t> đó </m:t>
                    </m:r>
                    <m:r>
                      <m:rPr>
                        <m:nor/>
                      </m:rPr>
                      <a:rPr lang="en-US" sz="2000" dirty="0">
                        <a:latin typeface="Times New Roman" panose="02020603050405020304" pitchFamily="18" charset="0"/>
                        <a:ea typeface="Calibri" panose="020F0502020204030204" pitchFamily="34" charset="0"/>
                      </a:rPr>
                      <m:t>ta</m:t>
                    </m:r>
                    <m:r>
                      <m:rPr>
                        <m:nor/>
                      </m:rPr>
                      <a:rPr lang="en-US" sz="2000" dirty="0">
                        <a:latin typeface="Times New Roman" panose="02020603050405020304" pitchFamily="18" charset="0"/>
                        <a:ea typeface="Calibri" panose="020F0502020204030204" pitchFamily="34" charset="0"/>
                      </a:rPr>
                      <m:t> </m:t>
                    </m:r>
                    <m:r>
                      <m:rPr>
                        <m:nor/>
                      </m:rPr>
                      <a:rPr lang="en-US" sz="2000" dirty="0">
                        <a:latin typeface="Times New Roman" panose="02020603050405020304" pitchFamily="18" charset="0"/>
                        <a:ea typeface="Calibri" panose="020F0502020204030204" pitchFamily="34" charset="0"/>
                      </a:rPr>
                      <m:t>c</m:t>
                    </m:r>
                    <m:r>
                      <m:rPr>
                        <m:nor/>
                      </m:rPr>
                      <a:rPr lang="en-US" sz="2000" dirty="0">
                        <a:latin typeface="Times New Roman" panose="02020603050405020304" pitchFamily="18" charset="0"/>
                        <a:ea typeface="Calibri" panose="020F0502020204030204" pitchFamily="34" charset="0"/>
                      </a:rPr>
                      <m:t>ó</m:t>
                    </m:r>
                    <m:r>
                      <a:rPr lang="vi-VN" sz="2000" b="0" i="1" dirty="0" smtClean="0">
                        <a:latin typeface="Cambria Math" panose="02040503050406030204" pitchFamily="18" charset="0"/>
                        <a:ea typeface="Calibri" panose="020F0502020204030204" pitchFamily="34" charset="0"/>
                      </a:rPr>
                      <m:t>   </m:t>
                    </m:r>
                    <m:f>
                      <m:fPr>
                        <m:ctrlPr>
                          <a:rPr lang="en-US" sz="2000" i="1">
                            <a:latin typeface="Cambria Math" panose="02040503050406030204" pitchFamily="18" charset="0"/>
                          </a:rPr>
                        </m:ctrlPr>
                      </m:fPr>
                      <m:num>
                        <m:r>
                          <m:rPr>
                            <m:sty m:val="p"/>
                          </m:rPr>
                          <a:rPr lang="vi-VN" sz="2000" i="1">
                            <a:latin typeface="Cambria Math" panose="02040503050406030204" pitchFamily="18" charset="0"/>
                          </a:rPr>
                          <m:t>y</m:t>
                        </m:r>
                        <m:d>
                          <m:dPr>
                            <m:ctrlPr>
                              <a:rPr lang="vi-VN" sz="2000" i="1">
                                <a:latin typeface="Cambria Math" panose="02040503050406030204" pitchFamily="18" charset="0"/>
                              </a:rPr>
                            </m:ctrlPr>
                          </m:dPr>
                          <m:e>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r>
                                  <a:rPr lang="vi-VN" sz="2000" i="1">
                                    <a:latin typeface="Cambria Math" panose="02040503050406030204" pitchFamily="18" charset="0"/>
                                  </a:rPr>
                                  <m:t>+1</m:t>
                                </m:r>
                              </m:sub>
                            </m:sSub>
                          </m:e>
                        </m:d>
                        <m:r>
                          <a:rPr lang="vi-VN" sz="2000" i="1">
                            <a:latin typeface="Cambria Math" panose="02040503050406030204" pitchFamily="18" charset="0"/>
                          </a:rPr>
                          <m:t>−</m:t>
                        </m:r>
                        <m:r>
                          <m:rPr>
                            <m:sty m:val="p"/>
                          </m:rPr>
                          <a:rPr lang="vi-VN" sz="2000" i="1">
                            <a:latin typeface="Cambria Math" panose="02040503050406030204" pitchFamily="18" charset="0"/>
                          </a:rPr>
                          <m:t>y</m:t>
                        </m:r>
                        <m:d>
                          <m:dPr>
                            <m:ctrlPr>
                              <a:rPr lang="vi-VN" sz="2000" i="1">
                                <a:latin typeface="Cambria Math" panose="02040503050406030204" pitchFamily="18" charset="0"/>
                              </a:rPr>
                            </m:ctrlPr>
                          </m:dPr>
                          <m:e>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e>
                        </m:d>
                      </m:num>
                      <m:den>
                        <m:r>
                          <m:rPr>
                            <m:sty m:val="p"/>
                          </m:rPr>
                          <a:rPr lang="vi-VN" sz="2000" i="1">
                            <a:latin typeface="Cambria Math" panose="02040503050406030204" pitchFamily="18" charset="0"/>
                          </a:rPr>
                          <m:t>h</m:t>
                        </m:r>
                      </m:den>
                    </m:f>
                    <m:r>
                      <m:rPr>
                        <m:nor/>
                      </m:rPr>
                      <a:rPr lang="vi-VN" sz="2000" dirty="0">
                        <a:ea typeface="Cambria Math" panose="02040503050406030204" pitchFamily="18" charset="0"/>
                        <a:cs typeface="Times New Roman" panose="02020603050405020304" pitchFamily="18" charset="0"/>
                      </a:rPr>
                      <m:t> </m:t>
                    </m:r>
                    <m:r>
                      <a:rPr lang="vi-VN" sz="2000" i="1">
                        <a:latin typeface="Cambria Math" panose="02040503050406030204" pitchFamily="18" charset="0"/>
                        <a:ea typeface="Cambria Math" panose="02040503050406030204" pitchFamily="18" charset="0"/>
                        <a:cs typeface="Times New Roman" panose="02020603050405020304" pitchFamily="18" charset="0"/>
                      </a:rPr>
                      <m:t>≈</m:t>
                    </m:r>
                    <m:r>
                      <m:rPr>
                        <m:nor/>
                      </m:rPr>
                      <a:rPr lang="vi-VN" sz="2000" dirty="0">
                        <a:latin typeface="Times New Roman" panose="02020603050405020304" pitchFamily="18" charset="0"/>
                        <a:cs typeface="Times New Roman" panose="02020603050405020304" pitchFamily="18" charset="0"/>
                      </a:rPr>
                      <m:t>  </m:t>
                    </m:r>
                    <m:r>
                      <m:rPr>
                        <m:nor/>
                      </m:rPr>
                      <a:rPr lang="vi-VN" sz="2000" dirty="0">
                        <a:latin typeface="Times New Roman" panose="02020603050405020304" pitchFamily="18" charset="0"/>
                        <a:cs typeface="Times New Roman" panose="02020603050405020304" pitchFamily="18" charset="0"/>
                      </a:rPr>
                      <m:t>y</m:t>
                    </m:r>
                    <m:r>
                      <m:rPr>
                        <m:nor/>
                      </m:rPr>
                      <a:rPr lang="vi-VN" sz="2000" dirty="0">
                        <a:latin typeface="Times New Roman" panose="02020603050405020304" pitchFamily="18" charset="0"/>
                        <a:cs typeface="Times New Roman" panose="02020603050405020304" pitchFamily="18" charset="0"/>
                      </a:rPr>
                      <m:t>’(</m:t>
                    </m:r>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r>
                      <m:rPr>
                        <m:nor/>
                      </m:rPr>
                      <a:rPr lang="vi-VN" sz="2000" dirty="0">
                        <a:latin typeface="Times New Roman" panose="02020603050405020304" pitchFamily="18" charset="0"/>
                        <a:cs typeface="Times New Roman" panose="02020603050405020304" pitchFamily="18" charset="0"/>
                      </a:rPr>
                      <m:t>) = −</m:t>
                    </m:r>
                    <m:r>
                      <m:rPr>
                        <m:nor/>
                      </m:rPr>
                      <a:rPr lang="vi-VN" sz="2000" dirty="0">
                        <a:latin typeface="Times New Roman" panose="02020603050405020304" pitchFamily="18" charset="0"/>
                        <a:cs typeface="Times New Roman" panose="02020603050405020304" pitchFamily="18" charset="0"/>
                      </a:rPr>
                      <m:t>P</m:t>
                    </m:r>
                    <m:r>
                      <m:rPr>
                        <m:nor/>
                      </m:rPr>
                      <a:rPr lang="vi-VN" sz="2000" dirty="0">
                        <a:latin typeface="Times New Roman" panose="02020603050405020304" pitchFamily="18" charset="0"/>
                        <a:cs typeface="Times New Roman" panose="02020603050405020304" pitchFamily="18" charset="0"/>
                      </a:rPr>
                      <m:t>(</m:t>
                    </m:r>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r>
                      <m:rPr>
                        <m:nor/>
                      </m:rPr>
                      <a:rPr lang="vi-VN" sz="2000" dirty="0">
                        <a:latin typeface="Times New Roman" panose="02020603050405020304" pitchFamily="18" charset="0"/>
                        <a:cs typeface="Times New Roman" panose="02020603050405020304" pitchFamily="18" charset="0"/>
                      </a:rPr>
                      <m:t>)</m:t>
                    </m:r>
                    <m:r>
                      <m:rPr>
                        <m:nor/>
                      </m:rPr>
                      <a:rPr lang="vi-VN" sz="2000" dirty="0">
                        <a:latin typeface="Times New Roman" panose="02020603050405020304" pitchFamily="18" charset="0"/>
                        <a:cs typeface="Times New Roman" panose="02020603050405020304" pitchFamily="18" charset="0"/>
                      </a:rPr>
                      <m:t>y</m:t>
                    </m:r>
                    <m:r>
                      <m:rPr>
                        <m:nor/>
                      </m:rPr>
                      <a:rPr lang="vi-VN" sz="2000" dirty="0">
                        <a:latin typeface="Times New Roman" panose="02020603050405020304" pitchFamily="18" charset="0"/>
                        <a:cs typeface="Times New Roman" panose="02020603050405020304" pitchFamily="18" charset="0"/>
                      </a:rPr>
                      <m:t> (</m:t>
                    </m:r>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r>
                      <m:rPr>
                        <m:nor/>
                      </m:rPr>
                      <a:rPr lang="vi-VN" sz="2000" dirty="0">
                        <a:latin typeface="Times New Roman" panose="02020603050405020304" pitchFamily="18" charset="0"/>
                        <a:cs typeface="Times New Roman" panose="02020603050405020304" pitchFamily="18" charset="0"/>
                      </a:rPr>
                      <m:t>)+</m:t>
                    </m:r>
                    <m:r>
                      <m:rPr>
                        <m:nor/>
                      </m:rPr>
                      <a:rPr lang="vi-VN" sz="2000" dirty="0">
                        <a:latin typeface="Times New Roman" panose="02020603050405020304" pitchFamily="18" charset="0"/>
                        <a:cs typeface="Times New Roman" panose="02020603050405020304" pitchFamily="18" charset="0"/>
                      </a:rPr>
                      <m:t>Q</m:t>
                    </m:r>
                    <m:r>
                      <m:rPr>
                        <m:nor/>
                      </m:rPr>
                      <a:rPr lang="vi-VN" sz="2000" dirty="0">
                        <a:latin typeface="Times New Roman" panose="02020603050405020304" pitchFamily="18" charset="0"/>
                        <a:cs typeface="Times New Roman" panose="02020603050405020304" pitchFamily="18" charset="0"/>
                      </a:rPr>
                      <m:t>(</m:t>
                    </m:r>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r>
                      <m:rPr>
                        <m:nor/>
                      </m:rPr>
                      <a:rPr lang="vi-VN"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73C59B12-AFBB-2C03-D09E-668537FBAF9F}"/>
                  </a:ext>
                </a:extLst>
              </p:cNvPr>
              <p:cNvSpPr txBox="1">
                <a:spLocks noRot="1" noChangeAspect="1" noMove="1" noResize="1" noEditPoints="1" noAdjustHandles="1" noChangeArrowheads="1" noChangeShapeType="1" noTextEdit="1"/>
              </p:cNvSpPr>
              <p:nvPr/>
            </p:nvSpPr>
            <p:spPr>
              <a:xfrm>
                <a:off x="631110" y="3175642"/>
                <a:ext cx="10861034" cy="549381"/>
              </a:xfrm>
              <a:prstGeom prst="rect">
                <a:avLst/>
              </a:prstGeom>
              <a:blipFill>
                <a:blip r:embed="rId4"/>
                <a:stretch>
                  <a:fillRect l="-56" b="-6667"/>
                </a:stretch>
              </a:blipFill>
            </p:spPr>
            <p:txBody>
              <a:bodyPr/>
              <a:lstStyle/>
              <a:p>
                <a:r>
                  <a:rPr lang="en-US">
                    <a:noFill/>
                  </a:rPr>
                  <a:t> </a:t>
                </a:r>
              </a:p>
            </p:txBody>
          </p:sp>
        </mc:Fallback>
      </mc:AlternateContent>
      <p:sp>
        <p:nvSpPr>
          <p:cNvPr id="12" name="Rectangle 6">
            <a:extLst>
              <a:ext uri="{FF2B5EF4-FFF2-40B4-BE49-F238E27FC236}">
                <a16:creationId xmlns:a16="http://schemas.microsoft.com/office/drawing/2014/main" id="{C02CB6FB-B24D-8382-A367-4CF4202F6E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8">
            <a:extLst>
              <a:ext uri="{FF2B5EF4-FFF2-40B4-BE49-F238E27FC236}">
                <a16:creationId xmlns:a16="http://schemas.microsoft.com/office/drawing/2014/main" id="{7C5B219F-5187-62DB-FDF5-41348D35285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0">
            <a:extLst>
              <a:ext uri="{FF2B5EF4-FFF2-40B4-BE49-F238E27FC236}">
                <a16:creationId xmlns:a16="http://schemas.microsoft.com/office/drawing/2014/main" id="{02926020-7973-0A18-873D-74CD07D910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2800CF3-3731-5C1F-7CD7-5FCB45F42B4F}"/>
                  </a:ext>
                </a:extLst>
              </p:cNvPr>
              <p:cNvSpPr txBox="1"/>
              <p:nvPr/>
            </p:nvSpPr>
            <p:spPr>
              <a:xfrm>
                <a:off x="679937" y="4662033"/>
                <a:ext cx="10339299" cy="707886"/>
              </a:xfrm>
              <a:prstGeom prst="rect">
                <a:avLst/>
              </a:prstGeom>
              <a:noFill/>
            </p:spPr>
            <p:txBody>
              <a:bodyPr wrap="square" rtlCol="0">
                <a:spAutoFit/>
              </a:bodyPr>
              <a:lstStyle/>
              <a:p>
                <a:r>
                  <a:rPr lang="en-US" sz="2000" dirty="0">
                    <a:effectLst/>
                    <a:latin typeface="Times New Roman" panose="02020603050405020304" pitchFamily="18" charset="0"/>
                    <a:ea typeface="Calibri" panose="020F0502020204030204" pitchFamily="34" charset="0"/>
                  </a:rPr>
                  <a:t>Ta </a:t>
                </a:r>
                <a:r>
                  <a:rPr lang="en-US" sz="2000" dirty="0" err="1">
                    <a:effectLst/>
                    <a:latin typeface="Times New Roman" panose="02020603050405020304" pitchFamily="18" charset="0"/>
                    <a:ea typeface="Calibri" panose="020F0502020204030204" pitchFamily="34" charset="0"/>
                  </a:rPr>
                  <a:t>đặt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giá</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trị</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xấp</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xỉ</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của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nghiệm</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tại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thời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điểm</a:t>
                </a:r>
                <a:r>
                  <a:rPr lang="vi-VN" sz="20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vi-VN" sz="2000" i="1" smtClean="0">
                            <a:effectLst/>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oMath>
                </a14:m>
                <a:r>
                  <a:rPr lang="vi-VN" sz="2000" dirty="0">
                    <a:effectLst/>
                    <a:latin typeface="Times New Roman" panose="02020603050405020304" pitchFamily="18" charset="0"/>
                    <a:ea typeface="Calibri" panose="020F0502020204030204" pitchFamily="34" charset="0"/>
                  </a:rPr>
                  <a:t> là </a:t>
                </a:r>
                <a14:m>
                  <m:oMath xmlns:m="http://schemas.openxmlformats.org/officeDocument/2006/math">
                    <m:sSub>
                      <m:sSubPr>
                        <m:ctrlPr>
                          <a:rPr lang="vi-VN" sz="2000" i="1" smtClean="0">
                            <a:effectLst/>
                            <a:latin typeface="Cambria Math" panose="02040503050406030204" pitchFamily="18" charset="0"/>
                          </a:rPr>
                        </m:ctrlPr>
                      </m:sSubPr>
                      <m:e>
                        <m:r>
                          <m:rPr>
                            <m:sty m:val="p"/>
                          </m:rPr>
                          <a:rPr lang="vi-VN" sz="2000" i="1">
                            <a:latin typeface="Cambria Math" panose="02040503050406030204" pitchFamily="18" charset="0"/>
                          </a:rPr>
                          <m:t>y</m:t>
                        </m:r>
                      </m:e>
                      <m:sub>
                        <m:r>
                          <m:rPr>
                            <m:sty m:val="p"/>
                          </m:rPr>
                          <a:rPr lang="vi-VN" sz="2000" i="1">
                            <a:latin typeface="Cambria Math" panose="02040503050406030204" pitchFamily="18" charset="0"/>
                          </a:rPr>
                          <m:t>n</m:t>
                        </m:r>
                      </m:sub>
                    </m:sSub>
                    <m:r>
                      <a:rPr lang="vi-VN" sz="2000" i="1" smtClean="0">
                        <a:effectLst/>
                        <a:latin typeface="Cambria Math" panose="02040503050406030204" pitchFamily="18" charset="0"/>
                        <a:ea typeface="Cambria Math" panose="02040503050406030204" pitchFamily="18" charset="0"/>
                      </a:rPr>
                      <m:t>≈</m:t>
                    </m:r>
                    <m:r>
                      <m:rPr>
                        <m:sty m:val="p"/>
                      </m:rPr>
                      <a:rPr lang="vi-VN" sz="2000" i="1">
                        <a:latin typeface="Cambria Math" panose="02040503050406030204" pitchFamily="18" charset="0"/>
                        <a:ea typeface="Cambria Math" panose="02040503050406030204" pitchFamily="18" charset="0"/>
                      </a:rPr>
                      <m:t>y</m:t>
                    </m:r>
                  </m:oMath>
                </a14:m>
                <a:r>
                  <a:rPr lang="vi-VN" sz="2000" dirty="0">
                    <a:effectLst/>
                    <a:latin typeface="Times New Roman" panose="02020603050405020304" pitchFamily="18" charset="0"/>
                    <a:ea typeface="Calibri" panose="020F0502020204030204" pitchFamily="34" charset="0"/>
                  </a:rPr>
                  <a:t>(</a:t>
                </a:r>
                <a14:m>
                  <m:oMath xmlns:m="http://schemas.openxmlformats.org/officeDocument/2006/math">
                    <m:sSub>
                      <m:sSubPr>
                        <m:ctrlPr>
                          <a:rPr lang="vi-VN" sz="2000" i="1" dirty="0" smtClean="0">
                            <a:effectLst/>
                            <a:latin typeface="Cambria Math" panose="02040503050406030204" pitchFamily="18" charset="0"/>
                          </a:rPr>
                        </m:ctrlPr>
                      </m:sSubPr>
                      <m:e>
                        <m:r>
                          <m:rPr>
                            <m:sty m:val="p"/>
                          </m:rPr>
                          <a:rPr lang="vi-VN" sz="2000" i="1" dirty="0">
                            <a:latin typeface="Cambria Math" panose="02040503050406030204" pitchFamily="18" charset="0"/>
                          </a:rPr>
                          <m:t>t</m:t>
                        </m:r>
                      </m:e>
                      <m:sub>
                        <m:r>
                          <m:rPr>
                            <m:sty m:val="p"/>
                          </m:rPr>
                          <a:rPr lang="vi-VN" sz="2000" i="1" dirty="0">
                            <a:latin typeface="Cambria Math" panose="02040503050406030204" pitchFamily="18" charset="0"/>
                          </a:rPr>
                          <m:t>n</m:t>
                        </m:r>
                      </m:sub>
                    </m:sSub>
                    <m:r>
                      <a:rPr lang="vi-VN" sz="2000" b="0" i="1" dirty="0" smtClean="0">
                        <a:effectLst/>
                        <a:latin typeface="Cambria Math" panose="02040503050406030204" pitchFamily="18" charset="0"/>
                      </a:rPr>
                      <m:t>).</m:t>
                    </m:r>
                  </m:oMath>
                </a14:m>
                <a:endParaRPr lang="en-US" sz="2000" dirty="0">
                  <a:latin typeface="+mj-lt"/>
                </a:endParaRPr>
              </a:p>
              <a:p>
                <a:endParaRPr lang="en-US" sz="2000" dirty="0"/>
              </a:p>
            </p:txBody>
          </p:sp>
        </mc:Choice>
        <mc:Fallback xmlns="">
          <p:sp>
            <p:nvSpPr>
              <p:cNvPr id="20" name="TextBox 19">
                <a:extLst>
                  <a:ext uri="{FF2B5EF4-FFF2-40B4-BE49-F238E27FC236}">
                    <a16:creationId xmlns:a16="http://schemas.microsoft.com/office/drawing/2014/main" id="{02800CF3-3731-5C1F-7CD7-5FCB45F42B4F}"/>
                  </a:ext>
                </a:extLst>
              </p:cNvPr>
              <p:cNvSpPr txBox="1">
                <a:spLocks noRot="1" noChangeAspect="1" noMove="1" noResize="1" noEditPoints="1" noAdjustHandles="1" noChangeArrowheads="1" noChangeShapeType="1" noTextEdit="1"/>
              </p:cNvSpPr>
              <p:nvPr/>
            </p:nvSpPr>
            <p:spPr>
              <a:xfrm>
                <a:off x="679937" y="4662033"/>
                <a:ext cx="10339299" cy="707886"/>
              </a:xfrm>
              <a:prstGeom prst="rect">
                <a:avLst/>
              </a:prstGeom>
              <a:blipFill>
                <a:blip r:embed="rId5"/>
                <a:stretch>
                  <a:fillRect l="-649" t="-6034"/>
                </a:stretch>
              </a:blipFill>
            </p:spPr>
            <p:txBody>
              <a:bodyPr/>
              <a:lstStyle/>
              <a:p>
                <a:r>
                  <a:rPr lang="en-US">
                    <a:noFill/>
                  </a:rPr>
                  <a:t> </a:t>
                </a:r>
              </a:p>
            </p:txBody>
          </p:sp>
        </mc:Fallback>
      </mc:AlternateContent>
      <p:sp>
        <p:nvSpPr>
          <p:cNvPr id="21" name="Rectangle 12">
            <a:extLst>
              <a:ext uri="{FF2B5EF4-FFF2-40B4-BE49-F238E27FC236}">
                <a16:creationId xmlns:a16="http://schemas.microsoft.com/office/drawing/2014/main" id="{03B0823E-7857-E3AB-5B3E-E1A5C4268C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4">
            <a:extLst>
              <a:ext uri="{FF2B5EF4-FFF2-40B4-BE49-F238E27FC236}">
                <a16:creationId xmlns:a16="http://schemas.microsoft.com/office/drawing/2014/main" id="{5A996D33-2C36-9902-267B-834D43EE0A9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16">
            <a:extLst>
              <a:ext uri="{FF2B5EF4-FFF2-40B4-BE49-F238E27FC236}">
                <a16:creationId xmlns:a16="http://schemas.microsoft.com/office/drawing/2014/main" id="{A2141425-6B4A-8A69-82AC-78428989898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B62F9D0-7B42-58E1-0DAA-5C0615D68745}"/>
                  </a:ext>
                </a:extLst>
              </p:cNvPr>
              <p:cNvSpPr txBox="1"/>
              <p:nvPr/>
            </p:nvSpPr>
            <p:spPr>
              <a:xfrm>
                <a:off x="679937" y="5492972"/>
                <a:ext cx="10763380" cy="707886"/>
              </a:xfrm>
              <a:prstGeom prst="rect">
                <a:avLst/>
              </a:prstGeom>
              <a:noFill/>
            </p:spPr>
            <p:txBody>
              <a:bodyPr wrap="square" rtlCol="0">
                <a:spAutoFit/>
              </a:bodyPr>
              <a:lstStyle/>
              <a:p>
                <a:r>
                  <a:rPr lang="vi-VN" sz="2000" dirty="0">
                    <a:effectLst/>
                    <a:latin typeface="Times New Roman" panose="02020603050405020304" pitchFamily="18" charset="0"/>
                    <a:ea typeface="Calibri" panose="020F0502020204030204" pitchFamily="34" charset="0"/>
                  </a:rPr>
                  <a:t>Bằng cách </a:t>
                </a:r>
                <a:r>
                  <a:rPr lang="en-US" sz="2000" dirty="0" err="1">
                    <a:effectLst/>
                    <a:latin typeface="Times New Roman" panose="02020603050405020304" pitchFamily="18" charset="0"/>
                    <a:ea typeface="Calibri" panose="020F0502020204030204" pitchFamily="34" charset="0"/>
                  </a:rPr>
                  <a:t>sử</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dụng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công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thức</a:t>
                </a:r>
                <a:r>
                  <a:rPr lang="en-US" sz="2000" dirty="0">
                    <a:effectLst/>
                    <a:latin typeface="Times New Roman" panose="02020603050405020304" pitchFamily="18" charset="0"/>
                    <a:ea typeface="Calibri" panose="020F0502020204030204" pitchFamily="34" charset="0"/>
                  </a:rPr>
                  <a:t> Euler </a:t>
                </a:r>
                <a:r>
                  <a:rPr lang="en-US" sz="2000" dirty="0" err="1">
                    <a:effectLst/>
                    <a:latin typeface="Times New Roman" panose="02020603050405020304" pitchFamily="18" charset="0"/>
                    <a:ea typeface="Calibri" panose="020F0502020204030204" pitchFamily="34" charset="0"/>
                  </a:rPr>
                  <a:t>tiến</a:t>
                </a:r>
                <a:r>
                  <a:rPr lang="vi-VN" sz="2000" dirty="0">
                    <a:effectLst/>
                    <a:latin typeface="Times New Roman" panose="02020603050405020304" pitchFamily="18" charset="0"/>
                    <a:ea typeface="Calibri" panose="020F0502020204030204" pitchFamily="34" charset="0"/>
                  </a:rPr>
                  <a:t> ta có   </a:t>
                </a:r>
                <a14:m>
                  <m:oMath xmlns:m="http://schemas.openxmlformats.org/officeDocument/2006/math">
                    <m:sSub>
                      <m:sSubPr>
                        <m:ctrlPr>
                          <a:rPr lang="vi-VN" sz="2000" b="0" i="1" dirty="0" smtClean="0">
                            <a:latin typeface="Cambria Math" panose="02040503050406030204" pitchFamily="18" charset="0"/>
                            <a:ea typeface="Cambria Math" panose="02040503050406030204" pitchFamily="18" charset="0"/>
                          </a:rPr>
                        </m:ctrlPr>
                      </m:sSubPr>
                      <m:e>
                        <m:r>
                          <a:rPr lang="vi-VN" sz="2000" b="0" i="1" dirty="0" smtClean="0">
                            <a:latin typeface="Cambria Math" panose="02040503050406030204" pitchFamily="18" charset="0"/>
                            <a:ea typeface="Cambria Math" panose="02040503050406030204" pitchFamily="18" charset="0"/>
                          </a:rPr>
                          <m:t>    </m:t>
                        </m:r>
                        <m:r>
                          <m:rPr>
                            <m:sty m:val="p"/>
                          </m:rPr>
                          <a:rPr lang="vi-VN" sz="2000" i="1" dirty="0">
                            <a:latin typeface="Cambria Math" panose="02040503050406030204" pitchFamily="18" charset="0"/>
                            <a:ea typeface="Cambria Math" panose="02040503050406030204" pitchFamily="18" charset="0"/>
                          </a:rPr>
                          <m:t>y</m:t>
                        </m:r>
                      </m:e>
                      <m:sub>
                        <m:r>
                          <m:rPr>
                            <m:sty m:val="p"/>
                          </m:rPr>
                          <a:rPr lang="vi-VN" sz="2000" i="1" dirty="0">
                            <a:latin typeface="Cambria Math" panose="02040503050406030204" pitchFamily="18" charset="0"/>
                            <a:ea typeface="Cambria Math" panose="02040503050406030204" pitchFamily="18" charset="0"/>
                          </a:rPr>
                          <m:t>n</m:t>
                        </m:r>
                        <m:r>
                          <a:rPr lang="vi-VN" sz="2000" b="0" i="1" dirty="0" smtClean="0">
                            <a:latin typeface="Cambria Math" panose="02040503050406030204" pitchFamily="18" charset="0"/>
                            <a:ea typeface="Cambria Math" panose="02040503050406030204" pitchFamily="18" charset="0"/>
                          </a:rPr>
                          <m:t>+</m:t>
                        </m:r>
                        <m:r>
                          <a:rPr lang="vi-VN" sz="2000" i="1" dirty="0">
                            <a:latin typeface="Cambria Math" panose="02040503050406030204" pitchFamily="18" charset="0"/>
                            <a:ea typeface="Cambria Math" panose="02040503050406030204" pitchFamily="18" charset="0"/>
                          </a:rPr>
                          <m:t>1</m:t>
                        </m:r>
                      </m:sub>
                    </m:sSub>
                    <m:r>
                      <a:rPr lang="vi-VN" sz="2000" b="0" i="1" dirty="0" smtClean="0">
                        <a:latin typeface="Cambria Math" panose="02040503050406030204" pitchFamily="18" charset="0"/>
                        <a:ea typeface="Cambria Math" panose="02040503050406030204" pitchFamily="18" charset="0"/>
                      </a:rPr>
                      <m:t>≈(</m:t>
                    </m:r>
                    <m:r>
                      <a:rPr lang="vi-VN" sz="2000" i="1" dirty="0">
                        <a:latin typeface="Cambria Math" panose="02040503050406030204" pitchFamily="18" charset="0"/>
                        <a:ea typeface="Cambria Math" panose="02040503050406030204" pitchFamily="18" charset="0"/>
                      </a:rPr>
                      <m:t>1</m:t>
                    </m:r>
                  </m:oMath>
                </a14:m>
                <a:r>
                  <a:rPr lang="vi-VN" sz="2000" dirty="0">
                    <a:latin typeface="Times New Roman" panose="02020603050405020304" pitchFamily="18" charset="0"/>
                    <a:cs typeface="Times New Roman" panose="02020603050405020304" pitchFamily="18" charset="0"/>
                  </a:rPr>
                  <a:t>-hP(</a:t>
                </a:r>
                <a14:m>
                  <m:oMath xmlns:m="http://schemas.openxmlformats.org/officeDocument/2006/math">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oMath>
                </a14:m>
                <a:r>
                  <a:rPr lang="vi-V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vi-VN" sz="2000" i="1" smtClean="0">
                            <a:latin typeface="Cambria Math" panose="02040503050406030204" pitchFamily="18" charset="0"/>
                            <a:cs typeface="Times New Roman" panose="02020603050405020304" pitchFamily="18" charset="0"/>
                          </a:rPr>
                        </m:ctrlPr>
                      </m:sSubPr>
                      <m:e>
                        <m:r>
                          <m:rPr>
                            <m:sty m:val="p"/>
                          </m:rPr>
                          <a:rPr lang="vi-VN" sz="2000" i="1">
                            <a:latin typeface="Cambria Math" panose="02040503050406030204" pitchFamily="18" charset="0"/>
                            <a:cs typeface="Times New Roman" panose="02020603050405020304" pitchFamily="18" charset="0"/>
                          </a:rPr>
                          <m:t>y</m:t>
                        </m:r>
                      </m:e>
                      <m:sub>
                        <m:r>
                          <m:rPr>
                            <m:sty m:val="p"/>
                          </m:rPr>
                          <a:rPr lang="vi-VN" sz="2000" i="1">
                            <a:latin typeface="Cambria Math" panose="02040503050406030204" pitchFamily="18" charset="0"/>
                            <a:cs typeface="Times New Roman" panose="02020603050405020304" pitchFamily="18" charset="0"/>
                          </a:rPr>
                          <m:t>n</m:t>
                        </m:r>
                      </m:sub>
                    </m:sSub>
                  </m:oMath>
                </a14:m>
                <a:r>
                  <a:rPr lang="vi-VN" sz="2000" dirty="0">
                    <a:latin typeface="Times New Roman" panose="02020603050405020304" pitchFamily="18" charset="0"/>
                    <a:cs typeface="Times New Roman" panose="02020603050405020304" pitchFamily="18" charset="0"/>
                  </a:rPr>
                  <a:t>+h Q(</a:t>
                </a:r>
                <a14:m>
                  <m:oMath xmlns:m="http://schemas.openxmlformats.org/officeDocument/2006/math">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oMath>
                </a14:m>
                <a:r>
                  <a:rPr lang="vi-VN" sz="2000" dirty="0">
                    <a:latin typeface="Times New Roman" panose="02020603050405020304" pitchFamily="18" charset="0"/>
                    <a:cs typeface="Times New Roman" panose="02020603050405020304" pitchFamily="18" charset="0"/>
                  </a:rPr>
                  <a:t>)                             (1.10) </a:t>
                </a:r>
                <a:endParaRPr lang="en-US" sz="2000" dirty="0">
                  <a:latin typeface="Times New Roman" panose="02020603050405020304" pitchFamily="18" charset="0"/>
                  <a:cs typeface="Times New Roman" panose="02020603050405020304" pitchFamily="18" charset="0"/>
                </a:endParaRPr>
              </a:p>
              <a:p>
                <a:r>
                  <a:rPr lang="vi-VN" sz="2000" dirty="0">
                    <a:effectLst/>
                    <a:latin typeface="Times New Roman" panose="02020603050405020304" pitchFamily="18" charset="0"/>
                    <a:ea typeface="Calibri" panose="020F0502020204030204" pitchFamily="34" charset="0"/>
                  </a:rPr>
                  <a:t> </a:t>
                </a:r>
                <a:endParaRPr lang="en-US" sz="2000" dirty="0"/>
              </a:p>
            </p:txBody>
          </p:sp>
        </mc:Choice>
        <mc:Fallback xmlns="">
          <p:sp>
            <p:nvSpPr>
              <p:cNvPr id="28" name="TextBox 27">
                <a:extLst>
                  <a:ext uri="{FF2B5EF4-FFF2-40B4-BE49-F238E27FC236}">
                    <a16:creationId xmlns:a16="http://schemas.microsoft.com/office/drawing/2014/main" id="{1B62F9D0-7B42-58E1-0DAA-5C0615D68745}"/>
                  </a:ext>
                </a:extLst>
              </p:cNvPr>
              <p:cNvSpPr txBox="1">
                <a:spLocks noRot="1" noChangeAspect="1" noMove="1" noResize="1" noEditPoints="1" noAdjustHandles="1" noChangeArrowheads="1" noChangeShapeType="1" noTextEdit="1"/>
              </p:cNvSpPr>
              <p:nvPr/>
            </p:nvSpPr>
            <p:spPr>
              <a:xfrm>
                <a:off x="679937" y="5492972"/>
                <a:ext cx="10763380" cy="707886"/>
              </a:xfrm>
              <a:prstGeom prst="rect">
                <a:avLst/>
              </a:prstGeom>
              <a:blipFill>
                <a:blip r:embed="rId6"/>
                <a:stretch>
                  <a:fillRect l="-623" t="-4310" r="-737" b="-13793"/>
                </a:stretch>
              </a:blipFill>
            </p:spPr>
            <p:txBody>
              <a:bodyPr/>
              <a:lstStyle/>
              <a:p>
                <a:r>
                  <a:rPr lang="en-US">
                    <a:noFill/>
                  </a:rPr>
                  <a:t> </a:t>
                </a:r>
              </a:p>
            </p:txBody>
          </p:sp>
        </mc:Fallback>
      </mc:AlternateContent>
      <p:sp>
        <p:nvSpPr>
          <p:cNvPr id="29" name="Rectangle 18">
            <a:extLst>
              <a:ext uri="{FF2B5EF4-FFF2-40B4-BE49-F238E27FC236}">
                <a16:creationId xmlns:a16="http://schemas.microsoft.com/office/drawing/2014/main" id="{BEF94498-B6DD-5F7B-8D22-7F0E8F81C6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AE8663A-DB2D-4297-60CE-18A5AA41C112}"/>
                  </a:ext>
                </a:extLst>
              </p:cNvPr>
              <p:cNvSpPr txBox="1"/>
              <p:nvPr/>
            </p:nvSpPr>
            <p:spPr>
              <a:xfrm>
                <a:off x="679937" y="3971271"/>
                <a:ext cx="9163464" cy="707886"/>
              </a:xfrm>
              <a:prstGeom prst="rect">
                <a:avLst/>
              </a:prstGeom>
              <a:noFill/>
            </p:spPr>
            <p:txBody>
              <a:bodyPr wrap="square" rtlCol="0">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Do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vi-VN" sz="2000" b="0" i="0" dirty="0" smtClean="0">
                        <a:latin typeface="Cambria Math" panose="02040503050406030204" pitchFamily="18" charset="0"/>
                        <a:ea typeface="Calibri" panose="020F0502020204030204" pitchFamily="34" charset="0"/>
                      </a:rPr>
                      <m:t> </m:t>
                    </m:r>
                    <m:r>
                      <m:rPr>
                        <m:sty m:val="p"/>
                      </m:rPr>
                      <a:rPr lang="vi-VN" sz="2000" dirty="0">
                        <a:latin typeface="Cambria Math" panose="02040503050406030204" pitchFamily="18" charset="0"/>
                        <a:ea typeface="Calibri" panose="020F0502020204030204" pitchFamily="34" charset="0"/>
                      </a:rPr>
                      <m:t>y</m:t>
                    </m:r>
                  </m:oMath>
                </a14:m>
                <a:r>
                  <a:rPr lang="vi-V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vi-VN" sz="2000" i="1" dirty="0" smtClean="0">
                            <a:latin typeface="Cambria Math" panose="02040503050406030204" pitchFamily="18" charset="0"/>
                          </a:rPr>
                        </m:ctrlPr>
                      </m:sSubPr>
                      <m:e>
                        <m:r>
                          <m:rPr>
                            <m:sty m:val="p"/>
                          </m:rPr>
                          <a:rPr lang="vi-VN" sz="2000" i="1" dirty="0">
                            <a:latin typeface="Cambria Math" panose="02040503050406030204" pitchFamily="18" charset="0"/>
                          </a:rPr>
                          <m:t>t</m:t>
                        </m:r>
                      </m:e>
                      <m:sub>
                        <m:r>
                          <m:rPr>
                            <m:sty m:val="p"/>
                          </m:rPr>
                          <a:rPr lang="vi-VN" sz="2000" i="1" dirty="0">
                            <a:latin typeface="Cambria Math" panose="02040503050406030204" pitchFamily="18" charset="0"/>
                          </a:rPr>
                          <m:t>n</m:t>
                        </m:r>
                        <m:r>
                          <a:rPr lang="vi-VN" sz="2000" b="0" i="1" dirty="0" smtClean="0">
                            <a:latin typeface="Cambria Math" panose="02040503050406030204" pitchFamily="18" charset="0"/>
                          </a:rPr>
                          <m:t>+</m:t>
                        </m:r>
                        <m:r>
                          <a:rPr lang="vi-VN" sz="2000" i="1" dirty="0">
                            <a:latin typeface="Cambria Math" panose="02040503050406030204" pitchFamily="18" charset="0"/>
                          </a:rPr>
                          <m:t>1</m:t>
                        </m:r>
                      </m:sub>
                    </m:sSub>
                    <m:r>
                      <a:rPr lang="vi-VN" sz="2000" b="0" i="1" dirty="0" smtClean="0">
                        <a:latin typeface="Cambria Math" panose="02040503050406030204" pitchFamily="18" charset="0"/>
                      </a:rPr>
                      <m:t>)</m:t>
                    </m:r>
                    <m:r>
                      <a:rPr lang="vi-VN" sz="2000" b="0" i="1" dirty="0" smtClean="0">
                        <a:latin typeface="Cambria Math" panose="02040503050406030204" pitchFamily="18" charset="0"/>
                        <a:ea typeface="Cambria Math" panose="02040503050406030204" pitchFamily="18" charset="0"/>
                      </a:rPr>
                      <m:t>≈(</m:t>
                    </m:r>
                    <m:r>
                      <a:rPr lang="vi-VN" sz="2000" i="1" dirty="0">
                        <a:latin typeface="Cambria Math" panose="02040503050406030204" pitchFamily="18" charset="0"/>
                        <a:ea typeface="Cambria Math" panose="02040503050406030204" pitchFamily="18" charset="0"/>
                      </a:rPr>
                      <m:t>1</m:t>
                    </m:r>
                  </m:oMath>
                </a14:m>
                <a:r>
                  <a:rPr lang="vi-VN" sz="2000" dirty="0">
                    <a:latin typeface="Times New Roman" panose="02020603050405020304" pitchFamily="18" charset="0"/>
                    <a:cs typeface="Times New Roman" panose="02020603050405020304" pitchFamily="18" charset="0"/>
                  </a:rPr>
                  <a:t>-hP(</a:t>
                </a:r>
                <a14:m>
                  <m:oMath xmlns:m="http://schemas.openxmlformats.org/officeDocument/2006/math">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oMath>
                </a14:m>
                <a:r>
                  <a:rPr lang="vi-VN" sz="2000" dirty="0">
                    <a:latin typeface="Times New Roman" panose="02020603050405020304" pitchFamily="18" charset="0"/>
                    <a:cs typeface="Times New Roman" panose="02020603050405020304" pitchFamily="18" charset="0"/>
                  </a:rPr>
                  <a:t>)) y (</a:t>
                </a:r>
                <a14:m>
                  <m:oMath xmlns:m="http://schemas.openxmlformats.org/officeDocument/2006/math">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oMath>
                </a14:m>
                <a:r>
                  <a:rPr lang="vi-VN" sz="2000" dirty="0">
                    <a:latin typeface="Times New Roman" panose="02020603050405020304" pitchFamily="18" charset="0"/>
                    <a:cs typeface="Times New Roman" panose="02020603050405020304" pitchFamily="18" charset="0"/>
                  </a:rPr>
                  <a:t>)+h Q(</a:t>
                </a:r>
                <a14:m>
                  <m:oMath xmlns:m="http://schemas.openxmlformats.org/officeDocument/2006/math">
                    <m:sSub>
                      <m:sSubPr>
                        <m:ctrlPr>
                          <a:rPr lang="vi-VN" sz="2000" i="1">
                            <a:latin typeface="Cambria Math" panose="02040503050406030204" pitchFamily="18" charset="0"/>
                          </a:rPr>
                        </m:ctrlPr>
                      </m:sSubPr>
                      <m:e>
                        <m:r>
                          <m:rPr>
                            <m:sty m:val="p"/>
                          </m:rPr>
                          <a:rPr lang="vi-VN" sz="2000" i="1">
                            <a:latin typeface="Cambria Math" panose="02040503050406030204" pitchFamily="18" charset="0"/>
                          </a:rPr>
                          <m:t>t</m:t>
                        </m:r>
                      </m:e>
                      <m:sub>
                        <m:r>
                          <m:rPr>
                            <m:sty m:val="p"/>
                          </m:rPr>
                          <a:rPr lang="vi-VN" sz="2000" i="1">
                            <a:latin typeface="Cambria Math" panose="02040503050406030204" pitchFamily="18" charset="0"/>
                          </a:rPr>
                          <m:t>n</m:t>
                        </m:r>
                      </m:sub>
                    </m:sSub>
                  </m:oMath>
                </a14:m>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a:p>
            </p:txBody>
          </p:sp>
        </mc:Choice>
        <mc:Fallback xmlns="">
          <p:sp>
            <p:nvSpPr>
              <p:cNvPr id="2" name="TextBox 1">
                <a:extLst>
                  <a:ext uri="{FF2B5EF4-FFF2-40B4-BE49-F238E27FC236}">
                    <a16:creationId xmlns:a16="http://schemas.microsoft.com/office/drawing/2014/main" id="{AAE8663A-DB2D-4297-60CE-18A5AA41C112}"/>
                  </a:ext>
                </a:extLst>
              </p:cNvPr>
              <p:cNvSpPr txBox="1">
                <a:spLocks noRot="1" noChangeAspect="1" noMove="1" noResize="1" noEditPoints="1" noAdjustHandles="1" noChangeArrowheads="1" noChangeShapeType="1" noTextEdit="1"/>
              </p:cNvSpPr>
              <p:nvPr/>
            </p:nvSpPr>
            <p:spPr>
              <a:xfrm>
                <a:off x="679937" y="3971271"/>
                <a:ext cx="9163464" cy="707886"/>
              </a:xfrm>
              <a:prstGeom prst="rect">
                <a:avLst/>
              </a:prstGeom>
              <a:blipFill>
                <a:blip r:embed="rId7"/>
                <a:stretch>
                  <a:fillRect l="-732" t="-4274"/>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BBB601D-B1D3-70B8-DFEA-0336A1C0EB96}"/>
              </a:ext>
            </a:extLst>
          </p:cNvPr>
          <p:cNvSpPr>
            <a:spLocks noGrp="1"/>
          </p:cNvSpPr>
          <p:nvPr>
            <p:ph type="sldNum" sz="quarter" idx="12"/>
          </p:nvPr>
        </p:nvSpPr>
        <p:spPr/>
        <p:txBody>
          <a:bodyPr/>
          <a:lstStyle/>
          <a:p>
            <a:fld id="{AE084046-3560-4550-80BC-42F145ADDE7C}" type="slidenum">
              <a:rPr lang="en-US" smtClean="0"/>
              <a:t>7</a:t>
            </a:fld>
            <a:endParaRPr lang="en-US"/>
          </a:p>
        </p:txBody>
      </p:sp>
    </p:spTree>
    <p:extLst>
      <p:ext uri="{BB962C8B-B14F-4D97-AF65-F5344CB8AC3E}">
        <p14:creationId xmlns:p14="http://schemas.microsoft.com/office/powerpoint/2010/main" val="44033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20" grpId="0"/>
      <p:bldP spid="28"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0850FE-7D9F-FDF1-5EA0-C260DCE4C0F7}"/>
              </a:ext>
            </a:extLst>
          </p:cNvPr>
          <p:cNvSpPr txBox="1"/>
          <p:nvPr/>
        </p:nvSpPr>
        <p:spPr>
          <a:xfrm>
            <a:off x="2196283" y="170643"/>
            <a:ext cx="8477938" cy="878895"/>
          </a:xfrm>
          <a:prstGeom prst="rect">
            <a:avLst/>
          </a:prstGeom>
          <a:noFill/>
        </p:spPr>
        <p:txBody>
          <a:bodyPr wrap="square" rtlCol="0">
            <a:spAutoFit/>
          </a:bodyPr>
          <a:lstStyle/>
          <a:p>
            <a:pPr algn="ctr">
              <a:lnSpc>
                <a:spcPct val="150000"/>
              </a:lnSpc>
            </a:pPr>
            <a:r>
              <a:rPr lang="vi-VN" b="1" dirty="0">
                <a:solidFill>
                  <a:srgbClr val="0070C0"/>
                </a:solidFill>
                <a:latin typeface="+mj-lt"/>
              </a:rPr>
              <a:t>CHƯƠNG 2-</a:t>
            </a:r>
            <a:r>
              <a:rPr lang="vi-VN" sz="1800" b="1" dirty="0">
                <a:solidFill>
                  <a:srgbClr val="0070C0"/>
                </a:solidFill>
                <a:effectLst/>
                <a:latin typeface="+mj-lt"/>
                <a:ea typeface="Calibri" panose="020F0502020204030204" pitchFamily="34" charset="0"/>
                <a:cs typeface="Times New Roman" panose="02020603050405020304" pitchFamily="18" charset="0"/>
              </a:rPr>
              <a:t> PHÂN TÍCH VÀ MÔ PHỎNG MỘT SỐ MÔ HÌNH THỰC TẾ SỬ DỤNG PHƯƠNG TRÌNH VI PHÂN TUYẾN TÍNH</a:t>
            </a:r>
            <a:r>
              <a:rPr lang="vi-VN" b="1" dirty="0">
                <a:solidFill>
                  <a:srgbClr val="0070C0"/>
                </a:solidFill>
                <a:latin typeface="+mj-lt"/>
              </a:rPr>
              <a:t> </a:t>
            </a:r>
            <a:endParaRPr lang="en-US" b="1" dirty="0">
              <a:solidFill>
                <a:srgbClr val="0070C0"/>
              </a:solidFill>
              <a:latin typeface="+mj-lt"/>
            </a:endParaRPr>
          </a:p>
        </p:txBody>
      </p:sp>
      <p:sp>
        <p:nvSpPr>
          <p:cNvPr id="5" name="TextBox 4">
            <a:extLst>
              <a:ext uri="{FF2B5EF4-FFF2-40B4-BE49-F238E27FC236}">
                <a16:creationId xmlns:a16="http://schemas.microsoft.com/office/drawing/2014/main" id="{255D2CC8-B789-F78A-0E66-ABE312EC85CC}"/>
              </a:ext>
            </a:extLst>
          </p:cNvPr>
          <p:cNvSpPr txBox="1"/>
          <p:nvPr/>
        </p:nvSpPr>
        <p:spPr>
          <a:xfrm>
            <a:off x="982498" y="1085722"/>
            <a:ext cx="4794738" cy="369332"/>
          </a:xfrm>
          <a:prstGeom prst="rect">
            <a:avLst/>
          </a:prstGeom>
          <a:noFill/>
        </p:spPr>
        <p:txBody>
          <a:bodyPr wrap="square" rtlCol="0">
            <a:spAutoFit/>
          </a:bodyPr>
          <a:lstStyle/>
          <a:p>
            <a:r>
              <a:rPr lang="vi-VN" sz="1800" b="1" dirty="0">
                <a:solidFill>
                  <a:srgbClr val="FF0000"/>
                </a:solidFill>
                <a:effectLst/>
                <a:latin typeface="+mj-lt"/>
                <a:ea typeface="Calibri" panose="020F0502020204030204" pitchFamily="34" charset="0"/>
                <a:cs typeface="Times New Roman" panose="02020603050405020304" pitchFamily="18" charset="0"/>
              </a:rPr>
              <a:t>2.1. Mô hình sự tăng trưởng của vi khuẩn</a:t>
            </a:r>
            <a:endParaRPr lang="en-US" b="1" dirty="0">
              <a:solidFill>
                <a:srgbClr val="FF0000"/>
              </a:solidFill>
              <a:latin typeface="+mj-lt"/>
            </a:endParaRPr>
          </a:p>
        </p:txBody>
      </p:sp>
      <p:sp>
        <p:nvSpPr>
          <p:cNvPr id="6" name="TextBox 5">
            <a:extLst>
              <a:ext uri="{FF2B5EF4-FFF2-40B4-BE49-F238E27FC236}">
                <a16:creationId xmlns:a16="http://schemas.microsoft.com/office/drawing/2014/main" id="{BC4480FF-A856-D789-EB2F-2A7B52EFD61F}"/>
              </a:ext>
            </a:extLst>
          </p:cNvPr>
          <p:cNvSpPr txBox="1"/>
          <p:nvPr/>
        </p:nvSpPr>
        <p:spPr>
          <a:xfrm>
            <a:off x="990659" y="1563163"/>
            <a:ext cx="6377353" cy="369332"/>
          </a:xfrm>
          <a:prstGeom prst="rect">
            <a:avLst/>
          </a:prstGeom>
          <a:noFill/>
        </p:spPr>
        <p:txBody>
          <a:bodyPr wrap="square" rtlCol="0">
            <a:spAutoFit/>
          </a:bodyPr>
          <a:lstStyle/>
          <a:p>
            <a:r>
              <a:rPr lang="vi-VN" b="1" dirty="0">
                <a:latin typeface="+mj-lt"/>
              </a:rPr>
              <a:t>2.1.1. Xây dựng mô hình</a:t>
            </a:r>
            <a:endParaRPr lang="en-US" b="1" dirty="0">
              <a:latin typeface="+mj-lt"/>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974BD74-E3E8-AD67-0AE0-B9868BD54DD7}"/>
                  </a:ext>
                </a:extLst>
              </p:cNvPr>
              <p:cNvSpPr txBox="1"/>
              <p:nvPr/>
            </p:nvSpPr>
            <p:spPr>
              <a:xfrm>
                <a:off x="1014105" y="1923181"/>
                <a:ext cx="10245970" cy="975845"/>
              </a:xfrm>
              <a:prstGeom prst="rect">
                <a:avLst/>
              </a:prstGeom>
              <a:noFill/>
            </p:spPr>
            <p:txBody>
              <a:bodyPr wrap="square" rtlCol="0">
                <a:spAutoFit/>
              </a:bodyPr>
              <a:lstStyle/>
              <a:p>
                <a:pPr>
                  <a:lnSpc>
                    <a:spcPct val="170000"/>
                  </a:lnSpc>
                </a:pPr>
                <a:r>
                  <a:rPr lang="vi-VN" sz="1800" dirty="0">
                    <a:effectLst/>
                    <a:latin typeface="Times New Roman" panose="02020603050405020304" pitchFamily="18" charset="0"/>
                    <a:ea typeface="Calibri" panose="020F0502020204030204" pitchFamily="34" charset="0"/>
                  </a:rPr>
                  <a:t>Xét một loại vi khuẩn có số lượng ban đầu tại thời điểm  </a:t>
                </a:r>
                <a14:m>
                  <m:oMath xmlns:m="http://schemas.openxmlformats.org/officeDocument/2006/math">
                    <m:sSub>
                      <m:sSubPr>
                        <m:ctrlPr>
                          <a:rPr lang="vi-VN" sz="1800" i="1" smtClean="0">
                            <a:effectLst/>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0</m:t>
                        </m:r>
                      </m:sub>
                    </m:sSub>
                    <m:r>
                      <a:rPr lang="vi-VN" sz="1800" b="0" i="1" smtClean="0">
                        <a:effectLst/>
                        <a:latin typeface="Cambria Math" panose="02040503050406030204" pitchFamily="18" charset="0"/>
                      </a:rPr>
                      <m:t>=</m:t>
                    </m:r>
                    <m:r>
                      <a:rPr lang="vi-VN" i="1">
                        <a:latin typeface="Cambria Math" panose="02040503050406030204" pitchFamily="18" charset="0"/>
                      </a:rPr>
                      <m:t>0</m:t>
                    </m:r>
                  </m:oMath>
                </a14:m>
                <a:r>
                  <a:rPr lang="vi-VN" sz="1800" dirty="0">
                    <a:effectLst/>
                    <a:latin typeface="Times New Roman" panose="02020603050405020304" pitchFamily="18" charset="0"/>
                    <a:ea typeface="Calibri" panose="020F0502020204030204" pitchFamily="34" charset="0"/>
                  </a:rPr>
                  <a:t> là  </a:t>
                </a:r>
                <a14:m>
                  <m:oMath xmlns:m="http://schemas.openxmlformats.org/officeDocument/2006/math">
                    <m:sSub>
                      <m:sSubPr>
                        <m:ctrlPr>
                          <a:rPr lang="vi-VN" sz="1800" i="1" smtClean="0">
                            <a:effectLst/>
                            <a:latin typeface="Cambria Math" panose="02040503050406030204" pitchFamily="18" charset="0"/>
                          </a:rPr>
                        </m:ctrlPr>
                      </m:sSubPr>
                      <m:e>
                        <m:r>
                          <a:rPr lang="vi-VN" i="1">
                            <a:latin typeface="Cambria Math" panose="02040503050406030204" pitchFamily="18" charset="0"/>
                          </a:rPr>
                          <m:t>𝑃</m:t>
                        </m:r>
                      </m:e>
                      <m:sub>
                        <m:r>
                          <a:rPr lang="vi-VN" i="1">
                            <a:latin typeface="Cambria Math" panose="02040503050406030204" pitchFamily="18" charset="0"/>
                          </a:rPr>
                          <m:t>0</m:t>
                        </m:r>
                      </m:sub>
                    </m:sSub>
                    <m:r>
                      <a:rPr lang="vi-VN" sz="1800" b="0" i="1" smtClean="0">
                        <a:effectLst/>
                        <a:latin typeface="Cambria Math" panose="02040503050406030204" pitchFamily="18" charset="0"/>
                      </a:rPr>
                      <m:t> </m:t>
                    </m:r>
                  </m:oMath>
                </a14:m>
                <a:r>
                  <a:rPr lang="vi-VN" sz="1800" i="1" dirty="0">
                    <a:effectLst/>
                    <a:latin typeface="Times New Roman" panose="02020603050405020304" pitchFamily="18" charset="0"/>
                    <a:ea typeface="Calibri" panose="020F0502020204030204" pitchFamily="34" charset="0"/>
                  </a:rPr>
                  <a:t> </a:t>
                </a:r>
                <a:r>
                  <a:rPr lang="vi-VN" sz="1800" dirty="0">
                    <a:effectLst/>
                    <a:latin typeface="Times New Roman" panose="02020603050405020304" pitchFamily="18" charset="0"/>
                    <a:ea typeface="Calibri" panose="020F0502020204030204" pitchFamily="34" charset="0"/>
                  </a:rPr>
                  <a:t>và </a:t>
                </a:r>
                <a:r>
                  <a:rPr lang="vi-VN" sz="1800" i="1" dirty="0">
                    <a:effectLst/>
                    <a:latin typeface="Times New Roman" panose="02020603050405020304" pitchFamily="18" charset="0"/>
                    <a:ea typeface="Calibri" panose="020F0502020204030204" pitchFamily="34" charset="0"/>
                  </a:rPr>
                  <a:t>P = P(t) </a:t>
                </a:r>
                <a:r>
                  <a:rPr lang="vi-VN" sz="1800" dirty="0">
                    <a:effectLst/>
                    <a:latin typeface="Times New Roman" panose="02020603050405020304" pitchFamily="18" charset="0"/>
                    <a:ea typeface="Calibri" panose="020F0502020204030204" pitchFamily="34" charset="0"/>
                  </a:rPr>
                  <a:t>là số lượng vi khuẩn tại thời điểm t. Khi đó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thể hiện tốc độ tăng trưởng của vi khuẩn tại thời điểm 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E974BD74-E3E8-AD67-0AE0-B9868BD54DD7}"/>
                  </a:ext>
                </a:extLst>
              </p:cNvPr>
              <p:cNvSpPr txBox="1">
                <a:spLocks noRot="1" noChangeAspect="1" noMove="1" noResize="1" noEditPoints="1" noAdjustHandles="1" noChangeArrowheads="1" noChangeShapeType="1" noTextEdit="1"/>
              </p:cNvSpPr>
              <p:nvPr/>
            </p:nvSpPr>
            <p:spPr>
              <a:xfrm>
                <a:off x="1014105" y="1923181"/>
                <a:ext cx="10245970" cy="975845"/>
              </a:xfrm>
              <a:prstGeom prst="rect">
                <a:avLst/>
              </a:prstGeom>
              <a:blipFill>
                <a:blip r:embed="rId2"/>
                <a:stretch>
                  <a:fillRect l="-476" b="-8075"/>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11706974-8F42-5015-A11E-43B4FFA3A70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a:extLst>
              <a:ext uri="{FF2B5EF4-FFF2-40B4-BE49-F238E27FC236}">
                <a16:creationId xmlns:a16="http://schemas.microsoft.com/office/drawing/2014/main" id="{11A4405B-AF68-2949-5D70-DC6FBA9DDF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a:extLst>
              <a:ext uri="{FF2B5EF4-FFF2-40B4-BE49-F238E27FC236}">
                <a16:creationId xmlns:a16="http://schemas.microsoft.com/office/drawing/2014/main" id="{8DD4B87C-95B8-A5C6-9AD8-DB18D52BA5A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F9674ED4-0E5B-2855-62F9-25FDCDCE7856}"/>
              </a:ext>
            </a:extLst>
          </p:cNvPr>
          <p:cNvGraphicFramePr>
            <a:graphicFrameLocks noChangeAspect="1"/>
          </p:cNvGraphicFramePr>
          <p:nvPr>
            <p:extLst>
              <p:ext uri="{D42A27DB-BD31-4B8C-83A1-F6EECF244321}">
                <p14:modId xmlns:p14="http://schemas.microsoft.com/office/powerpoint/2010/main" val="2187909250"/>
              </p:ext>
            </p:extLst>
          </p:nvPr>
        </p:nvGraphicFramePr>
        <p:xfrm>
          <a:off x="2924255" y="2581032"/>
          <a:ext cx="455612" cy="284163"/>
        </p:xfrm>
        <a:graphic>
          <a:graphicData uri="http://schemas.openxmlformats.org/presentationml/2006/ole">
            <mc:AlternateContent xmlns:mc="http://schemas.openxmlformats.org/markup-compatibility/2006">
              <mc:Choice xmlns:v="urn:schemas-microsoft-com:vml" Requires="v">
                <p:oleObj name="Equation" r:id="rId3" imgW="304560" imgH="203040" progId="Equation.DSMT4">
                  <p:embed/>
                </p:oleObj>
              </mc:Choice>
              <mc:Fallback>
                <p:oleObj name="Equation" r:id="rId3" imgW="304560" imgH="203040" progId="Equation.DSMT4">
                  <p:embed/>
                  <p:pic>
                    <p:nvPicPr>
                      <p:cNvPr id="0" name="Object 5"/>
                      <p:cNvPicPr>
                        <a:picLocks noChangeAspect="1" noChangeArrowheads="1"/>
                      </p:cNvPicPr>
                      <p:nvPr/>
                    </p:nvPicPr>
                    <p:blipFill>
                      <a:blip r:embed="rId4"/>
                      <a:srcRect/>
                      <a:stretch>
                        <a:fillRect/>
                      </a:stretch>
                    </p:blipFill>
                    <p:spPr bwMode="auto">
                      <a:xfrm>
                        <a:off x="2924255" y="2581032"/>
                        <a:ext cx="455612" cy="284163"/>
                      </a:xfrm>
                      <a:prstGeom prst="rect">
                        <a:avLst/>
                      </a:prstGeom>
                      <a:noFill/>
                    </p:spPr>
                  </p:pic>
                </p:oleObj>
              </mc:Fallback>
            </mc:AlternateContent>
          </a:graphicData>
        </a:graphic>
      </p:graphicFrame>
      <p:sp>
        <p:nvSpPr>
          <p:cNvPr id="14" name="TextBox 13">
            <a:extLst>
              <a:ext uri="{FF2B5EF4-FFF2-40B4-BE49-F238E27FC236}">
                <a16:creationId xmlns:a16="http://schemas.microsoft.com/office/drawing/2014/main" id="{8C73817C-9041-A78C-BE3E-E6CDD7073A5A}"/>
              </a:ext>
            </a:extLst>
          </p:cNvPr>
          <p:cNvSpPr txBox="1"/>
          <p:nvPr/>
        </p:nvSpPr>
        <p:spPr>
          <a:xfrm>
            <a:off x="990659" y="2942442"/>
            <a:ext cx="10245969" cy="784830"/>
          </a:xfrm>
          <a:prstGeom prst="rect">
            <a:avLst/>
          </a:prstGeom>
          <a:noFill/>
        </p:spPr>
        <p:txBody>
          <a:bodyPr wrap="square" rtlCol="0">
            <a:spAutoFit/>
          </a:bodyPr>
          <a:lstStyle/>
          <a:p>
            <a:pPr>
              <a:lnSpc>
                <a:spcPct val="150000"/>
              </a:lnSpc>
            </a:pPr>
            <a:r>
              <a:rPr lang="vi-VN" dirty="0">
                <a:latin typeface="Times New Roman" panose="02020603050405020304" pitchFamily="18" charset="0"/>
                <a:ea typeface="Calibri" panose="020F0502020204030204" pitchFamily="34" charset="0"/>
                <a:cs typeface="Times New Roman" panose="02020603050405020304" pitchFamily="18" charset="0"/>
              </a:rPr>
              <a:t>M</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ô hình tăng trưởng của vi khuẩn được biểu diễn dưới dạng bài toán giá trị ban đầu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5" name="Rectangle 8">
            <a:extLst>
              <a:ext uri="{FF2B5EF4-FFF2-40B4-BE49-F238E27FC236}">
                <a16:creationId xmlns:a16="http://schemas.microsoft.com/office/drawing/2014/main" id="{83C12EDC-6D17-57FF-BB74-B98CDD4450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89857A0B-99BA-E7EB-143D-46EC39D329C8}"/>
              </a:ext>
            </a:extLst>
          </p:cNvPr>
          <p:cNvGraphicFramePr>
            <a:graphicFrameLocks noChangeAspect="1"/>
          </p:cNvGraphicFramePr>
          <p:nvPr>
            <p:extLst>
              <p:ext uri="{D42A27DB-BD31-4B8C-83A1-F6EECF244321}">
                <p14:modId xmlns:p14="http://schemas.microsoft.com/office/powerpoint/2010/main" val="1419775146"/>
              </p:ext>
            </p:extLst>
          </p:nvPr>
        </p:nvGraphicFramePr>
        <p:xfrm>
          <a:off x="3968500" y="3664327"/>
          <a:ext cx="7455518" cy="758937"/>
        </p:xfrm>
        <a:graphic>
          <a:graphicData uri="http://schemas.openxmlformats.org/presentationml/2006/ole">
            <mc:AlternateContent xmlns:mc="http://schemas.openxmlformats.org/markup-compatibility/2006">
              <mc:Choice xmlns:v="urn:schemas-microsoft-com:vml" Requires="v">
                <p:oleObj name="Equation" r:id="rId5" imgW="4724280" imgH="482400" progId="Equation.DSMT4">
                  <p:embed/>
                </p:oleObj>
              </mc:Choice>
              <mc:Fallback>
                <p:oleObj name="Equation" r:id="rId5" imgW="4724280" imgH="482400" progId="Equation.DSMT4">
                  <p:embed/>
                  <p:pic>
                    <p:nvPicPr>
                      <p:cNvPr id="0" name="Object 7"/>
                      <p:cNvPicPr>
                        <a:picLocks noChangeAspect="1" noChangeArrowheads="1"/>
                      </p:cNvPicPr>
                      <p:nvPr/>
                    </p:nvPicPr>
                    <p:blipFill>
                      <a:blip r:embed="rId6"/>
                      <a:srcRect/>
                      <a:stretch>
                        <a:fillRect/>
                      </a:stretch>
                    </p:blipFill>
                    <p:spPr bwMode="auto">
                      <a:xfrm>
                        <a:off x="3968500" y="3664327"/>
                        <a:ext cx="7455518" cy="758937"/>
                      </a:xfrm>
                      <a:prstGeom prst="rect">
                        <a:avLst/>
                      </a:prstGeom>
                      <a:noFill/>
                    </p:spPr>
                  </p:pic>
                </p:oleObj>
              </mc:Fallback>
            </mc:AlternateContent>
          </a:graphicData>
        </a:graphic>
      </p:graphicFrame>
      <p:sp>
        <p:nvSpPr>
          <p:cNvPr id="17" name="TextBox 16">
            <a:extLst>
              <a:ext uri="{FF2B5EF4-FFF2-40B4-BE49-F238E27FC236}">
                <a16:creationId xmlns:a16="http://schemas.microsoft.com/office/drawing/2014/main" id="{C80B4E0A-BEC2-6028-808B-47B6B423CF70}"/>
              </a:ext>
            </a:extLst>
          </p:cNvPr>
          <p:cNvSpPr txBox="1"/>
          <p:nvPr/>
        </p:nvSpPr>
        <p:spPr>
          <a:xfrm>
            <a:off x="1094003" y="4639184"/>
            <a:ext cx="8253046" cy="646331"/>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trong đó k là hằng số tỉ lệ. Sau đây ta xét hai trường hợp.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CD61C45-E33C-593A-E972-F0488CC911D1}"/>
                  </a:ext>
                </a:extLst>
              </p:cNvPr>
              <p:cNvSpPr txBox="1"/>
              <p:nvPr/>
            </p:nvSpPr>
            <p:spPr>
              <a:xfrm>
                <a:off x="1436137" y="5077841"/>
                <a:ext cx="5879066" cy="1024319"/>
              </a:xfrm>
              <a:prstGeom prst="rect">
                <a:avLst/>
              </a:prstGeom>
              <a:noFill/>
            </p:spPr>
            <p:txBody>
              <a:bodyPr wrap="square">
                <a:spAutoFit/>
              </a:bodyPr>
              <a:lstStyle/>
              <a:p>
                <a:pPr marL="342900" lvl="0" indent="-342900" algn="just">
                  <a:lnSpc>
                    <a:spcPct val="180000"/>
                  </a:lnSpc>
                  <a:buFont typeface="+mj-lt"/>
                  <a:buAutoNum type="romanLcParenR"/>
                  <a:tabLst>
                    <a:tab pos="126619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Nếu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𝑘</m:t>
                    </m:r>
                    <m:r>
                      <a:rPr lang="vi-VN" sz="1800" i="1">
                        <a:effectLst/>
                        <a:latin typeface="Cambria Math" panose="02040503050406030204" pitchFamily="18" charset="0"/>
                        <a:ea typeface="Calibri" panose="020F0502020204030204" pitchFamily="34" charset="0"/>
                        <a:cs typeface="Times New Roman" panose="02020603050405020304" pitchFamily="18" charset="0"/>
                      </a:rPr>
                      <m:t>&gt;</m:t>
                    </m:r>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r>
                      <a:rPr lang="vi-VN"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lượng vi khuẩn tăng dần khi thời gian t tăng.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80000"/>
                  </a:lnSpc>
                  <a:spcAft>
                    <a:spcPts val="800"/>
                  </a:spcAft>
                  <a:buFont typeface="+mj-lt"/>
                  <a:buAutoNum type="romanLcParenR"/>
                  <a:tabLst>
                    <a:tab pos="1266190" algn="l"/>
                  </a:tabLs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Nếu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𝑘</m:t>
                    </m:r>
                    <m:r>
                      <a:rPr lang="vi-VN" sz="1800" i="1">
                        <a:effectLst/>
                        <a:latin typeface="Cambria Math" panose="02040503050406030204" pitchFamily="18" charset="0"/>
                        <a:ea typeface="Calibri" panose="020F0502020204030204" pitchFamily="34" charset="0"/>
                        <a:cs typeface="Times New Roman" panose="02020603050405020304" pitchFamily="18" charset="0"/>
                      </a:rPr>
                      <m:t>&lt;</m:t>
                    </m:r>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r>
                      <a:rPr lang="vi-VN"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lượng vi khuẩn giảm dần khi thời gian t tăng.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8CD61C45-E33C-593A-E972-F0488CC911D1}"/>
                  </a:ext>
                </a:extLst>
              </p:cNvPr>
              <p:cNvSpPr txBox="1">
                <a:spLocks noRot="1" noChangeAspect="1" noMove="1" noResize="1" noEditPoints="1" noAdjustHandles="1" noChangeArrowheads="1" noChangeShapeType="1" noTextEdit="1"/>
              </p:cNvSpPr>
              <p:nvPr/>
            </p:nvSpPr>
            <p:spPr>
              <a:xfrm>
                <a:off x="1436137" y="5077841"/>
                <a:ext cx="5879066" cy="1024319"/>
              </a:xfrm>
              <a:prstGeom prst="rect">
                <a:avLst/>
              </a:prstGeom>
              <a:blipFill>
                <a:blip r:embed="rId7"/>
                <a:stretch>
                  <a:fillRect l="-726" b="-8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6C14B95D-D885-409F-D2D3-70DC3F3DE45A}"/>
              </a:ext>
            </a:extLst>
          </p:cNvPr>
          <p:cNvSpPr>
            <a:spLocks noGrp="1"/>
          </p:cNvSpPr>
          <p:nvPr>
            <p:ph type="sldNum" sz="quarter" idx="12"/>
          </p:nvPr>
        </p:nvSpPr>
        <p:spPr/>
        <p:txBody>
          <a:bodyPr/>
          <a:lstStyle/>
          <a:p>
            <a:fld id="{AE084046-3560-4550-80BC-42F145ADDE7C}" type="slidenum">
              <a:rPr lang="en-US" smtClean="0"/>
              <a:t>8</a:t>
            </a:fld>
            <a:endParaRPr lang="en-US"/>
          </a:p>
        </p:txBody>
      </p:sp>
    </p:spTree>
    <p:extLst>
      <p:ext uri="{BB962C8B-B14F-4D97-AF65-F5344CB8AC3E}">
        <p14:creationId xmlns:p14="http://schemas.microsoft.com/office/powerpoint/2010/main" val="363136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17DE22-6C8A-717F-D48C-A569C6F4B895}"/>
              </a:ext>
            </a:extLst>
          </p:cNvPr>
          <p:cNvSpPr txBox="1"/>
          <p:nvPr/>
        </p:nvSpPr>
        <p:spPr>
          <a:xfrm>
            <a:off x="1325504" y="644769"/>
            <a:ext cx="6213231" cy="369332"/>
          </a:xfrm>
          <a:prstGeom prst="rect">
            <a:avLst/>
          </a:prstGeom>
          <a:noFill/>
        </p:spPr>
        <p:txBody>
          <a:bodyPr wrap="square" rtlCol="0">
            <a:spAutoFit/>
          </a:bodyPr>
          <a:lstStyle/>
          <a:p>
            <a:r>
              <a:rPr lang="vi-VN" b="1" dirty="0">
                <a:latin typeface="+mj-lt"/>
              </a:rPr>
              <a:t>2.1.2. Mô phỏng bằng Excel.</a:t>
            </a:r>
            <a:endParaRPr lang="en-US" b="1" dirty="0">
              <a:latin typeface="+mj-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C19FF9-6A58-FDF2-D533-4D2C287E4954}"/>
                  </a:ext>
                </a:extLst>
              </p:cNvPr>
              <p:cNvSpPr txBox="1"/>
              <p:nvPr/>
            </p:nvSpPr>
            <p:spPr>
              <a:xfrm>
                <a:off x="1421105" y="1398991"/>
                <a:ext cx="9444015" cy="369332"/>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rPr>
                  <a:t>Một mẫu cấy ban đầu có số lượng vi khuẩn là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vi-VN" sz="1800" dirty="0">
                    <a:effectLst/>
                    <a:latin typeface="Times New Roman" panose="02020603050405020304" pitchFamily="18" charset="0"/>
                    <a:ea typeface="Calibri" panose="020F0502020204030204" pitchFamily="34" charset="0"/>
                  </a:rPr>
                  <a:t>, tại t = 1 giờ số lượng vi khuẩn đo được là</a:t>
                </a:r>
                <a:endParaRPr lang="en-US" dirty="0"/>
              </a:p>
            </p:txBody>
          </p:sp>
        </mc:Choice>
        <mc:Fallback xmlns="">
          <p:sp>
            <p:nvSpPr>
              <p:cNvPr id="5" name="TextBox 4">
                <a:extLst>
                  <a:ext uri="{FF2B5EF4-FFF2-40B4-BE49-F238E27FC236}">
                    <a16:creationId xmlns:a16="http://schemas.microsoft.com/office/drawing/2014/main" id="{A7C19FF9-6A58-FDF2-D533-4D2C287E4954}"/>
                  </a:ext>
                </a:extLst>
              </p:cNvPr>
              <p:cNvSpPr txBox="1">
                <a:spLocks noRot="1" noChangeAspect="1" noMove="1" noResize="1" noEditPoints="1" noAdjustHandles="1" noChangeArrowheads="1" noChangeShapeType="1" noTextEdit="1"/>
              </p:cNvSpPr>
              <p:nvPr/>
            </p:nvSpPr>
            <p:spPr>
              <a:xfrm>
                <a:off x="1421105" y="1398991"/>
                <a:ext cx="9444015" cy="369332"/>
              </a:xfrm>
              <a:prstGeom prst="rect">
                <a:avLst/>
              </a:prstGeom>
              <a:blipFill>
                <a:blip r:embed="rId2"/>
                <a:stretch>
                  <a:fillRect l="-516" t="-9836" b="-22951"/>
                </a:stretch>
              </a:blipFill>
            </p:spPr>
            <p:txBody>
              <a:bodyPr/>
              <a:lstStyle/>
              <a:p>
                <a:r>
                  <a:rPr lang="en-US">
                    <a:noFill/>
                  </a:rPr>
                  <a:t> </a:t>
                </a:r>
              </a:p>
            </p:txBody>
          </p:sp>
        </mc:Fallback>
      </mc:AlternateContent>
      <p:sp>
        <p:nvSpPr>
          <p:cNvPr id="6" name="Rectangle 2">
            <a:extLst>
              <a:ext uri="{FF2B5EF4-FFF2-40B4-BE49-F238E27FC236}">
                <a16:creationId xmlns:a16="http://schemas.microsoft.com/office/drawing/2014/main" id="{BA004E4D-4219-E2EF-45D5-D4CE56AF04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28673C56-74B7-D637-2B49-13D8E4F72CC9}"/>
              </a:ext>
            </a:extLst>
          </p:cNvPr>
          <p:cNvGraphicFramePr>
            <a:graphicFrameLocks noChangeAspect="1"/>
          </p:cNvGraphicFramePr>
          <p:nvPr>
            <p:extLst>
              <p:ext uri="{D42A27DB-BD31-4B8C-83A1-F6EECF244321}">
                <p14:modId xmlns:p14="http://schemas.microsoft.com/office/powerpoint/2010/main" val="982718768"/>
              </p:ext>
            </p:extLst>
          </p:nvPr>
        </p:nvGraphicFramePr>
        <p:xfrm>
          <a:off x="10061005" y="1277814"/>
          <a:ext cx="436609" cy="611685"/>
        </p:xfrm>
        <a:graphic>
          <a:graphicData uri="http://schemas.openxmlformats.org/presentationml/2006/ole">
            <mc:AlternateContent xmlns:mc="http://schemas.openxmlformats.org/markup-compatibility/2006">
              <mc:Choice xmlns:v="urn:schemas-microsoft-com:vml" Requires="v">
                <p:oleObj name="Equation" r:id="rId3" imgW="291973" imgH="393529" progId="Equation.DSMT4">
                  <p:embed/>
                </p:oleObj>
              </mc:Choice>
              <mc:Fallback>
                <p:oleObj name="Equation" r:id="rId3" imgW="291973"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005" y="1277814"/>
                        <a:ext cx="436609" cy="61168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16BB245-A1D1-B384-FD97-DA351DA0CD33}"/>
                  </a:ext>
                </a:extLst>
              </p:cNvPr>
              <p:cNvSpPr txBox="1"/>
              <p:nvPr/>
            </p:nvSpPr>
            <p:spPr>
              <a:xfrm>
                <a:off x="1448771" y="1889499"/>
                <a:ext cx="6213231" cy="1455142"/>
              </a:xfrm>
              <a:prstGeom prst="rect">
                <a:avLst/>
              </a:prstGeom>
              <a:noFill/>
            </p:spPr>
            <p:txBody>
              <a:bodyPr wrap="square" rtlCol="0">
                <a:spAutoFit/>
              </a:bodyPr>
              <a:lstStyle/>
              <a:p>
                <a:pPr>
                  <a:lnSpc>
                    <a:spcPct val="17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Xét bài toán giá trị ban đầu (2.1) với thời điểm ban đầu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7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Áp dụng công thức nghiệm (1.5) ta có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sub>
                    </m:sSub>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𝑘𝑡</m:t>
                        </m:r>
                      </m:sup>
                    </m:sSup>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7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Khi t=1 theo giả thiết ta có phương trình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516BB245-A1D1-B384-FD97-DA351DA0CD33}"/>
                  </a:ext>
                </a:extLst>
              </p:cNvPr>
              <p:cNvSpPr txBox="1">
                <a:spLocks noRot="1" noChangeAspect="1" noMove="1" noResize="1" noEditPoints="1" noAdjustHandles="1" noChangeArrowheads="1" noChangeShapeType="1" noTextEdit="1"/>
              </p:cNvSpPr>
              <p:nvPr/>
            </p:nvSpPr>
            <p:spPr>
              <a:xfrm>
                <a:off x="1448771" y="1889499"/>
                <a:ext cx="6213231" cy="1455142"/>
              </a:xfrm>
              <a:prstGeom prst="rect">
                <a:avLst/>
              </a:prstGeom>
              <a:blipFill>
                <a:blip r:embed="rId5"/>
                <a:stretch>
                  <a:fillRect l="-883" b="-5439"/>
                </a:stretch>
              </a:blipFill>
            </p:spPr>
            <p:txBody>
              <a:bodyPr/>
              <a:lstStyle/>
              <a:p>
                <a:r>
                  <a:rPr lang="en-US">
                    <a:noFill/>
                  </a:rPr>
                  <a:t> </a:t>
                </a:r>
              </a:p>
            </p:txBody>
          </p:sp>
        </mc:Fallback>
      </mc:AlternateContent>
      <p:sp>
        <p:nvSpPr>
          <p:cNvPr id="9" name="Rectangle 4">
            <a:extLst>
              <a:ext uri="{FF2B5EF4-FFF2-40B4-BE49-F238E27FC236}">
                <a16:creationId xmlns:a16="http://schemas.microsoft.com/office/drawing/2014/main" id="{334C5989-99B1-1D5F-8023-DDADBEEF6DA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2C8ED709-C3AB-B4C5-3D7F-645334631BC0}"/>
              </a:ext>
            </a:extLst>
          </p:cNvPr>
          <p:cNvGraphicFramePr>
            <a:graphicFrameLocks noChangeAspect="1"/>
          </p:cNvGraphicFramePr>
          <p:nvPr>
            <p:extLst>
              <p:ext uri="{D42A27DB-BD31-4B8C-83A1-F6EECF244321}">
                <p14:modId xmlns:p14="http://schemas.microsoft.com/office/powerpoint/2010/main" val="2269640909"/>
              </p:ext>
            </p:extLst>
          </p:nvPr>
        </p:nvGraphicFramePr>
        <p:xfrm>
          <a:off x="3719821" y="3448975"/>
          <a:ext cx="4403247" cy="619230"/>
        </p:xfrm>
        <a:graphic>
          <a:graphicData uri="http://schemas.openxmlformats.org/presentationml/2006/ole">
            <mc:AlternateContent xmlns:mc="http://schemas.openxmlformats.org/markup-compatibility/2006">
              <mc:Choice xmlns:v="urn:schemas-microsoft-com:vml" Requires="v">
                <p:oleObj name="Equation" r:id="rId6" imgW="2971800" imgH="393480" progId="Equation.DSMT4">
                  <p:embed/>
                </p:oleObj>
              </mc:Choice>
              <mc:Fallback>
                <p:oleObj name="Equation" r:id="rId6" imgW="2971800" imgH="393480" progId="Equation.DSMT4">
                  <p:embed/>
                  <p:pic>
                    <p:nvPicPr>
                      <p:cNvPr id="0" name="Object 3"/>
                      <p:cNvPicPr>
                        <a:picLocks noChangeAspect="1" noChangeArrowheads="1"/>
                      </p:cNvPicPr>
                      <p:nvPr/>
                    </p:nvPicPr>
                    <p:blipFill>
                      <a:blip r:embed="rId7"/>
                      <a:srcRect/>
                      <a:stretch>
                        <a:fillRect/>
                      </a:stretch>
                    </p:blipFill>
                    <p:spPr bwMode="auto">
                      <a:xfrm>
                        <a:off x="3719821" y="3448975"/>
                        <a:ext cx="4403247" cy="61923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802C6BF-EBDC-444E-4BF1-A7E129830BF0}"/>
                  </a:ext>
                </a:extLst>
              </p:cNvPr>
              <p:cNvSpPr txBox="1"/>
              <p:nvPr/>
            </p:nvSpPr>
            <p:spPr>
              <a:xfrm>
                <a:off x="1516772" y="4232297"/>
                <a:ext cx="7478127" cy="379656"/>
              </a:xfrm>
              <a:prstGeom prst="rect">
                <a:avLst/>
              </a:prstGeom>
              <a:noFill/>
            </p:spPr>
            <p:txBody>
              <a:bodyPr wrap="square" rtlCol="0">
                <a:spAutoFit/>
              </a:bodyPr>
              <a:lstStyle/>
              <a:p>
                <a:r>
                  <a:rPr lang="vi-VN" dirty="0">
                    <a:latin typeface="+mj-lt"/>
                  </a:rPr>
                  <a:t>Công thức tính số lượng vi khuẩn tại thời điểm t là </a:t>
                </a:r>
                <a14:m>
                  <m:oMath xmlns:m="http://schemas.openxmlformats.org/officeDocument/2006/math">
                    <m:r>
                      <m:rPr>
                        <m:sty m:val="p"/>
                      </m:rPr>
                      <a:rPr lang="vi-VN" dirty="0">
                        <a:latin typeface="Cambria Math" panose="02040503050406030204" pitchFamily="18" charset="0"/>
                      </a:rPr>
                      <m:t>P</m:t>
                    </m:r>
                  </m:oMath>
                </a14:m>
                <a:r>
                  <a:rPr lang="vi-VN" dirty="0">
                    <a:latin typeface="+mj-lt"/>
                  </a:rPr>
                  <a:t>(t)=</a:t>
                </a:r>
                <a14:m>
                  <m:oMath xmlns:m="http://schemas.openxmlformats.org/officeDocument/2006/math">
                    <m:sSub>
                      <m:sSubPr>
                        <m:ctrlPr>
                          <a:rPr lang="vi-VN" i="1" smtClean="0">
                            <a:latin typeface="Cambria Math" panose="02040503050406030204" pitchFamily="18" charset="0"/>
                          </a:rPr>
                        </m:ctrlPr>
                      </m:sSubPr>
                      <m:e>
                        <m:r>
                          <m:rPr>
                            <m:sty m:val="p"/>
                          </m:rPr>
                          <a:rPr lang="vi-VN" i="1">
                            <a:latin typeface="Cambria Math" panose="02040503050406030204" pitchFamily="18" charset="0"/>
                          </a:rPr>
                          <m:t>P</m:t>
                        </m:r>
                      </m:e>
                      <m:sub>
                        <m:r>
                          <a:rPr lang="vi-VN" i="1">
                            <a:latin typeface="Cambria Math" panose="02040503050406030204" pitchFamily="18" charset="0"/>
                          </a:rPr>
                          <m:t>0</m:t>
                        </m:r>
                      </m:sub>
                    </m:sSub>
                    <m:sSup>
                      <m:sSupPr>
                        <m:ctrlPr>
                          <a:rPr lang="vi-VN" i="1" smtClean="0">
                            <a:latin typeface="Cambria Math" panose="02040503050406030204" pitchFamily="18" charset="0"/>
                          </a:rPr>
                        </m:ctrlPr>
                      </m:sSupPr>
                      <m:e>
                        <m:r>
                          <m:rPr>
                            <m:sty m:val="p"/>
                          </m:rPr>
                          <a:rPr lang="vi-VN" i="1">
                            <a:latin typeface="Cambria Math" panose="02040503050406030204" pitchFamily="18" charset="0"/>
                          </a:rPr>
                          <m:t>e</m:t>
                        </m:r>
                      </m:e>
                      <m:sup>
                        <m:r>
                          <a:rPr lang="vi-VN" i="1">
                            <a:latin typeface="Cambria Math" panose="02040503050406030204" pitchFamily="18" charset="0"/>
                          </a:rPr>
                          <m:t>0</m:t>
                        </m:r>
                        <m:r>
                          <a:rPr lang="vi-VN" b="0" i="1" smtClean="0">
                            <a:latin typeface="Cambria Math" panose="02040503050406030204" pitchFamily="18" charset="0"/>
                          </a:rPr>
                          <m:t>.</m:t>
                        </m:r>
                        <m:r>
                          <a:rPr lang="vi-VN" i="1">
                            <a:latin typeface="Cambria Math" panose="02040503050406030204" pitchFamily="18" charset="0"/>
                          </a:rPr>
                          <m:t>4055</m:t>
                        </m:r>
                        <m:r>
                          <m:rPr>
                            <m:sty m:val="p"/>
                          </m:rPr>
                          <a:rPr lang="vi-VN" i="1">
                            <a:latin typeface="Cambria Math" panose="02040503050406030204" pitchFamily="18" charset="0"/>
                          </a:rPr>
                          <m:t>t</m:t>
                        </m:r>
                      </m:sup>
                    </m:sSup>
                  </m:oMath>
                </a14:m>
                <a:r>
                  <a:rPr lang="vi-VN" dirty="0">
                    <a:latin typeface="+mj-lt"/>
                  </a:rPr>
                  <a:t> </a:t>
                </a:r>
                <a:endParaRPr lang="en-US" dirty="0">
                  <a:latin typeface="+mj-lt"/>
                </a:endParaRPr>
              </a:p>
            </p:txBody>
          </p:sp>
        </mc:Choice>
        <mc:Fallback xmlns="">
          <p:sp>
            <p:nvSpPr>
              <p:cNvPr id="11" name="TextBox 10">
                <a:extLst>
                  <a:ext uri="{FF2B5EF4-FFF2-40B4-BE49-F238E27FC236}">
                    <a16:creationId xmlns:a16="http://schemas.microsoft.com/office/drawing/2014/main" id="{0802C6BF-EBDC-444E-4BF1-A7E129830BF0}"/>
                  </a:ext>
                </a:extLst>
              </p:cNvPr>
              <p:cNvSpPr txBox="1">
                <a:spLocks noRot="1" noChangeAspect="1" noMove="1" noResize="1" noEditPoints="1" noAdjustHandles="1" noChangeArrowheads="1" noChangeShapeType="1" noTextEdit="1"/>
              </p:cNvSpPr>
              <p:nvPr/>
            </p:nvSpPr>
            <p:spPr>
              <a:xfrm>
                <a:off x="1516772" y="4232297"/>
                <a:ext cx="7478127" cy="379656"/>
              </a:xfrm>
              <a:prstGeom prst="rect">
                <a:avLst/>
              </a:prstGeom>
              <a:blipFill>
                <a:blip r:embed="rId8"/>
                <a:stretch>
                  <a:fillRect l="-733" t="-7937" b="-20635"/>
                </a:stretch>
              </a:blipFill>
            </p:spPr>
            <p:txBody>
              <a:bodyPr/>
              <a:lstStyle/>
              <a:p>
                <a:r>
                  <a:rPr lang="en-US">
                    <a:noFill/>
                  </a:rPr>
                  <a:t> </a:t>
                </a:r>
              </a:p>
            </p:txBody>
          </p:sp>
        </mc:Fallback>
      </mc:AlternateContent>
      <p:sp>
        <p:nvSpPr>
          <p:cNvPr id="12" name="Rectangle 6">
            <a:extLst>
              <a:ext uri="{FF2B5EF4-FFF2-40B4-BE49-F238E27FC236}">
                <a16:creationId xmlns:a16="http://schemas.microsoft.com/office/drawing/2014/main" id="{9446FFD6-8D84-7F09-120C-514950A887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5BB746C-EB5F-6A12-386B-96920FFC8E10}"/>
                  </a:ext>
                </a:extLst>
              </p:cNvPr>
              <p:cNvSpPr txBox="1"/>
              <p:nvPr/>
            </p:nvSpPr>
            <p:spPr>
              <a:xfrm>
                <a:off x="1516772" y="4659222"/>
                <a:ext cx="8427751" cy="1870640"/>
              </a:xfrm>
              <a:prstGeom prst="rect">
                <a:avLst/>
              </a:prstGeom>
              <a:noFill/>
            </p:spPr>
            <p:txBody>
              <a:bodyPr wrap="square" rtlCol="0">
                <a:spAutoFit/>
              </a:bodyPr>
              <a:lstStyle/>
              <a:p>
                <a:pPr>
                  <a:lnSpc>
                    <a:spcPct val="180000"/>
                  </a:lnSpc>
                </a:pPr>
                <a:r>
                  <a:rPr lang="vi-VN" dirty="0">
                    <a:latin typeface="Times New Roman" panose="02020603050405020304" pitchFamily="18" charset="0"/>
                    <a:ea typeface="Calibri" panose="020F0502020204030204" pitchFamily="34" charset="0"/>
                    <a:cs typeface="Times New Roman" panose="02020603050405020304" pitchFamily="18" charset="0"/>
                  </a:rPr>
                  <a:t>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iả sử số lượng vi khuẩn ở thời điểm ban đầu là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vi-VN"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1800" i="1">
                        <a:effectLst/>
                        <a:latin typeface="Cambria Math" panose="02040503050406030204" pitchFamily="18" charset="0"/>
                        <a:ea typeface="Calibri" panose="020F0502020204030204" pitchFamily="34" charset="0"/>
                        <a:cs typeface="Times New Roman" panose="02020603050405020304" pitchFamily="18" charset="0"/>
                      </a:rPr>
                      <m:t>=100 </m:t>
                    </m:r>
                    <m:r>
                      <a:rPr lang="vi-VN"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vi-VN" sz="1800">
                        <a:effectLst/>
                        <a:latin typeface="Cambria Math" panose="02040503050406030204" pitchFamily="18" charset="0"/>
                        <a:ea typeface="Calibri" panose="020F0502020204030204" pitchFamily="34" charset="0"/>
                        <a:cs typeface="Times New Roman" panose="02020603050405020304" pitchFamily="18" charset="0"/>
                      </a:rPr>
                      <m:t>con</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8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Ta có công thức </a:t>
                </a:r>
                <a:r>
                  <a:rPr lang="vi-VN" dirty="0">
                    <a:latin typeface="+mj-lt"/>
                  </a:rPr>
                  <a:t>tính số lượng vi khuẩn tại thời điểm t là</a:t>
                </a:r>
                <a:r>
                  <a:rPr lang="vi-VN" sz="1800" dirty="0">
                    <a:effectLst/>
                    <a:latin typeface="+mj-lt"/>
                    <a:ea typeface="Calibri" panose="020F0502020204030204" pitchFamily="34" charset="0"/>
                    <a:cs typeface="Times New Roman" panose="02020603050405020304" pitchFamily="18" charset="0"/>
                  </a:rPr>
                  <a:t>    </a:t>
                </a:r>
                <a14:m>
                  <m:oMath xmlns:m="http://schemas.openxmlformats.org/officeDocument/2006/math">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r>
                      <a:rPr lang="vi-VN" sz="1800" i="1">
                        <a:effectLst/>
                        <a:latin typeface="Cambria Math" panose="02040503050406030204" pitchFamily="18" charset="0"/>
                        <a:ea typeface="Calibri" panose="020F0502020204030204" pitchFamily="34" charset="0"/>
                        <a:cs typeface="Times New Roman" panose="02020603050405020304" pitchFamily="18" charset="0"/>
                      </a:rPr>
                      <m:t>)=100</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0.4055</m:t>
                        </m:r>
                        <m:r>
                          <a:rPr lang="vi-VN" sz="1800" i="1">
                            <a:effectLst/>
                            <a:latin typeface="Cambria Math" panose="02040503050406030204" pitchFamily="18" charset="0"/>
                            <a:ea typeface="Calibri" panose="020F0502020204030204" pitchFamily="34" charset="0"/>
                            <a:cs typeface="Times New Roman" panose="02020603050405020304" pitchFamily="18" charset="0"/>
                          </a:rPr>
                          <m:t>𝑡</m:t>
                        </m:r>
                      </m:sup>
                    </m:sSup>
                  </m:oMath>
                </a14:m>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8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Áp dụng công thức Euler tiến (1.10), ta có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vi-VN" sz="1800" i="1">
                            <a:effectLst/>
                            <a:latin typeface="Cambria Math" panose="02040503050406030204" pitchFamily="18" charset="0"/>
                            <a:ea typeface="Calibri" panose="020F0502020204030204" pitchFamily="34" charset="0"/>
                            <a:cs typeface="Times New Roman" panose="02020603050405020304" pitchFamily="18" charset="0"/>
                          </a:rPr>
                          <m:t>𝑛</m:t>
                        </m:r>
                        <m:r>
                          <a:rPr lang="vi-VN"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1800" i="1">
                        <a:effectLst/>
                        <a:latin typeface="Cambria Math" panose="02040503050406030204" pitchFamily="18" charset="0"/>
                        <a:ea typeface="Calibri" panose="020F0502020204030204" pitchFamily="34" charset="0"/>
                        <a:cs typeface="Times New Roman" panose="02020603050405020304" pitchFamily="18" charset="0"/>
                      </a:rPr>
                      <m:t>≈(1+0.4055</m:t>
                    </m:r>
                    <m:r>
                      <a:rPr lang="vi-VN" sz="1800" i="1">
                        <a:effectLst/>
                        <a:latin typeface="Cambria Math" panose="02040503050406030204" pitchFamily="18" charset="0"/>
                        <a:ea typeface="Calibri" panose="020F0502020204030204" pitchFamily="34" charset="0"/>
                        <a:cs typeface="Times New Roman" panose="02020603050405020304" pitchFamily="18" charset="0"/>
                      </a:rPr>
                      <m:t>h</m:t>
                    </m:r>
                    <m:r>
                      <a:rPr lang="vi-V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vi-VN" sz="18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vi-V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14" name="TextBox 13">
                <a:extLst>
                  <a:ext uri="{FF2B5EF4-FFF2-40B4-BE49-F238E27FC236}">
                    <a16:creationId xmlns:a16="http://schemas.microsoft.com/office/drawing/2014/main" id="{95BB746C-EB5F-6A12-386B-96920FFC8E10}"/>
                  </a:ext>
                </a:extLst>
              </p:cNvPr>
              <p:cNvSpPr txBox="1">
                <a:spLocks noRot="1" noChangeAspect="1" noMove="1" noResize="1" noEditPoints="1" noAdjustHandles="1" noChangeArrowheads="1" noChangeShapeType="1" noTextEdit="1"/>
              </p:cNvSpPr>
              <p:nvPr/>
            </p:nvSpPr>
            <p:spPr>
              <a:xfrm>
                <a:off x="1516772" y="4659222"/>
                <a:ext cx="8427751" cy="1870640"/>
              </a:xfrm>
              <a:prstGeom prst="rect">
                <a:avLst/>
              </a:prstGeom>
              <a:blipFill>
                <a:blip r:embed="rId9"/>
                <a:stretch>
                  <a:fillRect l="-651"/>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13449819-EA0D-7A0B-B8AA-61843D5CF594}"/>
              </a:ext>
            </a:extLst>
          </p:cNvPr>
          <p:cNvSpPr>
            <a:spLocks noGrp="1"/>
          </p:cNvSpPr>
          <p:nvPr>
            <p:ph type="sldNum" sz="quarter" idx="12"/>
          </p:nvPr>
        </p:nvSpPr>
        <p:spPr/>
        <p:txBody>
          <a:bodyPr/>
          <a:lstStyle/>
          <a:p>
            <a:fld id="{AE084046-3560-4550-80BC-42F145ADDE7C}" type="slidenum">
              <a:rPr lang="en-US" smtClean="0"/>
              <a:t>9</a:t>
            </a:fld>
            <a:endParaRPr lang="en-US"/>
          </a:p>
        </p:txBody>
      </p:sp>
    </p:spTree>
    <p:extLst>
      <p:ext uri="{BB962C8B-B14F-4D97-AF65-F5344CB8AC3E}">
        <p14:creationId xmlns:p14="http://schemas.microsoft.com/office/powerpoint/2010/main" val="1675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barn(inVertical)">
                                      <p:cBhvr>
                                        <p:cTn id="20" dur="500"/>
                                        <p:tgtEl>
                                          <p:spTgt spid="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barn(inVertical)">
                                      <p:cBhvr>
                                        <p:cTn id="25" dur="500"/>
                                        <p:tgtEl>
                                          <p:spTgt spid="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barn(inVertical)">
                                      <p:cBhvr>
                                        <p:cTn id="40" dur="500"/>
                                        <p:tgtEl>
                                          <p:spTgt spid="1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4">
                                            <p:txEl>
                                              <p:pRg st="1" end="1"/>
                                            </p:txEl>
                                          </p:spTgt>
                                        </p:tgtEl>
                                        <p:attrNameLst>
                                          <p:attrName>style.visibility</p:attrName>
                                        </p:attrNameLst>
                                      </p:cBhvr>
                                      <p:to>
                                        <p:strVal val="visible"/>
                                      </p:to>
                                    </p:set>
                                    <p:animEffect transition="in" filter="barn(inVertical)">
                                      <p:cBhvr>
                                        <p:cTn id="45" dur="500"/>
                                        <p:tgtEl>
                                          <p:spTgt spid="1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4">
                                            <p:txEl>
                                              <p:pRg st="2" end="2"/>
                                            </p:txEl>
                                          </p:spTgt>
                                        </p:tgtEl>
                                        <p:attrNameLst>
                                          <p:attrName>style.visibility</p:attrName>
                                        </p:attrNameLst>
                                      </p:cBhvr>
                                      <p:to>
                                        <p:strVal val="visible"/>
                                      </p:to>
                                    </p:set>
                                    <p:animEffect transition="in" filter="barn(inVertical)">
                                      <p:cBhvr>
                                        <p:cTn id="50"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2314</TotalTime>
  <Words>4089</Words>
  <Application>Microsoft Office PowerPoint</Application>
  <PresentationFormat>Widescreen</PresentationFormat>
  <Paragraphs>508</Paragraphs>
  <Slides>27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Times New Roman</vt:lpstr>
      <vt:lpstr>Wingdings</vt:lpstr>
      <vt:lpstr>Office Theme</vt:lpstr>
      <vt:lpstr>Equation</vt:lpstr>
      <vt:lpstr>PowerPoint Presentation</vt:lpstr>
      <vt:lpstr>PowerPoint Presentation</vt:lpstr>
      <vt:lpstr>CHƯƠNG 1- KIẾN THỨC CHUẨN BỊ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Nguoi dung C24.007</dc:creator>
  <cp:lastModifiedBy>Phi Hà</cp:lastModifiedBy>
  <cp:revision>41</cp:revision>
  <dcterms:created xsi:type="dcterms:W3CDTF">2023-02-23T01:55:47Z</dcterms:created>
  <dcterms:modified xsi:type="dcterms:W3CDTF">2023-03-29T05:27:07Z</dcterms:modified>
</cp:coreProperties>
</file>