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2032986"/>
            <a:ext cx="10705840" cy="1396014"/>
          </a:xfrm>
        </p:spPr>
        <p:txBody>
          <a:bodyPr>
            <a:normAutofit fontScale="90000"/>
          </a:bodyPr>
          <a:lstStyle/>
          <a:p>
            <a:r>
              <a:rPr lang="en-US" dirty="0"/>
              <a:t>Chương 3: </a:t>
            </a:r>
            <a:r>
              <a:rPr lang="en-US" dirty="0">
                <a:cs typeface="Arial" panose="020B0604020202020204" pitchFamily="34" charset="0"/>
              </a:rPr>
              <a:t>GIẢI GẦN ĐÚNG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PHƯƠNG TRÌNH ĐẠI SỐ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(ROOT FINDING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625287" cy="194733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Giải Tích Số, Phạm </a:t>
            </a:r>
            <a:r>
              <a:rPr lang="en-US" dirty="0" err="1">
                <a:solidFill>
                  <a:schemeClr val="tx1"/>
                </a:solidFill>
              </a:rPr>
              <a:t>Kỳ</a:t>
            </a:r>
            <a:r>
              <a:rPr lang="en-US" dirty="0">
                <a:solidFill>
                  <a:schemeClr val="tx1"/>
                </a:solidFill>
              </a:rPr>
              <a:t> Anh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Numerical methods in Engineering with Python 3, </a:t>
            </a:r>
            <a:r>
              <a:rPr lang="en-US" dirty="0" err="1">
                <a:solidFill>
                  <a:schemeClr val="tx1"/>
                </a:solidFill>
              </a:rPr>
              <a:t>Kiusalaas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Elementary Numerical Analysis, Atkinson and Han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Tác giả: TS. Hà Phi</a:t>
            </a:r>
          </a:p>
          <a:p>
            <a:r>
              <a:rPr lang="en-US" b="1" dirty="0"/>
              <a:t>Khoa Toán – Cơ -  Tin học</a:t>
            </a:r>
          </a:p>
          <a:p>
            <a:r>
              <a:rPr lang="en-US" b="1" dirty="0"/>
              <a:t>ĐHKHTN, ĐHQGHN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F01D-90A7-E184-35D7-470F3387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8600" cy="1507067"/>
          </a:xfrm>
        </p:spPr>
        <p:txBody>
          <a:bodyPr/>
          <a:lstStyle/>
          <a:p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63838-0E64-7118-9F04-24186EB1F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443055"/>
            <a:ext cx="6420692" cy="9625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42973-B681-43AF-7F14-6FDB4508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417122"/>
            <a:ext cx="7068761" cy="14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1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8C42-B62A-0636-50E4-9E9382F1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BB7D-DA7E-C89F-30BE-DFC1C820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82918" cy="1028069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hệ có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73846-CDB1-8DFD-6781-3353BDC3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08" y="1477115"/>
            <a:ext cx="7796999" cy="21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5D3-6FE8-A4F4-89A3-907FB771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014E-E1A6-5F01-1C1A-9E7B1CDB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Bài Toán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BD847-179E-B57A-279A-ACF49AD2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3" y="905589"/>
            <a:ext cx="4388789" cy="3772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BEE6A-543C-E37E-ED06-9C38F65DF770}"/>
              </a:ext>
            </a:extLst>
          </p:cNvPr>
          <p:cNvSpPr txBox="1"/>
          <p:nvPr/>
        </p:nvSpPr>
        <p:spPr>
          <a:xfrm>
            <a:off x="5937379" y="906109"/>
            <a:ext cx="58378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(Incremental search)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(Bisection)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Newton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TH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75980-3601-F967-1529-CB6BEA44B74A}"/>
              </a:ext>
            </a:extLst>
          </p:cNvPr>
          <p:cNvSpPr txBox="1"/>
          <p:nvPr/>
        </p:nvSpPr>
        <p:spPr>
          <a:xfrm>
            <a:off x="5937379" y="4881414"/>
            <a:ext cx="515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Heading)"/>
              </a:rPr>
              <a:t>MỤC TIÊU CHƯƠNG</a:t>
            </a:r>
          </a:p>
        </p:txBody>
      </p:sp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B726-AA76-FA00-6134-700177A9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3" y="92885"/>
            <a:ext cx="8534400" cy="1507067"/>
          </a:xfrm>
        </p:spPr>
        <p:txBody>
          <a:bodyPr/>
          <a:lstStyle/>
          <a:p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cap="none" dirty="0"/>
              <a:t>f(x)=0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209D-D33C-4F71-20F3-BD9E6174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7" y="641412"/>
            <a:ext cx="5610056" cy="3615267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Bất kỳ phương trình nào </a:t>
            </a:r>
            <a:r>
              <a:rPr lang="en-US" dirty="0">
                <a:solidFill>
                  <a:schemeClr val="tx1"/>
                </a:solidFill>
              </a:rPr>
              <a:t>có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g(x) = h(x)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có thể được viết dưới dạng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vi-VN" dirty="0">
                <a:solidFill>
                  <a:schemeClr val="tx1"/>
                </a:solidFill>
              </a:rPr>
              <a:t>f(x) = g(x) - h(x) = 0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cos(x) = x  </a:t>
            </a:r>
            <a:r>
              <a:rPr lang="en-US" dirty="0" err="1">
                <a:solidFill>
                  <a:schemeClr val="tx1"/>
                </a:solidFill>
              </a:rPr>
              <a:t>tức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PT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f(x) = cos(x) - x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3B288-B2C1-0F47-244B-35A5916F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6" y="3554965"/>
            <a:ext cx="3699855" cy="2972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3643B-3E28-9004-63C2-835CB8FB58B1}"/>
              </a:ext>
            </a:extLst>
          </p:cNvPr>
          <p:cNvSpPr txBox="1"/>
          <p:nvPr/>
        </p:nvSpPr>
        <p:spPr>
          <a:xfrm>
            <a:off x="6498454" y="3554965"/>
            <a:ext cx="4563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Hàm có phức tạp để đánh giá không?</a:t>
            </a:r>
            <a:endParaRPr lang="en-US" sz="2000" dirty="0"/>
          </a:p>
          <a:p>
            <a:r>
              <a:rPr lang="en-US" sz="2000" dirty="0" err="1"/>
              <a:t>Nghiệm</a:t>
            </a:r>
            <a:r>
              <a:rPr lang="vi-VN" sz="2000" dirty="0"/>
              <a:t> </a:t>
            </a:r>
            <a:r>
              <a:rPr lang="en-US" sz="2000" dirty="0" err="1"/>
              <a:t>xấp</a:t>
            </a:r>
            <a:r>
              <a:rPr lang="en-US" sz="2000" dirty="0"/>
              <a:t> </a:t>
            </a:r>
            <a:r>
              <a:rPr lang="en-US" sz="2000" dirty="0" err="1"/>
              <a:t>xỉ</a:t>
            </a:r>
            <a:r>
              <a:rPr lang="en-US" sz="2000" dirty="0"/>
              <a:t> </a:t>
            </a:r>
            <a:r>
              <a:rPr lang="vi-VN" sz="2000" dirty="0"/>
              <a:t>cần chính xác đến mức nào?</a:t>
            </a:r>
            <a:endParaRPr lang="en-US" sz="2000" dirty="0"/>
          </a:p>
          <a:p>
            <a:r>
              <a:rPr lang="vi-VN" sz="2000" dirty="0"/>
              <a:t>Phương pháp phải nhanh / mạnh đến mức nào?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DD568-5FB8-E40E-318F-996128797C67}"/>
              </a:ext>
            </a:extLst>
          </p:cNvPr>
          <p:cNvSpPr txBox="1"/>
          <p:nvPr/>
        </p:nvSpPr>
        <p:spPr>
          <a:xfrm>
            <a:off x="6533965" y="5566299"/>
            <a:ext cx="486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LỰA CHỌN PHƯƠNG PHÁP</a:t>
            </a:r>
          </a:p>
        </p:txBody>
      </p:sp>
    </p:spTree>
    <p:extLst>
      <p:ext uri="{BB962C8B-B14F-4D97-AF65-F5344CB8AC3E}">
        <p14:creationId xmlns:p14="http://schemas.microsoft.com/office/powerpoint/2010/main" val="171665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5B6-AC78-54E8-8006-8FEF406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1" y="420538"/>
            <a:ext cx="8534400" cy="1507067"/>
          </a:xfrm>
        </p:spPr>
        <p:txBody>
          <a:bodyPr/>
          <a:lstStyle/>
          <a:p>
            <a:r>
              <a:rPr lang="en-US" dirty="0"/>
              <a:t>PHƯƠNG PHÁP TÌM KIẾM TĂNG DẦN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0FB0-F021-B6E1-CD32-20828A84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407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x bị </a:t>
            </a:r>
            <a:r>
              <a:rPr lang="en-US" dirty="0" err="1">
                <a:solidFill>
                  <a:schemeClr val="tx1"/>
                </a:solidFill>
              </a:rPr>
              <a:t>bó</a:t>
            </a:r>
            <a:r>
              <a:rPr lang="en-US" dirty="0">
                <a:solidFill>
                  <a:schemeClr val="tx1"/>
                </a:solidFill>
              </a:rPr>
              <a:t> lại (bracketed) trong </a:t>
            </a:r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a,b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f(a) &amp; f(b)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Chú</a:t>
            </a:r>
            <a:r>
              <a:rPr lang="en-US" dirty="0">
                <a:solidFill>
                  <a:schemeClr val="tx1"/>
                </a:solidFill>
              </a:rPr>
              <a:t> ý: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Có TH f(a), f(b)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có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Có TH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bị </a:t>
            </a:r>
            <a:r>
              <a:rPr lang="en-US" dirty="0" err="1">
                <a:solidFill>
                  <a:schemeClr val="tx1"/>
                </a:solidFill>
              </a:rPr>
              <a:t>bó</a:t>
            </a:r>
            <a:r>
              <a:rPr lang="en-US" dirty="0">
                <a:solidFill>
                  <a:schemeClr val="tx1"/>
                </a:solidFill>
              </a:rPr>
              <a:t> lại.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472B5-32CA-C0C6-F21B-DDBB010B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8" y="4080677"/>
            <a:ext cx="5610952" cy="228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9FFC5-EF74-8883-AD6E-436D007D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87" y="4084787"/>
            <a:ext cx="3536165" cy="22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F83-D20E-D7E2-3E71-A4558BD8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0"/>
            <a:ext cx="8534400" cy="1507067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12722-39AC-2321-DFF6-7EC8C8D67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266133"/>
            <a:ext cx="6817419" cy="2414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112AF-3AD4-C687-2D02-95D33771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925998"/>
            <a:ext cx="1963547" cy="2684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BF55D-E5A5-354A-39AA-8837606F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83" y="3925998"/>
            <a:ext cx="2563048" cy="26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E4DA-3187-7A5E-ED15-CAC537F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phân </a:t>
            </a:r>
            <a:r>
              <a:rPr lang="en-US" dirty="0" err="1"/>
              <a:t>đôi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4D311-4F4F-9279-F36F-D4956B2C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238" y="3625071"/>
            <a:ext cx="542925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7F2A-85C3-0771-A2F9-39596F73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08" y="1757596"/>
            <a:ext cx="4064360" cy="4570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776B4-CD5B-2AFB-A869-50587E81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018" y="1267324"/>
            <a:ext cx="1523150" cy="796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1995A-D02F-3D92-C3D4-33EADC33D1A2}"/>
              </a:ext>
            </a:extLst>
          </p:cNvPr>
          <p:cNvSpPr txBox="1"/>
          <p:nvPr/>
        </p:nvSpPr>
        <p:spPr>
          <a:xfrm>
            <a:off x="842994" y="2220883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hoặc</a:t>
            </a:r>
            <a:r>
              <a:rPr lang="en-US" dirty="0"/>
              <a:t>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9F5B9F-A340-A5F8-56C7-F53B1C2E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62" y="2753572"/>
            <a:ext cx="2390775" cy="419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1B9985-0E37-80CE-71F5-5195DF35F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023" y="2739116"/>
            <a:ext cx="23526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E8FB-47A8-BDE4-A194-642A9048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DA05-EA88-1A20-05B0-1352FE83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Taylor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					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ta có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E4A0D-A107-6604-160A-91867150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3" y="1492173"/>
            <a:ext cx="4072679" cy="490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E08B2-28BD-7C47-F247-19BA7D65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67" y="2276106"/>
            <a:ext cx="155257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E653E-82C6-F42B-E621-845B4477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92" y="2249878"/>
            <a:ext cx="390525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01BFA3-4A63-C206-4EF0-27F9D67F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280" y="3015190"/>
            <a:ext cx="2752725" cy="1057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CD1A19-A97B-32EC-C73D-F98C464A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568" y="4543425"/>
            <a:ext cx="3848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C57B-4817-232F-61C1-CF4FAC1B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67" y="0"/>
            <a:ext cx="10688085" cy="609895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Ví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dụ</a:t>
            </a:r>
            <a:r>
              <a:rPr lang="en-US" sz="8000" dirty="0">
                <a:solidFill>
                  <a:schemeClr val="tx1"/>
                </a:solidFill>
              </a:rPr>
              <a:t>:</a:t>
            </a: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r>
              <a:rPr lang="en-US" sz="8000" dirty="0" err="1">
                <a:solidFill>
                  <a:schemeClr val="tx1"/>
                </a:solidFill>
              </a:rPr>
              <a:t>Nhận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xét</a:t>
            </a:r>
            <a:r>
              <a:rPr lang="en-US" sz="8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Phương pháp Newton hội tụ nhanh hơn nhiều so với phương pháp phân </a:t>
            </a:r>
            <a:r>
              <a:rPr lang="en-US" sz="7600" dirty="0" err="1">
                <a:solidFill>
                  <a:schemeClr val="tx1"/>
                </a:solidFill>
              </a:rPr>
              <a:t>đôi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Phương pháp Newton yêu cầu </a:t>
            </a:r>
            <a:r>
              <a:rPr lang="en-US" sz="7600" dirty="0" err="1">
                <a:solidFill>
                  <a:schemeClr val="tx1"/>
                </a:solidFill>
              </a:rPr>
              <a:t>cung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cấp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vi-VN" sz="7600" dirty="0">
                <a:solidFill>
                  <a:schemeClr val="tx1"/>
                </a:solidFill>
              </a:rPr>
              <a:t>công thức </a:t>
            </a:r>
            <a:r>
              <a:rPr lang="en-US" sz="7600" dirty="0" err="1">
                <a:solidFill>
                  <a:schemeClr val="tx1"/>
                </a:solidFill>
              </a:rPr>
              <a:t>cho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đạo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hàm</a:t>
            </a:r>
            <a:r>
              <a:rPr lang="en-US" sz="7600" dirty="0">
                <a:solidFill>
                  <a:schemeClr val="tx1"/>
                </a:solidFill>
              </a:rPr>
              <a:t> f’</a:t>
            </a:r>
            <a:r>
              <a:rPr lang="vi-VN" sz="7600" dirty="0">
                <a:solidFill>
                  <a:schemeClr val="tx1"/>
                </a:solidFill>
              </a:rPr>
              <a:t>(x)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Thuật toán đơn giản miễn là có </a:t>
            </a:r>
            <a:r>
              <a:rPr lang="en-US" sz="7600" dirty="0" err="1">
                <a:solidFill>
                  <a:schemeClr val="tx1"/>
                </a:solidFill>
              </a:rPr>
              <a:t>công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thức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của</a:t>
            </a:r>
            <a:r>
              <a:rPr lang="en-US" sz="7600" dirty="0">
                <a:solidFill>
                  <a:schemeClr val="tx1"/>
                </a:solidFill>
              </a:rPr>
              <a:t> f</a:t>
            </a:r>
            <a:r>
              <a:rPr lang="vi-VN" sz="7600" dirty="0">
                <a:solidFill>
                  <a:schemeClr val="tx1"/>
                </a:solidFill>
              </a:rPr>
              <a:t>(x)</a:t>
            </a:r>
            <a:r>
              <a:rPr lang="en-US" sz="7600" dirty="0">
                <a:solidFill>
                  <a:schemeClr val="tx1"/>
                </a:solidFill>
              </a:rPr>
              <a:t>, f’(x) và </a:t>
            </a:r>
            <a:r>
              <a:rPr lang="en-US" sz="7600" dirty="0" err="1">
                <a:solidFill>
                  <a:schemeClr val="tx1"/>
                </a:solidFill>
              </a:rPr>
              <a:t>điều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kiện</a:t>
            </a:r>
            <a:r>
              <a:rPr lang="en-US" sz="7600" dirty="0">
                <a:solidFill>
                  <a:schemeClr val="tx1"/>
                </a:solidFill>
              </a:rPr>
              <a:t> ban đầu x_0</a:t>
            </a:r>
            <a:r>
              <a:rPr lang="vi-VN" sz="7600" dirty="0">
                <a:solidFill>
                  <a:schemeClr val="tx1"/>
                </a:solidFill>
              </a:rPr>
              <a:t>.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600" dirty="0" err="1">
                <a:solidFill>
                  <a:schemeClr val="tx1"/>
                </a:solidFill>
              </a:rPr>
              <a:t>Nghiệm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không</a:t>
            </a:r>
            <a:r>
              <a:rPr lang="en-US" sz="7600" dirty="0">
                <a:solidFill>
                  <a:schemeClr val="tx1"/>
                </a:solidFill>
              </a:rPr>
              <a:t> bị </a:t>
            </a:r>
            <a:r>
              <a:rPr lang="en-US" sz="7600" dirty="0" err="1">
                <a:solidFill>
                  <a:schemeClr val="tx1"/>
                </a:solidFill>
              </a:rPr>
              <a:t>bó</a:t>
            </a:r>
            <a:r>
              <a:rPr lang="en-US" sz="7600" dirty="0">
                <a:solidFill>
                  <a:schemeClr val="tx1"/>
                </a:solidFill>
              </a:rPr>
              <a:t> vào </a:t>
            </a:r>
            <a:r>
              <a:rPr lang="en-US" sz="7600" dirty="0" err="1">
                <a:solidFill>
                  <a:schemeClr val="tx1"/>
                </a:solidFill>
              </a:rPr>
              <a:t>khoảng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nào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như</a:t>
            </a:r>
            <a:r>
              <a:rPr lang="en-US" sz="7600" dirty="0">
                <a:solidFill>
                  <a:schemeClr val="tx1"/>
                </a:solidFill>
              </a:rPr>
              <a:t> trong </a:t>
            </a:r>
            <a:r>
              <a:rPr lang="en-US" sz="7600" dirty="0" err="1">
                <a:solidFill>
                  <a:schemeClr val="tx1"/>
                </a:solidFill>
              </a:rPr>
              <a:t>phương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pháp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tìm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kiếm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tăng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dần</a:t>
            </a:r>
            <a:endParaRPr lang="en-US" sz="7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9D09C-F438-312B-6E8C-104E1B63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48" y="684808"/>
            <a:ext cx="2805511" cy="2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E794-82A0-24FC-FB3F-F2AC09A3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49" y="296030"/>
            <a:ext cx="10492776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Khi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 phân kỳ?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00D8B-15CC-3D86-4995-1E3DEC84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306" y="896591"/>
            <a:ext cx="5418141" cy="26874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ED1D1-1502-EB7D-DBE2-E18F1AC8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27" y="3679795"/>
            <a:ext cx="1485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00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759</TotalTime>
  <Words>464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(Heading)</vt:lpstr>
      <vt:lpstr>Times New Roman</vt:lpstr>
      <vt:lpstr>Wingdings</vt:lpstr>
      <vt:lpstr>Wingdings 3</vt:lpstr>
      <vt:lpstr>Slice</vt:lpstr>
      <vt:lpstr>Chương 3: GIẢI GẦN ĐÚNG  PHƯƠNG TRÌNH ĐẠI SỐ  (ROOT FINDING)</vt:lpstr>
      <vt:lpstr>Đặt Bài Toán</vt:lpstr>
      <vt:lpstr>Nghiệm của pT f(x)=0</vt:lpstr>
      <vt:lpstr>PHƯƠNG PHÁP TÌM KIẾM TĂNG DẦN</vt:lpstr>
      <vt:lpstr>Thuật toán tìm kiếm tăng dần</vt:lpstr>
      <vt:lpstr>Phương pháp phân đôi</vt:lpstr>
      <vt:lpstr>Phương pháp newton</vt:lpstr>
      <vt:lpstr>PowerPoint Presentation</vt:lpstr>
      <vt:lpstr>Khi nào phương pháp newton phân kỳ?</vt:lpstr>
      <vt:lpstr>Bậc hội tụ của phương pháp newton</vt:lpstr>
      <vt:lpstr>Phương pháp newton mở rộng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Hà</cp:lastModifiedBy>
  <cp:revision>300</cp:revision>
  <dcterms:created xsi:type="dcterms:W3CDTF">2019-10-08T22:42:42Z</dcterms:created>
  <dcterms:modified xsi:type="dcterms:W3CDTF">2022-11-03T04:41:36Z</dcterms:modified>
</cp:coreProperties>
</file>