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85" r:id="rId3"/>
    <p:sldId id="257" r:id="rId4"/>
    <p:sldId id="268" r:id="rId5"/>
    <p:sldId id="269" r:id="rId6"/>
    <p:sldId id="270" r:id="rId7"/>
    <p:sldId id="258" r:id="rId8"/>
    <p:sldId id="271" r:id="rId9"/>
    <p:sldId id="274" r:id="rId10"/>
    <p:sldId id="272" r:id="rId11"/>
    <p:sldId id="275" r:id="rId12"/>
    <p:sldId id="278" r:id="rId13"/>
    <p:sldId id="277" r:id="rId14"/>
    <p:sldId id="279" r:id="rId15"/>
    <p:sldId id="280" r:id="rId16"/>
    <p:sldId id="281" r:id="rId17"/>
    <p:sldId id="283" r:id="rId18"/>
    <p:sldId id="284" r:id="rId19"/>
    <p:sldId id="286" r:id="rId20"/>
    <p:sldId id="287" r:id="rId21"/>
    <p:sldId id="288" r:id="rId22"/>
    <p:sldId id="26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5:06:41.530"/>
    </inkml:context>
    <inkml:brush xml:id="br0">
      <inkml:brushProperty name="width" value="0.05" units="cm"/>
      <inkml:brushProperty name="height" value="0.05" units="cm"/>
      <inkml:brushProperty name="color" value="#004F8B"/>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5:06:42.288"/>
    </inkml:context>
    <inkml:brush xml:id="br0">
      <inkml:brushProperty name="width" value="0.05" units="cm"/>
      <inkml:brushProperty name="height" value="0.05" units="cm"/>
      <inkml:brushProperty name="color" value="#004F8B"/>
    </inkml:brush>
  </inkml:definitions>
  <inkml:trace contextRef="#ctx0" brushRef="#br0">0 1 24575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5:06:45.895"/>
    </inkml:context>
    <inkml:brush xml:id="br0">
      <inkml:brushProperty name="width" value="0.05" units="cm"/>
      <inkml:brushProperty name="height" value="0.05" units="cm"/>
      <inkml:brushProperty name="color" value="#004F8B"/>
    </inkml:brush>
  </inkml:definitions>
  <inkml:trace contextRef="#ctx0" brushRef="#br0">0 0 24575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5:06:52.183"/>
    </inkml:context>
    <inkml:brush xml:id="br0">
      <inkml:brushProperty name="width" value="0.05" units="cm"/>
      <inkml:brushProperty name="height" value="0.05" units="cm"/>
      <inkml:brushProperty name="color" value="#004F8B"/>
    </inkml:brush>
  </inkml:definitions>
  <inkml:trace contextRef="#ctx0" brushRef="#br0">0 0 24575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015DD1-8CD9-4846-AF97-8E3DE6C0D1B2}" type="datetimeFigureOut">
              <a:rPr lang="en-US" smtClean="0"/>
              <a:t>10/27/2022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C95235-D2F7-4D0A-B354-5770D903CA06}" type="slidenum">
              <a:rPr lang="en-US" smtClean="0"/>
              <a:t>‹#›</a:t>
            </a:fld>
            <a:endParaRPr lang="en-US"/>
          </a:p>
        </p:txBody>
      </p:sp>
    </p:spTree>
    <p:extLst>
      <p:ext uri="{BB962C8B-B14F-4D97-AF65-F5344CB8AC3E}">
        <p14:creationId xmlns:p14="http://schemas.microsoft.com/office/powerpoint/2010/main" val="2377895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10/27/2022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10/27/2022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 Id="rId5" Type="http://schemas.openxmlformats.org/officeDocument/2006/relationships/image" Target="../media/image32.emf"/><Relationship Id="rId4" Type="http://schemas.openxmlformats.org/officeDocument/2006/relationships/image" Target="../media/image31.emf"/></Relationships>
</file>

<file path=ppt/slides/_rels/slide2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hyperlink" Target="https://xdulieu.com/thong-ke/tk6-tuong-quan-hoi-quy/tq4-mot-so-co-so-cua-hoi-quy.html" TargetMode="External"/><Relationship Id="rId1" Type="http://schemas.openxmlformats.org/officeDocument/2006/relationships/slideLayout" Target="../slideLayouts/slideLayout2.xml"/><Relationship Id="rId5" Type="http://schemas.openxmlformats.org/officeDocument/2006/relationships/image" Target="../media/image35.emf"/><Relationship Id="rId4" Type="http://schemas.openxmlformats.org/officeDocument/2006/relationships/image" Target="../media/image34.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customXml" Target="../ink/ink2.xml"/><Relationship Id="rId3"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image" Target="../media/image1.png"/><Relationship Id="rId16" Type="http://schemas.openxmlformats.org/officeDocument/2006/relationships/image" Target="../media/image3.png"/><Relationship Id="rId1" Type="http://schemas.openxmlformats.org/officeDocument/2006/relationships/slideLayout" Target="../slideLayouts/slideLayout2.xml"/><Relationship Id="rId15" Type="http://schemas.openxmlformats.org/officeDocument/2006/relationships/customXml" Target="../ink/ink4.xml"/><Relationship Id="rId4" Type="http://schemas.openxmlformats.org/officeDocument/2006/relationships/customXml" Target="../ink/ink1.xml"/><Relationship Id="rId14" Type="http://schemas.openxmlformats.org/officeDocument/2006/relationships/customXml" Target="../ink/ink3.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0.png"/><Relationship Id="rId7" Type="http://schemas.openxmlformats.org/officeDocument/2006/relationships/image" Target="../media/image5.emf"/><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0.png"/><Relationship Id="rId4" Type="http://schemas.openxmlformats.org/officeDocument/2006/relationships/image" Target="../media/image60.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09" y="2032986"/>
            <a:ext cx="11131969" cy="1396014"/>
          </a:xfrm>
        </p:spPr>
        <p:txBody>
          <a:bodyPr>
            <a:normAutofit fontScale="90000"/>
          </a:bodyPr>
          <a:lstStyle/>
          <a:p>
            <a:r>
              <a:rPr lang="en-US" dirty="0"/>
              <a:t>Chương 4: </a:t>
            </a:r>
            <a:r>
              <a:rPr lang="vi-VN" dirty="0">
                <a:cs typeface="Arial" panose="020B0604020202020204" pitchFamily="34" charset="0"/>
              </a:rPr>
              <a:t>Bài toán xấp xỉ hàm số</a:t>
            </a:r>
            <a:r>
              <a:rPr lang="en-US" dirty="0">
                <a:cs typeface="Arial" panose="020B0604020202020204" pitchFamily="34" charset="0"/>
              </a:rPr>
              <a:t> </a:t>
            </a:r>
            <a:r>
              <a:rPr lang="en-US" sz="4300" dirty="0">
                <a:cs typeface="Arial" panose="020B0604020202020204" pitchFamily="34" charset="0"/>
              </a:rPr>
              <a:t>(</a:t>
            </a:r>
            <a:r>
              <a:rPr lang="en-US" sz="4300" dirty="0" err="1">
                <a:cs typeface="Arial" panose="020B0604020202020204" pitchFamily="34" charset="0"/>
              </a:rPr>
              <a:t>Phần</a:t>
            </a:r>
            <a:r>
              <a:rPr lang="en-US" sz="4300" dirty="0">
                <a:cs typeface="Arial" panose="020B0604020202020204" pitchFamily="34" charset="0"/>
              </a:rPr>
              <a:t> 2: </a:t>
            </a:r>
            <a:r>
              <a:rPr lang="en-US" sz="4300" dirty="0" err="1"/>
              <a:t>xấp</a:t>
            </a:r>
            <a:r>
              <a:rPr lang="en-US" sz="4300" dirty="0"/>
              <a:t> </a:t>
            </a:r>
            <a:r>
              <a:rPr lang="en-US" sz="4300" dirty="0" err="1"/>
              <a:t>xỉ</a:t>
            </a:r>
            <a:r>
              <a:rPr lang="en-US" sz="4300" dirty="0"/>
              <a:t> </a:t>
            </a:r>
            <a:r>
              <a:rPr lang="en-US" sz="4300" dirty="0" err="1"/>
              <a:t>trung</a:t>
            </a:r>
            <a:r>
              <a:rPr lang="en-US" sz="4300" dirty="0"/>
              <a:t> </a:t>
            </a:r>
            <a:r>
              <a:rPr lang="en-US" sz="4300" dirty="0" err="1"/>
              <a:t>bình</a:t>
            </a:r>
            <a:r>
              <a:rPr lang="en-US" sz="4300" dirty="0"/>
              <a:t> </a:t>
            </a:r>
            <a:r>
              <a:rPr lang="en-US" sz="4300" dirty="0" err="1"/>
              <a:t>phương</a:t>
            </a:r>
            <a:r>
              <a:rPr lang="en-US" sz="4300" dirty="0"/>
              <a:t>/</a:t>
            </a:r>
            <a:br>
              <a:rPr lang="en-US" sz="4300" dirty="0"/>
            </a:br>
            <a:r>
              <a:rPr lang="en-US" sz="4300" dirty="0"/>
              <a:t>least square approximation)</a:t>
            </a:r>
            <a:endParaRPr lang="vi-VN" sz="4300" dirty="0"/>
          </a:p>
        </p:txBody>
      </p:sp>
      <p:sp>
        <p:nvSpPr>
          <p:cNvPr id="3" name="Subtitle 2"/>
          <p:cNvSpPr>
            <a:spLocks noGrp="1"/>
          </p:cNvSpPr>
          <p:nvPr>
            <p:ph type="subTitle" idx="1"/>
          </p:nvPr>
        </p:nvSpPr>
        <p:spPr>
          <a:xfrm>
            <a:off x="684211" y="3843867"/>
            <a:ext cx="7625287" cy="1947333"/>
          </a:xfrm>
        </p:spPr>
        <p:txBody>
          <a:bodyPr>
            <a:normAutofit fontScale="92500"/>
          </a:bodyPr>
          <a:lstStyle/>
          <a:p>
            <a:r>
              <a:rPr lang="en-US" dirty="0">
                <a:solidFill>
                  <a:schemeClr val="tx1"/>
                </a:solidFill>
              </a:rPr>
              <a:t>Tài liệu:</a:t>
            </a:r>
          </a:p>
          <a:p>
            <a:pPr marL="457200" indent="-457200">
              <a:buAutoNum type="arabicPeriod"/>
            </a:pPr>
            <a:r>
              <a:rPr lang="en-US" dirty="0">
                <a:solidFill>
                  <a:schemeClr val="tx1"/>
                </a:solidFill>
              </a:rPr>
              <a:t>Giải Tích Số, Phạm </a:t>
            </a:r>
            <a:r>
              <a:rPr lang="en-US" dirty="0" err="1">
                <a:solidFill>
                  <a:schemeClr val="tx1"/>
                </a:solidFill>
              </a:rPr>
              <a:t>Kỳ</a:t>
            </a:r>
            <a:r>
              <a:rPr lang="en-US" dirty="0">
                <a:solidFill>
                  <a:schemeClr val="tx1"/>
                </a:solidFill>
              </a:rPr>
              <a:t> Anh</a:t>
            </a:r>
          </a:p>
          <a:p>
            <a:pPr marL="457200" indent="-457200">
              <a:buAutoNum type="arabicPeriod"/>
            </a:pPr>
            <a:r>
              <a:rPr lang="en-US" dirty="0">
                <a:solidFill>
                  <a:schemeClr val="tx1"/>
                </a:solidFill>
              </a:rPr>
              <a:t>Numerical methods in Engineering with Python 3, </a:t>
            </a:r>
            <a:r>
              <a:rPr lang="en-US" dirty="0" err="1">
                <a:solidFill>
                  <a:schemeClr val="tx1"/>
                </a:solidFill>
              </a:rPr>
              <a:t>Kiusalaas</a:t>
            </a:r>
            <a:endParaRPr lang="en-US" dirty="0">
              <a:solidFill>
                <a:schemeClr val="tx1"/>
              </a:solidFill>
            </a:endParaRPr>
          </a:p>
          <a:p>
            <a:pPr marL="457200" indent="-457200">
              <a:buAutoNum type="arabicPeriod"/>
            </a:pPr>
            <a:r>
              <a:rPr lang="en-US" dirty="0">
                <a:solidFill>
                  <a:schemeClr val="tx1"/>
                </a:solidFill>
              </a:rPr>
              <a:t>Elementary Numerical Analysis, Atkinson and Han</a:t>
            </a:r>
            <a:endParaRPr lang="vi-VN" dirty="0">
              <a:solidFill>
                <a:schemeClr val="tx1"/>
              </a:solidFill>
            </a:endParaRPr>
          </a:p>
        </p:txBody>
      </p:sp>
      <p:sp>
        <p:nvSpPr>
          <p:cNvPr id="4" name="TextBox 3"/>
          <p:cNvSpPr txBox="1"/>
          <p:nvPr/>
        </p:nvSpPr>
        <p:spPr>
          <a:xfrm>
            <a:off x="8476211" y="5586153"/>
            <a:ext cx="3715789" cy="923330"/>
          </a:xfrm>
          <a:prstGeom prst="rect">
            <a:avLst/>
          </a:prstGeom>
          <a:noFill/>
        </p:spPr>
        <p:txBody>
          <a:bodyPr wrap="square" rtlCol="0">
            <a:spAutoFit/>
          </a:bodyPr>
          <a:lstStyle/>
          <a:p>
            <a:r>
              <a:rPr lang="en-US" b="1" dirty="0"/>
              <a:t>Tác giả: TS. Hà Phi</a:t>
            </a:r>
          </a:p>
          <a:p>
            <a:r>
              <a:rPr lang="en-US" b="1" dirty="0"/>
              <a:t>Khoa Toán – Cơ -  Tin học</a:t>
            </a:r>
          </a:p>
          <a:p>
            <a:r>
              <a:rPr lang="en-US" b="1" dirty="0"/>
              <a:t>ĐHKHTN, ĐHQGHN</a:t>
            </a:r>
            <a:endParaRPr lang="vi-VN" b="1" dirty="0"/>
          </a:p>
        </p:txBody>
      </p:sp>
    </p:spTree>
    <p:extLst>
      <p:ext uri="{BB962C8B-B14F-4D97-AF65-F5344CB8AC3E}">
        <p14:creationId xmlns:p14="http://schemas.microsoft.com/office/powerpoint/2010/main" val="1325133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9902" y="1198485"/>
            <a:ext cx="8678864" cy="4171920"/>
          </a:xfrm>
        </p:spPr>
        <p:txBody>
          <a:bodyPr>
            <a:normAutofit fontScale="25000" lnSpcReduction="20000"/>
          </a:bodyPr>
          <a:lstStyle/>
          <a:p>
            <a:endParaRPr lang="en-US" dirty="0">
              <a:solidFill>
                <a:schemeClr val="tx1"/>
              </a:solidFill>
            </a:endParaRPr>
          </a:p>
          <a:p>
            <a:endParaRPr lang="en-US" dirty="0">
              <a:solidFill>
                <a:schemeClr val="tx1"/>
              </a:solidFill>
            </a:endParaRPr>
          </a:p>
          <a:p>
            <a:endParaRPr lang="en-US" sz="6400" dirty="0">
              <a:solidFill>
                <a:schemeClr val="tx1"/>
              </a:solidFill>
            </a:endParaRPr>
          </a:p>
          <a:p>
            <a:endParaRPr lang="en-US" sz="6400" dirty="0">
              <a:solidFill>
                <a:schemeClr val="tx1"/>
              </a:solidFill>
            </a:endParaRPr>
          </a:p>
          <a:p>
            <a:endParaRPr lang="en-US" sz="6400" dirty="0">
              <a:solidFill>
                <a:schemeClr val="tx1"/>
              </a:solidFill>
            </a:endParaRPr>
          </a:p>
          <a:p>
            <a:endParaRPr lang="vi-VN" sz="5600" dirty="0">
              <a:solidFill>
                <a:schemeClr val="tx1"/>
              </a:solidFill>
            </a:endParaRPr>
          </a:p>
          <a:p>
            <a:r>
              <a:rPr lang="vi-VN" sz="7200" dirty="0">
                <a:solidFill>
                  <a:schemeClr val="tx1"/>
                </a:solidFill>
              </a:rPr>
              <a:t>Sử dụng phân tích QR (trực chuẩn hóa Gram-Schmidt) (yêu cầu khi đi thi)</a:t>
            </a:r>
          </a:p>
          <a:p>
            <a:pPr marL="0" indent="0">
              <a:buNone/>
            </a:pPr>
            <a:r>
              <a:rPr lang="vi-VN" sz="7200" dirty="0">
                <a:solidFill>
                  <a:schemeClr val="tx1"/>
                </a:solidFill>
              </a:rPr>
              <a:t>Trực chuẩn hóa Gram-Schmidt các cột của A. (ĐSTT dạy các em như thế nào) ta được phân tích QR trong đó Q là ma trận trực giao, R là ma trận tam giác trên. </a:t>
            </a:r>
          </a:p>
          <a:p>
            <a:pPr marL="0" indent="0">
              <a:buNone/>
            </a:pPr>
            <a:endParaRPr lang="vi-VN" sz="7200" dirty="0">
              <a:solidFill>
                <a:schemeClr val="tx1"/>
              </a:solidFill>
            </a:endParaRPr>
          </a:p>
          <a:p>
            <a:pPr marL="0" indent="0">
              <a:buNone/>
            </a:pPr>
            <a:endParaRPr lang="vi-VN" sz="7200" dirty="0">
              <a:solidFill>
                <a:schemeClr val="tx1"/>
              </a:solidFill>
            </a:endParaRPr>
          </a:p>
          <a:p>
            <a:pPr marL="0" indent="0">
              <a:buNone/>
            </a:pPr>
            <a:endParaRPr lang="vi-VN" sz="7200" dirty="0">
              <a:solidFill>
                <a:schemeClr val="tx1"/>
              </a:solidFill>
            </a:endParaRPr>
          </a:p>
          <a:p>
            <a:pPr marL="0" indent="0">
              <a:buNone/>
            </a:pPr>
            <a:endParaRPr lang="en-US" sz="7200" dirty="0">
              <a:solidFill>
                <a:schemeClr val="tx1"/>
              </a:solidFill>
            </a:endParaRPr>
          </a:p>
          <a:p>
            <a:pPr marL="0" indent="0">
              <a:buNone/>
            </a:pPr>
            <a:endParaRPr lang="en-US" sz="7200" dirty="0">
              <a:solidFill>
                <a:schemeClr val="tx1"/>
              </a:solidFill>
            </a:endParaRPr>
          </a:p>
          <a:p>
            <a:pPr marL="0" indent="0">
              <a:buNone/>
            </a:pPr>
            <a:endParaRPr lang="vi-VN" sz="7200" dirty="0">
              <a:solidFill>
                <a:schemeClr val="tx1"/>
              </a:solidFill>
            </a:endParaRPr>
          </a:p>
          <a:p>
            <a:pPr>
              <a:buFont typeface="Wingdings" panose="05000000000000000000" pitchFamily="2" charset="2"/>
              <a:buChar char="Ø"/>
            </a:pPr>
            <a:r>
              <a:rPr lang="vi-VN" sz="7200" dirty="0">
                <a:solidFill>
                  <a:schemeClr val="tx1"/>
                </a:solidFill>
              </a:rPr>
              <a:t>Khi đó, thay vì giải Ax=b ta đi giải </a:t>
            </a:r>
            <a:endParaRPr lang="en-US" sz="7200" dirty="0">
              <a:solidFill>
                <a:schemeClr val="tx1"/>
              </a:solidFill>
            </a:endParaRPr>
          </a:p>
          <a:p>
            <a:pPr>
              <a:buFont typeface="Wingdings" panose="05000000000000000000" pitchFamily="2" charset="2"/>
              <a:buChar char="Ø"/>
            </a:pPr>
            <a:r>
              <a:rPr lang="vi-VN" sz="7200" dirty="0">
                <a:solidFill>
                  <a:schemeClr val="tx1"/>
                </a:solidFill>
              </a:rPr>
              <a:t>Ví dụ 2. Giải lại hệ trong VD1 bằng phương pháp QR.</a:t>
            </a:r>
          </a:p>
          <a:p>
            <a:pPr marL="0" indent="0">
              <a:buNone/>
            </a:pPr>
            <a:endParaRPr lang="vi-VN" sz="7200" dirty="0">
              <a:solidFill>
                <a:schemeClr val="tx1"/>
              </a:solidFill>
            </a:endParaRPr>
          </a:p>
          <a:p>
            <a:pPr marL="0" indent="0">
              <a:buNone/>
            </a:pPr>
            <a:r>
              <a:rPr lang="vi-VN" sz="7200" dirty="0">
                <a:solidFill>
                  <a:schemeClr val="tx1"/>
                </a:solidFill>
              </a:rPr>
              <a:t>Bình luận: </a:t>
            </a:r>
            <a:r>
              <a:rPr lang="en-US" sz="7200" dirty="0">
                <a:solidFill>
                  <a:schemeClr val="tx1"/>
                </a:solidFill>
              </a:rPr>
              <a:t>	</a:t>
            </a:r>
            <a:r>
              <a:rPr lang="vi-VN" sz="7200" dirty="0">
                <a:solidFill>
                  <a:schemeClr val="tx1"/>
                </a:solidFill>
              </a:rPr>
              <a:t>1. Thực tế Matlab hay Python dùng cách 2 để giải các bài toán lớn.</a:t>
            </a:r>
          </a:p>
          <a:p>
            <a:pPr marL="0" indent="0">
              <a:buNone/>
            </a:pPr>
            <a:r>
              <a:rPr lang="en-US" sz="7200" dirty="0">
                <a:solidFill>
                  <a:schemeClr val="tx1"/>
                </a:solidFill>
              </a:rPr>
              <a:t>			</a:t>
            </a:r>
            <a:r>
              <a:rPr lang="vi-VN" sz="7200" dirty="0">
                <a:solidFill>
                  <a:schemeClr val="tx1"/>
                </a:solidFill>
              </a:rPr>
              <a:t>2. Nhưng đối với sv tính tay thì cách 1 tốt hơn.</a:t>
            </a:r>
          </a:p>
          <a:p>
            <a:pPr marL="0" indent="0">
              <a:buNone/>
            </a:pPr>
            <a:r>
              <a:rPr lang="en-US" sz="7200" dirty="0">
                <a:solidFill>
                  <a:schemeClr val="tx1"/>
                </a:solidFill>
              </a:rPr>
              <a:t>			</a:t>
            </a:r>
            <a:r>
              <a:rPr lang="vi-VN" sz="7200" dirty="0">
                <a:solidFill>
                  <a:schemeClr val="tx1"/>
                </a:solidFill>
              </a:rPr>
              <a:t>3. Đi thi yêu cầu làm cách 2, làm cách 1 được 1/3 số điểm.</a:t>
            </a:r>
          </a:p>
          <a:p>
            <a:pPr marL="0" indent="0">
              <a:buNone/>
            </a:pPr>
            <a:endParaRPr lang="vi-VN" sz="6400" dirty="0"/>
          </a:p>
          <a:p>
            <a:endParaRPr lang="vi-VN" dirty="0"/>
          </a:p>
        </p:txBody>
      </p:sp>
      <mc:AlternateContent xmlns:mc="http://schemas.openxmlformats.org/markup-compatibility/2006" xmlns:a14="http://schemas.microsoft.com/office/drawing/2010/main">
        <mc:Choice Requires="a14">
          <p:sp>
            <p:nvSpPr>
              <p:cNvPr id="13" name="Rectangle 12"/>
              <p:cNvSpPr/>
              <p:nvPr/>
            </p:nvSpPr>
            <p:spPr>
              <a:xfrm>
                <a:off x="4623031" y="4243170"/>
                <a:ext cx="134276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rPr>
                        <m:t>𝑅𝑥</m:t>
                      </m:r>
                      <m:r>
                        <m:rPr>
                          <m:nor/>
                        </m:rPr>
                        <a:rPr lang="vi-VN" i="1">
                          <a:latin typeface="Cambria Math" panose="02040503050406030204" pitchFamily="18" charset="0"/>
                        </a:rPr>
                        <m:t> </m:t>
                      </m:r>
                      <m:r>
                        <a:rPr lang="vi-VN" i="0">
                          <a:latin typeface="Cambria Math" panose="02040503050406030204" pitchFamily="18" charset="0"/>
                        </a:rPr>
                        <m:t>=</m:t>
                      </m:r>
                      <m:r>
                        <m:rPr>
                          <m:nor/>
                        </m:rPr>
                        <a:rPr lang="vi-VN" i="1">
                          <a:latin typeface="Cambria Math" panose="02040503050406030204" pitchFamily="18" charset="0"/>
                        </a:rPr>
                        <m:t> </m:t>
                      </m:r>
                      <m:sSup>
                        <m:sSupPr>
                          <m:ctrlPr>
                            <a:rPr lang="vi-VN" i="1">
                              <a:latin typeface="Cambria Math" panose="02040503050406030204" pitchFamily="18" charset="0"/>
                            </a:rPr>
                          </m:ctrlPr>
                        </m:sSupPr>
                        <m:e>
                          <m:r>
                            <a:rPr lang="vi-VN" i="1">
                              <a:latin typeface="Cambria Math" panose="02040503050406030204" pitchFamily="18" charset="0"/>
                            </a:rPr>
                            <m:t>𝑄</m:t>
                          </m:r>
                        </m:e>
                        <m:sup>
                          <m:r>
                            <a:rPr lang="vi-VN" i="1">
                              <a:latin typeface="Cambria Math" panose="02040503050406030204" pitchFamily="18" charset="0"/>
                            </a:rPr>
                            <m:t>𝑇</m:t>
                          </m:r>
                        </m:sup>
                      </m:sSup>
                      <m:r>
                        <a:rPr lang="vi-VN" i="1">
                          <a:latin typeface="Cambria Math" panose="02040503050406030204" pitchFamily="18" charset="0"/>
                        </a:rPr>
                        <m:t>𝑏</m:t>
                      </m:r>
                    </m:oMath>
                  </m:oMathPara>
                </a14:m>
                <a:endParaRPr lang="vi-VN" dirty="0"/>
              </a:p>
            </p:txBody>
          </p:sp>
        </mc:Choice>
        <mc:Fallback xmlns="">
          <p:sp>
            <p:nvSpPr>
              <p:cNvPr id="13" name="Rectangle 12"/>
              <p:cNvSpPr>
                <a:spLocks noRot="1" noChangeAspect="1" noMove="1" noResize="1" noEditPoints="1" noAdjustHandles="1" noChangeArrowheads="1" noChangeShapeType="1" noTextEdit="1"/>
              </p:cNvSpPr>
              <p:nvPr/>
            </p:nvSpPr>
            <p:spPr>
              <a:xfrm>
                <a:off x="4623031" y="4243170"/>
                <a:ext cx="1342763" cy="369332"/>
              </a:xfrm>
              <a:prstGeom prst="rect">
                <a:avLst/>
              </a:prstGeom>
              <a:blipFill>
                <a:blip r:embed="rId2"/>
                <a:stretch>
                  <a:fillRect b="-11475"/>
                </a:stretch>
              </a:blipFill>
            </p:spPr>
            <p:txBody>
              <a:bodyPr/>
              <a:lstStyle/>
              <a:p>
                <a:r>
                  <a:rPr lang="en-US">
                    <a:noFill/>
                  </a:rPr>
                  <a:t> </a:t>
                </a:r>
              </a:p>
            </p:txBody>
          </p:sp>
        </mc:Fallback>
      </mc:AlternateContent>
      <p:pic>
        <p:nvPicPr>
          <p:cNvPr id="14" name="Picture 13"/>
          <p:cNvPicPr>
            <a:picLocks noChangeAspect="1"/>
          </p:cNvPicPr>
          <p:nvPr/>
        </p:nvPicPr>
        <p:blipFill>
          <a:blip r:embed="rId3"/>
          <a:stretch>
            <a:fillRect/>
          </a:stretch>
        </p:blipFill>
        <p:spPr>
          <a:xfrm>
            <a:off x="2478517" y="2508242"/>
            <a:ext cx="5338829" cy="1528108"/>
          </a:xfrm>
          <a:prstGeom prst="rect">
            <a:avLst/>
          </a:prstGeom>
        </p:spPr>
      </p:pic>
      <p:sp>
        <p:nvSpPr>
          <p:cNvPr id="12" name="Title 1">
            <a:extLst>
              <a:ext uri="{FF2B5EF4-FFF2-40B4-BE49-F238E27FC236}">
                <a16:creationId xmlns:a16="http://schemas.microsoft.com/office/drawing/2014/main" id="{91D311E4-D21C-4A5D-9429-96F96EFB6905}"/>
              </a:ext>
            </a:extLst>
          </p:cNvPr>
          <p:cNvSpPr>
            <a:spLocks noGrp="1"/>
          </p:cNvSpPr>
          <p:nvPr>
            <p:ph type="title"/>
          </p:nvPr>
        </p:nvSpPr>
        <p:spPr>
          <a:xfrm>
            <a:off x="679902" y="378377"/>
            <a:ext cx="10177203" cy="507076"/>
          </a:xfrm>
        </p:spPr>
        <p:txBody>
          <a:bodyPr>
            <a:normAutofit fontScale="90000"/>
          </a:bodyPr>
          <a:lstStyle/>
          <a:p>
            <a:r>
              <a:rPr lang="en-US" dirty="0" err="1"/>
              <a:t>Phương</a:t>
            </a:r>
            <a:r>
              <a:rPr lang="en-US" dirty="0"/>
              <a:t> </a:t>
            </a:r>
            <a:r>
              <a:rPr lang="en-US" dirty="0" err="1"/>
              <a:t>pháp</a:t>
            </a:r>
            <a:r>
              <a:rPr lang="en-US" dirty="0"/>
              <a:t> 2: Phân </a:t>
            </a:r>
            <a:r>
              <a:rPr lang="en-US" dirty="0" err="1"/>
              <a:t>tích</a:t>
            </a:r>
            <a:r>
              <a:rPr lang="en-US" dirty="0"/>
              <a:t> QR</a:t>
            </a:r>
            <a:endParaRPr lang="vi-VN" dirty="0"/>
          </a:p>
        </p:txBody>
      </p:sp>
    </p:spTree>
    <p:extLst>
      <p:ext uri="{BB962C8B-B14F-4D97-AF65-F5344CB8AC3E}">
        <p14:creationId xmlns:p14="http://schemas.microsoft.com/office/powerpoint/2010/main" val="370104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925FDB-FD69-485B-8B38-70220D20CF9A}"/>
              </a:ext>
            </a:extLst>
          </p:cNvPr>
          <p:cNvPicPr>
            <a:picLocks noChangeAspect="1"/>
          </p:cNvPicPr>
          <p:nvPr/>
        </p:nvPicPr>
        <p:blipFill>
          <a:blip r:embed="rId2"/>
          <a:stretch>
            <a:fillRect/>
          </a:stretch>
        </p:blipFill>
        <p:spPr>
          <a:xfrm>
            <a:off x="1867757" y="504825"/>
            <a:ext cx="9001198" cy="6057900"/>
          </a:xfrm>
          <a:prstGeom prst="rect">
            <a:avLst/>
          </a:prstGeom>
        </p:spPr>
      </p:pic>
    </p:spTree>
    <p:extLst>
      <p:ext uri="{BB962C8B-B14F-4D97-AF65-F5344CB8AC3E}">
        <p14:creationId xmlns:p14="http://schemas.microsoft.com/office/powerpoint/2010/main" val="1285747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C441F2-FFAC-4467-B53E-97BFA328A0AD}"/>
              </a:ext>
            </a:extLst>
          </p:cNvPr>
          <p:cNvPicPr>
            <a:picLocks noChangeAspect="1"/>
          </p:cNvPicPr>
          <p:nvPr/>
        </p:nvPicPr>
        <p:blipFill>
          <a:blip r:embed="rId2"/>
          <a:stretch>
            <a:fillRect/>
          </a:stretch>
        </p:blipFill>
        <p:spPr>
          <a:xfrm>
            <a:off x="1614487" y="990600"/>
            <a:ext cx="9534525" cy="5753100"/>
          </a:xfrm>
          <a:prstGeom prst="rect">
            <a:avLst/>
          </a:prstGeom>
        </p:spPr>
      </p:pic>
      <p:sp>
        <p:nvSpPr>
          <p:cNvPr id="4" name="Title 1">
            <a:extLst>
              <a:ext uri="{FF2B5EF4-FFF2-40B4-BE49-F238E27FC236}">
                <a16:creationId xmlns:a16="http://schemas.microsoft.com/office/drawing/2014/main" id="{C3C506C1-BD91-480B-B25C-503EB49F9214}"/>
              </a:ext>
            </a:extLst>
          </p:cNvPr>
          <p:cNvSpPr>
            <a:spLocks noGrp="1"/>
          </p:cNvSpPr>
          <p:nvPr>
            <p:ph type="title"/>
          </p:nvPr>
        </p:nvSpPr>
        <p:spPr>
          <a:xfrm>
            <a:off x="679902" y="378377"/>
            <a:ext cx="10177203" cy="507076"/>
          </a:xfrm>
        </p:spPr>
        <p:txBody>
          <a:bodyPr>
            <a:normAutofit fontScale="90000"/>
          </a:bodyPr>
          <a:lstStyle/>
          <a:p>
            <a:r>
              <a:rPr lang="en-US" dirty="0" err="1"/>
              <a:t>Phần</a:t>
            </a:r>
            <a:r>
              <a:rPr lang="en-US" dirty="0"/>
              <a:t> </a:t>
            </a:r>
            <a:r>
              <a:rPr lang="en-US" dirty="0" err="1"/>
              <a:t>nâng</a:t>
            </a:r>
            <a:r>
              <a:rPr lang="en-US" dirty="0"/>
              <a:t> </a:t>
            </a:r>
            <a:r>
              <a:rPr lang="en-US" dirty="0" err="1"/>
              <a:t>cao</a:t>
            </a:r>
            <a:r>
              <a:rPr lang="en-US" dirty="0"/>
              <a:t>: Phân </a:t>
            </a:r>
            <a:r>
              <a:rPr lang="en-US" dirty="0" err="1"/>
              <a:t>tích</a:t>
            </a:r>
            <a:r>
              <a:rPr lang="en-US" dirty="0"/>
              <a:t> SVD</a:t>
            </a:r>
            <a:endParaRPr lang="vi-VN" dirty="0"/>
          </a:p>
        </p:txBody>
      </p:sp>
    </p:spTree>
    <p:extLst>
      <p:ext uri="{BB962C8B-B14F-4D97-AF65-F5344CB8AC3E}">
        <p14:creationId xmlns:p14="http://schemas.microsoft.com/office/powerpoint/2010/main" val="1159362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8E1941-37EC-4169-9E88-8EDD602F2B45}"/>
              </a:ext>
            </a:extLst>
          </p:cNvPr>
          <p:cNvPicPr>
            <a:picLocks noChangeAspect="1"/>
          </p:cNvPicPr>
          <p:nvPr/>
        </p:nvPicPr>
        <p:blipFill>
          <a:blip r:embed="rId2"/>
          <a:stretch>
            <a:fillRect/>
          </a:stretch>
        </p:blipFill>
        <p:spPr>
          <a:xfrm>
            <a:off x="2181225" y="609582"/>
            <a:ext cx="8101013" cy="2976618"/>
          </a:xfrm>
          <a:prstGeom prst="rect">
            <a:avLst/>
          </a:prstGeom>
        </p:spPr>
      </p:pic>
      <p:pic>
        <p:nvPicPr>
          <p:cNvPr id="5" name="Picture 4">
            <a:extLst>
              <a:ext uri="{FF2B5EF4-FFF2-40B4-BE49-F238E27FC236}">
                <a16:creationId xmlns:a16="http://schemas.microsoft.com/office/drawing/2014/main" id="{43409C83-E4AE-4073-888A-8EF7D324E280}"/>
              </a:ext>
            </a:extLst>
          </p:cNvPr>
          <p:cNvPicPr>
            <a:picLocks noChangeAspect="1"/>
          </p:cNvPicPr>
          <p:nvPr/>
        </p:nvPicPr>
        <p:blipFill>
          <a:blip r:embed="rId3"/>
          <a:stretch>
            <a:fillRect/>
          </a:stretch>
        </p:blipFill>
        <p:spPr>
          <a:xfrm>
            <a:off x="2181225" y="3586200"/>
            <a:ext cx="8101013" cy="3024281"/>
          </a:xfrm>
          <a:prstGeom prst="rect">
            <a:avLst/>
          </a:prstGeom>
        </p:spPr>
      </p:pic>
    </p:spTree>
    <p:extLst>
      <p:ext uri="{BB962C8B-B14F-4D97-AF65-F5344CB8AC3E}">
        <p14:creationId xmlns:p14="http://schemas.microsoft.com/office/powerpoint/2010/main" val="2731166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F73D04-8992-4904-A2E7-1E0FFCF64BCB}"/>
              </a:ext>
            </a:extLst>
          </p:cNvPr>
          <p:cNvPicPr>
            <a:picLocks noChangeAspect="1"/>
          </p:cNvPicPr>
          <p:nvPr/>
        </p:nvPicPr>
        <p:blipFill>
          <a:blip r:embed="rId2"/>
          <a:stretch>
            <a:fillRect/>
          </a:stretch>
        </p:blipFill>
        <p:spPr>
          <a:xfrm>
            <a:off x="759618" y="1550896"/>
            <a:ext cx="10891690" cy="3611654"/>
          </a:xfrm>
          <a:prstGeom prst="rect">
            <a:avLst/>
          </a:prstGeom>
        </p:spPr>
      </p:pic>
    </p:spTree>
    <p:extLst>
      <p:ext uri="{BB962C8B-B14F-4D97-AF65-F5344CB8AC3E}">
        <p14:creationId xmlns:p14="http://schemas.microsoft.com/office/powerpoint/2010/main" val="680062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D1CFE5-D1C2-4B76-97FF-15CD696FEF9A}"/>
              </a:ext>
            </a:extLst>
          </p:cNvPr>
          <p:cNvPicPr>
            <a:picLocks noChangeAspect="1"/>
          </p:cNvPicPr>
          <p:nvPr/>
        </p:nvPicPr>
        <p:blipFill>
          <a:blip r:embed="rId2"/>
          <a:stretch>
            <a:fillRect/>
          </a:stretch>
        </p:blipFill>
        <p:spPr>
          <a:xfrm>
            <a:off x="2086639" y="561975"/>
            <a:ext cx="7999671" cy="5943600"/>
          </a:xfrm>
          <a:prstGeom prst="rect">
            <a:avLst/>
          </a:prstGeom>
        </p:spPr>
      </p:pic>
    </p:spTree>
    <p:extLst>
      <p:ext uri="{BB962C8B-B14F-4D97-AF65-F5344CB8AC3E}">
        <p14:creationId xmlns:p14="http://schemas.microsoft.com/office/powerpoint/2010/main" val="1871193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10DB46-E6D3-4210-B168-12338635E959}"/>
              </a:ext>
            </a:extLst>
          </p:cNvPr>
          <p:cNvPicPr>
            <a:picLocks noChangeAspect="1"/>
          </p:cNvPicPr>
          <p:nvPr/>
        </p:nvPicPr>
        <p:blipFill>
          <a:blip r:embed="rId2"/>
          <a:stretch>
            <a:fillRect/>
          </a:stretch>
        </p:blipFill>
        <p:spPr>
          <a:xfrm>
            <a:off x="1743075" y="390525"/>
            <a:ext cx="8705850" cy="6076950"/>
          </a:xfrm>
          <a:prstGeom prst="rect">
            <a:avLst/>
          </a:prstGeom>
        </p:spPr>
      </p:pic>
      <p:pic>
        <p:nvPicPr>
          <p:cNvPr id="3" name="Picture 2">
            <a:extLst>
              <a:ext uri="{FF2B5EF4-FFF2-40B4-BE49-F238E27FC236}">
                <a16:creationId xmlns:a16="http://schemas.microsoft.com/office/drawing/2014/main" id="{9FF4050A-8C1D-441B-816D-25F5E1B9F365}"/>
              </a:ext>
            </a:extLst>
          </p:cNvPr>
          <p:cNvPicPr>
            <a:picLocks noChangeAspect="1"/>
          </p:cNvPicPr>
          <p:nvPr/>
        </p:nvPicPr>
        <p:blipFill>
          <a:blip r:embed="rId3"/>
          <a:stretch>
            <a:fillRect/>
          </a:stretch>
        </p:blipFill>
        <p:spPr>
          <a:xfrm>
            <a:off x="1581150" y="2479708"/>
            <a:ext cx="9029700" cy="2181225"/>
          </a:xfrm>
          <a:prstGeom prst="rect">
            <a:avLst/>
          </a:prstGeom>
        </p:spPr>
      </p:pic>
    </p:spTree>
    <p:extLst>
      <p:ext uri="{BB962C8B-B14F-4D97-AF65-F5344CB8AC3E}">
        <p14:creationId xmlns:p14="http://schemas.microsoft.com/office/powerpoint/2010/main" val="222576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665FEE-A2E6-453A-AFDD-0D35D0A3E4A6}"/>
              </a:ext>
            </a:extLst>
          </p:cNvPr>
          <p:cNvPicPr>
            <a:picLocks noChangeAspect="1"/>
          </p:cNvPicPr>
          <p:nvPr/>
        </p:nvPicPr>
        <p:blipFill>
          <a:blip r:embed="rId2"/>
          <a:stretch>
            <a:fillRect/>
          </a:stretch>
        </p:blipFill>
        <p:spPr>
          <a:xfrm>
            <a:off x="1593978" y="2528802"/>
            <a:ext cx="8858250" cy="1543050"/>
          </a:xfrm>
          <a:prstGeom prst="rect">
            <a:avLst/>
          </a:prstGeom>
        </p:spPr>
      </p:pic>
      <p:sp>
        <p:nvSpPr>
          <p:cNvPr id="2" name="TextBox 1">
            <a:extLst>
              <a:ext uri="{FF2B5EF4-FFF2-40B4-BE49-F238E27FC236}">
                <a16:creationId xmlns:a16="http://schemas.microsoft.com/office/drawing/2014/main" id="{D2F7E060-3BFD-455C-B6BB-CD6912F4B155}"/>
              </a:ext>
            </a:extLst>
          </p:cNvPr>
          <p:cNvSpPr txBox="1"/>
          <p:nvPr/>
        </p:nvSpPr>
        <p:spPr>
          <a:xfrm>
            <a:off x="821287" y="1758871"/>
            <a:ext cx="8901404" cy="369332"/>
          </a:xfrm>
          <a:prstGeom prst="rect">
            <a:avLst/>
          </a:prstGeom>
          <a:noFill/>
        </p:spPr>
        <p:txBody>
          <a:bodyPr wrap="square" rtlCol="0">
            <a:spAutoFit/>
          </a:bodyPr>
          <a:lstStyle/>
          <a:p>
            <a:r>
              <a:rPr lang="en-US" dirty="0" err="1"/>
              <a:t>Đánh</a:t>
            </a:r>
            <a:r>
              <a:rPr lang="en-US" dirty="0"/>
              <a:t> </a:t>
            </a:r>
            <a:r>
              <a:rPr lang="en-US" dirty="0" err="1"/>
              <a:t>giá</a:t>
            </a:r>
            <a:r>
              <a:rPr lang="en-US" dirty="0"/>
              <a:t> </a:t>
            </a:r>
            <a:r>
              <a:rPr lang="en-US" dirty="0" err="1"/>
              <a:t>sai</a:t>
            </a:r>
            <a:r>
              <a:rPr lang="en-US" dirty="0"/>
              <a:t> </a:t>
            </a:r>
            <a:r>
              <a:rPr lang="en-US" dirty="0" err="1"/>
              <a:t>số</a:t>
            </a:r>
            <a:r>
              <a:rPr lang="en-US" dirty="0"/>
              <a:t> </a:t>
            </a:r>
            <a:r>
              <a:rPr lang="en-US" dirty="0" err="1"/>
              <a:t>của</a:t>
            </a:r>
            <a:r>
              <a:rPr lang="en-US" dirty="0"/>
              <a:t> </a:t>
            </a:r>
            <a:r>
              <a:rPr lang="en-US" dirty="0" err="1"/>
              <a:t>đa</a:t>
            </a:r>
            <a:r>
              <a:rPr lang="en-US" dirty="0"/>
              <a:t> </a:t>
            </a:r>
            <a:r>
              <a:rPr lang="en-US" dirty="0" err="1"/>
              <a:t>thức</a:t>
            </a:r>
            <a:r>
              <a:rPr lang="en-US" dirty="0"/>
              <a:t> </a:t>
            </a:r>
            <a:r>
              <a:rPr lang="en-US" dirty="0" err="1"/>
              <a:t>nội</a:t>
            </a:r>
            <a:r>
              <a:rPr lang="en-US" dirty="0"/>
              <a:t> </a:t>
            </a:r>
            <a:r>
              <a:rPr lang="en-US" dirty="0" err="1"/>
              <a:t>suy</a:t>
            </a:r>
            <a:r>
              <a:rPr lang="en-US" dirty="0"/>
              <a:t> </a:t>
            </a:r>
            <a:r>
              <a:rPr lang="en-US" dirty="0" err="1"/>
              <a:t>bằng</a:t>
            </a:r>
            <a:r>
              <a:rPr lang="en-US" dirty="0"/>
              <a:t> </a:t>
            </a:r>
            <a:r>
              <a:rPr lang="en-US" dirty="0" err="1"/>
              <a:t>độ</a:t>
            </a:r>
            <a:r>
              <a:rPr lang="en-US" dirty="0"/>
              <a:t> </a:t>
            </a:r>
            <a:r>
              <a:rPr lang="en-US" dirty="0" err="1"/>
              <a:t>lệch</a:t>
            </a:r>
            <a:r>
              <a:rPr lang="en-US" dirty="0"/>
              <a:t> </a:t>
            </a:r>
            <a:r>
              <a:rPr lang="en-US" dirty="0" err="1"/>
              <a:t>chuẩn</a:t>
            </a:r>
            <a:r>
              <a:rPr lang="en-US" dirty="0"/>
              <a:t>: </a:t>
            </a:r>
            <a:r>
              <a:rPr lang="en-US" dirty="0" err="1"/>
              <a:t>càng</a:t>
            </a:r>
            <a:r>
              <a:rPr lang="en-US" dirty="0"/>
              <a:t> </a:t>
            </a:r>
            <a:r>
              <a:rPr lang="en-US" dirty="0" err="1"/>
              <a:t>bé</a:t>
            </a:r>
            <a:r>
              <a:rPr lang="en-US" dirty="0"/>
              <a:t> </a:t>
            </a:r>
            <a:r>
              <a:rPr lang="en-US" dirty="0" err="1"/>
              <a:t>càng</a:t>
            </a:r>
            <a:r>
              <a:rPr lang="en-US" dirty="0"/>
              <a:t> </a:t>
            </a:r>
            <a:r>
              <a:rPr lang="en-US" dirty="0" err="1"/>
              <a:t>tốt</a:t>
            </a:r>
            <a:endParaRPr lang="en-US" dirty="0"/>
          </a:p>
        </p:txBody>
      </p:sp>
      <p:sp>
        <p:nvSpPr>
          <p:cNvPr id="5" name="TextBox 4">
            <a:extLst>
              <a:ext uri="{FF2B5EF4-FFF2-40B4-BE49-F238E27FC236}">
                <a16:creationId xmlns:a16="http://schemas.microsoft.com/office/drawing/2014/main" id="{0B904760-98BE-471D-B22D-25FA1AEBFD57}"/>
              </a:ext>
            </a:extLst>
          </p:cNvPr>
          <p:cNvSpPr txBox="1"/>
          <p:nvPr/>
        </p:nvSpPr>
        <p:spPr>
          <a:xfrm>
            <a:off x="821287" y="387587"/>
            <a:ext cx="10403632" cy="1077218"/>
          </a:xfrm>
          <a:prstGeom prst="rect">
            <a:avLst/>
          </a:prstGeom>
          <a:noFill/>
        </p:spPr>
        <p:txBody>
          <a:bodyPr wrap="square" rtlCol="0">
            <a:spAutoFit/>
          </a:bodyPr>
          <a:lstStyle/>
          <a:p>
            <a:r>
              <a:rPr lang="en-US" sz="3200" dirty="0">
                <a:latin typeface="+mj-lt"/>
              </a:rPr>
              <a:t>LỰA CHỌN ĐA THỨC NỘI SUY NÀO CHO PHÙ HỢP BẢNG DỮ LIỆU</a:t>
            </a:r>
          </a:p>
        </p:txBody>
      </p:sp>
    </p:spTree>
    <p:extLst>
      <p:ext uri="{BB962C8B-B14F-4D97-AF65-F5344CB8AC3E}">
        <p14:creationId xmlns:p14="http://schemas.microsoft.com/office/powerpoint/2010/main" val="1170866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20A9E5-E031-440D-9788-C435E6721D5A}"/>
              </a:ext>
            </a:extLst>
          </p:cNvPr>
          <p:cNvPicPr>
            <a:picLocks noChangeAspect="1"/>
          </p:cNvPicPr>
          <p:nvPr/>
        </p:nvPicPr>
        <p:blipFill>
          <a:blip r:embed="rId2"/>
          <a:stretch>
            <a:fillRect/>
          </a:stretch>
        </p:blipFill>
        <p:spPr>
          <a:xfrm>
            <a:off x="369349" y="325699"/>
            <a:ext cx="5726651" cy="1308118"/>
          </a:xfrm>
          <a:prstGeom prst="rect">
            <a:avLst/>
          </a:prstGeom>
        </p:spPr>
      </p:pic>
      <p:sp>
        <p:nvSpPr>
          <p:cNvPr id="9" name="TextBox 8">
            <a:extLst>
              <a:ext uri="{FF2B5EF4-FFF2-40B4-BE49-F238E27FC236}">
                <a16:creationId xmlns:a16="http://schemas.microsoft.com/office/drawing/2014/main" id="{D998625F-3A7D-4BB4-BD76-82720F4B07E1}"/>
              </a:ext>
            </a:extLst>
          </p:cNvPr>
          <p:cNvSpPr txBox="1"/>
          <p:nvPr/>
        </p:nvSpPr>
        <p:spPr>
          <a:xfrm>
            <a:off x="298327" y="1952954"/>
            <a:ext cx="6107836" cy="369332"/>
          </a:xfrm>
          <a:prstGeom prst="rect">
            <a:avLst/>
          </a:prstGeom>
          <a:noFill/>
        </p:spPr>
        <p:txBody>
          <a:bodyPr wrap="square">
            <a:spAutoFit/>
          </a:bodyPr>
          <a:lstStyle/>
          <a:p>
            <a:r>
              <a:rPr lang="en-US" dirty="0" err="1"/>
              <a:t>Lời</a:t>
            </a:r>
            <a:r>
              <a:rPr lang="en-US" dirty="0"/>
              <a:t> </a:t>
            </a:r>
            <a:r>
              <a:rPr lang="en-US" dirty="0" err="1"/>
              <a:t>giải</a:t>
            </a:r>
            <a:r>
              <a:rPr lang="en-US" dirty="0"/>
              <a:t>: </a:t>
            </a:r>
            <a:r>
              <a:rPr lang="en-US" dirty="0" err="1"/>
              <a:t>Đáp</a:t>
            </a:r>
            <a:r>
              <a:rPr lang="en-US" dirty="0"/>
              <a:t> </a:t>
            </a:r>
            <a:r>
              <a:rPr lang="en-US" dirty="0" err="1"/>
              <a:t>án</a:t>
            </a:r>
            <a:r>
              <a:rPr lang="en-US" dirty="0"/>
              <a:t> </a:t>
            </a:r>
            <a:r>
              <a:rPr lang="en-US" dirty="0" err="1"/>
              <a:t>là</a:t>
            </a:r>
            <a:r>
              <a:rPr lang="en-US" dirty="0"/>
              <a:t> f(x) = 2.927 + 0.6431x</a:t>
            </a:r>
          </a:p>
        </p:txBody>
      </p:sp>
      <p:pic>
        <p:nvPicPr>
          <p:cNvPr id="11" name="Picture 10">
            <a:extLst>
              <a:ext uri="{FF2B5EF4-FFF2-40B4-BE49-F238E27FC236}">
                <a16:creationId xmlns:a16="http://schemas.microsoft.com/office/drawing/2014/main" id="{943A8D91-F13E-428E-8F9C-57BD151018DF}"/>
              </a:ext>
            </a:extLst>
          </p:cNvPr>
          <p:cNvPicPr>
            <a:picLocks noChangeAspect="1"/>
          </p:cNvPicPr>
          <p:nvPr/>
        </p:nvPicPr>
        <p:blipFill>
          <a:blip r:embed="rId3"/>
          <a:stretch>
            <a:fillRect/>
          </a:stretch>
        </p:blipFill>
        <p:spPr>
          <a:xfrm>
            <a:off x="6925601" y="223321"/>
            <a:ext cx="5040759" cy="3205679"/>
          </a:xfrm>
          <a:prstGeom prst="rect">
            <a:avLst/>
          </a:prstGeom>
        </p:spPr>
      </p:pic>
      <p:pic>
        <p:nvPicPr>
          <p:cNvPr id="13" name="Picture 12">
            <a:extLst>
              <a:ext uri="{FF2B5EF4-FFF2-40B4-BE49-F238E27FC236}">
                <a16:creationId xmlns:a16="http://schemas.microsoft.com/office/drawing/2014/main" id="{DC7B4FF6-27B5-4979-A668-865484AAF11B}"/>
              </a:ext>
            </a:extLst>
          </p:cNvPr>
          <p:cNvPicPr>
            <a:picLocks noChangeAspect="1"/>
          </p:cNvPicPr>
          <p:nvPr/>
        </p:nvPicPr>
        <p:blipFill>
          <a:blip r:embed="rId4"/>
          <a:stretch>
            <a:fillRect/>
          </a:stretch>
        </p:blipFill>
        <p:spPr>
          <a:xfrm>
            <a:off x="369349" y="2641424"/>
            <a:ext cx="6551443" cy="3734175"/>
          </a:xfrm>
          <a:prstGeom prst="rect">
            <a:avLst/>
          </a:prstGeom>
        </p:spPr>
      </p:pic>
    </p:spTree>
    <p:extLst>
      <p:ext uri="{BB962C8B-B14F-4D97-AF65-F5344CB8AC3E}">
        <p14:creationId xmlns:p14="http://schemas.microsoft.com/office/powerpoint/2010/main" val="72710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95AA3-44C8-3ED1-29DB-790ECF5B4F2A}"/>
              </a:ext>
            </a:extLst>
          </p:cNvPr>
          <p:cNvSpPr>
            <a:spLocks noGrp="1"/>
          </p:cNvSpPr>
          <p:nvPr>
            <p:ph type="title"/>
          </p:nvPr>
        </p:nvSpPr>
        <p:spPr>
          <a:xfrm>
            <a:off x="684212" y="155029"/>
            <a:ext cx="6178228" cy="1507067"/>
          </a:xfrm>
        </p:spPr>
        <p:txBody>
          <a:bodyPr>
            <a:normAutofit/>
          </a:bodyPr>
          <a:lstStyle/>
          <a:p>
            <a:r>
              <a:rPr lang="en-US" sz="2400" dirty="0"/>
              <a:t>Bài </a:t>
            </a:r>
            <a:r>
              <a:rPr lang="en-US" sz="2400" dirty="0" err="1"/>
              <a:t>toán</a:t>
            </a:r>
            <a:r>
              <a:rPr lang="en-US" sz="2400" dirty="0"/>
              <a:t> </a:t>
            </a:r>
            <a:r>
              <a:rPr lang="en-US" sz="2400" dirty="0" err="1"/>
              <a:t>hồi</a:t>
            </a:r>
            <a:r>
              <a:rPr lang="en-US" sz="2400" dirty="0"/>
              <a:t> </a:t>
            </a:r>
            <a:r>
              <a:rPr lang="en-US" sz="2400" dirty="0" err="1"/>
              <a:t>quy</a:t>
            </a:r>
            <a:r>
              <a:rPr lang="en-US" sz="2400" dirty="0"/>
              <a:t> </a:t>
            </a:r>
            <a:r>
              <a:rPr lang="en-US" sz="2400" dirty="0" err="1"/>
              <a:t>đa</a:t>
            </a:r>
            <a:r>
              <a:rPr lang="en-US" sz="2400" dirty="0"/>
              <a:t> </a:t>
            </a:r>
            <a:r>
              <a:rPr lang="en-US" sz="2400" dirty="0" err="1"/>
              <a:t>tuyến</a:t>
            </a:r>
            <a:r>
              <a:rPr lang="en-US" sz="2400" dirty="0"/>
              <a:t> </a:t>
            </a:r>
            <a:r>
              <a:rPr lang="en-US" sz="2400" dirty="0" err="1"/>
              <a:t>tính</a:t>
            </a:r>
            <a:r>
              <a:rPr lang="en-US" sz="2400" dirty="0"/>
              <a:t> </a:t>
            </a:r>
            <a:br>
              <a:rPr lang="en-US" sz="2400" dirty="0"/>
            </a:br>
            <a:r>
              <a:rPr lang="en-US" sz="2400" dirty="0"/>
              <a:t>(multiple linear regression)</a:t>
            </a:r>
          </a:p>
        </p:txBody>
      </p:sp>
      <p:pic>
        <p:nvPicPr>
          <p:cNvPr id="7" name="Picture 6">
            <a:extLst>
              <a:ext uri="{FF2B5EF4-FFF2-40B4-BE49-F238E27FC236}">
                <a16:creationId xmlns:a16="http://schemas.microsoft.com/office/drawing/2014/main" id="{89FE2490-9B46-6F58-D19A-F5B0BEC70686}"/>
              </a:ext>
            </a:extLst>
          </p:cNvPr>
          <p:cNvPicPr>
            <a:picLocks noChangeAspect="1"/>
          </p:cNvPicPr>
          <p:nvPr/>
        </p:nvPicPr>
        <p:blipFill>
          <a:blip r:embed="rId2"/>
          <a:stretch>
            <a:fillRect/>
          </a:stretch>
        </p:blipFill>
        <p:spPr>
          <a:xfrm>
            <a:off x="1042131" y="2030211"/>
            <a:ext cx="10107738" cy="3216491"/>
          </a:xfrm>
          <a:prstGeom prst="rect">
            <a:avLst/>
          </a:prstGeom>
        </p:spPr>
      </p:pic>
    </p:spTree>
    <p:extLst>
      <p:ext uri="{BB962C8B-B14F-4D97-AF65-F5344CB8AC3E}">
        <p14:creationId xmlns:p14="http://schemas.microsoft.com/office/powerpoint/2010/main" val="2893062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9D536-818A-4CC8-2CAF-32A0999F3A37}"/>
              </a:ext>
            </a:extLst>
          </p:cNvPr>
          <p:cNvSpPr>
            <a:spLocks noGrp="1"/>
          </p:cNvSpPr>
          <p:nvPr>
            <p:ph type="title"/>
          </p:nvPr>
        </p:nvSpPr>
        <p:spPr>
          <a:xfrm>
            <a:off x="684212" y="332583"/>
            <a:ext cx="9347555" cy="519673"/>
          </a:xfrm>
        </p:spPr>
        <p:txBody>
          <a:bodyPr>
            <a:normAutofit fontScale="90000"/>
          </a:bodyPr>
          <a:lstStyle/>
          <a:p>
            <a:r>
              <a:rPr lang="en-US" dirty="0" err="1"/>
              <a:t>Ví</a:t>
            </a:r>
            <a:r>
              <a:rPr lang="en-US" dirty="0"/>
              <a:t> </a:t>
            </a:r>
            <a:r>
              <a:rPr lang="en-US" dirty="0" err="1"/>
              <a:t>dụ</a:t>
            </a:r>
            <a:r>
              <a:rPr lang="en-US" dirty="0"/>
              <a:t> </a:t>
            </a:r>
            <a:r>
              <a:rPr lang="en-US" dirty="0" err="1"/>
              <a:t>mô</a:t>
            </a:r>
            <a:r>
              <a:rPr lang="en-US" dirty="0"/>
              <a:t> </a:t>
            </a:r>
            <a:r>
              <a:rPr lang="en-US" dirty="0" err="1"/>
              <a:t>hình</a:t>
            </a:r>
            <a:r>
              <a:rPr lang="en-US" dirty="0"/>
              <a:t> </a:t>
            </a:r>
            <a:r>
              <a:rPr lang="en-US" dirty="0" err="1"/>
              <a:t>hồi</a:t>
            </a:r>
            <a:r>
              <a:rPr lang="en-US" dirty="0"/>
              <a:t> </a:t>
            </a:r>
            <a:r>
              <a:rPr lang="en-US" dirty="0" err="1"/>
              <a:t>quy</a:t>
            </a:r>
            <a:endParaRPr lang="en-US" dirty="0"/>
          </a:p>
        </p:txBody>
      </p:sp>
      <p:sp>
        <p:nvSpPr>
          <p:cNvPr id="3" name="Content Placeholder 2">
            <a:extLst>
              <a:ext uri="{FF2B5EF4-FFF2-40B4-BE49-F238E27FC236}">
                <a16:creationId xmlns:a16="http://schemas.microsoft.com/office/drawing/2014/main" id="{E4962C37-1E7E-93D0-C6FB-1AB3F7603FCA}"/>
              </a:ext>
            </a:extLst>
          </p:cNvPr>
          <p:cNvSpPr>
            <a:spLocks noGrp="1"/>
          </p:cNvSpPr>
          <p:nvPr>
            <p:ph idx="1"/>
          </p:nvPr>
        </p:nvSpPr>
        <p:spPr>
          <a:xfrm>
            <a:off x="817377" y="3508899"/>
            <a:ext cx="10022258" cy="2376996"/>
          </a:xfrm>
        </p:spPr>
        <p:txBody>
          <a:bodyPr>
            <a:noAutofit/>
          </a:bodyPr>
          <a:lstStyle/>
          <a:p>
            <a:pPr marL="0" indent="0">
              <a:buNone/>
            </a:pP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Bài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toán</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hồi</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quy</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đa</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biến</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(multiple regression)</a:t>
            </a:r>
          </a:p>
          <a:p>
            <a:pPr marL="0" indent="0">
              <a:buNone/>
            </a:pPr>
            <a:r>
              <a:rPr lang="vi-VN" dirty="0">
                <a:solidFill>
                  <a:schemeClr val="tx1"/>
                </a:solidFill>
                <a:latin typeface="Tahoma" panose="020B0604030504040204" pitchFamily="34" charset="0"/>
                <a:ea typeface="Tahoma" panose="020B0604030504040204" pitchFamily="34" charset="0"/>
                <a:cs typeface="Tahoma" panose="020B0604030504040204" pitchFamily="34" charset="0"/>
              </a:rPr>
              <a:t>Ví dụ</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2</a:t>
            </a:r>
            <a:r>
              <a:rPr lang="vi-VN"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Mức</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chi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tiêu</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hộ</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gia</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đình</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 f (Thu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nhập</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Địa</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điểm</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Số</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thành</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viên)</a:t>
            </a:r>
          </a:p>
          <a:p>
            <a:pPr lvl="2">
              <a:buFont typeface="Wingdings" panose="05000000000000000000" pitchFamily="2" charset="2"/>
              <a:buChar char="Ø"/>
            </a:pPr>
            <a:r>
              <a:rPr lang="vi-VN" sz="2000" dirty="0">
                <a:solidFill>
                  <a:schemeClr val="tx1"/>
                </a:solidFill>
                <a:latin typeface="Tahoma" panose="020B0604030504040204" pitchFamily="34" charset="0"/>
                <a:ea typeface="Tahoma" panose="020B0604030504040204" pitchFamily="34" charset="0"/>
                <a:cs typeface="Tahoma" panose="020B0604030504040204" pitchFamily="34" charset="0"/>
              </a:rPr>
              <a:t>Thu nhập ảnh hưởng đến chi tiêu</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lvl="2">
              <a:buFont typeface="Wingdings" panose="05000000000000000000" pitchFamily="2" charset="2"/>
              <a:buChar char="Ø"/>
            </a:pPr>
            <a:r>
              <a:rPr lang="vi-VN" sz="2000" dirty="0">
                <a:solidFill>
                  <a:schemeClr val="tx1"/>
                </a:solidFill>
                <a:latin typeface="Tahoma" panose="020B0604030504040204" pitchFamily="34" charset="0"/>
                <a:ea typeface="Tahoma" panose="020B0604030504040204" pitchFamily="34" charset="0"/>
                <a:cs typeface="Tahoma" panose="020B0604030504040204" pitchFamily="34" charset="0"/>
              </a:rPr>
              <a:t>Địa điểm sinh sống ảnh hưởng đến chi tiêu. </a:t>
            </a:r>
            <a:endParaRPr lang="en-US"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lvl="2">
              <a:buFont typeface="Wingdings" panose="05000000000000000000" pitchFamily="2" charset="2"/>
              <a:buChar char="Ø"/>
            </a:pPr>
            <a:r>
              <a:rPr lang="vi-VN" sz="2000" dirty="0">
                <a:solidFill>
                  <a:schemeClr val="tx1"/>
                </a:solidFill>
                <a:latin typeface="Tahoma" panose="020B0604030504040204" pitchFamily="34" charset="0"/>
                <a:ea typeface="Tahoma" panose="020B0604030504040204" pitchFamily="34" charset="0"/>
                <a:cs typeface="Tahoma" panose="020B0604030504040204" pitchFamily="34" charset="0"/>
              </a:rPr>
              <a:t>Số thành viên gia đình ảnh hưởng đến chi tiêu. </a:t>
            </a:r>
            <a:endParaRPr lang="en-US"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914400" lvl="2" indent="0">
              <a:buNone/>
            </a:pP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Dự</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đoán</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mức</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độ</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chi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tiêu</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của</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một</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hộ</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gia</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đình</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mới</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chuyển</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đến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sống</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a:t>
            </a:r>
          </a:p>
        </p:txBody>
      </p:sp>
      <p:sp>
        <p:nvSpPr>
          <p:cNvPr id="4" name="Content Placeholder 2">
            <a:extLst>
              <a:ext uri="{FF2B5EF4-FFF2-40B4-BE49-F238E27FC236}">
                <a16:creationId xmlns:a16="http://schemas.microsoft.com/office/drawing/2014/main" id="{DA0123CE-1770-249E-2066-A1E92BBA02CA}"/>
              </a:ext>
            </a:extLst>
          </p:cNvPr>
          <p:cNvSpPr txBox="1">
            <a:spLocks/>
          </p:cNvSpPr>
          <p:nvPr/>
        </p:nvSpPr>
        <p:spPr>
          <a:xfrm>
            <a:off x="817377" y="1131903"/>
            <a:ext cx="10022258" cy="237699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Bài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toán</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hồi</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quy</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đơn</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biến</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(simple regression)</a:t>
            </a:r>
          </a:p>
          <a:p>
            <a:pPr marL="0" indent="0">
              <a:buFont typeface="Wingdings 3" panose="05040102010807070707" pitchFamily="18" charset="2"/>
              <a:buNone/>
            </a:pPr>
            <a:r>
              <a:rPr lang="vi-VN" dirty="0">
                <a:solidFill>
                  <a:schemeClr val="tx1"/>
                </a:solidFill>
                <a:latin typeface="Tahoma" panose="020B0604030504040204" pitchFamily="34" charset="0"/>
                <a:ea typeface="Tahoma" panose="020B0604030504040204" pitchFamily="34" charset="0"/>
                <a:cs typeface="Tahoma" panose="020B0604030504040204" pitchFamily="34" charset="0"/>
              </a:rPr>
              <a:t>Ví dụ</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1</a:t>
            </a:r>
            <a:r>
              <a:rPr lang="vi-VN"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Mức</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chi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tiêu</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sinh viên = </a:t>
            </a:r>
            <a:r>
              <a:rPr lang="en-US" dirty="0">
                <a:solidFill>
                  <a:schemeClr val="tx1"/>
                </a:solidFill>
              </a:rPr>
              <a:t>f (Thu </a:t>
            </a:r>
            <a:r>
              <a:rPr lang="en-US" dirty="0" err="1">
                <a:solidFill>
                  <a:schemeClr val="tx1"/>
                </a:solidFill>
              </a:rPr>
              <a:t>nhập</a:t>
            </a:r>
            <a:r>
              <a:rPr lang="en-US" dirty="0">
                <a:solidFill>
                  <a:schemeClr val="tx1"/>
                </a:solidFill>
              </a:rPr>
              <a:t> </a:t>
            </a:r>
            <a:r>
              <a:rPr lang="en-US" dirty="0" err="1">
                <a:solidFill>
                  <a:schemeClr val="tx1"/>
                </a:solidFill>
              </a:rPr>
              <a:t>gia</a:t>
            </a:r>
            <a:r>
              <a:rPr lang="en-US" dirty="0">
                <a:solidFill>
                  <a:schemeClr val="tx1"/>
                </a:solidFill>
              </a:rPr>
              <a:t> </a:t>
            </a:r>
            <a:r>
              <a:rPr lang="en-US" dirty="0" err="1">
                <a:solidFill>
                  <a:schemeClr val="tx1"/>
                </a:solidFill>
              </a:rPr>
              <a:t>đình</a:t>
            </a:r>
            <a:r>
              <a:rPr lang="en-US" dirty="0">
                <a:solidFill>
                  <a:schemeClr val="tx1"/>
                </a:solidFill>
              </a:rPr>
              <a:t> sinh viên </a:t>
            </a:r>
            <a:r>
              <a:rPr lang="en-US" dirty="0" err="1">
                <a:solidFill>
                  <a:schemeClr val="tx1"/>
                </a:solidFill>
              </a:rPr>
              <a:t>đó</a:t>
            </a:r>
            <a:r>
              <a:rPr lang="en-US" dirty="0">
                <a:solidFill>
                  <a:schemeClr val="tx1"/>
                </a:solidFill>
              </a:rPr>
              <a:t>)</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lvl="2">
              <a:buFont typeface="Wingdings" panose="05000000000000000000" pitchFamily="2" charset="2"/>
              <a:buChar char="Ø"/>
            </a:pPr>
            <a:r>
              <a:rPr lang="vi-VN" sz="2000" dirty="0">
                <a:solidFill>
                  <a:schemeClr val="tx1"/>
                </a:solidFill>
                <a:latin typeface="Tahoma" panose="020B0604030504040204" pitchFamily="34" charset="0"/>
                <a:ea typeface="Tahoma" panose="020B0604030504040204" pitchFamily="34" charset="0"/>
                <a:cs typeface="Tahoma" panose="020B0604030504040204" pitchFamily="34" charset="0"/>
              </a:rPr>
              <a:t>Thu nhập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gia</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đình</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của</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sv</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sz="2000" dirty="0">
                <a:solidFill>
                  <a:schemeClr val="tx1"/>
                </a:solidFill>
                <a:latin typeface="Tahoma" panose="020B0604030504040204" pitchFamily="34" charset="0"/>
                <a:ea typeface="Tahoma" panose="020B0604030504040204" pitchFamily="34" charset="0"/>
                <a:cs typeface="Tahoma" panose="020B0604030504040204" pitchFamily="34" charset="0"/>
              </a:rPr>
              <a:t>ảnh hưởng đến chi tiêu</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914400" lvl="2" indent="0">
              <a:buFont typeface="Wingdings 3" panose="05040102010807070707" pitchFamily="18" charset="2"/>
              <a:buNone/>
            </a:pP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Dự</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đoán</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mức</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độ</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chi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tiêu</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của</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một</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tân</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sinh viên?</a:t>
            </a:r>
          </a:p>
        </p:txBody>
      </p:sp>
    </p:spTree>
    <p:extLst>
      <p:ext uri="{BB962C8B-B14F-4D97-AF65-F5344CB8AC3E}">
        <p14:creationId xmlns:p14="http://schemas.microsoft.com/office/powerpoint/2010/main" val="2424571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A8164D-211F-6554-E844-FC6AE872E62D}"/>
              </a:ext>
            </a:extLst>
          </p:cNvPr>
          <p:cNvSpPr>
            <a:spLocks noGrp="1"/>
          </p:cNvSpPr>
          <p:nvPr>
            <p:ph idx="1"/>
          </p:nvPr>
        </p:nvSpPr>
        <p:spPr>
          <a:xfrm>
            <a:off x="684212" y="685801"/>
            <a:ext cx="6151594" cy="707994"/>
          </a:xfrm>
        </p:spPr>
        <p:txBody>
          <a:bodyPr>
            <a:noAutofit/>
          </a:bodyPr>
          <a:lstStyle/>
          <a:p>
            <a:pPr>
              <a:lnSpc>
                <a:spcPct val="150000"/>
              </a:lnSpc>
            </a:pPr>
            <a:r>
              <a:rPr lang="en-US" sz="2600" dirty="0" err="1">
                <a:solidFill>
                  <a:schemeClr val="tx1"/>
                </a:solidFill>
                <a:latin typeface="Tahoma" panose="020B0604030504040204" pitchFamily="34" charset="0"/>
                <a:ea typeface="Tahoma" panose="020B0604030504040204" pitchFamily="34" charset="0"/>
                <a:cs typeface="Tahoma" panose="020B0604030504040204" pitchFamily="34" charset="0"/>
              </a:rPr>
              <a:t>Dạng</a:t>
            </a:r>
            <a:r>
              <a:rPr lang="en-US" sz="2600" dirty="0">
                <a:solidFill>
                  <a:schemeClr val="tx1"/>
                </a:solidFill>
                <a:latin typeface="Tahoma" panose="020B0604030504040204" pitchFamily="34" charset="0"/>
                <a:ea typeface="Tahoma" panose="020B0604030504040204" pitchFamily="34" charset="0"/>
                <a:cs typeface="Tahoma" panose="020B0604030504040204" pitchFamily="34" charset="0"/>
              </a:rPr>
              <a:t> ma </a:t>
            </a:r>
            <a:r>
              <a:rPr lang="en-US" sz="2600" dirty="0" err="1">
                <a:solidFill>
                  <a:schemeClr val="tx1"/>
                </a:solidFill>
                <a:latin typeface="Tahoma" panose="020B0604030504040204" pitchFamily="34" charset="0"/>
                <a:ea typeface="Tahoma" panose="020B0604030504040204" pitchFamily="34" charset="0"/>
                <a:cs typeface="Tahoma" panose="020B0604030504040204" pitchFamily="34" charset="0"/>
              </a:rPr>
              <a:t>trận</a:t>
            </a:r>
            <a:r>
              <a:rPr lang="en-US" sz="2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600" dirty="0" err="1">
                <a:solidFill>
                  <a:schemeClr val="tx1"/>
                </a:solidFill>
                <a:latin typeface="Tahoma" panose="020B0604030504040204" pitchFamily="34" charset="0"/>
                <a:ea typeface="Tahoma" panose="020B0604030504040204" pitchFamily="34" charset="0"/>
                <a:cs typeface="Tahoma" panose="020B0604030504040204" pitchFamily="34" charset="0"/>
              </a:rPr>
              <a:t>của</a:t>
            </a:r>
            <a:r>
              <a:rPr lang="en-US" sz="2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600" dirty="0" err="1">
                <a:solidFill>
                  <a:schemeClr val="tx1"/>
                </a:solidFill>
                <a:latin typeface="Tahoma" panose="020B0604030504040204" pitchFamily="34" charset="0"/>
                <a:ea typeface="Tahoma" panose="020B0604030504040204" pitchFamily="34" charset="0"/>
                <a:cs typeface="Tahoma" panose="020B0604030504040204" pitchFamily="34" charset="0"/>
              </a:rPr>
              <a:t>mô</a:t>
            </a:r>
            <a:r>
              <a:rPr lang="en-US" sz="2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600" dirty="0" err="1">
                <a:solidFill>
                  <a:schemeClr val="tx1"/>
                </a:solidFill>
                <a:latin typeface="Tahoma" panose="020B0604030504040204" pitchFamily="34" charset="0"/>
                <a:ea typeface="Tahoma" panose="020B0604030504040204" pitchFamily="34" charset="0"/>
                <a:cs typeface="Tahoma" panose="020B0604030504040204" pitchFamily="34" charset="0"/>
              </a:rPr>
              <a:t>hình</a:t>
            </a:r>
            <a:r>
              <a:rPr lang="en-US" sz="2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600" dirty="0" err="1">
                <a:solidFill>
                  <a:schemeClr val="tx1"/>
                </a:solidFill>
                <a:latin typeface="Tahoma" panose="020B0604030504040204" pitchFamily="34" charset="0"/>
                <a:ea typeface="Tahoma" panose="020B0604030504040204" pitchFamily="34" charset="0"/>
                <a:cs typeface="Tahoma" panose="020B0604030504040204" pitchFamily="34" charset="0"/>
              </a:rPr>
              <a:t>xấp</a:t>
            </a:r>
            <a:r>
              <a:rPr lang="en-US" sz="2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600" dirty="0" err="1">
                <a:solidFill>
                  <a:schemeClr val="tx1"/>
                </a:solidFill>
                <a:latin typeface="Tahoma" panose="020B0604030504040204" pitchFamily="34" charset="0"/>
                <a:ea typeface="Tahoma" panose="020B0604030504040204" pitchFamily="34" charset="0"/>
                <a:cs typeface="Tahoma" panose="020B0604030504040204" pitchFamily="34" charset="0"/>
              </a:rPr>
              <a:t>xỉ</a:t>
            </a:r>
            <a:endParaRPr lang="en-US" sz="26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n-US" sz="2600" dirty="0" err="1">
                <a:solidFill>
                  <a:schemeClr val="tx1"/>
                </a:solidFill>
                <a:latin typeface="Tahoma" panose="020B0604030504040204" pitchFamily="34" charset="0"/>
                <a:ea typeface="Tahoma" panose="020B0604030504040204" pitchFamily="34" charset="0"/>
                <a:cs typeface="Tahoma" panose="020B0604030504040204" pitchFamily="34" charset="0"/>
              </a:rPr>
              <a:t>Dạng</a:t>
            </a:r>
            <a:r>
              <a:rPr lang="en-US" sz="2600" dirty="0">
                <a:solidFill>
                  <a:schemeClr val="tx1"/>
                </a:solidFill>
                <a:latin typeface="Tahoma" panose="020B0604030504040204" pitchFamily="34" charset="0"/>
                <a:ea typeface="Tahoma" panose="020B0604030504040204" pitchFamily="34" charset="0"/>
                <a:cs typeface="Tahoma" panose="020B0604030504040204" pitchFamily="34" charset="0"/>
              </a:rPr>
              <a:t> ma </a:t>
            </a:r>
            <a:r>
              <a:rPr lang="en-US" sz="2600" dirty="0" err="1">
                <a:solidFill>
                  <a:schemeClr val="tx1"/>
                </a:solidFill>
                <a:latin typeface="Tahoma" panose="020B0604030504040204" pitchFamily="34" charset="0"/>
                <a:ea typeface="Tahoma" panose="020B0604030504040204" pitchFamily="34" charset="0"/>
                <a:cs typeface="Tahoma" panose="020B0604030504040204" pitchFamily="34" charset="0"/>
              </a:rPr>
              <a:t>trận</a:t>
            </a:r>
            <a:r>
              <a:rPr lang="en-US" sz="2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600" dirty="0" err="1">
                <a:solidFill>
                  <a:schemeClr val="tx1"/>
                </a:solidFill>
                <a:latin typeface="Tahoma" panose="020B0604030504040204" pitchFamily="34" charset="0"/>
                <a:ea typeface="Tahoma" panose="020B0604030504040204" pitchFamily="34" charset="0"/>
                <a:cs typeface="Tahoma" panose="020B0604030504040204" pitchFamily="34" charset="0"/>
              </a:rPr>
              <a:t>của</a:t>
            </a:r>
            <a:r>
              <a:rPr lang="en-US" sz="2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600" dirty="0" err="1">
                <a:solidFill>
                  <a:schemeClr val="tx1"/>
                </a:solidFill>
                <a:latin typeface="Tahoma" panose="020B0604030504040204" pitchFamily="34" charset="0"/>
                <a:ea typeface="Tahoma" panose="020B0604030504040204" pitchFamily="34" charset="0"/>
                <a:cs typeface="Tahoma" panose="020B0604030504040204" pitchFamily="34" charset="0"/>
              </a:rPr>
              <a:t>mô</a:t>
            </a:r>
            <a:r>
              <a:rPr lang="en-US" sz="2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600" dirty="0" err="1">
                <a:solidFill>
                  <a:schemeClr val="tx1"/>
                </a:solidFill>
                <a:latin typeface="Tahoma" panose="020B0604030504040204" pitchFamily="34" charset="0"/>
                <a:ea typeface="Tahoma" panose="020B0604030504040204" pitchFamily="34" charset="0"/>
                <a:cs typeface="Tahoma" panose="020B0604030504040204" pitchFamily="34" charset="0"/>
              </a:rPr>
              <a:t>hình</a:t>
            </a:r>
            <a:r>
              <a:rPr lang="en-US" sz="2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600" dirty="0" err="1">
                <a:solidFill>
                  <a:schemeClr val="tx1"/>
                </a:solidFill>
                <a:latin typeface="Tahoma" panose="020B0604030504040204" pitchFamily="34" charset="0"/>
                <a:ea typeface="Tahoma" panose="020B0604030504040204" pitchFamily="34" charset="0"/>
                <a:cs typeface="Tahoma" panose="020B0604030504040204" pitchFamily="34" charset="0"/>
              </a:rPr>
              <a:t>thực</a:t>
            </a:r>
            <a:r>
              <a:rPr lang="en-US" sz="2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600" dirty="0" err="1">
                <a:solidFill>
                  <a:schemeClr val="tx1"/>
                </a:solidFill>
                <a:latin typeface="Tahoma" panose="020B0604030504040204" pitchFamily="34" charset="0"/>
                <a:ea typeface="Tahoma" panose="020B0604030504040204" pitchFamily="34" charset="0"/>
                <a:cs typeface="Tahoma" panose="020B0604030504040204" pitchFamily="34" charset="0"/>
              </a:rPr>
              <a:t>tế</a:t>
            </a:r>
            <a:endParaRPr lang="en-US" sz="2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1" name="Picture 10">
            <a:extLst>
              <a:ext uri="{FF2B5EF4-FFF2-40B4-BE49-F238E27FC236}">
                <a16:creationId xmlns:a16="http://schemas.microsoft.com/office/drawing/2014/main" id="{E8CA30BC-E8DA-0319-E190-AC2E8C1A9F96}"/>
              </a:ext>
            </a:extLst>
          </p:cNvPr>
          <p:cNvPicPr>
            <a:picLocks noChangeAspect="1"/>
          </p:cNvPicPr>
          <p:nvPr/>
        </p:nvPicPr>
        <p:blipFill>
          <a:blip r:embed="rId2"/>
          <a:stretch>
            <a:fillRect/>
          </a:stretch>
        </p:blipFill>
        <p:spPr>
          <a:xfrm>
            <a:off x="2575559" y="2095399"/>
            <a:ext cx="5145055" cy="2486996"/>
          </a:xfrm>
          <a:prstGeom prst="rect">
            <a:avLst/>
          </a:prstGeom>
        </p:spPr>
      </p:pic>
      <p:pic>
        <p:nvPicPr>
          <p:cNvPr id="13" name="Picture 12">
            <a:extLst>
              <a:ext uri="{FF2B5EF4-FFF2-40B4-BE49-F238E27FC236}">
                <a16:creationId xmlns:a16="http://schemas.microsoft.com/office/drawing/2014/main" id="{33FEE06B-4583-7A28-45AD-805E28AC935B}"/>
              </a:ext>
            </a:extLst>
          </p:cNvPr>
          <p:cNvPicPr>
            <a:picLocks noChangeAspect="1"/>
          </p:cNvPicPr>
          <p:nvPr/>
        </p:nvPicPr>
        <p:blipFill>
          <a:blip r:embed="rId3"/>
          <a:stretch>
            <a:fillRect/>
          </a:stretch>
        </p:blipFill>
        <p:spPr>
          <a:xfrm>
            <a:off x="2575559" y="5334966"/>
            <a:ext cx="2972985" cy="1110084"/>
          </a:xfrm>
          <a:prstGeom prst="rect">
            <a:avLst/>
          </a:prstGeom>
        </p:spPr>
      </p:pic>
      <p:sp>
        <p:nvSpPr>
          <p:cNvPr id="14" name="TextBox 13">
            <a:extLst>
              <a:ext uri="{FF2B5EF4-FFF2-40B4-BE49-F238E27FC236}">
                <a16:creationId xmlns:a16="http://schemas.microsoft.com/office/drawing/2014/main" id="{46F2C124-C28F-078B-CDF5-FD71BA1521F2}"/>
              </a:ext>
            </a:extLst>
          </p:cNvPr>
          <p:cNvSpPr txBox="1"/>
          <p:nvPr/>
        </p:nvSpPr>
        <p:spPr>
          <a:xfrm>
            <a:off x="950945" y="2059177"/>
            <a:ext cx="1482571" cy="492443"/>
          </a:xfrm>
          <a:prstGeom prst="rect">
            <a:avLst/>
          </a:prstGeom>
          <a:noFill/>
        </p:spPr>
        <p:txBody>
          <a:bodyPr wrap="square" rtlCol="0">
            <a:spAutoFit/>
          </a:bodyPr>
          <a:lstStyle/>
          <a:p>
            <a:r>
              <a:rPr lang="en-US" sz="2600" dirty="0">
                <a:latin typeface="Tahoma" panose="020B0604030504040204" pitchFamily="34" charset="0"/>
                <a:ea typeface="Tahoma" panose="020B0604030504040204" pitchFamily="34" charset="0"/>
                <a:cs typeface="Tahoma" panose="020B0604030504040204" pitchFamily="34" charset="0"/>
              </a:rPr>
              <a:t>trong </a:t>
            </a:r>
            <a:r>
              <a:rPr lang="en-US" sz="2600" dirty="0" err="1">
                <a:latin typeface="Tahoma" panose="020B0604030504040204" pitchFamily="34" charset="0"/>
                <a:ea typeface="Tahoma" panose="020B0604030504040204" pitchFamily="34" charset="0"/>
                <a:cs typeface="Tahoma" panose="020B0604030504040204" pitchFamily="34" charset="0"/>
              </a:rPr>
              <a:t>đó</a:t>
            </a:r>
            <a:endParaRPr lang="en-US" sz="2600" dirty="0">
              <a:latin typeface="Tahoma" panose="020B0604030504040204" pitchFamily="34" charset="0"/>
              <a:ea typeface="Tahoma" panose="020B0604030504040204" pitchFamily="34" charset="0"/>
              <a:cs typeface="Tahoma" panose="020B0604030504040204" pitchFamily="34" charset="0"/>
            </a:endParaRPr>
          </a:p>
        </p:txBody>
      </p:sp>
      <p:pic>
        <p:nvPicPr>
          <p:cNvPr id="21" name="Picture 20">
            <a:extLst>
              <a:ext uri="{FF2B5EF4-FFF2-40B4-BE49-F238E27FC236}">
                <a16:creationId xmlns:a16="http://schemas.microsoft.com/office/drawing/2014/main" id="{113218CA-2326-AC50-39C9-1CB626EB7C72}"/>
              </a:ext>
            </a:extLst>
          </p:cNvPr>
          <p:cNvPicPr>
            <a:picLocks noChangeAspect="1"/>
          </p:cNvPicPr>
          <p:nvPr/>
        </p:nvPicPr>
        <p:blipFill>
          <a:blip r:embed="rId4"/>
          <a:stretch>
            <a:fillRect/>
          </a:stretch>
        </p:blipFill>
        <p:spPr>
          <a:xfrm>
            <a:off x="6503827" y="563128"/>
            <a:ext cx="1513341" cy="599343"/>
          </a:xfrm>
          <a:prstGeom prst="rect">
            <a:avLst/>
          </a:prstGeom>
        </p:spPr>
      </p:pic>
      <p:pic>
        <p:nvPicPr>
          <p:cNvPr id="26" name="Picture 25">
            <a:extLst>
              <a:ext uri="{FF2B5EF4-FFF2-40B4-BE49-F238E27FC236}">
                <a16:creationId xmlns:a16="http://schemas.microsoft.com/office/drawing/2014/main" id="{8DEE66F9-8284-4C54-086B-189ECB0DE55D}"/>
              </a:ext>
            </a:extLst>
          </p:cNvPr>
          <p:cNvPicPr>
            <a:picLocks noChangeAspect="1"/>
          </p:cNvPicPr>
          <p:nvPr/>
        </p:nvPicPr>
        <p:blipFill>
          <a:blip r:embed="rId5"/>
          <a:stretch>
            <a:fillRect/>
          </a:stretch>
        </p:blipFill>
        <p:spPr>
          <a:xfrm>
            <a:off x="6431570" y="1162471"/>
            <a:ext cx="3314695" cy="707993"/>
          </a:xfrm>
          <a:prstGeom prst="rect">
            <a:avLst/>
          </a:prstGeom>
        </p:spPr>
      </p:pic>
      <p:sp>
        <p:nvSpPr>
          <p:cNvPr id="27" name="TextBox 26">
            <a:extLst>
              <a:ext uri="{FF2B5EF4-FFF2-40B4-BE49-F238E27FC236}">
                <a16:creationId xmlns:a16="http://schemas.microsoft.com/office/drawing/2014/main" id="{FFB250CE-4840-3342-DF4B-BF5E11DCBD52}"/>
              </a:ext>
            </a:extLst>
          </p:cNvPr>
          <p:cNvSpPr txBox="1"/>
          <p:nvPr/>
        </p:nvSpPr>
        <p:spPr>
          <a:xfrm>
            <a:off x="950945" y="4710850"/>
            <a:ext cx="6524054" cy="492443"/>
          </a:xfrm>
          <a:prstGeom prst="rect">
            <a:avLst/>
          </a:prstGeom>
          <a:noFill/>
        </p:spPr>
        <p:txBody>
          <a:bodyPr wrap="square" rtlCol="0">
            <a:spAutoFit/>
          </a:bodyPr>
          <a:lstStyle/>
          <a:p>
            <a:r>
              <a:rPr lang="en-US" sz="2600" dirty="0">
                <a:latin typeface="Tahoma" panose="020B0604030504040204" pitchFamily="34" charset="0"/>
                <a:ea typeface="Tahoma" panose="020B0604030504040204" pitchFamily="34" charset="0"/>
                <a:cs typeface="Tahoma" panose="020B0604030504040204" pitchFamily="34" charset="0"/>
              </a:rPr>
              <a:t>Ta </a:t>
            </a:r>
            <a:r>
              <a:rPr lang="en-US" sz="2600" dirty="0" err="1">
                <a:latin typeface="Tahoma" panose="020B0604030504040204" pitchFamily="34" charset="0"/>
                <a:ea typeface="Tahoma" panose="020B0604030504040204" pitchFamily="34" charset="0"/>
                <a:cs typeface="Tahoma" panose="020B0604030504040204" pitchFamily="34" charset="0"/>
              </a:rPr>
              <a:t>đi</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giải</a:t>
            </a:r>
            <a:r>
              <a:rPr lang="en-US" sz="2600" dirty="0">
                <a:latin typeface="Tahoma" panose="020B0604030504040204" pitchFamily="34" charset="0"/>
                <a:ea typeface="Tahoma" panose="020B0604030504040204" pitchFamily="34" charset="0"/>
                <a:cs typeface="Tahoma" panose="020B0604030504040204" pitchFamily="34" charset="0"/>
              </a:rPr>
              <a:t> bài </a:t>
            </a:r>
            <a:r>
              <a:rPr lang="en-US" sz="2600" dirty="0" err="1">
                <a:latin typeface="Tahoma" panose="020B0604030504040204" pitchFamily="34" charset="0"/>
                <a:ea typeface="Tahoma" panose="020B0604030504040204" pitchFamily="34" charset="0"/>
                <a:cs typeface="Tahoma" panose="020B0604030504040204" pitchFamily="34" charset="0"/>
              </a:rPr>
              <a:t>toán</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bình</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phương</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tối</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thiểu</a:t>
            </a:r>
            <a:endParaRPr lang="en-US" sz="2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93073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68F8D4-5C5F-77D8-2E46-7119A569F9A7}"/>
              </a:ext>
            </a:extLst>
          </p:cNvPr>
          <p:cNvSpPr txBox="1"/>
          <p:nvPr/>
        </p:nvSpPr>
        <p:spPr>
          <a:xfrm>
            <a:off x="768334" y="896645"/>
            <a:ext cx="10177832" cy="4247317"/>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vi-VN" sz="2000" b="0" i="0" dirty="0">
                <a:effectLst/>
                <a:latin typeface="Tahoma" panose="020B0604030504040204" pitchFamily="34" charset="0"/>
                <a:ea typeface="Tahoma" panose="020B0604030504040204" pitchFamily="34" charset="0"/>
                <a:cs typeface="Tahoma" panose="020B0604030504040204" pitchFamily="34" charset="0"/>
              </a:rPr>
              <a:t>Về mặt lý thuyết, phương pháp thường dùng để xác định các hệ số của phương trình hồi quy cho trường hợp hồi quy đa biến là bình phương cực tiểu (least square) có nguyên tắc tương tự như </a:t>
            </a:r>
            <a:r>
              <a:rPr lang="vi-VN" sz="2000" b="0" i="0" u="none" strike="noStrike" dirty="0">
                <a:effectLst/>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trường hợp một biến độc lập</a:t>
            </a:r>
            <a:r>
              <a:rPr lang="vi-VN" sz="2000" b="0" i="0" dirty="0">
                <a:effectLst/>
                <a:latin typeface="Tahoma" panose="020B0604030504040204" pitchFamily="34" charset="0"/>
                <a:ea typeface="Tahoma" panose="020B0604030504040204" pitchFamily="34" charset="0"/>
                <a:cs typeface="Tahoma" panose="020B0604030504040204" pitchFamily="34" charset="0"/>
              </a:rPr>
              <a:t>.</a:t>
            </a:r>
            <a:endParaRPr lang="en-US" sz="2000" b="0" i="0" dirty="0">
              <a:effectLst/>
              <a:latin typeface="Tahoma" panose="020B0604030504040204" pitchFamily="34" charset="0"/>
              <a:ea typeface="Tahoma" panose="020B0604030504040204" pitchFamily="34" charset="0"/>
              <a:cs typeface="Tahoma" panose="020B0604030504040204" pitchFamily="34" charset="0"/>
            </a:endParaRPr>
          </a:p>
          <a:p>
            <a:pPr marL="342900" indent="-342900">
              <a:lnSpc>
                <a:spcPct val="150000"/>
              </a:lnSpc>
              <a:buFont typeface="Wingdings" panose="05000000000000000000" pitchFamily="2" charset="2"/>
              <a:buChar char="Ø"/>
            </a:pPr>
            <a:r>
              <a:rPr lang="en-US" sz="2000" dirty="0" err="1">
                <a:latin typeface="Tahoma" panose="020B0604030504040204" pitchFamily="34" charset="0"/>
                <a:ea typeface="Tahoma" panose="020B0604030504040204" pitchFamily="34" charset="0"/>
                <a:cs typeface="Tahoma" panose="020B0604030504040204" pitchFamily="34" charset="0"/>
              </a:rPr>
              <a:t>Như</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vậy</a:t>
            </a:r>
            <a:r>
              <a:rPr lang="en-US" sz="2000" dirty="0">
                <a:latin typeface="Tahoma" panose="020B0604030504040204" pitchFamily="34" charset="0"/>
                <a:ea typeface="Tahoma" panose="020B0604030504040204" pitchFamily="34" charset="0"/>
                <a:cs typeface="Tahoma" panose="020B0604030504040204" pitchFamily="34" charset="0"/>
              </a:rPr>
              <a:t> ta có 2 </a:t>
            </a:r>
            <a:r>
              <a:rPr lang="en-US" sz="2000" dirty="0" err="1">
                <a:latin typeface="Tahoma" panose="020B0604030504040204" pitchFamily="34" charset="0"/>
                <a:ea typeface="Tahoma" panose="020B0604030504040204" pitchFamily="34" charset="0"/>
                <a:cs typeface="Tahoma" panose="020B0604030504040204" pitchFamily="34" charset="0"/>
              </a:rPr>
              <a:t>cách</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tiếp</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cận</a:t>
            </a:r>
            <a:r>
              <a:rPr lang="en-US" sz="2000" dirty="0">
                <a:latin typeface="Tahoma" panose="020B0604030504040204" pitchFamily="34" charset="0"/>
                <a:ea typeface="Tahoma" panose="020B0604030504040204" pitchFamily="34" charset="0"/>
                <a:cs typeface="Tahoma" panose="020B0604030504040204" pitchFamily="34" charset="0"/>
              </a:rPr>
              <a:t>: </a:t>
            </a:r>
          </a:p>
          <a:p>
            <a:pPr marL="800100" lvl="1" indent="-342900">
              <a:lnSpc>
                <a:spcPct val="150000"/>
              </a:lnSpc>
              <a:buFont typeface="Arial" panose="020B0604020202020204" pitchFamily="34" charset="0"/>
              <a:buChar char="•"/>
            </a:pPr>
            <a:r>
              <a:rPr lang="en-US" sz="2000" dirty="0" err="1">
                <a:latin typeface="Tahoma" panose="020B0604030504040204" pitchFamily="34" charset="0"/>
                <a:ea typeface="Tahoma" panose="020B0604030504040204" pitchFamily="34" charset="0"/>
                <a:cs typeface="Tahoma" panose="020B0604030504040204" pitchFamily="34" charset="0"/>
              </a:rPr>
              <a:t>Phương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trình</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chính</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tắc</a:t>
            </a:r>
            <a:r>
              <a:rPr lang="en-US" sz="2000" dirty="0">
                <a:latin typeface="Tahoma" panose="020B0604030504040204" pitchFamily="34" charset="0"/>
                <a:ea typeface="Tahoma" panose="020B0604030504040204" pitchFamily="34" charset="0"/>
                <a:cs typeface="Tahoma" panose="020B0604030504040204" pitchFamily="34" charset="0"/>
              </a:rPr>
              <a:t> (normal equation)</a:t>
            </a:r>
          </a:p>
          <a:p>
            <a:pPr marL="800100" lvl="1" indent="-342900">
              <a:buFont typeface="Arial" panose="020B0604020202020204" pitchFamily="34" charset="0"/>
              <a:buChar char="•"/>
            </a:pPr>
            <a:endParaRPr lang="en-US" sz="2000" dirty="0">
              <a:latin typeface="Tahoma" panose="020B0604030504040204" pitchFamily="34" charset="0"/>
              <a:ea typeface="Tahoma" panose="020B0604030504040204" pitchFamily="34" charset="0"/>
              <a:cs typeface="Tahoma" panose="020B0604030504040204" pitchFamily="34" charset="0"/>
            </a:endParaRPr>
          </a:p>
          <a:p>
            <a:pPr marL="800100" lvl="1" indent="-342900">
              <a:buFont typeface="Arial" panose="020B0604020202020204" pitchFamily="34" charset="0"/>
              <a:buChar char="•"/>
            </a:pPr>
            <a:endParaRPr lang="en-US" sz="2000" dirty="0">
              <a:latin typeface="Tahoma" panose="020B0604030504040204" pitchFamily="34" charset="0"/>
              <a:ea typeface="Tahoma" panose="020B0604030504040204" pitchFamily="34" charset="0"/>
              <a:cs typeface="Tahoma" panose="020B0604030504040204" pitchFamily="34" charset="0"/>
            </a:endParaRPr>
          </a:p>
          <a:p>
            <a:pPr marL="800100" lvl="1" indent="-342900">
              <a:buFont typeface="Arial" panose="020B0604020202020204" pitchFamily="34" charset="0"/>
              <a:buChar char="•"/>
            </a:pPr>
            <a:endParaRPr lang="en-US" sz="2000" dirty="0">
              <a:latin typeface="Tahoma" panose="020B0604030504040204" pitchFamily="34" charset="0"/>
              <a:ea typeface="Tahoma" panose="020B0604030504040204" pitchFamily="34" charset="0"/>
              <a:cs typeface="Tahoma" panose="020B0604030504040204" pitchFamily="34" charset="0"/>
            </a:endParaRPr>
          </a:p>
          <a:p>
            <a:pPr marL="800100" lvl="1" indent="-342900">
              <a:buFont typeface="Arial" panose="020B0604020202020204" pitchFamily="34" charset="0"/>
              <a:buChar char="•"/>
            </a:pPr>
            <a:r>
              <a:rPr lang="en-US" sz="2000" dirty="0" err="1">
                <a:latin typeface="Tahoma" panose="020B0604030504040204" pitchFamily="34" charset="0"/>
                <a:ea typeface="Tahoma" panose="020B0604030504040204" pitchFamily="34" charset="0"/>
                <a:cs typeface="Tahoma" panose="020B0604030504040204" pitchFamily="34" charset="0"/>
              </a:rPr>
              <a:t>Bình</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phương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tối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thiểu</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bằng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phương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pháp</a:t>
            </a:r>
            <a:r>
              <a:rPr lang="en-US" sz="2000" dirty="0">
                <a:latin typeface="Tahoma" panose="020B0604030504040204" pitchFamily="34" charset="0"/>
                <a:ea typeface="Tahoma" panose="020B0604030504040204" pitchFamily="34" charset="0"/>
                <a:cs typeface="Tahoma" panose="020B0604030504040204" pitchFamily="34" charset="0"/>
              </a:rPr>
              <a:t> QR </a:t>
            </a:r>
            <a:r>
              <a:rPr lang="en-US" sz="2000" dirty="0" err="1">
                <a:latin typeface="Tahoma" panose="020B0604030504040204" pitchFamily="34" charset="0"/>
                <a:ea typeface="Tahoma" panose="020B0604030504040204" pitchFamily="34" charset="0"/>
                <a:cs typeface="Tahoma" panose="020B0604030504040204" pitchFamily="34" charset="0"/>
              </a:rPr>
              <a:t>hoặc</a:t>
            </a:r>
            <a:r>
              <a:rPr lang="en-US" sz="2000" dirty="0">
                <a:latin typeface="Tahoma" panose="020B0604030504040204" pitchFamily="34" charset="0"/>
                <a:ea typeface="Tahoma" panose="020B0604030504040204" pitchFamily="34" charset="0"/>
                <a:cs typeface="Tahoma" panose="020B0604030504040204" pitchFamily="34" charset="0"/>
              </a:rPr>
              <a:t> SVD.</a:t>
            </a:r>
          </a:p>
          <a:p>
            <a:pPr marL="800100" lvl="1" indent="-342900">
              <a:buFont typeface="Arial" panose="020B0604020202020204" pitchFamily="34" charset="0"/>
              <a:buChar char="•"/>
            </a:pPr>
            <a:endParaRPr lang="en-US" sz="2000" dirty="0">
              <a:latin typeface="Tahoma" panose="020B0604030504040204" pitchFamily="34" charset="0"/>
              <a:ea typeface="Tahoma" panose="020B0604030504040204" pitchFamily="34" charset="0"/>
              <a:cs typeface="Tahoma" panose="020B0604030504040204" pitchFamily="34" charset="0"/>
            </a:endParaRPr>
          </a:p>
          <a:p>
            <a:endParaRPr lang="en-US" sz="2000" dirty="0">
              <a:latin typeface="Tahoma" panose="020B0604030504040204" pitchFamily="34" charset="0"/>
              <a:ea typeface="Tahoma" panose="020B0604030504040204" pitchFamily="34" charset="0"/>
              <a:cs typeface="Tahoma" panose="020B0604030504040204" pitchFamily="34" charset="0"/>
            </a:endParaRPr>
          </a:p>
        </p:txBody>
      </p:sp>
      <p:pic>
        <p:nvPicPr>
          <p:cNvPr id="6" name="Picture 5">
            <a:extLst>
              <a:ext uri="{FF2B5EF4-FFF2-40B4-BE49-F238E27FC236}">
                <a16:creationId xmlns:a16="http://schemas.microsoft.com/office/drawing/2014/main" id="{DB08FFBB-57E4-81E5-D5F8-947FACCDE1DB}"/>
              </a:ext>
            </a:extLst>
          </p:cNvPr>
          <p:cNvPicPr>
            <a:picLocks noChangeAspect="1"/>
          </p:cNvPicPr>
          <p:nvPr/>
        </p:nvPicPr>
        <p:blipFill>
          <a:blip r:embed="rId3"/>
          <a:stretch>
            <a:fillRect/>
          </a:stretch>
        </p:blipFill>
        <p:spPr>
          <a:xfrm>
            <a:off x="3624819" y="3225007"/>
            <a:ext cx="3915052" cy="723262"/>
          </a:xfrm>
          <a:prstGeom prst="rect">
            <a:avLst/>
          </a:prstGeom>
        </p:spPr>
      </p:pic>
      <p:pic>
        <p:nvPicPr>
          <p:cNvPr id="10" name="Picture 9">
            <a:extLst>
              <a:ext uri="{FF2B5EF4-FFF2-40B4-BE49-F238E27FC236}">
                <a16:creationId xmlns:a16="http://schemas.microsoft.com/office/drawing/2014/main" id="{8F13C638-3281-98AA-D58B-92710091FE74}"/>
              </a:ext>
            </a:extLst>
          </p:cNvPr>
          <p:cNvPicPr>
            <a:picLocks noChangeAspect="1"/>
          </p:cNvPicPr>
          <p:nvPr/>
        </p:nvPicPr>
        <p:blipFill>
          <a:blip r:embed="rId4"/>
          <a:stretch>
            <a:fillRect/>
          </a:stretch>
        </p:blipFill>
        <p:spPr>
          <a:xfrm>
            <a:off x="1581520" y="4734061"/>
            <a:ext cx="4275730" cy="1193532"/>
          </a:xfrm>
          <a:prstGeom prst="rect">
            <a:avLst/>
          </a:prstGeom>
        </p:spPr>
      </p:pic>
      <p:pic>
        <p:nvPicPr>
          <p:cNvPr id="12" name="Picture 11">
            <a:extLst>
              <a:ext uri="{FF2B5EF4-FFF2-40B4-BE49-F238E27FC236}">
                <a16:creationId xmlns:a16="http://schemas.microsoft.com/office/drawing/2014/main" id="{804B8060-C000-FF14-FEB0-85C03C6AC6CB}"/>
              </a:ext>
            </a:extLst>
          </p:cNvPr>
          <p:cNvPicPr>
            <a:picLocks noChangeAspect="1"/>
          </p:cNvPicPr>
          <p:nvPr/>
        </p:nvPicPr>
        <p:blipFill>
          <a:blip r:embed="rId5"/>
          <a:stretch>
            <a:fillRect/>
          </a:stretch>
        </p:blipFill>
        <p:spPr>
          <a:xfrm>
            <a:off x="7838522" y="4653702"/>
            <a:ext cx="2160924" cy="1193533"/>
          </a:xfrm>
          <a:prstGeom prst="rect">
            <a:avLst/>
          </a:prstGeom>
        </p:spPr>
      </p:pic>
      <p:sp>
        <p:nvSpPr>
          <p:cNvPr id="13" name="TextBox 12">
            <a:extLst>
              <a:ext uri="{FF2B5EF4-FFF2-40B4-BE49-F238E27FC236}">
                <a16:creationId xmlns:a16="http://schemas.microsoft.com/office/drawing/2014/main" id="{2615E4CC-CFC1-D648-A24B-707CE77F2568}"/>
              </a:ext>
            </a:extLst>
          </p:cNvPr>
          <p:cNvSpPr txBox="1"/>
          <p:nvPr/>
        </p:nvSpPr>
        <p:spPr>
          <a:xfrm>
            <a:off x="6243732" y="4991899"/>
            <a:ext cx="1296139" cy="477054"/>
          </a:xfrm>
          <a:prstGeom prst="rect">
            <a:avLst/>
          </a:prstGeom>
          <a:noFill/>
        </p:spPr>
        <p:txBody>
          <a:bodyPr wrap="square" rtlCol="0">
            <a:spAutoFit/>
          </a:bodyPr>
          <a:lstStyle/>
          <a:p>
            <a:r>
              <a:rPr lang="en-US" sz="2500" dirty="0" err="1"/>
              <a:t>hoặc</a:t>
            </a:r>
            <a:endParaRPr lang="en-US" sz="2500" dirty="0"/>
          </a:p>
        </p:txBody>
      </p:sp>
    </p:spTree>
    <p:extLst>
      <p:ext uri="{BB962C8B-B14F-4D97-AF65-F5344CB8AC3E}">
        <p14:creationId xmlns:p14="http://schemas.microsoft.com/office/powerpoint/2010/main" val="1180103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157928"/>
            <a:ext cx="11007046" cy="1507067"/>
          </a:xfrm>
        </p:spPr>
        <p:txBody>
          <a:bodyPr>
            <a:normAutofit/>
          </a:bodyPr>
          <a:lstStyle/>
          <a:p>
            <a:r>
              <a:rPr lang="vi-VN" sz="3400" dirty="0"/>
              <a:t>Những gì thầy chưa nói trong chương này (mà có thể gặp trong thực tế)</a:t>
            </a:r>
          </a:p>
        </p:txBody>
      </p:sp>
      <p:sp>
        <p:nvSpPr>
          <p:cNvPr id="3" name="Content Placeholder 2"/>
          <p:cNvSpPr>
            <a:spLocks noGrp="1"/>
          </p:cNvSpPr>
          <p:nvPr>
            <p:ph idx="1"/>
          </p:nvPr>
        </p:nvSpPr>
        <p:spPr>
          <a:xfrm>
            <a:off x="684211" y="2010747"/>
            <a:ext cx="10881976" cy="4185772"/>
          </a:xfrm>
        </p:spPr>
        <p:txBody>
          <a:bodyPr>
            <a:normAutofit/>
          </a:bodyPr>
          <a:lstStyle/>
          <a:p>
            <a:r>
              <a:rPr lang="vi-VN" sz="2400" dirty="0">
                <a:solidFill>
                  <a:schemeClr val="tx1"/>
                </a:solidFill>
              </a:rPr>
              <a:t>Bài toán hồi quy tuyến tính với các hàm mục tiêu khác</a:t>
            </a:r>
            <a:r>
              <a:rPr lang="en-US" sz="2400" dirty="0">
                <a:solidFill>
                  <a:schemeClr val="tx1"/>
                </a:solidFill>
              </a:rPr>
              <a:t>,</a:t>
            </a:r>
            <a:r>
              <a:rPr lang="vi-VN" sz="2400" dirty="0">
                <a:solidFill>
                  <a:schemeClr val="tx1"/>
                </a:solidFill>
              </a:rPr>
              <a:t> </a:t>
            </a:r>
            <a:r>
              <a:rPr lang="en-US" sz="2400" dirty="0" err="1">
                <a:solidFill>
                  <a:schemeClr val="tx1"/>
                </a:solidFill>
              </a:rPr>
              <a:t>v.d.</a:t>
            </a:r>
            <a:r>
              <a:rPr lang="en-US" sz="2400" dirty="0">
                <a:solidFill>
                  <a:schemeClr val="tx1"/>
                </a:solidFill>
              </a:rPr>
              <a:t> </a:t>
            </a:r>
            <a:r>
              <a:rPr lang="vi-VN" sz="2400" dirty="0">
                <a:solidFill>
                  <a:schemeClr val="tx1"/>
                </a:solidFill>
              </a:rPr>
              <a:t>hồi quy Ridge, hồi quy Lasso, hồi quy logistic</a:t>
            </a:r>
          </a:p>
          <a:p>
            <a:r>
              <a:rPr lang="en-US" sz="2400" dirty="0" err="1">
                <a:solidFill>
                  <a:schemeClr val="tx1"/>
                </a:solidFill>
              </a:rPr>
              <a:t>Hồi</a:t>
            </a:r>
            <a:r>
              <a:rPr lang="en-US" sz="2400" dirty="0">
                <a:solidFill>
                  <a:schemeClr val="tx1"/>
                </a:solidFill>
              </a:rPr>
              <a:t> </a:t>
            </a:r>
            <a:r>
              <a:rPr lang="en-US" sz="2400" dirty="0" err="1">
                <a:solidFill>
                  <a:schemeClr val="tx1"/>
                </a:solidFill>
              </a:rPr>
              <a:t>quy</a:t>
            </a:r>
            <a:r>
              <a:rPr lang="en-US" sz="2400" dirty="0">
                <a:solidFill>
                  <a:schemeClr val="tx1"/>
                </a:solidFill>
              </a:rPr>
              <a:t> với </a:t>
            </a:r>
            <a:r>
              <a:rPr lang="en-US" sz="2400" dirty="0" err="1">
                <a:solidFill>
                  <a:schemeClr val="tx1"/>
                </a:solidFill>
              </a:rPr>
              <a:t>biến</a:t>
            </a:r>
            <a:r>
              <a:rPr lang="en-US" sz="2400" dirty="0">
                <a:solidFill>
                  <a:schemeClr val="tx1"/>
                </a:solidFill>
              </a:rPr>
              <a:t> </a:t>
            </a:r>
            <a:r>
              <a:rPr lang="en-US" sz="2400" dirty="0" err="1">
                <a:solidFill>
                  <a:schemeClr val="tx1"/>
                </a:solidFill>
              </a:rPr>
              <a:t>giả</a:t>
            </a:r>
            <a:r>
              <a:rPr lang="en-US" sz="2400" dirty="0">
                <a:solidFill>
                  <a:schemeClr val="tx1"/>
                </a:solidFill>
              </a:rPr>
              <a:t> (dummy variables) trong </a:t>
            </a:r>
            <a:r>
              <a:rPr lang="en-US" sz="2400" dirty="0" err="1">
                <a:solidFill>
                  <a:schemeClr val="tx1"/>
                </a:solidFill>
              </a:rPr>
              <a:t>trường</a:t>
            </a:r>
            <a:r>
              <a:rPr lang="en-US" sz="2400" dirty="0">
                <a:solidFill>
                  <a:schemeClr val="tx1"/>
                </a:solidFill>
              </a:rPr>
              <a:t> </a:t>
            </a:r>
            <a:r>
              <a:rPr lang="en-US" sz="2400" dirty="0" err="1">
                <a:solidFill>
                  <a:schemeClr val="tx1"/>
                </a:solidFill>
              </a:rPr>
              <a:t>hợp</a:t>
            </a:r>
            <a:r>
              <a:rPr lang="en-US" sz="2400" dirty="0">
                <a:solidFill>
                  <a:schemeClr val="tx1"/>
                </a:solidFill>
              </a:rPr>
              <a:t> </a:t>
            </a:r>
            <a:r>
              <a:rPr lang="en-US" sz="2400" dirty="0" err="1">
                <a:solidFill>
                  <a:schemeClr val="tx1"/>
                </a:solidFill>
              </a:rPr>
              <a:t>dữ</a:t>
            </a:r>
            <a:r>
              <a:rPr lang="en-US" sz="2400" dirty="0">
                <a:solidFill>
                  <a:schemeClr val="tx1"/>
                </a:solidFill>
              </a:rPr>
              <a:t> </a:t>
            </a:r>
            <a:r>
              <a:rPr lang="en-US" sz="2400" dirty="0" err="1">
                <a:solidFill>
                  <a:schemeClr val="tx1"/>
                </a:solidFill>
              </a:rPr>
              <a:t>liệu</a:t>
            </a:r>
            <a:r>
              <a:rPr lang="en-US" sz="2400" dirty="0">
                <a:solidFill>
                  <a:schemeClr val="tx1"/>
                </a:solidFill>
              </a:rPr>
              <a:t> có </a:t>
            </a:r>
            <a:r>
              <a:rPr lang="en-US" sz="2400" dirty="0" err="1">
                <a:solidFill>
                  <a:schemeClr val="tx1"/>
                </a:solidFill>
              </a:rPr>
              <a:t>tính</a:t>
            </a:r>
            <a:r>
              <a:rPr lang="en-US" sz="2400" dirty="0">
                <a:solidFill>
                  <a:schemeClr val="tx1"/>
                </a:solidFill>
              </a:rPr>
              <a:t> </a:t>
            </a:r>
            <a:r>
              <a:rPr lang="en-US" sz="2400" dirty="0" err="1">
                <a:solidFill>
                  <a:schemeClr val="tx1"/>
                </a:solidFill>
              </a:rPr>
              <a:t>chất</a:t>
            </a:r>
            <a:r>
              <a:rPr lang="en-US" sz="2400" dirty="0">
                <a:solidFill>
                  <a:schemeClr val="tx1"/>
                </a:solidFill>
              </a:rPr>
              <a:t> </a:t>
            </a:r>
            <a:r>
              <a:rPr lang="en-US" sz="2400" dirty="0" err="1">
                <a:solidFill>
                  <a:schemeClr val="tx1"/>
                </a:solidFill>
              </a:rPr>
              <a:t>mùa</a:t>
            </a:r>
            <a:r>
              <a:rPr lang="en-US" sz="2400" dirty="0">
                <a:solidFill>
                  <a:schemeClr val="tx1"/>
                </a:solidFill>
              </a:rPr>
              <a:t> </a:t>
            </a:r>
            <a:r>
              <a:rPr lang="en-US" sz="2400" dirty="0" err="1">
                <a:solidFill>
                  <a:schemeClr val="tx1"/>
                </a:solidFill>
              </a:rPr>
              <a:t>vụ</a:t>
            </a:r>
            <a:r>
              <a:rPr lang="en-US" sz="2400" dirty="0">
                <a:solidFill>
                  <a:schemeClr val="tx1"/>
                </a:solidFill>
              </a:rPr>
              <a:t>.</a:t>
            </a:r>
          </a:p>
          <a:p>
            <a:r>
              <a:rPr lang="vi-VN" sz="2400" dirty="0">
                <a:solidFill>
                  <a:schemeClr val="tx1"/>
                </a:solidFill>
              </a:rPr>
              <a:t>Phương pháp CG (gradient liên hợp), phương pháp giảm gradient (gradient descent/steepest descent) </a:t>
            </a:r>
          </a:p>
          <a:p>
            <a:endParaRPr lang="en-US" sz="2400" dirty="0">
              <a:solidFill>
                <a:schemeClr val="tx1"/>
              </a:solidFill>
            </a:endParaRPr>
          </a:p>
        </p:txBody>
      </p:sp>
    </p:spTree>
    <p:extLst>
      <p:ext uri="{BB962C8B-B14F-4D97-AF65-F5344CB8AC3E}">
        <p14:creationId xmlns:p14="http://schemas.microsoft.com/office/powerpoint/2010/main" val="1163398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234" y="5659185"/>
            <a:ext cx="8965815" cy="608451"/>
          </a:xfrm>
        </p:spPr>
        <p:txBody>
          <a:bodyPr>
            <a:noAutofit/>
          </a:bodyPr>
          <a:lstStyle/>
          <a:p>
            <a:r>
              <a:rPr lang="vi-VN" sz="2800" dirty="0"/>
              <a:t>Bài Toán</a:t>
            </a:r>
            <a:r>
              <a:rPr lang="en-US" sz="2800" dirty="0"/>
              <a:t> HỒI QUY ĐƠN BIẾN (Curve fitting)</a:t>
            </a:r>
            <a:endParaRPr lang="vi-VN" sz="2800" dirty="0"/>
          </a:p>
        </p:txBody>
      </p:sp>
      <p:sp>
        <p:nvSpPr>
          <p:cNvPr id="3" name="Content Placeholder 2"/>
          <p:cNvSpPr>
            <a:spLocks noGrp="1"/>
          </p:cNvSpPr>
          <p:nvPr>
            <p:ph idx="1"/>
          </p:nvPr>
        </p:nvSpPr>
        <p:spPr>
          <a:xfrm>
            <a:off x="684212" y="685801"/>
            <a:ext cx="7580899" cy="4640802"/>
          </a:xfrm>
        </p:spPr>
        <p:txBody>
          <a:bodyPr>
            <a:normAutofit fontScale="92500" lnSpcReduction="20000"/>
          </a:bodyPr>
          <a:lstStyle/>
          <a:p>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BÀI TOÁN.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Thiết</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kế</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mô</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hình</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xấp</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xỉ</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cho</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phù</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hợp</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dữ</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liệu</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đã</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(CURVE FITTING)</a:t>
            </a:r>
          </a:p>
          <a:p>
            <a:endParaRPr lang="en-US"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n-US"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Biến</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độc</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lập</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x ở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đây</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có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thể</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là</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vector 1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chiều</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hồi</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quy</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đơn</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biến</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/simple regression)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hoặc</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1 ma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trận</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hồi</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quy</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đa</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biến</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/multiple regression).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Dưới</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đây</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ta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chỉ</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xét</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mô</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hình</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hồi</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quy</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đơn</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biến</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a:t>
            </a:r>
          </a:p>
          <a:p>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Nếu</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dùng</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nội</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suy</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thì</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có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thể</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bậc</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của</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đa</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thức</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nội</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suy</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rất</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lớn</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nếu</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n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rất</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lớn</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chi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phí</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&amp;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thời</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gian</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tính</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toán</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lớn</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p>
          <a:p>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Thay</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vào</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đó</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người</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ta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sẽ</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dùng</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phương</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pháp</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bình</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phương</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tối</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thiểu</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để</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đi</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tìm</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1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đường</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cong</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mà</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khi</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thay</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dữ</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liệu</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vào</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ta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thấy</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hợp</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lý</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nhất</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ví</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dụ</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như</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p>
          <a:p>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Bài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toán</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này</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còn</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tên</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là</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Bài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toán</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hồi</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quy</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(Regression)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gặp</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rất</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nhiều</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trong</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Machine Learning.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Các</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mô</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hình</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hồi</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quy</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rất</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đa</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dạng</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tuyến</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tính</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đa</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tuyến</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tính</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logistic, ).</a:t>
            </a:r>
          </a:p>
        </p:txBody>
      </p:sp>
      <p:pic>
        <p:nvPicPr>
          <p:cNvPr id="9" name="Picture 8">
            <a:extLst>
              <a:ext uri="{FF2B5EF4-FFF2-40B4-BE49-F238E27FC236}">
                <a16:creationId xmlns:a16="http://schemas.microsoft.com/office/drawing/2014/main" id="{CC6035C6-9394-4A50-83C7-A8536668747D}"/>
              </a:ext>
            </a:extLst>
          </p:cNvPr>
          <p:cNvPicPr>
            <a:picLocks noChangeAspect="1"/>
          </p:cNvPicPr>
          <p:nvPr/>
        </p:nvPicPr>
        <p:blipFill>
          <a:blip r:embed="rId2"/>
          <a:stretch>
            <a:fillRect/>
          </a:stretch>
        </p:blipFill>
        <p:spPr>
          <a:xfrm>
            <a:off x="8499399" y="685801"/>
            <a:ext cx="3352429" cy="2234952"/>
          </a:xfrm>
          <a:prstGeom prst="rect">
            <a:avLst/>
          </a:prstGeom>
        </p:spPr>
      </p:pic>
      <p:pic>
        <p:nvPicPr>
          <p:cNvPr id="11" name="Picture 10">
            <a:extLst>
              <a:ext uri="{FF2B5EF4-FFF2-40B4-BE49-F238E27FC236}">
                <a16:creationId xmlns:a16="http://schemas.microsoft.com/office/drawing/2014/main" id="{612A0019-1D0F-431F-95A6-4FE82C6D062C}"/>
              </a:ext>
            </a:extLst>
          </p:cNvPr>
          <p:cNvPicPr>
            <a:picLocks noChangeAspect="1"/>
          </p:cNvPicPr>
          <p:nvPr/>
        </p:nvPicPr>
        <p:blipFill>
          <a:blip r:embed="rId3"/>
          <a:stretch>
            <a:fillRect/>
          </a:stretch>
        </p:blipFill>
        <p:spPr>
          <a:xfrm>
            <a:off x="8499399" y="3318090"/>
            <a:ext cx="3366381" cy="2008513"/>
          </a:xfrm>
          <a:prstGeom prst="rect">
            <a:avLst/>
          </a:prstGeom>
        </p:spPr>
      </p:pic>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EE2671ED-91C9-4923-A648-0D137D2AFC3E}"/>
                  </a:ext>
                </a:extLst>
              </p14:cNvPr>
              <p14:cNvContentPartPr/>
              <p14:nvPr/>
            </p14:nvContentPartPr>
            <p14:xfrm>
              <a:off x="4758249" y="1890633"/>
              <a:ext cx="360" cy="360"/>
            </p14:xfrm>
          </p:contentPart>
        </mc:Choice>
        <mc:Fallback xmlns="">
          <p:pic>
            <p:nvPicPr>
              <p:cNvPr id="10" name="Ink 9">
                <a:extLst>
                  <a:ext uri="{FF2B5EF4-FFF2-40B4-BE49-F238E27FC236}">
                    <a16:creationId xmlns:a16="http://schemas.microsoft.com/office/drawing/2014/main" id="{EE2671ED-91C9-4923-A648-0D137D2AFC3E}"/>
                  </a:ext>
                </a:extLst>
              </p:cNvPr>
              <p:cNvPicPr/>
              <p:nvPr/>
            </p:nvPicPr>
            <p:blipFill>
              <a:blip r:embed="rId12"/>
              <a:stretch>
                <a:fillRect/>
              </a:stretch>
            </p:blipFill>
            <p:spPr>
              <a:xfrm>
                <a:off x="4749249" y="188163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17A98B00-21A0-4AD7-924E-86586DC9F278}"/>
                  </a:ext>
                </a:extLst>
              </p14:cNvPr>
              <p14:cNvContentPartPr/>
              <p14:nvPr/>
            </p14:nvContentPartPr>
            <p14:xfrm>
              <a:off x="4323369" y="1579593"/>
              <a:ext cx="360" cy="360"/>
            </p14:xfrm>
          </p:contentPart>
        </mc:Choice>
        <mc:Fallback xmlns="">
          <p:pic>
            <p:nvPicPr>
              <p:cNvPr id="12" name="Ink 11">
                <a:extLst>
                  <a:ext uri="{FF2B5EF4-FFF2-40B4-BE49-F238E27FC236}">
                    <a16:creationId xmlns:a16="http://schemas.microsoft.com/office/drawing/2014/main" id="{17A98B00-21A0-4AD7-924E-86586DC9F278}"/>
                  </a:ext>
                </a:extLst>
              </p:cNvPr>
              <p:cNvPicPr/>
              <p:nvPr/>
            </p:nvPicPr>
            <p:blipFill>
              <a:blip r:embed="rId12"/>
              <a:stretch>
                <a:fillRect/>
              </a:stretch>
            </p:blipFill>
            <p:spPr>
              <a:xfrm>
                <a:off x="4314369" y="157095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5189F105-C36D-45DB-BCE0-8A460102891C}"/>
                  </a:ext>
                </a:extLst>
              </p14:cNvPr>
              <p14:cNvContentPartPr/>
              <p14:nvPr/>
            </p14:nvContentPartPr>
            <p14:xfrm>
              <a:off x="3009369" y="1801713"/>
              <a:ext cx="360" cy="360"/>
            </p14:xfrm>
          </p:contentPart>
        </mc:Choice>
        <mc:Fallback xmlns="">
          <p:pic>
            <p:nvPicPr>
              <p:cNvPr id="13" name="Ink 12">
                <a:extLst>
                  <a:ext uri="{FF2B5EF4-FFF2-40B4-BE49-F238E27FC236}">
                    <a16:creationId xmlns:a16="http://schemas.microsoft.com/office/drawing/2014/main" id="{5189F105-C36D-45DB-BCE0-8A460102891C}"/>
                  </a:ext>
                </a:extLst>
              </p:cNvPr>
              <p:cNvPicPr/>
              <p:nvPr/>
            </p:nvPicPr>
            <p:blipFill>
              <a:blip r:embed="rId12"/>
              <a:stretch>
                <a:fillRect/>
              </a:stretch>
            </p:blipFill>
            <p:spPr>
              <a:xfrm>
                <a:off x="3000369" y="179271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id="{64C01781-2E56-45EA-99C7-4488CC1CF759}"/>
                  </a:ext>
                </a:extLst>
              </p14:cNvPr>
              <p14:cNvContentPartPr/>
              <p14:nvPr/>
            </p14:nvContentPartPr>
            <p14:xfrm>
              <a:off x="7093209" y="1615593"/>
              <a:ext cx="360" cy="360"/>
            </p14:xfrm>
          </p:contentPart>
        </mc:Choice>
        <mc:Fallback xmlns="">
          <p:pic>
            <p:nvPicPr>
              <p:cNvPr id="14" name="Ink 13">
                <a:extLst>
                  <a:ext uri="{FF2B5EF4-FFF2-40B4-BE49-F238E27FC236}">
                    <a16:creationId xmlns:a16="http://schemas.microsoft.com/office/drawing/2014/main" id="{64C01781-2E56-45EA-99C7-4488CC1CF759}"/>
                  </a:ext>
                </a:extLst>
              </p:cNvPr>
              <p:cNvPicPr/>
              <p:nvPr/>
            </p:nvPicPr>
            <p:blipFill>
              <a:blip r:embed="rId12"/>
              <a:stretch>
                <a:fillRect/>
              </a:stretch>
            </p:blipFill>
            <p:spPr>
              <a:xfrm>
                <a:off x="7084209" y="1606593"/>
                <a:ext cx="18000" cy="18000"/>
              </a:xfrm>
              <a:prstGeom prst="rect">
                <a:avLst/>
              </a:prstGeom>
            </p:spPr>
          </p:pic>
        </mc:Fallback>
      </mc:AlternateContent>
      <p:pic>
        <p:nvPicPr>
          <p:cNvPr id="15" name="Picture 14">
            <a:extLst>
              <a:ext uri="{FF2B5EF4-FFF2-40B4-BE49-F238E27FC236}">
                <a16:creationId xmlns:a16="http://schemas.microsoft.com/office/drawing/2014/main" id="{1CD05057-66B4-422E-89B8-C022140B38C3}"/>
              </a:ext>
            </a:extLst>
          </p:cNvPr>
          <p:cNvPicPr>
            <a:picLocks noChangeAspect="1"/>
          </p:cNvPicPr>
          <p:nvPr/>
        </p:nvPicPr>
        <p:blipFill>
          <a:blip r:embed="rId16"/>
          <a:stretch>
            <a:fillRect/>
          </a:stretch>
        </p:blipFill>
        <p:spPr>
          <a:xfrm>
            <a:off x="3099324" y="1281124"/>
            <a:ext cx="2750674" cy="668938"/>
          </a:xfrm>
          <a:prstGeom prst="rect">
            <a:avLst/>
          </a:prstGeom>
        </p:spPr>
      </p:pic>
    </p:spTree>
    <p:extLst>
      <p:ext uri="{BB962C8B-B14F-4D97-AF65-F5344CB8AC3E}">
        <p14:creationId xmlns:p14="http://schemas.microsoft.com/office/powerpoint/2010/main" val="2154395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1EF44-06B4-4CED-BFCD-81B5A10DA44C}"/>
              </a:ext>
            </a:extLst>
          </p:cNvPr>
          <p:cNvSpPr>
            <a:spLocks noGrp="1"/>
          </p:cNvSpPr>
          <p:nvPr>
            <p:ph type="title"/>
          </p:nvPr>
        </p:nvSpPr>
        <p:spPr>
          <a:xfrm>
            <a:off x="639824" y="398508"/>
            <a:ext cx="6559967" cy="570143"/>
          </a:xfrm>
        </p:spPr>
        <p:txBody>
          <a:bodyPr>
            <a:normAutofit fontScale="90000"/>
          </a:bodyPr>
          <a:lstStyle/>
          <a:p>
            <a:r>
              <a:rPr lang="en-US" dirty="0" err="1"/>
              <a:t>Hướng</a:t>
            </a:r>
            <a:r>
              <a:rPr lang="en-US" dirty="0"/>
              <a:t> </a:t>
            </a:r>
            <a:r>
              <a:rPr lang="en-US" dirty="0" err="1"/>
              <a:t>giải</a:t>
            </a:r>
            <a:r>
              <a:rPr lang="en-US" dirty="0"/>
              <a:t> </a:t>
            </a:r>
            <a:r>
              <a:rPr lang="en-US" dirty="0" err="1"/>
              <a:t>quyết</a:t>
            </a:r>
            <a:endParaRPr lang="en-US" dirty="0"/>
          </a:p>
        </p:txBody>
      </p:sp>
      <p:sp>
        <p:nvSpPr>
          <p:cNvPr id="3" name="Content Placeholder 2">
            <a:extLst>
              <a:ext uri="{FF2B5EF4-FFF2-40B4-BE49-F238E27FC236}">
                <a16:creationId xmlns:a16="http://schemas.microsoft.com/office/drawing/2014/main" id="{3E50BCC2-0A8F-4D4F-AF52-26F1BBE32C65}"/>
              </a:ext>
            </a:extLst>
          </p:cNvPr>
          <p:cNvSpPr>
            <a:spLocks noGrp="1"/>
          </p:cNvSpPr>
          <p:nvPr>
            <p:ph idx="1"/>
          </p:nvPr>
        </p:nvSpPr>
        <p:spPr>
          <a:xfrm>
            <a:off x="604313" y="1788265"/>
            <a:ext cx="6630987" cy="3615267"/>
          </a:xfrm>
        </p:spPr>
        <p:txBody>
          <a:bodyPr>
            <a:normAutofit fontScale="25000" lnSpcReduction="20000"/>
          </a:bodyPr>
          <a:lstStyle/>
          <a:p>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Bài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toán</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Tìm</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mô</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hình</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nào</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diễn</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tả</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tốt</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nhất</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bảng</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dữ</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liệu</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p>
          <a:p>
            <a:endParaRPr lang="en-US" sz="7600" dirty="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Đơn</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giản</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nhất</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Hồi</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quy</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đa</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thức</a:t>
            </a:r>
            <a:endParaRPr lang="en-US" sz="7600" dirty="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Ví</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dụ</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Hồi</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quy</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tuyến</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tính</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(linear regression)</a:t>
            </a:r>
          </a:p>
          <a:p>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Mô</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hình</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đa</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thức</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bậc</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2 </a:t>
            </a:r>
          </a:p>
          <a:p>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Mô</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hình</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đa</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thức</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bậc</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3	</a:t>
            </a:r>
          </a:p>
          <a:p>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Tổng</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quát</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Đa</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thức</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bậc</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n-1.</a:t>
            </a:r>
          </a:p>
          <a:p>
            <a:endParaRPr lang="en-US" sz="7600" dirty="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vi-VN" sz="7600" dirty="0">
                <a:solidFill>
                  <a:schemeClr val="tx1"/>
                </a:solidFill>
                <a:latin typeface="Tahoma" panose="020B0604030504040204" pitchFamily="34" charset="0"/>
                <a:ea typeface="Tahoma" panose="020B0604030504040204" pitchFamily="34" charset="0"/>
                <a:cs typeface="Tahoma" panose="020B0604030504040204" pitchFamily="34" charset="0"/>
              </a:rPr>
              <a:t>Lập hệ phương trình </a:t>
            </a:r>
            <a:endParaRPr lang="en-US" sz="7600" dirty="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Chú</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ý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hệ</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này</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có</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thể</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0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có</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nghiệm</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do </a:t>
            </a:r>
          </a:p>
          <a:p>
            <a:pPr marL="0" indent="0">
              <a:buNone/>
            </a:pP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số</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liệu</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đo</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đạc</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có</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sai</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số</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=&gt;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Tìm</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nghiệm</a:t>
            </a:r>
            <a:endParaRPr lang="en-US" sz="76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tốt</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nhất</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theo</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một</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nghĩa</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nào</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đó</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phù</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hợp</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các</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0" indent="0">
              <a:buNone/>
            </a:pP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bài</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toán</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trong</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thực</a:t>
            </a:r>
            <a:r>
              <a:rPr lang="en-US" sz="76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7600" dirty="0" err="1">
                <a:solidFill>
                  <a:schemeClr val="tx1"/>
                </a:solidFill>
                <a:latin typeface="Tahoma" panose="020B0604030504040204" pitchFamily="34" charset="0"/>
                <a:ea typeface="Tahoma" panose="020B0604030504040204" pitchFamily="34" charset="0"/>
                <a:cs typeface="Tahoma" panose="020B0604030504040204" pitchFamily="34" charset="0"/>
              </a:rPr>
              <a:t>tế</a:t>
            </a:r>
            <a:endParaRPr lang="vi-VN" sz="7600"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633DC606-5612-42B1-947A-0802443034B5}"/>
                  </a:ext>
                </a:extLst>
              </p:cNvPr>
              <p:cNvSpPr/>
              <p:nvPr/>
            </p:nvSpPr>
            <p:spPr>
              <a:xfrm>
                <a:off x="6096000" y="2167863"/>
                <a:ext cx="153926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rPr>
                        <m:t>𝑦</m:t>
                      </m:r>
                      <m:r>
                        <a:rPr lang="vi-VN" i="0">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𝑐</m:t>
                          </m:r>
                        </m:e>
                        <m:sub>
                          <m:r>
                            <a:rPr lang="vi-VN" i="0">
                              <a:latin typeface="Cambria Math" panose="02040503050406030204" pitchFamily="18" charset="0"/>
                            </a:rPr>
                            <m:t>0</m:t>
                          </m:r>
                        </m:sub>
                      </m:sSub>
                      <m:r>
                        <a:rPr lang="vi-VN" i="0">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𝑐</m:t>
                          </m:r>
                        </m:e>
                        <m:sub>
                          <m:r>
                            <a:rPr lang="vi-VN" i="0">
                              <a:latin typeface="Cambria Math" panose="02040503050406030204" pitchFamily="18" charset="0"/>
                            </a:rPr>
                            <m:t>1</m:t>
                          </m:r>
                        </m:sub>
                      </m:sSub>
                      <m:r>
                        <a:rPr lang="vi-VN" i="1">
                          <a:latin typeface="Cambria Math" panose="02040503050406030204" pitchFamily="18" charset="0"/>
                        </a:rPr>
                        <m:t>𝑥</m:t>
                      </m:r>
                      <m:r>
                        <m:rPr>
                          <m:nor/>
                        </m:rPr>
                        <a:rPr lang="vi-VN" i="1">
                          <a:latin typeface="Cambria Math" panose="02040503050406030204" pitchFamily="18" charset="0"/>
                        </a:rPr>
                        <m:t> </m:t>
                      </m:r>
                    </m:oMath>
                  </m:oMathPara>
                </a14:m>
                <a:endParaRPr lang="vi-VN" dirty="0"/>
              </a:p>
            </p:txBody>
          </p:sp>
        </mc:Choice>
        <mc:Fallback xmlns="">
          <p:sp>
            <p:nvSpPr>
              <p:cNvPr id="5" name="Rectangle 4">
                <a:extLst>
                  <a:ext uri="{FF2B5EF4-FFF2-40B4-BE49-F238E27FC236}">
                    <a16:creationId xmlns:a16="http://schemas.microsoft.com/office/drawing/2014/main" id="{633DC606-5612-42B1-947A-0802443034B5}"/>
                  </a:ext>
                </a:extLst>
              </p:cNvPr>
              <p:cNvSpPr>
                <a:spLocks noRot="1" noChangeAspect="1" noMove="1" noResize="1" noEditPoints="1" noAdjustHandles="1" noChangeArrowheads="1" noChangeShapeType="1" noTextEdit="1"/>
              </p:cNvSpPr>
              <p:nvPr/>
            </p:nvSpPr>
            <p:spPr>
              <a:xfrm>
                <a:off x="6096000" y="2167863"/>
                <a:ext cx="1539268" cy="369332"/>
              </a:xfrm>
              <a:prstGeom prst="rect">
                <a:avLst/>
              </a:prstGeom>
              <a:blipFill>
                <a:blip r:embed="rId3"/>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692E9B3E-9694-4AD4-9BB2-A97A99014D6A}"/>
                  </a:ext>
                </a:extLst>
              </p:cNvPr>
              <p:cNvSpPr/>
              <p:nvPr/>
            </p:nvSpPr>
            <p:spPr>
              <a:xfrm>
                <a:off x="6048231" y="2565390"/>
                <a:ext cx="2412189"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rPr>
                        <m:t>𝑦</m:t>
                      </m:r>
                      <m:r>
                        <a:rPr lang="vi-VN" i="0">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𝑐</m:t>
                          </m:r>
                        </m:e>
                        <m:sub>
                          <m:r>
                            <a:rPr lang="vi-VN" i="0">
                              <a:latin typeface="Cambria Math" panose="02040503050406030204" pitchFamily="18" charset="0"/>
                            </a:rPr>
                            <m:t>0</m:t>
                          </m:r>
                        </m:sub>
                      </m:sSub>
                      <m:r>
                        <a:rPr lang="vi-VN" i="0">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𝑐</m:t>
                          </m:r>
                        </m:e>
                        <m:sub>
                          <m:r>
                            <a:rPr lang="vi-VN" i="0">
                              <a:latin typeface="Cambria Math" panose="02040503050406030204" pitchFamily="18" charset="0"/>
                            </a:rPr>
                            <m:t>1</m:t>
                          </m:r>
                        </m:sub>
                      </m:sSub>
                      <m:r>
                        <a:rPr lang="vi-VN" i="1">
                          <a:latin typeface="Cambria Math" panose="02040503050406030204" pitchFamily="18" charset="0"/>
                        </a:rPr>
                        <m:t>𝑥</m:t>
                      </m:r>
                      <m:r>
                        <m:rPr>
                          <m:nor/>
                        </m:rPr>
                        <a:rPr lang="vi-VN" i="1">
                          <a:latin typeface="Cambria Math" panose="02040503050406030204" pitchFamily="18" charset="0"/>
                        </a:rPr>
                        <m:t> </m:t>
                      </m:r>
                      <m:r>
                        <a:rPr lang="vi-VN" i="0">
                          <a:latin typeface="Cambria Math" panose="02040503050406030204" pitchFamily="18" charset="0"/>
                        </a:rPr>
                        <m:t>+</m:t>
                      </m:r>
                      <m:r>
                        <m:rPr>
                          <m:nor/>
                        </m:rPr>
                        <a:rPr lang="vi-VN" i="1">
                          <a:latin typeface="Cambria Math" panose="02040503050406030204" pitchFamily="18" charset="0"/>
                        </a:rPr>
                        <m:t> </m:t>
                      </m:r>
                      <m:sSub>
                        <m:sSubPr>
                          <m:ctrlPr>
                            <a:rPr lang="vi-VN" i="1">
                              <a:latin typeface="Cambria Math" panose="02040503050406030204" pitchFamily="18" charset="0"/>
                            </a:rPr>
                          </m:ctrlPr>
                        </m:sSubPr>
                        <m:e>
                          <m:r>
                            <a:rPr lang="vi-VN" i="1">
                              <a:latin typeface="Cambria Math" panose="02040503050406030204" pitchFamily="18" charset="0"/>
                            </a:rPr>
                            <m:t>𝑐</m:t>
                          </m:r>
                        </m:e>
                        <m:sub>
                          <m:r>
                            <a:rPr lang="vi-VN" i="0">
                              <a:latin typeface="Cambria Math" panose="02040503050406030204" pitchFamily="18" charset="0"/>
                            </a:rPr>
                            <m:t>2</m:t>
                          </m:r>
                        </m:sub>
                      </m:sSub>
                      <m:sSup>
                        <m:sSupPr>
                          <m:ctrlPr>
                            <a:rPr lang="vi-VN" i="1">
                              <a:latin typeface="Cambria Math" panose="02040503050406030204" pitchFamily="18" charset="0"/>
                            </a:rPr>
                          </m:ctrlPr>
                        </m:sSupPr>
                        <m:e>
                          <m:r>
                            <a:rPr lang="vi-VN" i="1">
                              <a:latin typeface="Cambria Math" panose="02040503050406030204" pitchFamily="18" charset="0"/>
                            </a:rPr>
                            <m:t>𝑥</m:t>
                          </m:r>
                        </m:e>
                        <m:sup>
                          <m:r>
                            <a:rPr lang="vi-VN" i="0">
                              <a:latin typeface="Cambria Math" panose="02040503050406030204" pitchFamily="18" charset="0"/>
                            </a:rPr>
                            <m:t>2</m:t>
                          </m:r>
                        </m:sup>
                      </m:sSup>
                    </m:oMath>
                  </m:oMathPara>
                </a14:m>
                <a:endParaRPr lang="vi-VN" dirty="0"/>
              </a:p>
            </p:txBody>
          </p:sp>
        </mc:Choice>
        <mc:Fallback xmlns="">
          <p:sp>
            <p:nvSpPr>
              <p:cNvPr id="7" name="Rectangle 6">
                <a:extLst>
                  <a:ext uri="{FF2B5EF4-FFF2-40B4-BE49-F238E27FC236}">
                    <a16:creationId xmlns:a16="http://schemas.microsoft.com/office/drawing/2014/main" id="{692E9B3E-9694-4AD4-9BB2-A97A99014D6A}"/>
                  </a:ext>
                </a:extLst>
              </p:cNvPr>
              <p:cNvSpPr>
                <a:spLocks noRot="1" noChangeAspect="1" noMove="1" noResize="1" noEditPoints="1" noAdjustHandles="1" noChangeArrowheads="1" noChangeShapeType="1" noTextEdit="1"/>
              </p:cNvSpPr>
              <p:nvPr/>
            </p:nvSpPr>
            <p:spPr>
              <a:xfrm>
                <a:off x="6048231" y="2565390"/>
                <a:ext cx="2412189" cy="369332"/>
              </a:xfrm>
              <a:prstGeom prst="rect">
                <a:avLst/>
              </a:prstGeom>
              <a:blipFill>
                <a:blip r:embed="rId4"/>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1EB2012D-B055-4E8B-B621-B087F52E88E8}"/>
                  </a:ext>
                </a:extLst>
              </p:cNvPr>
              <p:cNvSpPr/>
              <p:nvPr/>
            </p:nvSpPr>
            <p:spPr>
              <a:xfrm>
                <a:off x="6100553" y="2962917"/>
                <a:ext cx="306943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rPr>
                        <m:t>𝑦</m:t>
                      </m:r>
                      <m:r>
                        <a:rPr lang="vi-VN" i="0">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𝑐</m:t>
                          </m:r>
                        </m:e>
                        <m:sub>
                          <m:r>
                            <a:rPr lang="vi-VN" i="0">
                              <a:latin typeface="Cambria Math" panose="02040503050406030204" pitchFamily="18" charset="0"/>
                            </a:rPr>
                            <m:t>0</m:t>
                          </m:r>
                        </m:sub>
                      </m:sSub>
                      <m:r>
                        <a:rPr lang="vi-VN" i="0">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𝑐</m:t>
                          </m:r>
                        </m:e>
                        <m:sub>
                          <m:r>
                            <a:rPr lang="vi-VN" i="0">
                              <a:latin typeface="Cambria Math" panose="02040503050406030204" pitchFamily="18" charset="0"/>
                            </a:rPr>
                            <m:t>1</m:t>
                          </m:r>
                        </m:sub>
                      </m:sSub>
                      <m:r>
                        <a:rPr lang="vi-VN" i="1">
                          <a:latin typeface="Cambria Math" panose="02040503050406030204" pitchFamily="18" charset="0"/>
                        </a:rPr>
                        <m:t>𝑥</m:t>
                      </m:r>
                      <m:r>
                        <m:rPr>
                          <m:nor/>
                        </m:rPr>
                        <a:rPr lang="vi-VN" i="1">
                          <a:latin typeface="Cambria Math" panose="02040503050406030204" pitchFamily="18" charset="0"/>
                        </a:rPr>
                        <m:t> </m:t>
                      </m:r>
                      <m:r>
                        <a:rPr lang="vi-VN" i="0">
                          <a:latin typeface="Cambria Math" panose="02040503050406030204" pitchFamily="18" charset="0"/>
                        </a:rPr>
                        <m:t>+</m:t>
                      </m:r>
                      <m:r>
                        <m:rPr>
                          <m:nor/>
                        </m:rPr>
                        <a:rPr lang="vi-VN" i="1">
                          <a:latin typeface="Cambria Math" panose="02040503050406030204" pitchFamily="18" charset="0"/>
                        </a:rPr>
                        <m:t> </m:t>
                      </m:r>
                      <m:sSub>
                        <m:sSubPr>
                          <m:ctrlPr>
                            <a:rPr lang="vi-VN" i="1">
                              <a:latin typeface="Cambria Math" panose="02040503050406030204" pitchFamily="18" charset="0"/>
                            </a:rPr>
                          </m:ctrlPr>
                        </m:sSubPr>
                        <m:e>
                          <m:r>
                            <a:rPr lang="vi-VN" i="1">
                              <a:latin typeface="Cambria Math" panose="02040503050406030204" pitchFamily="18" charset="0"/>
                            </a:rPr>
                            <m:t>𝑐</m:t>
                          </m:r>
                        </m:e>
                        <m:sub>
                          <m:r>
                            <a:rPr lang="vi-VN" i="0">
                              <a:latin typeface="Cambria Math" panose="02040503050406030204" pitchFamily="18" charset="0"/>
                            </a:rPr>
                            <m:t>2</m:t>
                          </m:r>
                        </m:sub>
                      </m:sSub>
                      <m:sSup>
                        <m:sSupPr>
                          <m:ctrlPr>
                            <a:rPr lang="vi-VN" i="1">
                              <a:latin typeface="Cambria Math" panose="02040503050406030204" pitchFamily="18" charset="0"/>
                            </a:rPr>
                          </m:ctrlPr>
                        </m:sSupPr>
                        <m:e>
                          <m:r>
                            <a:rPr lang="vi-VN" i="1">
                              <a:latin typeface="Cambria Math" panose="02040503050406030204" pitchFamily="18" charset="0"/>
                            </a:rPr>
                            <m:t>𝑥</m:t>
                          </m:r>
                        </m:e>
                        <m:sup>
                          <m:r>
                            <a:rPr lang="vi-VN" i="0">
                              <a:latin typeface="Cambria Math" panose="02040503050406030204" pitchFamily="18" charset="0"/>
                            </a:rPr>
                            <m:t>2</m:t>
                          </m:r>
                        </m:sup>
                      </m:sSup>
                      <m:r>
                        <a:rPr lang="vi-VN" i="0">
                          <a:latin typeface="Cambria Math" panose="02040503050406030204" pitchFamily="18" charset="0"/>
                        </a:rPr>
                        <m:t>+</m:t>
                      </m:r>
                      <m:r>
                        <m:rPr>
                          <m:nor/>
                        </m:rPr>
                        <a:rPr lang="vi-VN" i="1">
                          <a:latin typeface="Cambria Math" panose="02040503050406030204" pitchFamily="18" charset="0"/>
                        </a:rPr>
                        <m:t> </m:t>
                      </m:r>
                      <m:sSub>
                        <m:sSubPr>
                          <m:ctrlPr>
                            <a:rPr lang="vi-VN" i="1">
                              <a:latin typeface="Cambria Math" panose="02040503050406030204" pitchFamily="18" charset="0"/>
                            </a:rPr>
                          </m:ctrlPr>
                        </m:sSubPr>
                        <m:e>
                          <m:r>
                            <a:rPr lang="vi-VN" i="1">
                              <a:latin typeface="Cambria Math" panose="02040503050406030204" pitchFamily="18" charset="0"/>
                            </a:rPr>
                            <m:t>𝑐</m:t>
                          </m:r>
                        </m:e>
                        <m:sub>
                          <m:r>
                            <a:rPr lang="vi-VN" i="0">
                              <a:latin typeface="Cambria Math" panose="02040503050406030204" pitchFamily="18" charset="0"/>
                            </a:rPr>
                            <m:t>3</m:t>
                          </m:r>
                        </m:sub>
                      </m:sSub>
                      <m:sSup>
                        <m:sSupPr>
                          <m:ctrlPr>
                            <a:rPr lang="vi-VN" i="1">
                              <a:latin typeface="Cambria Math" panose="02040503050406030204" pitchFamily="18" charset="0"/>
                            </a:rPr>
                          </m:ctrlPr>
                        </m:sSupPr>
                        <m:e>
                          <m:r>
                            <a:rPr lang="vi-VN" i="1">
                              <a:latin typeface="Cambria Math" panose="02040503050406030204" pitchFamily="18" charset="0"/>
                            </a:rPr>
                            <m:t>𝑥</m:t>
                          </m:r>
                        </m:e>
                        <m:sup>
                          <m:r>
                            <a:rPr lang="vi-VN" i="0">
                              <a:latin typeface="Cambria Math" panose="02040503050406030204" pitchFamily="18" charset="0"/>
                            </a:rPr>
                            <m:t>3</m:t>
                          </m:r>
                        </m:sup>
                      </m:sSup>
                    </m:oMath>
                  </m:oMathPara>
                </a14:m>
                <a:endParaRPr lang="vi-VN" dirty="0"/>
              </a:p>
            </p:txBody>
          </p:sp>
        </mc:Choice>
        <mc:Fallback xmlns="">
          <p:sp>
            <p:nvSpPr>
              <p:cNvPr id="8" name="Rectangle 7">
                <a:extLst>
                  <a:ext uri="{FF2B5EF4-FFF2-40B4-BE49-F238E27FC236}">
                    <a16:creationId xmlns:a16="http://schemas.microsoft.com/office/drawing/2014/main" id="{1EB2012D-B055-4E8B-B621-B087F52E88E8}"/>
                  </a:ext>
                </a:extLst>
              </p:cNvPr>
              <p:cNvSpPr>
                <a:spLocks noRot="1" noChangeAspect="1" noMove="1" noResize="1" noEditPoints="1" noAdjustHandles="1" noChangeArrowheads="1" noChangeShapeType="1" noTextEdit="1"/>
              </p:cNvSpPr>
              <p:nvPr/>
            </p:nvSpPr>
            <p:spPr>
              <a:xfrm>
                <a:off x="6100553" y="2962917"/>
                <a:ext cx="3069430" cy="369332"/>
              </a:xfrm>
              <a:prstGeom prst="rect">
                <a:avLst/>
              </a:prstGeom>
              <a:blipFill>
                <a:blip r:embed="rId5"/>
                <a:stretch>
                  <a:fillRect b="-8197"/>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0F355217-5D2F-4473-BFCF-44B7363E2E42}"/>
              </a:ext>
            </a:extLst>
          </p:cNvPr>
          <p:cNvPicPr>
            <a:picLocks noChangeAspect="1"/>
          </p:cNvPicPr>
          <p:nvPr/>
        </p:nvPicPr>
        <p:blipFill>
          <a:blip r:embed="rId6"/>
          <a:stretch>
            <a:fillRect/>
          </a:stretch>
        </p:blipFill>
        <p:spPr>
          <a:xfrm>
            <a:off x="6196614" y="4021700"/>
            <a:ext cx="4907964" cy="2216674"/>
          </a:xfrm>
          <a:prstGeom prst="rect">
            <a:avLst/>
          </a:prstGeom>
        </p:spPr>
      </p:pic>
      <p:pic>
        <p:nvPicPr>
          <p:cNvPr id="14" name="Picture 13">
            <a:extLst>
              <a:ext uri="{FF2B5EF4-FFF2-40B4-BE49-F238E27FC236}">
                <a16:creationId xmlns:a16="http://schemas.microsoft.com/office/drawing/2014/main" id="{171030D1-9B59-4C25-9175-939E47300406}"/>
              </a:ext>
            </a:extLst>
          </p:cNvPr>
          <p:cNvPicPr>
            <a:picLocks noChangeAspect="1"/>
          </p:cNvPicPr>
          <p:nvPr/>
        </p:nvPicPr>
        <p:blipFill>
          <a:blip r:embed="rId7"/>
          <a:stretch>
            <a:fillRect/>
          </a:stretch>
        </p:blipFill>
        <p:spPr>
          <a:xfrm>
            <a:off x="6178858" y="3278287"/>
            <a:ext cx="3959440" cy="494930"/>
          </a:xfrm>
          <a:prstGeom prst="rect">
            <a:avLst/>
          </a:prstGeom>
        </p:spPr>
      </p:pic>
      <p:pic>
        <p:nvPicPr>
          <p:cNvPr id="10" name="Picture 9">
            <a:extLst>
              <a:ext uri="{FF2B5EF4-FFF2-40B4-BE49-F238E27FC236}">
                <a16:creationId xmlns:a16="http://schemas.microsoft.com/office/drawing/2014/main" id="{3E4ADAE7-07C2-4EDA-BFB7-7C9EE8E81FC1}"/>
              </a:ext>
            </a:extLst>
          </p:cNvPr>
          <p:cNvPicPr>
            <a:picLocks noChangeAspect="1"/>
          </p:cNvPicPr>
          <p:nvPr/>
        </p:nvPicPr>
        <p:blipFill>
          <a:blip r:embed="rId8"/>
          <a:stretch>
            <a:fillRect/>
          </a:stretch>
        </p:blipFill>
        <p:spPr>
          <a:xfrm>
            <a:off x="7431243" y="1182981"/>
            <a:ext cx="3269382" cy="795083"/>
          </a:xfrm>
          <a:prstGeom prst="rect">
            <a:avLst/>
          </a:prstGeom>
        </p:spPr>
      </p:pic>
    </p:spTree>
    <p:extLst>
      <p:ext uri="{BB962C8B-B14F-4D97-AF65-F5344CB8AC3E}">
        <p14:creationId xmlns:p14="http://schemas.microsoft.com/office/powerpoint/2010/main" val="3926283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62207-9FC8-4CFF-BD6B-5A6FCF296BD9}"/>
              </a:ext>
            </a:extLst>
          </p:cNvPr>
          <p:cNvSpPr>
            <a:spLocks noGrp="1"/>
          </p:cNvSpPr>
          <p:nvPr>
            <p:ph type="title"/>
          </p:nvPr>
        </p:nvSpPr>
        <p:spPr>
          <a:xfrm>
            <a:off x="811212" y="812799"/>
            <a:ext cx="7469188" cy="498136"/>
          </a:xfrm>
        </p:spPr>
        <p:txBody>
          <a:bodyPr>
            <a:normAutofit fontScale="90000"/>
          </a:bodyPr>
          <a:lstStyle/>
          <a:p>
            <a:r>
              <a:rPr lang="vi-VN" dirty="0"/>
              <a:t>Ví dụ: Giảm lỗi đo</a:t>
            </a:r>
            <a:r>
              <a:rPr lang="en-US" dirty="0"/>
              <a:t> </a:t>
            </a:r>
            <a:r>
              <a:rPr lang="vi-VN" dirty="0"/>
              <a:t>lường</a:t>
            </a:r>
            <a:br>
              <a:rPr lang="vi-VN" dirty="0"/>
            </a:br>
            <a:endParaRPr lang="en-US" dirty="0"/>
          </a:p>
        </p:txBody>
      </p:sp>
      <p:sp>
        <p:nvSpPr>
          <p:cNvPr id="3" name="Content Placeholder 2">
            <a:extLst>
              <a:ext uri="{FF2B5EF4-FFF2-40B4-BE49-F238E27FC236}">
                <a16:creationId xmlns:a16="http://schemas.microsoft.com/office/drawing/2014/main" id="{FFB4B20B-D642-414B-970E-D63943783226}"/>
              </a:ext>
            </a:extLst>
          </p:cNvPr>
          <p:cNvSpPr>
            <a:spLocks noGrp="1"/>
          </p:cNvSpPr>
          <p:nvPr>
            <p:ph idx="1"/>
          </p:nvPr>
        </p:nvSpPr>
        <p:spPr>
          <a:xfrm>
            <a:off x="540278" y="1310935"/>
            <a:ext cx="7198255" cy="5037667"/>
          </a:xfrm>
        </p:spPr>
        <p:txBody>
          <a:bodyPr>
            <a:normAutofit lnSpcReduction="10000"/>
          </a:bodyPr>
          <a:lstStyle/>
          <a:p>
            <a:r>
              <a:rPr lang="vi-VN" dirty="0">
                <a:solidFill>
                  <a:schemeClr val="tx1"/>
                </a:solidFill>
              </a:rPr>
              <a:t>Giả sử một người khảo sát xác định độ cao của ba ngọn đồi ở trên một số điểm tham chiếu là x1 = 123,7 m, </a:t>
            </a:r>
            <a:r>
              <a:rPr lang="en-US" dirty="0">
                <a:solidFill>
                  <a:schemeClr val="tx1"/>
                </a:solidFill>
              </a:rPr>
              <a:t>x</a:t>
            </a:r>
            <a:r>
              <a:rPr lang="vi-VN" dirty="0">
                <a:solidFill>
                  <a:schemeClr val="tx1"/>
                </a:solidFill>
              </a:rPr>
              <a:t>2 = 194,1m và x3 = 241,7 m và để xác nhận các phép đo này, người khảo sát leo lên đỉnh của ngọn đồi đầu tiên và đo chiều cao của ngọn đồi thứ hai nằm trên ngọn đồi thứ nhất, x2 = x1 + 71,1 và ngọn đồi thứ ba ở trên ngọn đồi thứ nhất là x3 = x1 + 117,7. Tương tự, người khảo sát leo lên ngọn đồi thứ hai và đo chiều cao của ngọn thứ ba trên ngọn đồi thứ hai là x3 = x2 + 47,5.</a:t>
            </a:r>
          </a:p>
          <a:p>
            <a:endParaRPr lang="vi-VN" dirty="0">
              <a:solidFill>
                <a:schemeClr val="tx1"/>
              </a:solidFill>
            </a:endParaRPr>
          </a:p>
          <a:p>
            <a:r>
              <a:rPr lang="vi-VN" dirty="0">
                <a:solidFill>
                  <a:schemeClr val="tx1"/>
                </a:solidFill>
              </a:rPr>
              <a:t>Các phương trình này có thể được viết dưới dạng ma trận</a:t>
            </a:r>
            <a:r>
              <a:rPr lang="en-US" dirty="0">
                <a:solidFill>
                  <a:schemeClr val="tx1"/>
                </a:solidFill>
              </a:rPr>
              <a:t> </a:t>
            </a:r>
            <a:endParaRPr lang="vi-VN" dirty="0">
              <a:solidFill>
                <a:schemeClr val="tx1"/>
              </a:solidFill>
            </a:endParaRPr>
          </a:p>
          <a:p>
            <a:r>
              <a:rPr lang="vi-VN" dirty="0">
                <a:solidFill>
                  <a:schemeClr val="tx1"/>
                </a:solidFill>
              </a:rPr>
              <a:t>Hệ có nhiều phương trình hơn ẩn số được gọi là </a:t>
            </a:r>
            <a:r>
              <a:rPr lang="vi-VN" b="1" dirty="0">
                <a:solidFill>
                  <a:srgbClr val="FF0000"/>
                </a:solidFill>
              </a:rPr>
              <a:t>quá xác định</a:t>
            </a:r>
            <a:r>
              <a:rPr lang="en-US" b="1" dirty="0">
                <a:solidFill>
                  <a:srgbClr val="FF0000"/>
                </a:solidFill>
              </a:rPr>
              <a:t> (over-determined)</a:t>
            </a:r>
            <a:r>
              <a:rPr lang="vi-VN" dirty="0">
                <a:solidFill>
                  <a:schemeClr val="tx1"/>
                </a:solidFill>
              </a:rPr>
              <a:t>. </a:t>
            </a:r>
            <a:r>
              <a:rPr lang="en-US" dirty="0" err="1">
                <a:solidFill>
                  <a:schemeClr val="tx1"/>
                </a:solidFill>
              </a:rPr>
              <a:t>Nó</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thể</a:t>
            </a:r>
            <a:r>
              <a:rPr lang="en-US" dirty="0">
                <a:solidFill>
                  <a:schemeClr val="tx1"/>
                </a:solidFill>
              </a:rPr>
              <a:t> 0 </a:t>
            </a:r>
            <a:r>
              <a:rPr lang="en-US" dirty="0" err="1">
                <a:solidFill>
                  <a:schemeClr val="tx1"/>
                </a:solidFill>
              </a:rPr>
              <a:t>có</a:t>
            </a:r>
            <a:r>
              <a:rPr lang="en-US" dirty="0">
                <a:solidFill>
                  <a:schemeClr val="tx1"/>
                </a:solidFill>
              </a:rPr>
              <a:t> </a:t>
            </a:r>
            <a:r>
              <a:rPr lang="en-US" dirty="0" err="1">
                <a:solidFill>
                  <a:schemeClr val="tx1"/>
                </a:solidFill>
              </a:rPr>
              <a:t>nghiệm</a:t>
            </a:r>
            <a:r>
              <a:rPr lang="en-US" dirty="0">
                <a:solidFill>
                  <a:schemeClr val="tx1"/>
                </a:solidFill>
              </a:rPr>
              <a:t>.</a:t>
            </a:r>
          </a:p>
          <a:p>
            <a:r>
              <a:rPr lang="vi-VN" dirty="0">
                <a:solidFill>
                  <a:schemeClr val="tx1"/>
                </a:solidFill>
              </a:rPr>
              <a:t>Người khảo sát nên cung cấp giá trị nào cho độ cao của các ngọn đồi?</a:t>
            </a:r>
          </a:p>
        </p:txBody>
      </p:sp>
      <p:pic>
        <p:nvPicPr>
          <p:cNvPr id="2050" name="Picture 2">
            <a:extLst>
              <a:ext uri="{FF2B5EF4-FFF2-40B4-BE49-F238E27FC236}">
                <a16:creationId xmlns:a16="http://schemas.microsoft.com/office/drawing/2014/main" id="{D42860CA-FDC1-4E31-8E9A-35908DF150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7067" y="1530833"/>
            <a:ext cx="3794654" cy="28484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3C9A96C-D08B-42F6-A6B0-E386B0C45DDC}"/>
              </a:ext>
            </a:extLst>
          </p:cNvPr>
          <p:cNvPicPr>
            <a:picLocks noChangeAspect="1"/>
          </p:cNvPicPr>
          <p:nvPr/>
        </p:nvPicPr>
        <p:blipFill>
          <a:blip r:embed="rId3"/>
          <a:stretch>
            <a:fillRect/>
          </a:stretch>
        </p:blipFill>
        <p:spPr>
          <a:xfrm>
            <a:off x="7857067" y="4599135"/>
            <a:ext cx="3794654" cy="1480267"/>
          </a:xfrm>
          <a:prstGeom prst="rect">
            <a:avLst/>
          </a:prstGeom>
        </p:spPr>
      </p:pic>
    </p:spTree>
    <p:extLst>
      <p:ext uri="{BB962C8B-B14F-4D97-AF65-F5344CB8AC3E}">
        <p14:creationId xmlns:p14="http://schemas.microsoft.com/office/powerpoint/2010/main" val="2975543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63C79-3527-45DB-B8D2-9BA23EC34434}"/>
              </a:ext>
            </a:extLst>
          </p:cNvPr>
          <p:cNvSpPr>
            <a:spLocks noGrp="1"/>
          </p:cNvSpPr>
          <p:nvPr>
            <p:ph type="title"/>
          </p:nvPr>
        </p:nvSpPr>
        <p:spPr>
          <a:xfrm>
            <a:off x="613568" y="387465"/>
            <a:ext cx="9582415" cy="829735"/>
          </a:xfrm>
        </p:spPr>
        <p:txBody>
          <a:bodyPr>
            <a:noAutofit/>
          </a:bodyPr>
          <a:lstStyle/>
          <a:p>
            <a:pPr algn="ctr"/>
            <a:r>
              <a:rPr lang="en-US" sz="3000" b="0" i="0" dirty="0" err="1">
                <a:effectLst/>
              </a:rPr>
              <a:t>Hệ</a:t>
            </a:r>
            <a:r>
              <a:rPr lang="en-US" sz="3000" b="0" i="0" dirty="0">
                <a:effectLst/>
              </a:rPr>
              <a:t> </a:t>
            </a:r>
            <a:r>
              <a:rPr lang="en-US" sz="3000" b="0" i="0" dirty="0" err="1">
                <a:effectLst/>
              </a:rPr>
              <a:t>tổng</a:t>
            </a:r>
            <a:r>
              <a:rPr lang="en-US" sz="3000" b="0" i="0" dirty="0">
                <a:effectLst/>
              </a:rPr>
              <a:t> </a:t>
            </a:r>
            <a:r>
              <a:rPr lang="en-US" sz="3000" b="0" i="0" dirty="0" err="1">
                <a:effectLst/>
              </a:rPr>
              <a:t>quát</a:t>
            </a:r>
            <a:r>
              <a:rPr lang="en-US" sz="3000" b="0" i="0" dirty="0">
                <a:effectLst/>
              </a:rPr>
              <a:t> (</a:t>
            </a:r>
            <a:r>
              <a:rPr lang="en-US" sz="3000" b="0" i="0" dirty="0" err="1">
                <a:effectLst/>
              </a:rPr>
              <a:t>quá</a:t>
            </a:r>
            <a:r>
              <a:rPr lang="en-US" sz="3000" b="0" i="0" dirty="0">
                <a:effectLst/>
              </a:rPr>
              <a:t>/</a:t>
            </a:r>
            <a:r>
              <a:rPr lang="en-US" sz="3000" b="0" i="0" dirty="0" err="1">
                <a:effectLst/>
              </a:rPr>
              <a:t>dưới</a:t>
            </a:r>
            <a:r>
              <a:rPr lang="en-US" sz="3000" b="0" i="0" dirty="0">
                <a:effectLst/>
              </a:rPr>
              <a:t> </a:t>
            </a:r>
            <a:r>
              <a:rPr lang="en-US" sz="3000" b="0" i="0" dirty="0" err="1">
                <a:effectLst/>
              </a:rPr>
              <a:t>xác</a:t>
            </a:r>
            <a:r>
              <a:rPr lang="en-US" sz="3000" b="0" i="0" dirty="0">
                <a:effectLst/>
              </a:rPr>
              <a:t> </a:t>
            </a:r>
            <a:r>
              <a:rPr lang="en-US" sz="3000" b="0" i="0" dirty="0" err="1">
                <a:effectLst/>
              </a:rPr>
              <a:t>định</a:t>
            </a:r>
            <a:r>
              <a:rPr lang="en-US" sz="3000" b="0" i="0" dirty="0">
                <a:effectLst/>
              </a:rPr>
              <a:t>)</a:t>
            </a:r>
            <a:br>
              <a:rPr lang="en-US" sz="3000" b="0" i="0" dirty="0">
                <a:effectLst/>
              </a:rPr>
            </a:br>
            <a:r>
              <a:rPr lang="en-US" sz="3000" b="0" i="0" dirty="0">
                <a:effectLst/>
              </a:rPr>
              <a:t>(Over-/under- determined Systems)</a:t>
            </a:r>
            <a:endParaRPr lang="en-US" sz="3000" dirty="0"/>
          </a:p>
        </p:txBody>
      </p:sp>
      <p:sp>
        <p:nvSpPr>
          <p:cNvPr id="3" name="Content Placeholder 2">
            <a:extLst>
              <a:ext uri="{FF2B5EF4-FFF2-40B4-BE49-F238E27FC236}">
                <a16:creationId xmlns:a16="http://schemas.microsoft.com/office/drawing/2014/main" id="{031DB10C-B8D6-4655-88B1-ECED9A70D92F}"/>
              </a:ext>
            </a:extLst>
          </p:cNvPr>
          <p:cNvSpPr>
            <a:spLocks noGrp="1"/>
          </p:cNvSpPr>
          <p:nvPr>
            <p:ph idx="1"/>
          </p:nvPr>
        </p:nvSpPr>
        <p:spPr>
          <a:xfrm>
            <a:off x="613568" y="2249642"/>
            <a:ext cx="6406497" cy="3615267"/>
          </a:xfrm>
        </p:spPr>
        <p:txBody>
          <a:bodyPr>
            <a:normAutofit fontScale="92500"/>
          </a:bodyPr>
          <a:lstStyle/>
          <a:p>
            <a:pPr>
              <a:buFont typeface="Wingdings" panose="05000000000000000000" pitchFamily="2" charset="2"/>
              <a:buChar char="Ø"/>
            </a:pPr>
            <a:r>
              <a:rPr lang="vi-VN" b="0" i="0" dirty="0">
                <a:solidFill>
                  <a:schemeClr val="tx1"/>
                </a:solidFill>
                <a:effectLst/>
                <a:latin typeface="+mj-lt"/>
              </a:rPr>
              <a:t>Nếu A là ma trận m × n thì nói chung, một vectơ m × 1 b có thể không nằm trong không gian cột của A</a:t>
            </a:r>
            <a:r>
              <a:rPr lang="en-US" b="0" i="0" dirty="0">
                <a:solidFill>
                  <a:schemeClr val="tx1"/>
                </a:solidFill>
                <a:effectLst/>
                <a:latin typeface="+mj-lt"/>
              </a:rPr>
              <a:t> (range(A))</a:t>
            </a:r>
            <a:r>
              <a:rPr lang="vi-VN" b="0" i="0" dirty="0">
                <a:solidFill>
                  <a:schemeClr val="tx1"/>
                </a:solidFill>
                <a:effectLst/>
                <a:latin typeface="+mj-lt"/>
              </a:rPr>
              <a:t>. Do đó Ax = b có thể không có nghiệm chính xác.</a:t>
            </a:r>
            <a:endParaRPr lang="en-US" b="0" i="0" dirty="0">
              <a:solidFill>
                <a:schemeClr val="tx1"/>
              </a:solidFill>
              <a:effectLst/>
              <a:latin typeface="+mj-lt"/>
            </a:endParaRPr>
          </a:p>
          <a:p>
            <a:pPr>
              <a:buFont typeface="Wingdings" panose="05000000000000000000" pitchFamily="2" charset="2"/>
              <a:buChar char="Ø"/>
            </a:pPr>
            <a:endParaRPr lang="en-US" dirty="0">
              <a:solidFill>
                <a:schemeClr val="tx1"/>
              </a:solidFill>
              <a:latin typeface="+mj-lt"/>
            </a:endParaRPr>
          </a:p>
          <a:p>
            <a:pPr>
              <a:buFont typeface="Wingdings" panose="05000000000000000000" pitchFamily="2" charset="2"/>
              <a:buChar char="Ø"/>
            </a:pPr>
            <a:r>
              <a:rPr lang="vi-VN" b="0" i="0" dirty="0">
                <a:solidFill>
                  <a:schemeClr val="tx1"/>
                </a:solidFill>
                <a:effectLst/>
                <a:latin typeface="+mj-lt"/>
              </a:rPr>
              <a:t>Định nghĩa</a:t>
            </a:r>
            <a:r>
              <a:rPr lang="en-US" b="0" i="0" dirty="0">
                <a:solidFill>
                  <a:schemeClr val="tx1"/>
                </a:solidFill>
                <a:effectLst/>
                <a:latin typeface="+mj-lt"/>
              </a:rPr>
              <a:t>:</a:t>
            </a:r>
            <a:r>
              <a:rPr lang="vi-VN" b="0" i="0" dirty="0">
                <a:solidFill>
                  <a:schemeClr val="tx1"/>
                </a:solidFill>
                <a:effectLst/>
                <a:latin typeface="+mj-lt"/>
              </a:rPr>
              <a:t> Vect</a:t>
            </a:r>
            <a:r>
              <a:rPr lang="en-US" b="0" i="0" dirty="0">
                <a:solidFill>
                  <a:schemeClr val="tx1"/>
                </a:solidFill>
                <a:effectLst/>
                <a:latin typeface="+mj-lt"/>
              </a:rPr>
              <a:t>or</a:t>
            </a:r>
            <a:r>
              <a:rPr lang="vi-VN" b="0" i="0" dirty="0">
                <a:solidFill>
                  <a:schemeClr val="tx1"/>
                </a:solidFill>
                <a:effectLst/>
                <a:latin typeface="+mj-lt"/>
              </a:rPr>
              <a:t> dư là r = b - Ax. </a:t>
            </a:r>
            <a:endParaRPr lang="en-US" b="0" i="0" dirty="0">
              <a:solidFill>
                <a:schemeClr val="tx1"/>
              </a:solidFill>
              <a:effectLst/>
              <a:latin typeface="+mj-lt"/>
            </a:endParaRPr>
          </a:p>
          <a:p>
            <a:pPr>
              <a:buFont typeface="Wingdings" panose="05000000000000000000" pitchFamily="2" charset="2"/>
              <a:buChar char="Ø"/>
            </a:pPr>
            <a:endParaRPr lang="en-US" dirty="0">
              <a:solidFill>
                <a:schemeClr val="tx1"/>
              </a:solidFill>
              <a:latin typeface="+mj-lt"/>
            </a:endParaRPr>
          </a:p>
          <a:p>
            <a:pPr>
              <a:buFont typeface="Wingdings" panose="05000000000000000000" pitchFamily="2" charset="2"/>
              <a:buChar char="Ø"/>
            </a:pPr>
            <a:r>
              <a:rPr lang="en-US" b="0" i="0" dirty="0" err="1">
                <a:solidFill>
                  <a:schemeClr val="tx1"/>
                </a:solidFill>
                <a:effectLst/>
                <a:latin typeface="+mj-lt"/>
              </a:rPr>
              <a:t>Nghiệm</a:t>
            </a:r>
            <a:r>
              <a:rPr lang="vi-VN" b="0" i="0" dirty="0">
                <a:solidFill>
                  <a:schemeClr val="tx1"/>
                </a:solidFill>
                <a:effectLst/>
                <a:latin typeface="+mj-lt"/>
              </a:rPr>
              <a:t> bình phương </a:t>
            </a:r>
            <a:r>
              <a:rPr lang="en-US" b="0" i="0" dirty="0" err="1">
                <a:solidFill>
                  <a:schemeClr val="tx1"/>
                </a:solidFill>
                <a:effectLst/>
                <a:latin typeface="+mj-lt"/>
              </a:rPr>
              <a:t>tối</a:t>
            </a:r>
            <a:r>
              <a:rPr lang="en-US" b="0" i="0" dirty="0">
                <a:solidFill>
                  <a:schemeClr val="tx1"/>
                </a:solidFill>
                <a:effectLst/>
                <a:latin typeface="+mj-lt"/>
              </a:rPr>
              <a:t> </a:t>
            </a:r>
            <a:r>
              <a:rPr lang="en-US" b="0" i="0" dirty="0" err="1">
                <a:solidFill>
                  <a:schemeClr val="tx1"/>
                </a:solidFill>
                <a:effectLst/>
                <a:latin typeface="+mj-lt"/>
              </a:rPr>
              <a:t>thiểu</a:t>
            </a:r>
            <a:r>
              <a:rPr lang="en-US" b="0" i="0" dirty="0">
                <a:solidFill>
                  <a:schemeClr val="tx1"/>
                </a:solidFill>
                <a:effectLst/>
                <a:latin typeface="+mj-lt"/>
              </a:rPr>
              <a:t> (</a:t>
            </a:r>
            <a:r>
              <a:rPr lang="vi-VN" b="0" i="0" dirty="0">
                <a:solidFill>
                  <a:schemeClr val="tx1"/>
                </a:solidFill>
                <a:effectLst/>
                <a:latin typeface="+mj-lt"/>
              </a:rPr>
              <a:t>nhỏ nhất</a:t>
            </a:r>
            <a:r>
              <a:rPr lang="en-US" b="0" i="0" dirty="0">
                <a:solidFill>
                  <a:schemeClr val="tx1"/>
                </a:solidFill>
                <a:effectLst/>
                <a:latin typeface="+mj-lt"/>
              </a:rPr>
              <a:t>)</a:t>
            </a:r>
            <a:r>
              <a:rPr lang="vi-VN" b="0" i="0" dirty="0">
                <a:solidFill>
                  <a:schemeClr val="tx1"/>
                </a:solidFill>
                <a:effectLst/>
                <a:latin typeface="+mj-lt"/>
              </a:rPr>
              <a:t> </a:t>
            </a:r>
            <a:r>
              <a:rPr lang="en-US" b="0" i="0" dirty="0" err="1">
                <a:solidFill>
                  <a:schemeClr val="tx1"/>
                </a:solidFill>
                <a:effectLst/>
                <a:latin typeface="+mj-lt"/>
              </a:rPr>
              <a:t>là</a:t>
            </a:r>
            <a:r>
              <a:rPr lang="en-US" b="0" i="0" dirty="0">
                <a:solidFill>
                  <a:schemeClr val="tx1"/>
                </a:solidFill>
                <a:effectLst/>
                <a:latin typeface="+mj-lt"/>
              </a:rPr>
              <a:t> vector x </a:t>
            </a:r>
            <a:r>
              <a:rPr lang="en-US" b="0" i="0" dirty="0" err="1">
                <a:solidFill>
                  <a:schemeClr val="tx1"/>
                </a:solidFill>
                <a:effectLst/>
                <a:latin typeface="+mj-lt"/>
              </a:rPr>
              <a:t>sao</a:t>
            </a:r>
            <a:r>
              <a:rPr lang="en-US" b="0" i="0" dirty="0">
                <a:solidFill>
                  <a:schemeClr val="tx1"/>
                </a:solidFill>
                <a:effectLst/>
                <a:latin typeface="+mj-lt"/>
              </a:rPr>
              <a:t> </a:t>
            </a:r>
            <a:r>
              <a:rPr lang="en-US" b="0" i="0" dirty="0" err="1">
                <a:solidFill>
                  <a:schemeClr val="tx1"/>
                </a:solidFill>
                <a:effectLst/>
                <a:latin typeface="+mj-lt"/>
              </a:rPr>
              <a:t>cho</a:t>
            </a:r>
            <a:r>
              <a:rPr lang="en-US" b="0" i="0" dirty="0">
                <a:solidFill>
                  <a:schemeClr val="tx1"/>
                </a:solidFill>
                <a:effectLst/>
                <a:latin typeface="+mj-lt"/>
              </a:rPr>
              <a:t> </a:t>
            </a:r>
            <a:r>
              <a:rPr lang="en-US" b="0" i="0" dirty="0" err="1">
                <a:solidFill>
                  <a:schemeClr val="tx1"/>
                </a:solidFill>
                <a:effectLst/>
                <a:latin typeface="+mj-lt"/>
              </a:rPr>
              <a:t>chuẩn</a:t>
            </a:r>
            <a:r>
              <a:rPr lang="en-US" b="0" i="0" dirty="0">
                <a:solidFill>
                  <a:schemeClr val="tx1"/>
                </a:solidFill>
                <a:effectLst/>
                <a:latin typeface="+mj-lt"/>
              </a:rPr>
              <a:t> </a:t>
            </a:r>
            <a:r>
              <a:rPr lang="vi-VN" b="0" i="0" dirty="0">
                <a:solidFill>
                  <a:schemeClr val="tx1"/>
                </a:solidFill>
                <a:effectLst/>
                <a:latin typeface="+mj-lt"/>
              </a:rPr>
              <a:t>2</a:t>
            </a:r>
            <a:r>
              <a:rPr lang="en-US" b="0" i="0" dirty="0">
                <a:solidFill>
                  <a:schemeClr val="tx1"/>
                </a:solidFill>
                <a:effectLst/>
                <a:latin typeface="+mj-lt"/>
              </a:rPr>
              <a:t> (2-norm) </a:t>
            </a:r>
            <a:r>
              <a:rPr lang="en-US" b="0" i="0" dirty="0" err="1">
                <a:solidFill>
                  <a:schemeClr val="tx1"/>
                </a:solidFill>
                <a:effectLst/>
                <a:latin typeface="+mj-lt"/>
              </a:rPr>
              <a:t>của</a:t>
            </a:r>
            <a:r>
              <a:rPr lang="en-US" b="0" i="0" dirty="0">
                <a:solidFill>
                  <a:schemeClr val="tx1"/>
                </a:solidFill>
                <a:effectLst/>
                <a:latin typeface="+mj-lt"/>
              </a:rPr>
              <a:t> vector </a:t>
            </a:r>
            <a:r>
              <a:rPr lang="en-US" b="0" i="0" dirty="0" err="1">
                <a:solidFill>
                  <a:schemeClr val="tx1"/>
                </a:solidFill>
                <a:effectLst/>
                <a:latin typeface="+mj-lt"/>
              </a:rPr>
              <a:t>dư</a:t>
            </a:r>
            <a:r>
              <a:rPr lang="en-US" b="0" i="0" dirty="0">
                <a:solidFill>
                  <a:schemeClr val="tx1"/>
                </a:solidFill>
                <a:effectLst/>
                <a:latin typeface="+mj-lt"/>
              </a:rPr>
              <a:t> r </a:t>
            </a:r>
            <a:r>
              <a:rPr lang="en-US" b="0" i="0" dirty="0" err="1">
                <a:solidFill>
                  <a:schemeClr val="tx1"/>
                </a:solidFill>
                <a:effectLst/>
                <a:latin typeface="+mj-lt"/>
              </a:rPr>
              <a:t>là</a:t>
            </a:r>
            <a:r>
              <a:rPr lang="en-US" b="0" i="0" dirty="0">
                <a:solidFill>
                  <a:schemeClr val="tx1"/>
                </a:solidFill>
                <a:effectLst/>
                <a:latin typeface="+mj-lt"/>
              </a:rPr>
              <a:t> </a:t>
            </a:r>
            <a:r>
              <a:rPr lang="en-US" b="0" i="0" dirty="0" err="1">
                <a:solidFill>
                  <a:schemeClr val="tx1"/>
                </a:solidFill>
                <a:effectLst/>
                <a:latin typeface="+mj-lt"/>
              </a:rPr>
              <a:t>nhỏ</a:t>
            </a:r>
            <a:r>
              <a:rPr lang="en-US" b="0" i="0" dirty="0">
                <a:solidFill>
                  <a:schemeClr val="tx1"/>
                </a:solidFill>
                <a:effectLst/>
                <a:latin typeface="+mj-lt"/>
              </a:rPr>
              <a:t> </a:t>
            </a:r>
            <a:r>
              <a:rPr lang="en-US" b="0" i="0" dirty="0" err="1">
                <a:solidFill>
                  <a:schemeClr val="tx1"/>
                </a:solidFill>
                <a:effectLst/>
                <a:latin typeface="+mj-lt"/>
              </a:rPr>
              <a:t>nhất</a:t>
            </a:r>
            <a:r>
              <a:rPr lang="vi-VN" b="0" i="0" dirty="0">
                <a:solidFill>
                  <a:schemeClr val="tx1"/>
                </a:solidFill>
                <a:effectLst/>
                <a:latin typeface="+mj-lt"/>
              </a:rPr>
              <a:t>.</a:t>
            </a:r>
            <a:br>
              <a:rPr lang="en-US" b="0" i="0" dirty="0">
                <a:solidFill>
                  <a:schemeClr val="tx1"/>
                </a:solidFill>
                <a:effectLst/>
                <a:latin typeface="+mj-lt"/>
              </a:rPr>
            </a:br>
            <a:endParaRPr lang="en-US" dirty="0">
              <a:solidFill>
                <a:schemeClr val="tx1"/>
              </a:solidFill>
              <a:latin typeface="+mj-lt"/>
            </a:endParaRPr>
          </a:p>
        </p:txBody>
      </p:sp>
      <p:sp>
        <p:nvSpPr>
          <p:cNvPr id="10" name="TextBox 9">
            <a:extLst>
              <a:ext uri="{FF2B5EF4-FFF2-40B4-BE49-F238E27FC236}">
                <a16:creationId xmlns:a16="http://schemas.microsoft.com/office/drawing/2014/main" id="{849CBF03-B7B9-4FF2-A3C2-8BD62B505BD6}"/>
              </a:ext>
            </a:extLst>
          </p:cNvPr>
          <p:cNvSpPr txBox="1"/>
          <p:nvPr/>
        </p:nvSpPr>
        <p:spPr>
          <a:xfrm>
            <a:off x="9463720" y="272227"/>
            <a:ext cx="1816100" cy="646331"/>
          </a:xfrm>
          <a:prstGeom prst="rect">
            <a:avLst/>
          </a:prstGeom>
          <a:noFill/>
        </p:spPr>
        <p:txBody>
          <a:bodyPr wrap="square" rtlCol="0">
            <a:spAutoFit/>
          </a:bodyPr>
          <a:lstStyle/>
          <a:p>
            <a:r>
              <a:rPr lang="en-US" sz="3600" b="1" dirty="0">
                <a:solidFill>
                  <a:srgbClr val="FF0000"/>
                </a:solidFill>
              </a:rPr>
              <a:t>Ax = b</a:t>
            </a:r>
          </a:p>
        </p:txBody>
      </p:sp>
      <p:sp>
        <p:nvSpPr>
          <p:cNvPr id="13" name="TextBox 12">
            <a:extLst>
              <a:ext uri="{FF2B5EF4-FFF2-40B4-BE49-F238E27FC236}">
                <a16:creationId xmlns:a16="http://schemas.microsoft.com/office/drawing/2014/main" id="{1374FB75-27FE-4051-84D1-CFBCF3354612}"/>
              </a:ext>
            </a:extLst>
          </p:cNvPr>
          <p:cNvSpPr txBox="1"/>
          <p:nvPr/>
        </p:nvSpPr>
        <p:spPr>
          <a:xfrm>
            <a:off x="2379775" y="1184156"/>
            <a:ext cx="5644092" cy="584775"/>
          </a:xfrm>
          <a:prstGeom prst="rect">
            <a:avLst/>
          </a:prstGeom>
          <a:noFill/>
        </p:spPr>
        <p:txBody>
          <a:bodyPr wrap="square" rtlCol="0">
            <a:spAutoFit/>
          </a:bodyPr>
          <a:lstStyle/>
          <a:p>
            <a:r>
              <a:rPr lang="en-US" sz="3200" b="0" i="0" dirty="0" err="1">
                <a:effectLst/>
                <a:latin typeface="+mj-lt"/>
              </a:rPr>
              <a:t>Nghiệm</a:t>
            </a:r>
            <a:r>
              <a:rPr lang="vi-VN" sz="3200" b="0" i="0" dirty="0">
                <a:effectLst/>
                <a:latin typeface="+mj-lt"/>
              </a:rPr>
              <a:t> bình phương </a:t>
            </a:r>
            <a:r>
              <a:rPr lang="en-US" sz="3200" b="0" i="0" dirty="0" err="1">
                <a:effectLst/>
                <a:latin typeface="+mj-lt"/>
              </a:rPr>
              <a:t>tối</a:t>
            </a:r>
            <a:r>
              <a:rPr lang="en-US" sz="3200" b="0" i="0" dirty="0">
                <a:effectLst/>
                <a:latin typeface="+mj-lt"/>
              </a:rPr>
              <a:t> </a:t>
            </a:r>
            <a:r>
              <a:rPr lang="en-US" sz="3200" b="0" i="0" dirty="0" err="1">
                <a:effectLst/>
                <a:latin typeface="+mj-lt"/>
              </a:rPr>
              <a:t>thiểu</a:t>
            </a:r>
            <a:endParaRPr lang="en-US" sz="3200" dirty="0"/>
          </a:p>
        </p:txBody>
      </p:sp>
      <p:pic>
        <p:nvPicPr>
          <p:cNvPr id="8" name="Picture 7">
            <a:extLst>
              <a:ext uri="{FF2B5EF4-FFF2-40B4-BE49-F238E27FC236}">
                <a16:creationId xmlns:a16="http://schemas.microsoft.com/office/drawing/2014/main" id="{4811D0AA-DEF7-4B61-9374-1B3030C3E1AD}"/>
              </a:ext>
            </a:extLst>
          </p:cNvPr>
          <p:cNvPicPr>
            <a:picLocks noChangeAspect="1"/>
          </p:cNvPicPr>
          <p:nvPr/>
        </p:nvPicPr>
        <p:blipFill>
          <a:blip r:embed="rId2"/>
          <a:stretch>
            <a:fillRect/>
          </a:stretch>
        </p:blipFill>
        <p:spPr>
          <a:xfrm>
            <a:off x="7126237" y="2320663"/>
            <a:ext cx="4907964" cy="2216674"/>
          </a:xfrm>
          <a:prstGeom prst="rect">
            <a:avLst/>
          </a:prstGeom>
        </p:spPr>
      </p:pic>
      <p:pic>
        <p:nvPicPr>
          <p:cNvPr id="7" name="Picture 6">
            <a:extLst>
              <a:ext uri="{FF2B5EF4-FFF2-40B4-BE49-F238E27FC236}">
                <a16:creationId xmlns:a16="http://schemas.microsoft.com/office/drawing/2014/main" id="{0EC8F28B-5338-4F94-8297-7B964FA786EB}"/>
              </a:ext>
            </a:extLst>
          </p:cNvPr>
          <p:cNvPicPr>
            <a:picLocks noChangeAspect="1"/>
          </p:cNvPicPr>
          <p:nvPr/>
        </p:nvPicPr>
        <p:blipFill>
          <a:blip r:embed="rId3"/>
          <a:stretch>
            <a:fillRect/>
          </a:stretch>
        </p:blipFill>
        <p:spPr>
          <a:xfrm>
            <a:off x="7251700" y="4719816"/>
            <a:ext cx="4711700" cy="588963"/>
          </a:xfrm>
          <a:prstGeom prst="rect">
            <a:avLst/>
          </a:prstGeom>
        </p:spPr>
      </p:pic>
    </p:spTree>
    <p:extLst>
      <p:ext uri="{BB962C8B-B14F-4D97-AF65-F5344CB8AC3E}">
        <p14:creationId xmlns:p14="http://schemas.microsoft.com/office/powerpoint/2010/main" val="1405344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302" y="378377"/>
            <a:ext cx="10177203" cy="507076"/>
          </a:xfrm>
        </p:spPr>
        <p:txBody>
          <a:bodyPr>
            <a:normAutofit fontScale="90000"/>
          </a:bodyPr>
          <a:lstStyle/>
          <a:p>
            <a:r>
              <a:rPr lang="en-US" dirty="0" err="1"/>
              <a:t>Phương</a:t>
            </a:r>
            <a:r>
              <a:rPr lang="en-US" dirty="0"/>
              <a:t> </a:t>
            </a:r>
            <a:r>
              <a:rPr lang="en-US" dirty="0" err="1"/>
              <a:t>pháp</a:t>
            </a:r>
            <a:r>
              <a:rPr lang="en-US" dirty="0"/>
              <a:t> 1: </a:t>
            </a:r>
            <a:r>
              <a:rPr lang="en-US" dirty="0" err="1"/>
              <a:t>Phương</a:t>
            </a:r>
            <a:r>
              <a:rPr lang="en-US" dirty="0"/>
              <a:t> </a:t>
            </a:r>
            <a:r>
              <a:rPr lang="en-US" dirty="0" err="1"/>
              <a:t>trình</a:t>
            </a:r>
            <a:r>
              <a:rPr lang="en-US" dirty="0"/>
              <a:t> </a:t>
            </a:r>
            <a:r>
              <a:rPr lang="en-US" dirty="0" err="1"/>
              <a:t>chính</a:t>
            </a:r>
            <a:r>
              <a:rPr lang="en-US" dirty="0"/>
              <a:t> </a:t>
            </a:r>
            <a:r>
              <a:rPr lang="en-US" dirty="0" err="1"/>
              <a:t>tắc</a:t>
            </a:r>
            <a:r>
              <a:rPr lang="en-US" dirty="0"/>
              <a:t>   </a:t>
            </a:r>
            <a:endParaRPr lang="vi-VN" dirty="0"/>
          </a:p>
        </p:txBody>
      </p:sp>
      <p:sp>
        <p:nvSpPr>
          <p:cNvPr id="3" name="Content Placeholder 2"/>
          <p:cNvSpPr>
            <a:spLocks noGrp="1"/>
          </p:cNvSpPr>
          <p:nvPr>
            <p:ph idx="1"/>
          </p:nvPr>
        </p:nvSpPr>
        <p:spPr>
          <a:xfrm>
            <a:off x="451302" y="999856"/>
            <a:ext cx="9597573" cy="2838970"/>
          </a:xfrm>
        </p:spPr>
        <p:txBody>
          <a:bodyPr>
            <a:normAutofit fontScale="25000" lnSpcReduction="20000"/>
          </a:bodyPr>
          <a:lstStyle/>
          <a:p>
            <a:endParaRPr lang="en-US" sz="1800" dirty="0">
              <a:solidFill>
                <a:schemeClr val="tx1"/>
              </a:solidFill>
              <a:latin typeface="+mj-lt"/>
            </a:endParaRPr>
          </a:p>
          <a:p>
            <a:endParaRPr lang="en-US" sz="1800" dirty="0">
              <a:solidFill>
                <a:schemeClr val="tx1"/>
              </a:solidFill>
              <a:latin typeface="+mj-lt"/>
            </a:endParaRPr>
          </a:p>
          <a:p>
            <a:endParaRPr lang="en-US" sz="1800" dirty="0">
              <a:solidFill>
                <a:schemeClr val="tx1"/>
              </a:solidFill>
              <a:latin typeface="+mj-lt"/>
            </a:endParaRPr>
          </a:p>
          <a:p>
            <a:endParaRPr lang="en-US" sz="1800" dirty="0">
              <a:solidFill>
                <a:schemeClr val="tx1"/>
              </a:solidFill>
              <a:latin typeface="+mj-lt"/>
            </a:endParaRPr>
          </a:p>
          <a:p>
            <a:endParaRPr lang="en-US" sz="1800" dirty="0">
              <a:solidFill>
                <a:schemeClr val="tx1"/>
              </a:solidFill>
              <a:latin typeface="+mj-lt"/>
            </a:endParaRPr>
          </a:p>
          <a:p>
            <a:r>
              <a:rPr lang="en-US" sz="7200" dirty="0" err="1">
                <a:solidFill>
                  <a:schemeClr val="tx1"/>
                </a:solidFill>
                <a:latin typeface="+mj-lt"/>
                <a:ea typeface="Tahoma" panose="020B0604030504040204" pitchFamily="34" charset="0"/>
                <a:cs typeface="Tahoma" panose="020B0604030504040204" pitchFamily="34" charset="0"/>
              </a:rPr>
              <a:t>Lập</a:t>
            </a:r>
            <a:r>
              <a:rPr lang="en-US" sz="7200" dirty="0">
                <a:solidFill>
                  <a:schemeClr val="tx1"/>
                </a:solidFill>
                <a:latin typeface="+mj-lt"/>
                <a:ea typeface="Tahoma" panose="020B0604030504040204" pitchFamily="34" charset="0"/>
                <a:cs typeface="Tahoma" panose="020B0604030504040204" pitchFamily="34" charset="0"/>
              </a:rPr>
              <a:t> phương trình chính tắc</a:t>
            </a:r>
          </a:p>
          <a:p>
            <a:r>
              <a:rPr lang="en-US" sz="7200" dirty="0">
                <a:solidFill>
                  <a:schemeClr val="tx1"/>
                </a:solidFill>
                <a:latin typeface="+mj-lt"/>
                <a:ea typeface="Tahoma" panose="020B0604030504040204" pitchFamily="34" charset="0"/>
                <a:cs typeface="Tahoma" panose="020B0604030504040204" pitchFamily="34" charset="0"/>
              </a:rPr>
              <a:t>Giải phương trình chính tắc bằng LU hoặc Cholesky.</a:t>
            </a:r>
          </a:p>
          <a:p>
            <a:r>
              <a:rPr lang="en-US" sz="7200" dirty="0" err="1">
                <a:solidFill>
                  <a:schemeClr val="tx1"/>
                </a:solidFill>
                <a:latin typeface="+mj-lt"/>
                <a:ea typeface="Tahoma" panose="020B0604030504040204" pitchFamily="34" charset="0"/>
                <a:cs typeface="Tahoma" panose="020B0604030504040204" pitchFamily="34" charset="0"/>
              </a:rPr>
              <a:t>Ví</a:t>
            </a:r>
            <a:r>
              <a:rPr lang="en-US" sz="7200" dirty="0">
                <a:solidFill>
                  <a:schemeClr val="tx1"/>
                </a:solidFill>
                <a:latin typeface="+mj-lt"/>
                <a:ea typeface="Tahoma" panose="020B0604030504040204" pitchFamily="34" charset="0"/>
                <a:cs typeface="Tahoma" panose="020B0604030504040204" pitchFamily="34" charset="0"/>
              </a:rPr>
              <a:t> dụ 1. Giải hệ phương trình </a:t>
            </a:r>
          </a:p>
          <a:p>
            <a:pPr marL="0" indent="0">
              <a:buNone/>
            </a:pPr>
            <a:endParaRPr lang="en-US" sz="7200" dirty="0">
              <a:solidFill>
                <a:schemeClr val="tx1"/>
              </a:solidFill>
              <a:latin typeface="+mj-lt"/>
            </a:endParaRPr>
          </a:p>
          <a:p>
            <a:pPr marL="0" indent="0">
              <a:buNone/>
            </a:pPr>
            <a:endParaRPr lang="en-US" sz="7200" dirty="0">
              <a:solidFill>
                <a:schemeClr val="tx1"/>
              </a:solidFill>
              <a:latin typeface="+mj-lt"/>
            </a:endParaRPr>
          </a:p>
          <a:p>
            <a:endParaRPr lang="vi-VN" sz="7200" dirty="0">
              <a:solidFill>
                <a:schemeClr val="tx1"/>
              </a:solidFill>
              <a:latin typeface="+mj-lt"/>
            </a:endParaRPr>
          </a:p>
          <a:p>
            <a:pPr marL="0" indent="0">
              <a:buNone/>
            </a:pPr>
            <a:r>
              <a:rPr lang="en-US" sz="7200" dirty="0" err="1">
                <a:solidFill>
                  <a:schemeClr val="tx1"/>
                </a:solidFill>
                <a:latin typeface="+mj-lt"/>
              </a:rPr>
              <a:t>Chú</a:t>
            </a:r>
            <a:r>
              <a:rPr lang="en-US" sz="7200" dirty="0">
                <a:solidFill>
                  <a:schemeClr val="tx1"/>
                </a:solidFill>
                <a:latin typeface="+mj-lt"/>
              </a:rPr>
              <a:t> ý: </a:t>
            </a:r>
            <a:r>
              <a:rPr lang="en-US" sz="7200" dirty="0" err="1">
                <a:solidFill>
                  <a:schemeClr val="tx1"/>
                </a:solidFill>
                <a:latin typeface="+mj-lt"/>
              </a:rPr>
              <a:t>Thực</a:t>
            </a:r>
            <a:r>
              <a:rPr lang="en-US" sz="7200" dirty="0">
                <a:solidFill>
                  <a:schemeClr val="tx1"/>
                </a:solidFill>
                <a:latin typeface="+mj-lt"/>
              </a:rPr>
              <a:t> </a:t>
            </a:r>
            <a:r>
              <a:rPr lang="en-US" sz="7200" dirty="0" err="1">
                <a:solidFill>
                  <a:schemeClr val="tx1"/>
                </a:solidFill>
                <a:latin typeface="+mj-lt"/>
              </a:rPr>
              <a:t>tế</a:t>
            </a:r>
            <a:r>
              <a:rPr lang="en-US" sz="7200" dirty="0">
                <a:solidFill>
                  <a:schemeClr val="tx1"/>
                </a:solidFill>
                <a:latin typeface="+mj-lt"/>
              </a:rPr>
              <a:t> </a:t>
            </a:r>
            <a:r>
              <a:rPr lang="en-US" sz="7200" dirty="0" err="1">
                <a:solidFill>
                  <a:schemeClr val="tx1"/>
                </a:solidFill>
                <a:latin typeface="+mj-lt"/>
              </a:rPr>
              <a:t>cần</a:t>
            </a:r>
            <a:r>
              <a:rPr lang="en-US" sz="7200" dirty="0">
                <a:solidFill>
                  <a:schemeClr val="tx1"/>
                </a:solidFill>
                <a:latin typeface="+mj-lt"/>
              </a:rPr>
              <a:t> </a:t>
            </a:r>
            <a:r>
              <a:rPr lang="en-US" sz="7200" dirty="0" err="1">
                <a:solidFill>
                  <a:schemeClr val="tx1"/>
                </a:solidFill>
                <a:latin typeface="+mj-lt"/>
              </a:rPr>
              <a:t>kiểm</a:t>
            </a:r>
            <a:r>
              <a:rPr lang="en-US" sz="7200" dirty="0">
                <a:solidFill>
                  <a:schemeClr val="tx1"/>
                </a:solidFill>
                <a:latin typeface="+mj-lt"/>
              </a:rPr>
              <a:t> </a:t>
            </a:r>
            <a:r>
              <a:rPr lang="en-US" sz="7200" dirty="0" err="1">
                <a:solidFill>
                  <a:schemeClr val="tx1"/>
                </a:solidFill>
                <a:latin typeface="+mj-lt"/>
              </a:rPr>
              <a:t>tra</a:t>
            </a:r>
            <a:r>
              <a:rPr lang="en-US" sz="7200" dirty="0">
                <a:solidFill>
                  <a:schemeClr val="tx1"/>
                </a:solidFill>
                <a:latin typeface="+mj-lt"/>
              </a:rPr>
              <a:t> </a:t>
            </a:r>
            <a:r>
              <a:rPr lang="en-US" sz="7200" dirty="0" err="1">
                <a:solidFill>
                  <a:schemeClr val="tx1"/>
                </a:solidFill>
                <a:latin typeface="+mj-lt"/>
              </a:rPr>
              <a:t>tính</a:t>
            </a:r>
            <a:r>
              <a:rPr lang="en-US" sz="7200" dirty="0">
                <a:solidFill>
                  <a:schemeClr val="tx1"/>
                </a:solidFill>
                <a:latin typeface="+mj-lt"/>
              </a:rPr>
              <a:t> </a:t>
            </a:r>
            <a:r>
              <a:rPr lang="en-US" sz="7200" dirty="0" err="1">
                <a:solidFill>
                  <a:schemeClr val="tx1"/>
                </a:solidFill>
                <a:latin typeface="+mj-lt"/>
              </a:rPr>
              <a:t>giải</a:t>
            </a:r>
            <a:r>
              <a:rPr lang="en-US" sz="7200" dirty="0">
                <a:solidFill>
                  <a:schemeClr val="tx1"/>
                </a:solidFill>
                <a:latin typeface="+mj-lt"/>
              </a:rPr>
              <a:t> </a:t>
            </a:r>
            <a:r>
              <a:rPr lang="en-US" sz="7200" dirty="0" err="1">
                <a:solidFill>
                  <a:schemeClr val="tx1"/>
                </a:solidFill>
                <a:latin typeface="+mj-lt"/>
              </a:rPr>
              <a:t>được</a:t>
            </a:r>
            <a:r>
              <a:rPr lang="en-US" sz="7200" dirty="0">
                <a:solidFill>
                  <a:schemeClr val="tx1"/>
                </a:solidFill>
                <a:latin typeface="+mj-lt"/>
              </a:rPr>
              <a:t> &amp; </a:t>
            </a:r>
            <a:r>
              <a:rPr lang="en-US" sz="7200" dirty="0" err="1">
                <a:solidFill>
                  <a:schemeClr val="tx1"/>
                </a:solidFill>
                <a:latin typeface="+mj-lt"/>
              </a:rPr>
              <a:t>số</a:t>
            </a:r>
            <a:r>
              <a:rPr lang="en-US" sz="7200" dirty="0">
                <a:solidFill>
                  <a:schemeClr val="tx1"/>
                </a:solidFill>
                <a:latin typeface="+mj-lt"/>
              </a:rPr>
              <a:t> </a:t>
            </a:r>
            <a:r>
              <a:rPr lang="en-US" sz="7200" dirty="0" err="1">
                <a:solidFill>
                  <a:schemeClr val="tx1"/>
                </a:solidFill>
                <a:latin typeface="+mj-lt"/>
              </a:rPr>
              <a:t>điều</a:t>
            </a:r>
            <a:r>
              <a:rPr lang="en-US" sz="7200" dirty="0">
                <a:solidFill>
                  <a:schemeClr val="tx1"/>
                </a:solidFill>
                <a:latin typeface="+mj-lt"/>
              </a:rPr>
              <a:t> </a:t>
            </a:r>
            <a:r>
              <a:rPr lang="en-US" sz="7200" dirty="0" err="1">
                <a:solidFill>
                  <a:schemeClr val="tx1"/>
                </a:solidFill>
                <a:latin typeface="+mj-lt"/>
              </a:rPr>
              <a:t>kiện</a:t>
            </a:r>
            <a:r>
              <a:rPr lang="en-US" sz="7200" dirty="0">
                <a:solidFill>
                  <a:schemeClr val="tx1"/>
                </a:solidFill>
                <a:latin typeface="+mj-lt"/>
              </a:rPr>
              <a:t> </a:t>
            </a:r>
            <a:r>
              <a:rPr lang="en-US" sz="7200" dirty="0" err="1">
                <a:solidFill>
                  <a:schemeClr val="tx1"/>
                </a:solidFill>
                <a:latin typeface="+mj-lt"/>
              </a:rPr>
              <a:t>của</a:t>
            </a:r>
            <a:r>
              <a:rPr lang="en-US" sz="7200" dirty="0">
                <a:solidFill>
                  <a:schemeClr val="tx1"/>
                </a:solidFill>
                <a:latin typeface="+mj-lt"/>
              </a:rPr>
              <a:t> </a:t>
            </a:r>
            <a:r>
              <a:rPr lang="en-US" sz="7200" dirty="0" err="1">
                <a:solidFill>
                  <a:schemeClr val="tx1"/>
                </a:solidFill>
                <a:latin typeface="+mj-lt"/>
              </a:rPr>
              <a:t>phương</a:t>
            </a:r>
            <a:r>
              <a:rPr lang="en-US" sz="7200" dirty="0">
                <a:solidFill>
                  <a:schemeClr val="tx1"/>
                </a:solidFill>
                <a:latin typeface="+mj-lt"/>
              </a:rPr>
              <a:t> </a:t>
            </a:r>
            <a:r>
              <a:rPr lang="en-US" sz="7200" dirty="0" err="1">
                <a:solidFill>
                  <a:schemeClr val="tx1"/>
                </a:solidFill>
                <a:latin typeface="+mj-lt"/>
              </a:rPr>
              <a:t>trình</a:t>
            </a:r>
            <a:r>
              <a:rPr lang="en-US" sz="7200" dirty="0">
                <a:solidFill>
                  <a:schemeClr val="tx1"/>
                </a:solidFill>
                <a:latin typeface="+mj-lt"/>
              </a:rPr>
              <a:t> </a:t>
            </a:r>
            <a:r>
              <a:rPr lang="en-US" sz="7200" dirty="0" err="1">
                <a:solidFill>
                  <a:schemeClr val="tx1"/>
                </a:solidFill>
                <a:latin typeface="+mj-lt"/>
              </a:rPr>
              <a:t>chính</a:t>
            </a:r>
            <a:r>
              <a:rPr lang="en-US" sz="7200" dirty="0">
                <a:solidFill>
                  <a:schemeClr val="tx1"/>
                </a:solidFill>
                <a:latin typeface="+mj-lt"/>
              </a:rPr>
              <a:t> </a:t>
            </a:r>
            <a:r>
              <a:rPr lang="en-US" sz="7200" dirty="0" err="1">
                <a:solidFill>
                  <a:schemeClr val="tx1"/>
                </a:solidFill>
                <a:latin typeface="+mj-lt"/>
              </a:rPr>
              <a:t>tắc</a:t>
            </a:r>
            <a:endParaRPr lang="en-US" sz="7200" dirty="0">
              <a:solidFill>
                <a:schemeClr val="tx1"/>
              </a:solidFill>
              <a:latin typeface="+mj-lt"/>
            </a:endParaRPr>
          </a:p>
          <a:p>
            <a:pPr marL="0" indent="0">
              <a:buNone/>
            </a:pPr>
            <a:endParaRPr lang="vi-VN" sz="1800" dirty="0">
              <a:solidFill>
                <a:schemeClr val="tx1"/>
              </a:solidFill>
              <a:latin typeface="+mj-lt"/>
            </a:endParaRPr>
          </a:p>
          <a:p>
            <a:pPr marL="0" indent="0">
              <a:buNone/>
            </a:pPr>
            <a:endParaRPr lang="vi-VN" sz="1800" dirty="0">
              <a:latin typeface="+mj-lt"/>
            </a:endParaRPr>
          </a:p>
          <a:p>
            <a:endParaRPr lang="vi-VN" sz="1800" dirty="0">
              <a:latin typeface="+mj-lt"/>
            </a:endParaRPr>
          </a:p>
        </p:txBody>
      </p:sp>
      <mc:AlternateContent xmlns:mc="http://schemas.openxmlformats.org/markup-compatibility/2006" xmlns:a14="http://schemas.microsoft.com/office/drawing/2010/main">
        <mc:Choice Requires="a14">
          <p:sp>
            <p:nvSpPr>
              <p:cNvPr id="9" name="Rectangle 8"/>
              <p:cNvSpPr/>
              <p:nvPr/>
            </p:nvSpPr>
            <p:spPr>
              <a:xfrm>
                <a:off x="3700446" y="1347174"/>
                <a:ext cx="1624030" cy="37195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vi-VN" i="1">
                              <a:latin typeface="Cambria Math" panose="02040503050406030204" pitchFamily="18" charset="0"/>
                            </a:rPr>
                          </m:ctrlPr>
                        </m:sSupPr>
                        <m:e>
                          <m:r>
                            <a:rPr lang="vi-VN" i="1">
                              <a:latin typeface="Cambria Math" panose="02040503050406030204" pitchFamily="18" charset="0"/>
                            </a:rPr>
                            <m:t>𝐴</m:t>
                          </m:r>
                        </m:e>
                        <m:sup>
                          <m:r>
                            <a:rPr lang="vi-VN" i="1">
                              <a:latin typeface="Cambria Math" panose="02040503050406030204" pitchFamily="18" charset="0"/>
                            </a:rPr>
                            <m:t>𝑇</m:t>
                          </m:r>
                        </m:sup>
                      </m:sSup>
                      <m:r>
                        <a:rPr lang="vi-VN" i="1">
                          <a:latin typeface="Cambria Math" panose="02040503050406030204" pitchFamily="18" charset="0"/>
                        </a:rPr>
                        <m:t>𝐴</m:t>
                      </m:r>
                      <m:r>
                        <m:rPr>
                          <m:nor/>
                        </m:rPr>
                        <a:rPr lang="vi-VN" i="1">
                          <a:latin typeface="Cambria Math" panose="02040503050406030204" pitchFamily="18" charset="0"/>
                        </a:rPr>
                        <m:t> </m:t>
                      </m:r>
                      <m:r>
                        <a:rPr lang="vi-VN" i="1">
                          <a:latin typeface="Cambria Math" panose="02040503050406030204" pitchFamily="18" charset="0"/>
                        </a:rPr>
                        <m:t>𝑥</m:t>
                      </m:r>
                      <m:r>
                        <m:rPr>
                          <m:nor/>
                        </m:rPr>
                        <a:rPr lang="vi-VN" i="1">
                          <a:latin typeface="Cambria Math" panose="02040503050406030204" pitchFamily="18" charset="0"/>
                        </a:rPr>
                        <m:t> </m:t>
                      </m:r>
                      <m:r>
                        <a:rPr lang="vi-VN" i="0">
                          <a:latin typeface="Cambria Math" panose="02040503050406030204" pitchFamily="18" charset="0"/>
                        </a:rPr>
                        <m:t>=</m:t>
                      </m:r>
                      <m:r>
                        <m:rPr>
                          <m:nor/>
                        </m:rPr>
                        <a:rPr lang="vi-VN" i="1">
                          <a:latin typeface="Cambria Math" panose="02040503050406030204" pitchFamily="18" charset="0"/>
                        </a:rPr>
                        <m:t> </m:t>
                      </m:r>
                      <m:sSup>
                        <m:sSupPr>
                          <m:ctrlPr>
                            <a:rPr lang="vi-VN" i="1">
                              <a:latin typeface="Cambria Math" panose="02040503050406030204" pitchFamily="18" charset="0"/>
                            </a:rPr>
                          </m:ctrlPr>
                        </m:sSupPr>
                        <m:e>
                          <m:r>
                            <a:rPr lang="vi-VN" i="1">
                              <a:latin typeface="Cambria Math" panose="02040503050406030204" pitchFamily="18" charset="0"/>
                            </a:rPr>
                            <m:t>𝐴</m:t>
                          </m:r>
                        </m:e>
                        <m:sup>
                          <m:r>
                            <a:rPr lang="vi-VN" i="1">
                              <a:latin typeface="Cambria Math" panose="02040503050406030204" pitchFamily="18" charset="0"/>
                            </a:rPr>
                            <m:t>𝑇</m:t>
                          </m:r>
                        </m:sup>
                      </m:sSup>
                      <m:r>
                        <m:rPr>
                          <m:nor/>
                        </m:rPr>
                        <a:rPr lang="vi-VN" i="1">
                          <a:latin typeface="Cambria Math" panose="02040503050406030204" pitchFamily="18" charset="0"/>
                        </a:rPr>
                        <m:t> </m:t>
                      </m:r>
                      <m:r>
                        <a:rPr lang="vi-VN" i="1">
                          <a:latin typeface="Cambria Math" panose="02040503050406030204" pitchFamily="18" charset="0"/>
                        </a:rPr>
                        <m:t>𝑏</m:t>
                      </m:r>
                    </m:oMath>
                  </m:oMathPara>
                </a14:m>
                <a:endParaRPr lang="vi-VN" dirty="0"/>
              </a:p>
            </p:txBody>
          </p:sp>
        </mc:Choice>
        <mc:Fallback xmlns="">
          <p:sp>
            <p:nvSpPr>
              <p:cNvPr id="9" name="Rectangle 8"/>
              <p:cNvSpPr>
                <a:spLocks noRot="1" noChangeAspect="1" noMove="1" noResize="1" noEditPoints="1" noAdjustHandles="1" noChangeArrowheads="1" noChangeShapeType="1" noTextEdit="1"/>
              </p:cNvSpPr>
              <p:nvPr/>
            </p:nvSpPr>
            <p:spPr>
              <a:xfrm>
                <a:off x="3700446" y="1347174"/>
                <a:ext cx="1624030" cy="37195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2657111" y="2438391"/>
                <a:ext cx="2386359" cy="823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vi-VN" i="1">
                              <a:latin typeface="Cambria Math" panose="02040503050406030204" pitchFamily="18" charset="0"/>
                            </a:rPr>
                          </m:ctrlPr>
                        </m:dPr>
                        <m:e>
                          <m:m>
                            <m:mPr>
                              <m:mcs>
                                <m:mc>
                                  <m:mcPr>
                                    <m:count m:val="1"/>
                                    <m:mcJc m:val="center"/>
                                  </m:mcPr>
                                </m:mc>
                              </m:mcs>
                              <m:ctrlPr>
                                <a:rPr lang="vi-VN" i="1">
                                  <a:latin typeface="Cambria Math" panose="02040503050406030204" pitchFamily="18" charset="0"/>
                                </a:rPr>
                              </m:ctrlPr>
                            </m:mPr>
                            <m:mr>
                              <m:e>
                                <m:m>
                                  <m:mPr>
                                    <m:mcs>
                                      <m:mc>
                                        <m:mcPr>
                                          <m:count m:val="2"/>
                                          <m:mcJc m:val="center"/>
                                        </m:mcPr>
                                      </m:mc>
                                    </m:mcs>
                                    <m:ctrlPr>
                                      <a:rPr lang="vi-VN" i="1">
                                        <a:latin typeface="Cambria Math" panose="02040503050406030204" pitchFamily="18" charset="0"/>
                                      </a:rPr>
                                    </m:ctrlPr>
                                  </m:mPr>
                                  <m:mr>
                                    <m:e>
                                      <m:r>
                                        <a:rPr lang="vi-VN">
                                          <a:latin typeface="Cambria Math" panose="02040503050406030204" pitchFamily="18" charset="0"/>
                                        </a:rPr>
                                        <m:t>1</m:t>
                                      </m:r>
                                    </m:e>
                                    <m:e>
                                      <m:r>
                                        <a:rPr lang="vi-VN" i="0">
                                          <a:latin typeface="Cambria Math" panose="02040503050406030204" pitchFamily="18" charset="0"/>
                                        </a:rPr>
                                        <m:t>1</m:t>
                                      </m:r>
                                    </m:e>
                                  </m:mr>
                                  <m:mr>
                                    <m:e>
                                      <m:r>
                                        <a:rPr lang="vi-VN" i="0">
                                          <a:latin typeface="Cambria Math" panose="02040503050406030204" pitchFamily="18" charset="0"/>
                                        </a:rPr>
                                        <m:t>1</m:t>
                                      </m:r>
                                    </m:e>
                                    <m:e>
                                      <m:r>
                                        <a:rPr lang="vi-VN" i="0">
                                          <a:latin typeface="Cambria Math" panose="02040503050406030204" pitchFamily="18" charset="0"/>
                                        </a:rPr>
                                        <m:t>−1</m:t>
                                      </m:r>
                                    </m:e>
                                  </m:mr>
                                </m:m>
                              </m:e>
                            </m:mr>
                            <m:mr>
                              <m:e>
                                <m:m>
                                  <m:mPr>
                                    <m:mcs>
                                      <m:mc>
                                        <m:mcPr>
                                          <m:count m:val="2"/>
                                          <m:mcJc m:val="center"/>
                                        </m:mcPr>
                                      </m:mc>
                                    </m:mcs>
                                    <m:ctrlPr>
                                      <a:rPr lang="vi-VN" i="1">
                                        <a:latin typeface="Cambria Math" panose="02040503050406030204" pitchFamily="18" charset="0"/>
                                      </a:rPr>
                                    </m:ctrlPr>
                                  </m:mPr>
                                  <m:mr>
                                    <m:e>
                                      <m:r>
                                        <a:rPr lang="vi-VN" i="0">
                                          <a:latin typeface="Cambria Math" panose="02040503050406030204" pitchFamily="18" charset="0"/>
                                        </a:rPr>
                                        <m:t>2</m:t>
                                      </m:r>
                                    </m:e>
                                    <m:e>
                                      <m:r>
                                        <a:rPr lang="vi-VN" i="0">
                                          <a:latin typeface="Cambria Math" panose="02040503050406030204" pitchFamily="18" charset="0"/>
                                        </a:rPr>
                                        <m:t>1</m:t>
                                      </m:r>
                                    </m:e>
                                  </m:mr>
                                </m:m>
                              </m:e>
                            </m:mr>
                          </m:m>
                        </m:e>
                      </m:d>
                      <m:d>
                        <m:dPr>
                          <m:ctrlPr>
                            <a:rPr lang="vi-VN" i="1">
                              <a:latin typeface="Cambria Math" panose="02040503050406030204" pitchFamily="18" charset="0"/>
                            </a:rPr>
                          </m:ctrlPr>
                        </m:dPr>
                        <m:e>
                          <m:m>
                            <m:mPr>
                              <m:mcs>
                                <m:mc>
                                  <m:mcPr>
                                    <m:count m:val="1"/>
                                    <m:mcJc m:val="center"/>
                                  </m:mcPr>
                                </m:mc>
                              </m:mcs>
                              <m:ctrlPr>
                                <a:rPr lang="vi-VN" i="1">
                                  <a:latin typeface="Cambria Math" panose="02040503050406030204" pitchFamily="18" charset="0"/>
                                </a:rPr>
                              </m:ctrlPr>
                            </m:mPr>
                            <m:mr>
                              <m:e>
                                <m:sSub>
                                  <m:sSubPr>
                                    <m:ctrlPr>
                                      <a:rPr lang="vi-VN" i="1">
                                        <a:latin typeface="Cambria Math" panose="02040503050406030204" pitchFamily="18" charset="0"/>
                                      </a:rPr>
                                    </m:ctrlPr>
                                  </m:sSubPr>
                                  <m:e>
                                    <m:r>
                                      <a:rPr lang="vi-VN" i="1">
                                        <a:latin typeface="Cambria Math" panose="02040503050406030204" pitchFamily="18" charset="0"/>
                                      </a:rPr>
                                      <m:t>𝑥</m:t>
                                    </m:r>
                                  </m:e>
                                  <m:sub>
                                    <m:r>
                                      <a:rPr lang="vi-VN" i="0">
                                        <a:latin typeface="Cambria Math" panose="02040503050406030204" pitchFamily="18" charset="0"/>
                                      </a:rPr>
                                      <m:t>1</m:t>
                                    </m:r>
                                  </m:sub>
                                </m:sSub>
                              </m:e>
                            </m:mr>
                            <m:mr>
                              <m:e>
                                <m:sSub>
                                  <m:sSubPr>
                                    <m:ctrlPr>
                                      <a:rPr lang="vi-VN" i="1">
                                        <a:latin typeface="Cambria Math" panose="02040503050406030204" pitchFamily="18" charset="0"/>
                                      </a:rPr>
                                    </m:ctrlPr>
                                  </m:sSubPr>
                                  <m:e>
                                    <m:r>
                                      <a:rPr lang="vi-VN" i="1">
                                        <a:latin typeface="Cambria Math" panose="02040503050406030204" pitchFamily="18" charset="0"/>
                                      </a:rPr>
                                      <m:t>𝑥</m:t>
                                    </m:r>
                                  </m:e>
                                  <m:sub>
                                    <m:r>
                                      <a:rPr lang="vi-VN" i="0">
                                        <a:latin typeface="Cambria Math" panose="02040503050406030204" pitchFamily="18" charset="0"/>
                                      </a:rPr>
                                      <m:t>2</m:t>
                                    </m:r>
                                  </m:sub>
                                </m:sSub>
                              </m:e>
                            </m:mr>
                          </m:m>
                        </m:e>
                      </m:d>
                      <m:r>
                        <a:rPr lang="vi-VN" i="0">
                          <a:latin typeface="Cambria Math" panose="02040503050406030204" pitchFamily="18" charset="0"/>
                        </a:rPr>
                        <m:t>=</m:t>
                      </m:r>
                      <m:d>
                        <m:dPr>
                          <m:ctrlPr>
                            <a:rPr lang="vi-VN" i="1">
                              <a:latin typeface="Cambria Math" panose="02040503050406030204" pitchFamily="18" charset="0"/>
                            </a:rPr>
                          </m:ctrlPr>
                        </m:dPr>
                        <m:e>
                          <m:m>
                            <m:mPr>
                              <m:mcs>
                                <m:mc>
                                  <m:mcPr>
                                    <m:count m:val="1"/>
                                    <m:mcJc m:val="center"/>
                                  </m:mcPr>
                                </m:mc>
                              </m:mcs>
                              <m:ctrlPr>
                                <a:rPr lang="vi-VN" i="1">
                                  <a:latin typeface="Cambria Math" panose="02040503050406030204" pitchFamily="18" charset="0"/>
                                </a:rPr>
                              </m:ctrlPr>
                            </m:mPr>
                            <m:mr>
                              <m:e>
                                <m:r>
                                  <a:rPr lang="vi-VN" i="0">
                                    <a:latin typeface="Cambria Math" panose="02040503050406030204" pitchFamily="18" charset="0"/>
                                  </a:rPr>
                                  <m:t>2</m:t>
                                </m:r>
                              </m:e>
                            </m:mr>
                            <m:mr>
                              <m:e>
                                <m:r>
                                  <a:rPr lang="vi-VN" i="0">
                                    <a:latin typeface="Cambria Math" panose="02040503050406030204" pitchFamily="18" charset="0"/>
                                  </a:rPr>
                                  <m:t>0</m:t>
                                </m:r>
                              </m:e>
                            </m:mr>
                            <m:mr>
                              <m:e>
                                <m:r>
                                  <a:rPr lang="vi-VN" i="0">
                                    <a:latin typeface="Cambria Math" panose="02040503050406030204" pitchFamily="18" charset="0"/>
                                  </a:rPr>
                                  <m:t>4</m:t>
                                </m:r>
                              </m:e>
                            </m:mr>
                          </m:m>
                        </m:e>
                      </m:d>
                    </m:oMath>
                  </m:oMathPara>
                </a14:m>
                <a:endParaRPr lang="vi-VN" dirty="0"/>
              </a:p>
            </p:txBody>
          </p:sp>
        </mc:Choice>
        <mc:Fallback xmlns="">
          <p:sp>
            <p:nvSpPr>
              <p:cNvPr id="10" name="Rectangle 9"/>
              <p:cNvSpPr>
                <a:spLocks noRot="1" noChangeAspect="1" noMove="1" noResize="1" noEditPoints="1" noAdjustHandles="1" noChangeArrowheads="1" noChangeShapeType="1" noTextEdit="1"/>
              </p:cNvSpPr>
              <p:nvPr/>
            </p:nvSpPr>
            <p:spPr>
              <a:xfrm>
                <a:off x="2657111" y="2438391"/>
                <a:ext cx="2386359" cy="823110"/>
              </a:xfrm>
              <a:prstGeom prst="rect">
                <a:avLst/>
              </a:prstGeom>
              <a:blipFill>
                <a:blip r:embed="rId3"/>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190C818-04DC-433E-BF1B-AA7EBA1D917E}"/>
              </a:ext>
            </a:extLst>
          </p:cNvPr>
          <p:cNvPicPr>
            <a:picLocks noChangeAspect="1"/>
          </p:cNvPicPr>
          <p:nvPr/>
        </p:nvPicPr>
        <p:blipFill>
          <a:blip r:embed="rId4"/>
          <a:stretch>
            <a:fillRect/>
          </a:stretch>
        </p:blipFill>
        <p:spPr>
          <a:xfrm>
            <a:off x="540330" y="4143420"/>
            <a:ext cx="6753269" cy="2147888"/>
          </a:xfrm>
          <a:prstGeom prst="rect">
            <a:avLst/>
          </a:prstGeom>
        </p:spPr>
      </p:pic>
    </p:spTree>
    <p:extLst>
      <p:ext uri="{BB962C8B-B14F-4D97-AF65-F5344CB8AC3E}">
        <p14:creationId xmlns:p14="http://schemas.microsoft.com/office/powerpoint/2010/main" val="4094496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2E048A-7BCA-4B81-B93B-9D99D66CF823}"/>
              </a:ext>
            </a:extLst>
          </p:cNvPr>
          <p:cNvPicPr>
            <a:picLocks noChangeAspect="1"/>
          </p:cNvPicPr>
          <p:nvPr/>
        </p:nvPicPr>
        <p:blipFill>
          <a:blip r:embed="rId2"/>
          <a:stretch>
            <a:fillRect/>
          </a:stretch>
        </p:blipFill>
        <p:spPr>
          <a:xfrm>
            <a:off x="1596332" y="266372"/>
            <a:ext cx="9319318" cy="6325256"/>
          </a:xfrm>
          <a:prstGeom prst="rect">
            <a:avLst/>
          </a:prstGeom>
        </p:spPr>
      </p:pic>
    </p:spTree>
    <p:extLst>
      <p:ext uri="{BB962C8B-B14F-4D97-AF65-F5344CB8AC3E}">
        <p14:creationId xmlns:p14="http://schemas.microsoft.com/office/powerpoint/2010/main" val="2294035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D64628-C2DE-4D17-94E8-465DA65DA5AA}"/>
              </a:ext>
            </a:extLst>
          </p:cNvPr>
          <p:cNvPicPr>
            <a:picLocks noChangeAspect="1"/>
          </p:cNvPicPr>
          <p:nvPr/>
        </p:nvPicPr>
        <p:blipFill>
          <a:blip r:embed="rId2"/>
          <a:stretch>
            <a:fillRect/>
          </a:stretch>
        </p:blipFill>
        <p:spPr>
          <a:xfrm>
            <a:off x="1462087" y="557212"/>
            <a:ext cx="9766892" cy="5957888"/>
          </a:xfrm>
          <a:prstGeom prst="rect">
            <a:avLst/>
          </a:prstGeom>
        </p:spPr>
      </p:pic>
    </p:spTree>
    <p:extLst>
      <p:ext uri="{BB962C8B-B14F-4D97-AF65-F5344CB8AC3E}">
        <p14:creationId xmlns:p14="http://schemas.microsoft.com/office/powerpoint/2010/main" val="95237801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785</TotalTime>
  <Words>1282</Words>
  <Application>Microsoft Office PowerPoint</Application>
  <PresentationFormat>Widescreen</PresentationFormat>
  <Paragraphs>117</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Cambria Math</vt:lpstr>
      <vt:lpstr>Tahoma</vt:lpstr>
      <vt:lpstr>Wingdings</vt:lpstr>
      <vt:lpstr>Wingdings 3</vt:lpstr>
      <vt:lpstr>Slice</vt:lpstr>
      <vt:lpstr>Chương 4: Bài toán xấp xỉ hàm số (Phần 2: xấp xỉ trung bình phương/ least square approximation)</vt:lpstr>
      <vt:lpstr>Ví dụ mô hình hồi quy</vt:lpstr>
      <vt:lpstr>Bài Toán HỒI QUY ĐƠN BIẾN (Curve fitting)</vt:lpstr>
      <vt:lpstr>Hướng giải quyết</vt:lpstr>
      <vt:lpstr>Ví dụ: Giảm lỗi đo lường </vt:lpstr>
      <vt:lpstr>Hệ tổng quát (quá/dưới xác định) (Over-/under- determined Systems)</vt:lpstr>
      <vt:lpstr>Phương pháp 1: Phương trình chính tắc   </vt:lpstr>
      <vt:lpstr>PowerPoint Presentation</vt:lpstr>
      <vt:lpstr>PowerPoint Presentation</vt:lpstr>
      <vt:lpstr>Phương pháp 2: Phân tích QR</vt:lpstr>
      <vt:lpstr>PowerPoint Presentation</vt:lpstr>
      <vt:lpstr>Phần nâng cao: Phân tích SVD</vt:lpstr>
      <vt:lpstr>PowerPoint Presentation</vt:lpstr>
      <vt:lpstr>PowerPoint Presentation</vt:lpstr>
      <vt:lpstr>PowerPoint Presentation</vt:lpstr>
      <vt:lpstr>PowerPoint Presentation</vt:lpstr>
      <vt:lpstr>PowerPoint Presentation</vt:lpstr>
      <vt:lpstr>PowerPoint Presentation</vt:lpstr>
      <vt:lpstr>Bài toán hồi quy đa tuyến tính  (multiple linear regression)</vt:lpstr>
      <vt:lpstr>PowerPoint Presentation</vt:lpstr>
      <vt:lpstr>PowerPoint Presentation</vt:lpstr>
      <vt:lpstr>Những gì thầy chưa nói trong chương này (mà có thể gặp trong thực tế)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Phép nội suy</dc:title>
  <dc:creator>Phi Ha</dc:creator>
  <cp:lastModifiedBy>Phi Hà</cp:lastModifiedBy>
  <cp:revision>453</cp:revision>
  <dcterms:created xsi:type="dcterms:W3CDTF">2019-10-08T22:42:42Z</dcterms:created>
  <dcterms:modified xsi:type="dcterms:W3CDTF">2022-10-26T20:07:04Z</dcterms:modified>
</cp:coreProperties>
</file>