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4" r:id="rId8"/>
    <p:sldId id="263" r:id="rId9"/>
    <p:sldId id="266" r:id="rId10"/>
    <p:sldId id="267" r:id="rId11"/>
    <p:sldId id="265" r:id="rId12"/>
    <p:sldId id="268" r:id="rId13"/>
    <p:sldId id="269" r:id="rId14"/>
    <p:sldId id="270" r:id="rId15"/>
    <p:sldId id="273" r:id="rId16"/>
    <p:sldId id="272" r:id="rId17"/>
    <p:sldId id="271" r:id="rId18"/>
    <p:sldId id="274" r:id="rId19"/>
    <p:sldId id="276"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32B432-ACDA-4023-A761-2BAB76577B62}" type="datetime1">
              <a:rPr lang="en-US" smtClean="0"/>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youtu.be/5tJPXYA0Ne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NUMERICAL ANALYSIS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Chương 1: Sai </a:t>
            </a:r>
            <a:r>
              <a:rPr lang="en-US" sz="2800" dirty="0" err="1">
                <a:latin typeface="Times New Roman" panose="02020603050405020304" pitchFamily="18" charset="0"/>
                <a:cs typeface="Times New Roman" panose="02020603050405020304" pitchFamily="18" charset="0"/>
              </a:rPr>
              <a:t>số</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err="1">
                <a:solidFill>
                  <a:schemeClr val="tx1"/>
                </a:solidFill>
              </a:rPr>
              <a:t>Giảng</a:t>
            </a:r>
            <a:r>
              <a:rPr lang="en-US" dirty="0">
                <a:solidFill>
                  <a:schemeClr val="tx1"/>
                </a:solidFill>
              </a:rPr>
              <a:t> </a:t>
            </a:r>
            <a:r>
              <a:rPr lang="en-US" dirty="0" err="1">
                <a:solidFill>
                  <a:schemeClr val="tx1"/>
                </a:solidFill>
              </a:rPr>
              <a:t>viên</a:t>
            </a:r>
            <a:r>
              <a:rPr lang="en-US" dirty="0">
                <a:solidFill>
                  <a:schemeClr val="tx1"/>
                </a:solidFill>
              </a:rPr>
              <a:t>: TS. Hà Phi</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9EF53-4C92-4836-9F5E-D6C6D43841DC}"/>
              </a:ext>
            </a:extLst>
          </p:cNvPr>
          <p:cNvSpPr>
            <a:spLocks noGrp="1"/>
          </p:cNvSpPr>
          <p:nvPr>
            <p:ph idx="1"/>
          </p:nvPr>
        </p:nvSpPr>
        <p:spPr>
          <a:xfrm>
            <a:off x="1066799" y="852256"/>
            <a:ext cx="10420905" cy="5100488"/>
          </a:xfrm>
        </p:spPr>
        <p:txBody>
          <a:bodyPr/>
          <a:lstStyle/>
          <a:p>
            <a:pPr marL="0" indent="0">
              <a:buNone/>
            </a:pPr>
            <a:r>
              <a:rPr lang="en-US" sz="2800" b="0" i="0" dirty="0">
                <a:solidFill>
                  <a:srgbClr val="000000"/>
                </a:solidFill>
                <a:effectLst/>
                <a:latin typeface="Times New Roman" panose="02020603050405020304" pitchFamily="18" charset="0"/>
                <a:cs typeface="Times New Roman" panose="02020603050405020304" pitchFamily="18" charset="0"/>
              </a:rPr>
              <a:t>Millions of dollars would have been saved if the data had simply been saved in a larger variable rather than the 16-bit memory location allocated in the program.</a:t>
            </a:r>
            <a:r>
              <a:rPr lang="en-US" sz="2800" dirty="0">
                <a:latin typeface="Times New Roman" panose="02020603050405020304" pitchFamily="18" charset="0"/>
                <a:cs typeface="Times New Roman" panose="02020603050405020304" pitchFamily="18" charset="0"/>
              </a:rPr>
              <a:t> </a:t>
            </a:r>
          </a:p>
          <a:p>
            <a:pPr marL="0" indent="0">
              <a:buNone/>
            </a:pPr>
            <a:r>
              <a:rPr lang="en-US" sz="2800" b="0" i="0" dirty="0">
                <a:solidFill>
                  <a:srgbClr val="000000"/>
                </a:solidFill>
                <a:effectLst/>
                <a:highlight>
                  <a:srgbClr val="FFFF00"/>
                </a:highlight>
                <a:latin typeface="Times New Roman" panose="02020603050405020304" pitchFamily="18" charset="0"/>
                <a:cs typeface="Times New Roman" panose="02020603050405020304" pitchFamily="18" charset="0"/>
              </a:rPr>
              <a:t>We wish to emphasize that, the bug is far more subtle than many people realize.</a:t>
            </a:r>
            <a:r>
              <a:rPr lang="en-US" sz="2800" dirty="0">
                <a:highlight>
                  <a:srgbClr val="FFFF00"/>
                </a:highlight>
                <a:latin typeface="Times New Roman" panose="02020603050405020304" pitchFamily="18" charset="0"/>
                <a:cs typeface="Times New Roman" panose="02020603050405020304" pitchFamily="18" charset="0"/>
              </a:rPr>
              <a:t> </a:t>
            </a:r>
            <a:br>
              <a:rPr lang="en-US" sz="3600" dirty="0">
                <a:highlight>
                  <a:srgbClr val="FFFF00"/>
                </a:highlight>
              </a:rPr>
            </a:br>
            <a:endParaRPr lang="en-US" sz="3000" dirty="0">
              <a:highlight>
                <a:srgbClr val="FFFF00"/>
              </a:highlight>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br>
              <a:rPr lang="en-US" dirty="0"/>
            </a:br>
            <a:endParaRPr lang="en-US" dirty="0"/>
          </a:p>
        </p:txBody>
      </p:sp>
      <p:pic>
        <p:nvPicPr>
          <p:cNvPr id="4" name="Picture 3">
            <a:extLst>
              <a:ext uri="{FF2B5EF4-FFF2-40B4-BE49-F238E27FC236}">
                <a16:creationId xmlns:a16="http://schemas.microsoft.com/office/drawing/2014/main" id="{15911B14-1293-4295-877C-A5002F7C4242}"/>
              </a:ext>
            </a:extLst>
          </p:cNvPr>
          <p:cNvPicPr>
            <a:picLocks noChangeAspect="1"/>
          </p:cNvPicPr>
          <p:nvPr/>
        </p:nvPicPr>
        <p:blipFill>
          <a:blip r:embed="rId2"/>
          <a:stretch>
            <a:fillRect/>
          </a:stretch>
        </p:blipFill>
        <p:spPr>
          <a:xfrm>
            <a:off x="2477291" y="3286161"/>
            <a:ext cx="7237418" cy="3123517"/>
          </a:xfrm>
          <a:prstGeom prst="rect">
            <a:avLst/>
          </a:prstGeom>
        </p:spPr>
      </p:pic>
    </p:spTree>
    <p:extLst>
      <p:ext uri="{BB962C8B-B14F-4D97-AF65-F5344CB8AC3E}">
        <p14:creationId xmlns:p14="http://schemas.microsoft.com/office/powerpoint/2010/main" val="2606478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CD54-88B9-40B3-9EE6-5DF29BC214E6}"/>
              </a:ext>
            </a:extLst>
          </p:cNvPr>
          <p:cNvSpPr>
            <a:spLocks noGrp="1"/>
          </p:cNvSpPr>
          <p:nvPr>
            <p:ph type="title"/>
          </p:nvPr>
        </p:nvSpPr>
        <p:spPr>
          <a:xfrm>
            <a:off x="1066800" y="656682"/>
            <a:ext cx="10058400" cy="1118852"/>
          </a:xfrm>
        </p:spPr>
        <p:txBody>
          <a:bodyPr>
            <a:normAutofit fontScale="90000"/>
          </a:bodyPr>
          <a:lstStyle/>
          <a:p>
            <a:pPr algn="ctr"/>
            <a:r>
              <a:rPr lang="en-US" dirty="0" err="1"/>
              <a:t>Biểu</a:t>
            </a:r>
            <a:r>
              <a:rPr lang="en-US" dirty="0"/>
              <a:t> </a:t>
            </a:r>
            <a:r>
              <a:rPr lang="en-US" dirty="0" err="1"/>
              <a:t>diễn</a:t>
            </a:r>
            <a:r>
              <a:rPr lang="en-US" dirty="0"/>
              <a:t> </a:t>
            </a:r>
            <a:r>
              <a:rPr lang="en-US" dirty="0" err="1"/>
              <a:t>dấu</a:t>
            </a:r>
            <a:r>
              <a:rPr lang="en-US" dirty="0"/>
              <a:t> </a:t>
            </a:r>
            <a:r>
              <a:rPr lang="en-US" dirty="0" err="1"/>
              <a:t>chấm</a:t>
            </a:r>
            <a:r>
              <a:rPr lang="en-US" dirty="0"/>
              <a:t> </a:t>
            </a:r>
            <a:r>
              <a:rPr lang="en-US" dirty="0" err="1"/>
              <a:t>động</a:t>
            </a:r>
            <a:r>
              <a:rPr lang="en-US" dirty="0"/>
              <a:t>/part 1 </a:t>
            </a:r>
            <a:br>
              <a:rPr lang="en-US" dirty="0"/>
            </a:br>
            <a:r>
              <a:rPr lang="en-US" dirty="0"/>
              <a:t>floating point representation</a:t>
            </a:r>
          </a:p>
        </p:txBody>
      </p:sp>
      <p:sp>
        <p:nvSpPr>
          <p:cNvPr id="3" name="Content Placeholder 2">
            <a:extLst>
              <a:ext uri="{FF2B5EF4-FFF2-40B4-BE49-F238E27FC236}">
                <a16:creationId xmlns:a16="http://schemas.microsoft.com/office/drawing/2014/main" id="{93BB0AFF-B474-4A54-9961-8DC42826F52A}"/>
              </a:ext>
            </a:extLst>
          </p:cNvPr>
          <p:cNvSpPr>
            <a:spLocks noGrp="1"/>
          </p:cNvSpPr>
          <p:nvPr>
            <p:ph idx="1"/>
          </p:nvPr>
        </p:nvSpPr>
        <p:spPr>
          <a:xfrm>
            <a:off x="1066800" y="1846556"/>
            <a:ext cx="10612606" cy="4270159"/>
          </a:xfrm>
        </p:spPr>
        <p:txBody>
          <a:bodyPr>
            <a:normAutofit fontScale="62500" lnSpcReduction="20000"/>
          </a:bodyPr>
          <a:lstStyle/>
          <a:p>
            <a:r>
              <a:rPr lang="en-US" sz="3400" dirty="0" err="1"/>
              <a:t>Biểu</a:t>
            </a:r>
            <a:r>
              <a:rPr lang="en-US" sz="3400" dirty="0"/>
              <a:t> </a:t>
            </a:r>
            <a:r>
              <a:rPr lang="en-US" sz="3400" dirty="0" err="1"/>
              <a:t>diễn</a:t>
            </a:r>
            <a:r>
              <a:rPr lang="en-US" sz="3400" dirty="0"/>
              <a:t> </a:t>
            </a:r>
            <a:r>
              <a:rPr lang="en-US" sz="3400" dirty="0" err="1"/>
              <a:t>nhị</a:t>
            </a:r>
            <a:r>
              <a:rPr lang="en-US" sz="3400" dirty="0"/>
              <a:t> phân (binary)</a:t>
            </a:r>
          </a:p>
          <a:p>
            <a:r>
              <a:rPr lang="en-US" sz="3400" dirty="0"/>
              <a:t> </a:t>
            </a:r>
            <a:r>
              <a:rPr lang="en-US" sz="3400" dirty="0" err="1"/>
              <a:t>Biểu</a:t>
            </a:r>
            <a:r>
              <a:rPr lang="en-US" sz="3400" dirty="0"/>
              <a:t> </a:t>
            </a:r>
            <a:r>
              <a:rPr lang="en-US" sz="3400" dirty="0" err="1"/>
              <a:t>diễn</a:t>
            </a:r>
            <a:r>
              <a:rPr lang="en-US" sz="3400" dirty="0"/>
              <a:t> </a:t>
            </a:r>
            <a:r>
              <a:rPr lang="en-US" sz="3400" dirty="0" err="1"/>
              <a:t>dấu</a:t>
            </a:r>
            <a:r>
              <a:rPr lang="en-US" sz="3400" dirty="0"/>
              <a:t> </a:t>
            </a:r>
            <a:r>
              <a:rPr lang="en-US" sz="3400" dirty="0" err="1"/>
              <a:t>chấm</a:t>
            </a:r>
            <a:r>
              <a:rPr lang="en-US" sz="3400" dirty="0"/>
              <a:t> </a:t>
            </a:r>
            <a:r>
              <a:rPr lang="en-US" sz="3400" dirty="0" err="1"/>
              <a:t>tĩnh</a:t>
            </a:r>
            <a:r>
              <a:rPr lang="en-US" sz="3400" dirty="0"/>
              <a:t> (fixed point representation). </a:t>
            </a:r>
            <a:r>
              <a:rPr lang="en-US" sz="3400" dirty="0" err="1"/>
              <a:t>Ví</a:t>
            </a:r>
            <a:r>
              <a:rPr lang="en-US" sz="3400" dirty="0"/>
              <a:t> </a:t>
            </a:r>
            <a:r>
              <a:rPr lang="en-US" sz="3400" dirty="0" err="1"/>
              <a:t>dụ</a:t>
            </a:r>
            <a:r>
              <a:rPr lang="en-US" sz="3400" dirty="0"/>
              <a:t> 32 bit</a:t>
            </a:r>
          </a:p>
          <a:p>
            <a:endParaRPr lang="en-US" sz="3400" dirty="0"/>
          </a:p>
          <a:p>
            <a:pPr marL="0" indent="0">
              <a:buNone/>
            </a:pPr>
            <a:r>
              <a:rPr lang="en-US" sz="3400" dirty="0"/>
              <a:t>    Khi </a:t>
            </a:r>
            <a:r>
              <a:rPr lang="en-US" sz="3400" dirty="0" err="1"/>
              <a:t>đó</a:t>
            </a:r>
            <a:r>
              <a:rPr lang="en-US" sz="3400" dirty="0"/>
              <a:t> </a:t>
            </a:r>
            <a:r>
              <a:rPr lang="en-US" sz="3400" dirty="0" err="1"/>
              <a:t>số</a:t>
            </a:r>
            <a:r>
              <a:rPr lang="en-US" sz="3400" dirty="0"/>
              <a:t> </a:t>
            </a:r>
            <a:r>
              <a:rPr lang="en-US" sz="3400" dirty="0" err="1"/>
              <a:t>dương</a:t>
            </a:r>
            <a:r>
              <a:rPr lang="en-US" sz="3400" dirty="0"/>
              <a:t> </a:t>
            </a:r>
            <a:r>
              <a:rPr lang="en-US" sz="3400" dirty="0" err="1"/>
              <a:t>lớn</a:t>
            </a:r>
            <a:r>
              <a:rPr lang="en-US" sz="3400" dirty="0"/>
              <a:t> </a:t>
            </a:r>
            <a:r>
              <a:rPr lang="en-US" sz="3400" dirty="0" err="1"/>
              <a:t>nhất</a:t>
            </a:r>
            <a:r>
              <a:rPr lang="en-US" sz="3400" dirty="0"/>
              <a:t> &amp; </a:t>
            </a:r>
            <a:r>
              <a:rPr lang="en-US" sz="3400" dirty="0" err="1"/>
              <a:t>số</a:t>
            </a:r>
            <a:r>
              <a:rPr lang="en-US" sz="3400" dirty="0"/>
              <a:t> </a:t>
            </a:r>
            <a:r>
              <a:rPr lang="en-US" sz="3400" dirty="0" err="1"/>
              <a:t>dương</a:t>
            </a:r>
            <a:r>
              <a:rPr lang="en-US" sz="3400" dirty="0"/>
              <a:t> </a:t>
            </a:r>
            <a:r>
              <a:rPr lang="en-US" sz="3400" dirty="0" err="1"/>
              <a:t>nhỏ</a:t>
            </a:r>
            <a:r>
              <a:rPr lang="en-US" sz="3400" dirty="0"/>
              <a:t> </a:t>
            </a:r>
            <a:r>
              <a:rPr lang="en-US" sz="3400" dirty="0" err="1"/>
              <a:t>nhất</a:t>
            </a:r>
            <a:r>
              <a:rPr lang="en-US" sz="3400" dirty="0"/>
              <a:t> (</a:t>
            </a:r>
            <a:r>
              <a:rPr lang="en-US" sz="3400" dirty="0" err="1"/>
              <a:t>số</a:t>
            </a:r>
            <a:r>
              <a:rPr lang="en-US" sz="3400" dirty="0"/>
              <a:t> 0 </a:t>
            </a:r>
            <a:r>
              <a:rPr lang="en-US" sz="3400" dirty="0" err="1"/>
              <a:t>máy</a:t>
            </a:r>
            <a:r>
              <a:rPr lang="en-US" sz="3400" dirty="0"/>
              <a:t>/epsilon machine) </a:t>
            </a:r>
            <a:r>
              <a:rPr lang="en-US" sz="3400" dirty="0" err="1"/>
              <a:t>là</a:t>
            </a:r>
            <a:endParaRPr lang="en-US" sz="3400" dirty="0"/>
          </a:p>
          <a:p>
            <a:pPr marL="0" indent="0">
              <a:buNone/>
            </a:pPr>
            <a:endParaRPr lang="en-US" sz="3400" dirty="0"/>
          </a:p>
          <a:p>
            <a:pPr marL="0" indent="0">
              <a:buNone/>
            </a:pPr>
            <a:endParaRPr lang="en-US" sz="3400" dirty="0"/>
          </a:p>
          <a:p>
            <a:pPr marL="0" indent="0">
              <a:buNone/>
            </a:pPr>
            <a:endParaRPr lang="en-US" sz="3400" dirty="0"/>
          </a:p>
          <a:p>
            <a:pPr marL="0" indent="0">
              <a:buNone/>
            </a:pPr>
            <a:endParaRPr lang="en-US" sz="3400" dirty="0"/>
          </a:p>
          <a:p>
            <a:r>
              <a:rPr lang="en-US" sz="3400" dirty="0" err="1"/>
              <a:t>Hạn</a:t>
            </a:r>
            <a:r>
              <a:rPr lang="en-US" sz="3400" dirty="0"/>
              <a:t> </a:t>
            </a:r>
            <a:r>
              <a:rPr lang="en-US" sz="3400" dirty="0" err="1"/>
              <a:t>chế</a:t>
            </a:r>
            <a:r>
              <a:rPr lang="en-US" sz="3400" dirty="0"/>
              <a:t> </a:t>
            </a:r>
            <a:r>
              <a:rPr lang="en-US" sz="3400" dirty="0" err="1"/>
              <a:t>của</a:t>
            </a:r>
            <a:r>
              <a:rPr lang="en-US" sz="3400" dirty="0"/>
              <a:t> </a:t>
            </a:r>
            <a:r>
              <a:rPr lang="en-US" sz="3400" dirty="0" err="1"/>
              <a:t>cách</a:t>
            </a:r>
            <a:r>
              <a:rPr lang="en-US" sz="3400" dirty="0"/>
              <a:t> </a:t>
            </a:r>
            <a:r>
              <a:rPr lang="en-US" sz="3400" dirty="0" err="1"/>
              <a:t>biểu</a:t>
            </a:r>
            <a:r>
              <a:rPr lang="en-US" sz="3400" dirty="0"/>
              <a:t> </a:t>
            </a:r>
            <a:r>
              <a:rPr lang="en-US" sz="3400" dirty="0" err="1"/>
              <a:t>diễn</a:t>
            </a:r>
            <a:r>
              <a:rPr lang="en-US" sz="3400" dirty="0"/>
              <a:t> </a:t>
            </a:r>
            <a:r>
              <a:rPr lang="en-US" sz="3400" dirty="0" err="1"/>
              <a:t>này</a:t>
            </a:r>
            <a:r>
              <a:rPr lang="en-US" sz="3400" dirty="0"/>
              <a:t> </a:t>
            </a:r>
            <a:r>
              <a:rPr lang="en-US" sz="3400" dirty="0" err="1"/>
              <a:t>là</a:t>
            </a:r>
            <a:r>
              <a:rPr lang="en-US" sz="3400" dirty="0"/>
              <a:t> </a:t>
            </a:r>
            <a:r>
              <a:rPr lang="en-US" sz="3400" dirty="0" err="1"/>
              <a:t>phạm</a:t>
            </a:r>
            <a:r>
              <a:rPr lang="en-US" sz="3400" dirty="0"/>
              <a:t> vi </a:t>
            </a:r>
            <a:r>
              <a:rPr lang="en-US" sz="3400" dirty="0" err="1"/>
              <a:t>biểu</a:t>
            </a:r>
            <a:r>
              <a:rPr lang="en-US" sz="3400" dirty="0"/>
              <a:t> </a:t>
            </a:r>
            <a:r>
              <a:rPr lang="en-US" sz="3400" dirty="0" err="1"/>
              <a:t>diễn</a:t>
            </a:r>
            <a:r>
              <a:rPr lang="en-US" sz="3400" dirty="0"/>
              <a:t> </a:t>
            </a:r>
            <a:r>
              <a:rPr lang="en-US" sz="3400" dirty="0" err="1"/>
              <a:t>quá</a:t>
            </a:r>
            <a:r>
              <a:rPr lang="en-US" sz="3400" dirty="0"/>
              <a:t> </a:t>
            </a:r>
            <a:r>
              <a:rPr lang="en-US" sz="3400" dirty="0" err="1"/>
              <a:t>nhỏ</a:t>
            </a:r>
            <a:r>
              <a:rPr lang="en-US" sz="3400" dirty="0"/>
              <a:t>.</a:t>
            </a:r>
          </a:p>
          <a:p>
            <a:pPr marL="0" indent="0">
              <a:buNone/>
            </a:pPr>
            <a:endParaRPr lang="en-US" sz="2400" dirty="0"/>
          </a:p>
          <a:p>
            <a:pPr marL="0" indent="0">
              <a:buNone/>
            </a:pPr>
            <a:r>
              <a:rPr lang="en-US" sz="2400" dirty="0"/>
              <a:t> </a:t>
            </a:r>
          </a:p>
          <a:p>
            <a:pPr marL="0" indent="0">
              <a:buNone/>
            </a:pPr>
            <a:endParaRPr lang="en-US" sz="2400" dirty="0"/>
          </a:p>
        </p:txBody>
      </p:sp>
      <p:pic>
        <p:nvPicPr>
          <p:cNvPr id="7" name="Picture 6">
            <a:extLst>
              <a:ext uri="{FF2B5EF4-FFF2-40B4-BE49-F238E27FC236}">
                <a16:creationId xmlns:a16="http://schemas.microsoft.com/office/drawing/2014/main" id="{FA43BC09-0054-49D8-A2C4-196F57615FE3}"/>
              </a:ext>
            </a:extLst>
          </p:cNvPr>
          <p:cNvPicPr>
            <a:picLocks noChangeAspect="1"/>
          </p:cNvPicPr>
          <p:nvPr/>
        </p:nvPicPr>
        <p:blipFill>
          <a:blip r:embed="rId2"/>
          <a:stretch>
            <a:fillRect/>
          </a:stretch>
        </p:blipFill>
        <p:spPr>
          <a:xfrm>
            <a:off x="4453468" y="1751185"/>
            <a:ext cx="6927680" cy="507229"/>
          </a:xfrm>
          <a:prstGeom prst="rect">
            <a:avLst/>
          </a:prstGeom>
        </p:spPr>
      </p:pic>
      <p:sp>
        <p:nvSpPr>
          <p:cNvPr id="21" name="TextBox 20">
            <a:extLst>
              <a:ext uri="{FF2B5EF4-FFF2-40B4-BE49-F238E27FC236}">
                <a16:creationId xmlns:a16="http://schemas.microsoft.com/office/drawing/2014/main" id="{9FBB6D31-4A46-44EA-90F6-972047B7612F}"/>
              </a:ext>
            </a:extLst>
          </p:cNvPr>
          <p:cNvSpPr txBox="1"/>
          <p:nvPr/>
        </p:nvSpPr>
        <p:spPr>
          <a:xfrm>
            <a:off x="3047260" y="3246553"/>
            <a:ext cx="6094520" cy="369332"/>
          </a:xfrm>
          <a:prstGeom prst="rect">
            <a:avLst/>
          </a:prstGeom>
          <a:noFill/>
        </p:spPr>
        <p:txBody>
          <a:bodyPr wrap="square">
            <a:spAutoFit/>
          </a:bodyPr>
          <a:lstStyle/>
          <a:p>
            <a:endParaRPr lang="en-US" dirty="0"/>
          </a:p>
        </p:txBody>
      </p:sp>
      <p:sp>
        <p:nvSpPr>
          <p:cNvPr id="27" name="TextBox 26">
            <a:extLst>
              <a:ext uri="{FF2B5EF4-FFF2-40B4-BE49-F238E27FC236}">
                <a16:creationId xmlns:a16="http://schemas.microsoft.com/office/drawing/2014/main" id="{8FFA1A0D-0788-4A16-A03B-CF21ED123DC7}"/>
              </a:ext>
            </a:extLst>
          </p:cNvPr>
          <p:cNvSpPr txBox="1"/>
          <p:nvPr/>
        </p:nvSpPr>
        <p:spPr>
          <a:xfrm>
            <a:off x="3047260" y="3246553"/>
            <a:ext cx="6094520" cy="369332"/>
          </a:xfrm>
          <a:prstGeom prst="rect">
            <a:avLst/>
          </a:prstGeom>
          <a:noFill/>
        </p:spPr>
        <p:txBody>
          <a:bodyPr wrap="square">
            <a:spAutoFit/>
          </a:bodyPr>
          <a:lstStyle/>
          <a:p>
            <a:endParaRPr lang="en-US" dirty="0"/>
          </a:p>
        </p:txBody>
      </p:sp>
      <p:sp>
        <p:nvSpPr>
          <p:cNvPr id="29" name="TextBox 28">
            <a:extLst>
              <a:ext uri="{FF2B5EF4-FFF2-40B4-BE49-F238E27FC236}">
                <a16:creationId xmlns:a16="http://schemas.microsoft.com/office/drawing/2014/main" id="{3320A3D6-EB56-4204-8BE6-4BE4C0D39DFF}"/>
              </a:ext>
            </a:extLst>
          </p:cNvPr>
          <p:cNvSpPr txBox="1"/>
          <p:nvPr/>
        </p:nvSpPr>
        <p:spPr>
          <a:xfrm>
            <a:off x="1822788" y="4828115"/>
            <a:ext cx="6094520" cy="369332"/>
          </a:xfrm>
          <a:prstGeom prst="rect">
            <a:avLst/>
          </a:prstGeom>
          <a:noFill/>
        </p:spPr>
        <p:txBody>
          <a:bodyPr wrap="square">
            <a:spAutoFit/>
          </a:bodyPr>
          <a:lstStyle/>
          <a:p>
            <a:endParaRPr lang="en-US" dirty="0"/>
          </a:p>
        </p:txBody>
      </p:sp>
      <p:pic>
        <p:nvPicPr>
          <p:cNvPr id="35" name="Picture 34">
            <a:extLst>
              <a:ext uri="{FF2B5EF4-FFF2-40B4-BE49-F238E27FC236}">
                <a16:creationId xmlns:a16="http://schemas.microsoft.com/office/drawing/2014/main" id="{8CA6E755-7536-43EF-90D0-3C2D8310D8C9}"/>
              </a:ext>
            </a:extLst>
          </p:cNvPr>
          <p:cNvPicPr>
            <a:picLocks noChangeAspect="1"/>
          </p:cNvPicPr>
          <p:nvPr/>
        </p:nvPicPr>
        <p:blipFill>
          <a:blip r:embed="rId3"/>
          <a:stretch>
            <a:fillRect/>
          </a:stretch>
        </p:blipFill>
        <p:spPr>
          <a:xfrm>
            <a:off x="3047260" y="2572619"/>
            <a:ext cx="5277756" cy="553127"/>
          </a:xfrm>
          <a:prstGeom prst="rect">
            <a:avLst/>
          </a:prstGeom>
        </p:spPr>
      </p:pic>
      <p:pic>
        <p:nvPicPr>
          <p:cNvPr id="39" name="Picture 38">
            <a:extLst>
              <a:ext uri="{FF2B5EF4-FFF2-40B4-BE49-F238E27FC236}">
                <a16:creationId xmlns:a16="http://schemas.microsoft.com/office/drawing/2014/main" id="{009041C4-C92D-44A9-86A7-D6F30AEC59BB}"/>
              </a:ext>
            </a:extLst>
          </p:cNvPr>
          <p:cNvPicPr>
            <a:picLocks noChangeAspect="1"/>
          </p:cNvPicPr>
          <p:nvPr/>
        </p:nvPicPr>
        <p:blipFill>
          <a:blip r:embed="rId4"/>
          <a:stretch>
            <a:fillRect/>
          </a:stretch>
        </p:blipFill>
        <p:spPr>
          <a:xfrm>
            <a:off x="2751106" y="3440523"/>
            <a:ext cx="5819775" cy="762000"/>
          </a:xfrm>
          <a:prstGeom prst="rect">
            <a:avLst/>
          </a:prstGeom>
        </p:spPr>
      </p:pic>
      <p:pic>
        <p:nvPicPr>
          <p:cNvPr id="43" name="Picture 42">
            <a:extLst>
              <a:ext uri="{FF2B5EF4-FFF2-40B4-BE49-F238E27FC236}">
                <a16:creationId xmlns:a16="http://schemas.microsoft.com/office/drawing/2014/main" id="{9BDE62BB-1433-4296-A4F5-704C87335FF6}"/>
              </a:ext>
            </a:extLst>
          </p:cNvPr>
          <p:cNvPicPr>
            <a:picLocks noChangeAspect="1"/>
          </p:cNvPicPr>
          <p:nvPr/>
        </p:nvPicPr>
        <p:blipFill>
          <a:blip r:embed="rId5"/>
          <a:stretch>
            <a:fillRect/>
          </a:stretch>
        </p:blipFill>
        <p:spPr>
          <a:xfrm>
            <a:off x="2751106" y="4241477"/>
            <a:ext cx="3086100" cy="762000"/>
          </a:xfrm>
          <a:prstGeom prst="rect">
            <a:avLst/>
          </a:prstGeom>
        </p:spPr>
      </p:pic>
    </p:spTree>
    <p:extLst>
      <p:ext uri="{BB962C8B-B14F-4D97-AF65-F5344CB8AC3E}">
        <p14:creationId xmlns:p14="http://schemas.microsoft.com/office/powerpoint/2010/main" val="308341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CD54-88B9-40B3-9EE6-5DF29BC214E6}"/>
              </a:ext>
            </a:extLst>
          </p:cNvPr>
          <p:cNvSpPr>
            <a:spLocks noGrp="1"/>
          </p:cNvSpPr>
          <p:nvPr>
            <p:ph type="title"/>
          </p:nvPr>
        </p:nvSpPr>
        <p:spPr>
          <a:xfrm>
            <a:off x="1066800" y="656682"/>
            <a:ext cx="10058400" cy="1118852"/>
          </a:xfrm>
        </p:spPr>
        <p:txBody>
          <a:bodyPr>
            <a:normAutofit fontScale="90000"/>
          </a:bodyPr>
          <a:lstStyle/>
          <a:p>
            <a:pPr algn="ctr"/>
            <a:r>
              <a:rPr lang="en-US" dirty="0" err="1"/>
              <a:t>Biểu</a:t>
            </a:r>
            <a:r>
              <a:rPr lang="en-US" dirty="0"/>
              <a:t> </a:t>
            </a:r>
            <a:r>
              <a:rPr lang="en-US" dirty="0" err="1"/>
              <a:t>diễn</a:t>
            </a:r>
            <a:r>
              <a:rPr lang="en-US" dirty="0"/>
              <a:t> </a:t>
            </a:r>
            <a:r>
              <a:rPr lang="en-US" dirty="0" err="1"/>
              <a:t>dấu</a:t>
            </a:r>
            <a:r>
              <a:rPr lang="en-US" dirty="0"/>
              <a:t> </a:t>
            </a:r>
            <a:r>
              <a:rPr lang="en-US" dirty="0" err="1"/>
              <a:t>chấm</a:t>
            </a:r>
            <a:r>
              <a:rPr lang="en-US" dirty="0"/>
              <a:t> </a:t>
            </a:r>
            <a:r>
              <a:rPr lang="en-US" dirty="0" err="1"/>
              <a:t>động</a:t>
            </a:r>
            <a:r>
              <a:rPr lang="en-US" dirty="0"/>
              <a:t>/part 2 </a:t>
            </a:r>
            <a:br>
              <a:rPr lang="en-US" dirty="0"/>
            </a:br>
            <a:r>
              <a:rPr lang="en-US" dirty="0"/>
              <a:t>floating point representation</a:t>
            </a:r>
          </a:p>
        </p:txBody>
      </p:sp>
      <p:sp>
        <p:nvSpPr>
          <p:cNvPr id="3" name="Content Placeholder 2">
            <a:extLst>
              <a:ext uri="{FF2B5EF4-FFF2-40B4-BE49-F238E27FC236}">
                <a16:creationId xmlns:a16="http://schemas.microsoft.com/office/drawing/2014/main" id="{93BB0AFF-B474-4A54-9961-8DC42826F52A}"/>
              </a:ext>
            </a:extLst>
          </p:cNvPr>
          <p:cNvSpPr>
            <a:spLocks noGrp="1"/>
          </p:cNvSpPr>
          <p:nvPr>
            <p:ph idx="1"/>
          </p:nvPr>
        </p:nvSpPr>
        <p:spPr>
          <a:xfrm>
            <a:off x="1066800" y="1846556"/>
            <a:ext cx="10612606" cy="4270159"/>
          </a:xfrm>
        </p:spPr>
        <p:txBody>
          <a:bodyPr>
            <a:normAutofit/>
          </a:bodyPr>
          <a:lstStyle/>
          <a:p>
            <a:pPr marL="0" indent="0">
              <a:buNone/>
            </a:pPr>
            <a:endParaRPr lang="en-US" sz="2400" dirty="0"/>
          </a:p>
          <a:p>
            <a:pPr marL="0" indent="0">
              <a:buNone/>
            </a:pPr>
            <a:r>
              <a:rPr lang="en-US" sz="2400" dirty="0"/>
              <a:t> </a:t>
            </a:r>
          </a:p>
          <a:p>
            <a:pPr marL="0" indent="0">
              <a:buNone/>
            </a:pPr>
            <a:endParaRPr lang="en-US" sz="2400" dirty="0"/>
          </a:p>
        </p:txBody>
      </p:sp>
      <p:sp>
        <p:nvSpPr>
          <p:cNvPr id="21" name="TextBox 20">
            <a:extLst>
              <a:ext uri="{FF2B5EF4-FFF2-40B4-BE49-F238E27FC236}">
                <a16:creationId xmlns:a16="http://schemas.microsoft.com/office/drawing/2014/main" id="{9FBB6D31-4A46-44EA-90F6-972047B7612F}"/>
              </a:ext>
            </a:extLst>
          </p:cNvPr>
          <p:cNvSpPr txBox="1"/>
          <p:nvPr/>
        </p:nvSpPr>
        <p:spPr>
          <a:xfrm>
            <a:off x="3047260" y="3246553"/>
            <a:ext cx="6094520" cy="369332"/>
          </a:xfrm>
          <a:prstGeom prst="rect">
            <a:avLst/>
          </a:prstGeom>
          <a:noFill/>
        </p:spPr>
        <p:txBody>
          <a:bodyPr wrap="square">
            <a:spAutoFit/>
          </a:bodyPr>
          <a:lstStyle/>
          <a:p>
            <a:endParaRPr lang="en-US" dirty="0"/>
          </a:p>
        </p:txBody>
      </p:sp>
      <p:sp>
        <p:nvSpPr>
          <p:cNvPr id="27" name="TextBox 26">
            <a:extLst>
              <a:ext uri="{FF2B5EF4-FFF2-40B4-BE49-F238E27FC236}">
                <a16:creationId xmlns:a16="http://schemas.microsoft.com/office/drawing/2014/main" id="{8FFA1A0D-0788-4A16-A03B-CF21ED123DC7}"/>
              </a:ext>
            </a:extLst>
          </p:cNvPr>
          <p:cNvSpPr txBox="1"/>
          <p:nvPr/>
        </p:nvSpPr>
        <p:spPr>
          <a:xfrm>
            <a:off x="3047260" y="3246553"/>
            <a:ext cx="6094520" cy="369332"/>
          </a:xfrm>
          <a:prstGeom prst="rect">
            <a:avLst/>
          </a:prstGeom>
          <a:noFill/>
        </p:spPr>
        <p:txBody>
          <a:bodyPr wrap="square">
            <a:spAutoFit/>
          </a:bodyPr>
          <a:lstStyle/>
          <a:p>
            <a:endParaRPr lang="en-US" dirty="0"/>
          </a:p>
        </p:txBody>
      </p:sp>
      <p:sp>
        <p:nvSpPr>
          <p:cNvPr id="4" name="TextBox 3">
            <a:extLst>
              <a:ext uri="{FF2B5EF4-FFF2-40B4-BE49-F238E27FC236}">
                <a16:creationId xmlns:a16="http://schemas.microsoft.com/office/drawing/2014/main" id="{FF8FC649-19E9-4070-BF9C-783EA667EFAD}"/>
              </a:ext>
            </a:extLst>
          </p:cNvPr>
          <p:cNvSpPr txBox="1"/>
          <p:nvPr/>
        </p:nvSpPr>
        <p:spPr>
          <a:xfrm>
            <a:off x="1072699" y="1669458"/>
            <a:ext cx="10306975" cy="429348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100" dirty="0" err="1"/>
              <a:t>Biểu</a:t>
            </a:r>
            <a:r>
              <a:rPr lang="en-US" sz="2100" dirty="0"/>
              <a:t> </a:t>
            </a:r>
            <a:r>
              <a:rPr lang="en-US" sz="2100" dirty="0" err="1"/>
              <a:t>diễn</a:t>
            </a:r>
            <a:r>
              <a:rPr lang="en-US" sz="2100" dirty="0"/>
              <a:t> </a:t>
            </a:r>
            <a:r>
              <a:rPr lang="en-US" sz="2100" dirty="0" err="1"/>
              <a:t>dấu</a:t>
            </a:r>
            <a:r>
              <a:rPr lang="en-US" sz="2100" dirty="0"/>
              <a:t> </a:t>
            </a:r>
            <a:r>
              <a:rPr lang="en-US" sz="2100" dirty="0" err="1"/>
              <a:t>chấm</a:t>
            </a:r>
            <a:r>
              <a:rPr lang="en-US" sz="2100" dirty="0"/>
              <a:t> </a:t>
            </a:r>
            <a:r>
              <a:rPr lang="en-US" sz="2100" dirty="0" err="1"/>
              <a:t>động</a:t>
            </a:r>
            <a:r>
              <a:rPr lang="en-US" sz="2100" dirty="0"/>
              <a:t>:</a:t>
            </a:r>
          </a:p>
          <a:p>
            <a:pPr>
              <a:lnSpc>
                <a:spcPct val="150000"/>
              </a:lnSpc>
            </a:pPr>
            <a:r>
              <a:rPr lang="en-US" sz="2100" dirty="0"/>
              <a:t>     Ta </a:t>
            </a:r>
            <a:r>
              <a:rPr lang="en-US" sz="2100" dirty="0" err="1"/>
              <a:t>gọi</a:t>
            </a:r>
            <a:r>
              <a:rPr lang="en-US" sz="2100" dirty="0"/>
              <a:t> </a:t>
            </a:r>
            <a:r>
              <a:rPr lang="en-US" sz="2100" dirty="0">
                <a:highlight>
                  <a:srgbClr val="FFFF00"/>
                </a:highlight>
              </a:rPr>
              <a:t>m </a:t>
            </a:r>
            <a:r>
              <a:rPr lang="en-US" sz="2100" dirty="0" err="1">
                <a:highlight>
                  <a:srgbClr val="FFFF00"/>
                </a:highlight>
              </a:rPr>
              <a:t>là</a:t>
            </a:r>
            <a:r>
              <a:rPr lang="en-US" sz="2100" dirty="0">
                <a:highlight>
                  <a:srgbClr val="FFFF00"/>
                </a:highlight>
              </a:rPr>
              <a:t> </a:t>
            </a:r>
            <a:r>
              <a:rPr lang="en-US" sz="2100" dirty="0" err="1">
                <a:highlight>
                  <a:srgbClr val="FFFF00"/>
                </a:highlight>
              </a:rPr>
              <a:t>phần</a:t>
            </a:r>
            <a:r>
              <a:rPr lang="en-US" sz="2100" dirty="0">
                <a:highlight>
                  <a:srgbClr val="FFFF00"/>
                </a:highlight>
              </a:rPr>
              <a:t> </a:t>
            </a:r>
            <a:r>
              <a:rPr lang="en-US" sz="2100" dirty="0" err="1">
                <a:highlight>
                  <a:srgbClr val="FFFF00"/>
                </a:highlight>
              </a:rPr>
              <a:t>định</a:t>
            </a:r>
            <a:r>
              <a:rPr lang="en-US" sz="2100" dirty="0">
                <a:highlight>
                  <a:srgbClr val="FFFF00"/>
                </a:highlight>
              </a:rPr>
              <a:t> </a:t>
            </a:r>
            <a:r>
              <a:rPr lang="en-US" sz="2100" dirty="0" err="1">
                <a:highlight>
                  <a:srgbClr val="FFFF00"/>
                </a:highlight>
              </a:rPr>
              <a:t>trị</a:t>
            </a:r>
            <a:r>
              <a:rPr lang="en-US" sz="2100" dirty="0">
                <a:highlight>
                  <a:srgbClr val="FFFF00"/>
                </a:highlight>
              </a:rPr>
              <a:t> (mantissa) </a:t>
            </a:r>
            <a:r>
              <a:rPr lang="en-US" sz="2100" dirty="0" err="1">
                <a:highlight>
                  <a:srgbClr val="FFFF00"/>
                </a:highlight>
              </a:rPr>
              <a:t>và</a:t>
            </a:r>
            <a:r>
              <a:rPr lang="en-US" sz="2100" dirty="0">
                <a:highlight>
                  <a:srgbClr val="FFFF00"/>
                </a:highlight>
              </a:rPr>
              <a:t> E </a:t>
            </a:r>
            <a:r>
              <a:rPr lang="en-US" sz="2100" dirty="0" err="1">
                <a:highlight>
                  <a:srgbClr val="FFFF00"/>
                </a:highlight>
              </a:rPr>
              <a:t>là</a:t>
            </a:r>
            <a:r>
              <a:rPr lang="en-US" sz="2100" dirty="0">
                <a:highlight>
                  <a:srgbClr val="FFFF00"/>
                </a:highlight>
              </a:rPr>
              <a:t> </a:t>
            </a:r>
            <a:r>
              <a:rPr lang="en-US" sz="2100" dirty="0" err="1">
                <a:highlight>
                  <a:srgbClr val="FFFF00"/>
                </a:highlight>
              </a:rPr>
              <a:t>số</a:t>
            </a:r>
            <a:r>
              <a:rPr lang="en-US" sz="2100" dirty="0">
                <a:highlight>
                  <a:srgbClr val="FFFF00"/>
                </a:highlight>
              </a:rPr>
              <a:t> </a:t>
            </a:r>
            <a:r>
              <a:rPr lang="en-US" sz="2100" dirty="0" err="1">
                <a:highlight>
                  <a:srgbClr val="FFFF00"/>
                </a:highlight>
              </a:rPr>
              <a:t>mũ</a:t>
            </a:r>
            <a:r>
              <a:rPr lang="en-US" sz="2100" dirty="0">
                <a:highlight>
                  <a:srgbClr val="FFFF00"/>
                </a:highlight>
              </a:rPr>
              <a:t> (Exponent)</a:t>
            </a:r>
          </a:p>
          <a:p>
            <a:pPr marL="342900" indent="-342900">
              <a:lnSpc>
                <a:spcPct val="150000"/>
              </a:lnSpc>
              <a:buFont typeface="Arial" panose="020B0604020202020204" pitchFamily="34" charset="0"/>
              <a:buChar char="•"/>
            </a:pPr>
            <a:r>
              <a:rPr lang="en-US" sz="2100" dirty="0" err="1"/>
              <a:t>Biểu</a:t>
            </a:r>
            <a:r>
              <a:rPr lang="en-US" sz="2100" dirty="0"/>
              <a:t> </a:t>
            </a:r>
            <a:r>
              <a:rPr lang="en-US" sz="2100" dirty="0" err="1"/>
              <a:t>diễn</a:t>
            </a:r>
            <a:r>
              <a:rPr lang="en-US" sz="2100" dirty="0"/>
              <a:t> </a:t>
            </a:r>
            <a:r>
              <a:rPr lang="en-US" sz="2100" dirty="0" err="1"/>
              <a:t>bộ</a:t>
            </a:r>
            <a:r>
              <a:rPr lang="en-US" sz="2100" dirty="0"/>
              <a:t> </a:t>
            </a:r>
            <a:r>
              <a:rPr lang="en-US" sz="2100" dirty="0" err="1"/>
              <a:t>cộng</a:t>
            </a:r>
            <a:r>
              <a:rPr lang="en-US" sz="2100" dirty="0"/>
              <a:t> </a:t>
            </a:r>
            <a:r>
              <a:rPr lang="en-US" sz="2100" dirty="0" err="1"/>
              <a:t>đơn</a:t>
            </a:r>
            <a:r>
              <a:rPr lang="en-US" sz="2100" dirty="0"/>
              <a:t> (single precision):  32 bits = 1 bit </a:t>
            </a:r>
            <a:r>
              <a:rPr lang="en-US" sz="2100" dirty="0" err="1"/>
              <a:t>cho</a:t>
            </a:r>
            <a:r>
              <a:rPr lang="en-US" sz="2100" dirty="0"/>
              <a:t> </a:t>
            </a:r>
            <a:r>
              <a:rPr lang="en-US" sz="2100" dirty="0" err="1"/>
              <a:t>dấu</a:t>
            </a:r>
            <a:r>
              <a:rPr lang="en-US" sz="2100" dirty="0"/>
              <a:t> (0 </a:t>
            </a:r>
            <a:r>
              <a:rPr lang="en-US" sz="2100" dirty="0" err="1"/>
              <a:t>cho</a:t>
            </a:r>
            <a:r>
              <a:rPr lang="en-US" sz="2100" dirty="0"/>
              <a:t> +, 1 </a:t>
            </a:r>
            <a:r>
              <a:rPr lang="en-US" sz="2100" dirty="0" err="1"/>
              <a:t>cho</a:t>
            </a:r>
            <a:r>
              <a:rPr lang="en-US" sz="2100" dirty="0"/>
              <a:t> -), 23 bit </a:t>
            </a:r>
            <a:r>
              <a:rPr lang="en-US" sz="2100" dirty="0" err="1"/>
              <a:t>cho</a:t>
            </a:r>
            <a:r>
              <a:rPr lang="en-US" sz="2100" dirty="0"/>
              <a:t> mantissa, 8 bit </a:t>
            </a:r>
            <a:r>
              <a:rPr lang="en-US" sz="2100" dirty="0" err="1"/>
              <a:t>cho</a:t>
            </a:r>
            <a:r>
              <a:rPr lang="en-US" sz="2100" dirty="0"/>
              <a:t> Exponent.</a:t>
            </a:r>
          </a:p>
          <a:p>
            <a:pPr marL="342900" indent="-342900">
              <a:lnSpc>
                <a:spcPct val="150000"/>
              </a:lnSpc>
              <a:buFont typeface="Arial" panose="020B0604020202020204" pitchFamily="34" charset="0"/>
              <a:buChar char="•"/>
            </a:pPr>
            <a:r>
              <a:rPr lang="en-US" sz="2100" dirty="0"/>
              <a:t> </a:t>
            </a:r>
            <a:r>
              <a:rPr lang="en-US" sz="2100" dirty="0" err="1"/>
              <a:t>Ví</a:t>
            </a:r>
            <a:r>
              <a:rPr lang="en-US" sz="2100" dirty="0"/>
              <a:t> </a:t>
            </a:r>
            <a:r>
              <a:rPr lang="en-US" sz="2100" dirty="0" err="1"/>
              <a:t>dụ</a:t>
            </a:r>
            <a:r>
              <a:rPr lang="en-US" sz="2100" dirty="0"/>
              <a:t>                               </a:t>
            </a:r>
            <a:r>
              <a:rPr lang="en-US" sz="2100" dirty="0" err="1"/>
              <a:t>sẽ</a:t>
            </a:r>
            <a:r>
              <a:rPr lang="en-US" sz="2100" dirty="0"/>
              <a:t> </a:t>
            </a:r>
            <a:r>
              <a:rPr lang="en-US" sz="2100" dirty="0" err="1"/>
              <a:t>được</a:t>
            </a:r>
            <a:r>
              <a:rPr lang="en-US" sz="2100" dirty="0"/>
              <a:t> </a:t>
            </a:r>
            <a:r>
              <a:rPr lang="en-US" sz="2100" dirty="0" err="1"/>
              <a:t>lưu</a:t>
            </a:r>
            <a:r>
              <a:rPr lang="en-US" sz="2100" dirty="0"/>
              <a:t> </a:t>
            </a:r>
            <a:r>
              <a:rPr lang="en-US" sz="2100" dirty="0" err="1"/>
              <a:t>trong</a:t>
            </a:r>
            <a:r>
              <a:rPr lang="en-US" sz="2100" dirty="0"/>
              <a:t> </a:t>
            </a:r>
            <a:r>
              <a:rPr lang="en-US" sz="2100" dirty="0" err="1"/>
              <a:t>máy</a:t>
            </a:r>
            <a:r>
              <a:rPr lang="en-US" sz="2100" dirty="0"/>
              <a:t> </a:t>
            </a:r>
            <a:r>
              <a:rPr lang="en-US" sz="2100" dirty="0" err="1"/>
              <a:t>dạng</a:t>
            </a:r>
            <a:r>
              <a:rPr lang="en-US" sz="2100" dirty="0"/>
              <a:t>                  </a:t>
            </a:r>
          </a:p>
          <a:p>
            <a:pPr marL="342900" indent="-342900">
              <a:lnSpc>
                <a:spcPct val="150000"/>
              </a:lnSpc>
              <a:buFont typeface="Arial" panose="020B0604020202020204" pitchFamily="34" charset="0"/>
              <a:buChar char="•"/>
            </a:pPr>
            <a:r>
              <a:rPr lang="en-US" sz="2100" dirty="0" err="1"/>
              <a:t>Biểu</a:t>
            </a:r>
            <a:r>
              <a:rPr lang="en-US" sz="2100" dirty="0"/>
              <a:t> </a:t>
            </a:r>
            <a:r>
              <a:rPr lang="en-US" sz="2100" dirty="0" err="1"/>
              <a:t>diễn</a:t>
            </a:r>
            <a:r>
              <a:rPr lang="en-US" sz="2100" dirty="0"/>
              <a:t> </a:t>
            </a:r>
            <a:r>
              <a:rPr lang="en-US" sz="2100" dirty="0" err="1"/>
              <a:t>bộ</a:t>
            </a:r>
            <a:r>
              <a:rPr lang="en-US" sz="2100" dirty="0"/>
              <a:t> </a:t>
            </a:r>
            <a:r>
              <a:rPr lang="en-US" sz="2100" dirty="0" err="1"/>
              <a:t>cộng</a:t>
            </a:r>
            <a:r>
              <a:rPr lang="en-US" sz="2100" dirty="0"/>
              <a:t> </a:t>
            </a:r>
            <a:r>
              <a:rPr lang="en-US" sz="2100" dirty="0" err="1"/>
              <a:t>kép</a:t>
            </a:r>
            <a:r>
              <a:rPr lang="en-US" sz="2100" dirty="0"/>
              <a:t> (double precision): 64 bits = 1 bit </a:t>
            </a:r>
            <a:r>
              <a:rPr lang="en-US" sz="2100" dirty="0" err="1"/>
              <a:t>cho</a:t>
            </a:r>
            <a:r>
              <a:rPr lang="en-US" sz="2100" dirty="0"/>
              <a:t> </a:t>
            </a:r>
            <a:r>
              <a:rPr lang="en-US" sz="2100" dirty="0" err="1"/>
              <a:t>dấu</a:t>
            </a:r>
            <a:r>
              <a:rPr lang="en-US" sz="2100" dirty="0"/>
              <a:t> (0 </a:t>
            </a:r>
            <a:r>
              <a:rPr lang="en-US" sz="2100" dirty="0" err="1"/>
              <a:t>cho</a:t>
            </a:r>
            <a:r>
              <a:rPr lang="en-US" sz="2100" dirty="0"/>
              <a:t> +, 1 </a:t>
            </a:r>
            <a:r>
              <a:rPr lang="en-US" sz="2100" dirty="0" err="1"/>
              <a:t>cho</a:t>
            </a:r>
            <a:r>
              <a:rPr lang="en-US" sz="2100" dirty="0"/>
              <a:t> -), 52 bit </a:t>
            </a:r>
            <a:r>
              <a:rPr lang="en-US" sz="2100" dirty="0" err="1"/>
              <a:t>cho</a:t>
            </a:r>
            <a:r>
              <a:rPr lang="en-US" sz="2100" dirty="0"/>
              <a:t> mantissa, 11 bit </a:t>
            </a:r>
            <a:r>
              <a:rPr lang="en-US" sz="2100" dirty="0" err="1"/>
              <a:t>cho</a:t>
            </a:r>
            <a:r>
              <a:rPr lang="en-US" sz="2100" dirty="0"/>
              <a:t> Exponent.</a:t>
            </a:r>
          </a:p>
          <a:p>
            <a:pPr marL="342900" indent="-342900">
              <a:lnSpc>
                <a:spcPct val="150000"/>
              </a:lnSpc>
              <a:buFont typeface="Arial" panose="020B0604020202020204" pitchFamily="34" charset="0"/>
              <a:buChar char="•"/>
            </a:pPr>
            <a:r>
              <a:rPr lang="en-US" sz="2100" dirty="0" err="1"/>
              <a:t>Chú</a:t>
            </a:r>
            <a:r>
              <a:rPr lang="en-US" sz="2100" dirty="0"/>
              <a:t> ý </a:t>
            </a:r>
            <a:r>
              <a:rPr lang="en-US" sz="2100" dirty="0" err="1"/>
              <a:t>rằng</a:t>
            </a:r>
            <a:r>
              <a:rPr lang="en-US" sz="2100" dirty="0"/>
              <a:t> </a:t>
            </a:r>
            <a:r>
              <a:rPr lang="en-US" sz="2100" dirty="0" err="1"/>
              <a:t>trong</a:t>
            </a:r>
            <a:r>
              <a:rPr lang="en-US" sz="2100" dirty="0"/>
              <a:t> </a:t>
            </a:r>
            <a:r>
              <a:rPr lang="en-US" sz="2100" dirty="0" err="1"/>
              <a:t>phần</a:t>
            </a:r>
            <a:r>
              <a:rPr lang="en-US" sz="2100" dirty="0"/>
              <a:t> </a:t>
            </a:r>
            <a:r>
              <a:rPr lang="en-US" sz="2100" dirty="0" err="1"/>
              <a:t>định</a:t>
            </a:r>
            <a:r>
              <a:rPr lang="en-US" sz="2100" dirty="0"/>
              <a:t> </a:t>
            </a:r>
            <a:r>
              <a:rPr lang="en-US" sz="2100" dirty="0" err="1"/>
              <a:t>trị</a:t>
            </a:r>
            <a:r>
              <a:rPr lang="en-US" sz="2100" dirty="0"/>
              <a:t> m </a:t>
            </a:r>
            <a:r>
              <a:rPr lang="en-US" sz="2100" dirty="0" err="1"/>
              <a:t>thì</a:t>
            </a:r>
            <a:r>
              <a:rPr lang="en-US" sz="2100" dirty="0"/>
              <a:t> </a:t>
            </a:r>
            <a:r>
              <a:rPr lang="en-US" sz="2100" dirty="0" err="1"/>
              <a:t>số</a:t>
            </a:r>
            <a:r>
              <a:rPr lang="en-US" sz="2100" dirty="0"/>
              <a:t> </a:t>
            </a:r>
            <a:r>
              <a:rPr lang="en-US" sz="2100" dirty="0" err="1"/>
              <a:t>đầu</a:t>
            </a:r>
            <a:r>
              <a:rPr lang="en-US" sz="2100" dirty="0"/>
              <a:t> </a:t>
            </a:r>
            <a:r>
              <a:rPr lang="en-US" sz="2100" dirty="0" err="1"/>
              <a:t>tiên</a:t>
            </a:r>
            <a:r>
              <a:rPr lang="en-US" sz="2100" dirty="0"/>
              <a:t> </a:t>
            </a:r>
            <a:r>
              <a:rPr lang="en-US" sz="2100" dirty="0" err="1"/>
              <a:t>luôn</a:t>
            </a:r>
            <a:r>
              <a:rPr lang="en-US" sz="2100" dirty="0"/>
              <a:t> </a:t>
            </a:r>
            <a:r>
              <a:rPr lang="en-US" sz="2100" dirty="0" err="1"/>
              <a:t>là</a:t>
            </a:r>
            <a:r>
              <a:rPr lang="en-US" sz="2100" dirty="0"/>
              <a:t> 1, </a:t>
            </a:r>
            <a:r>
              <a:rPr lang="en-US" sz="2100" dirty="0" err="1"/>
              <a:t>còn</a:t>
            </a:r>
            <a:r>
              <a:rPr lang="en-US" sz="2100" dirty="0"/>
              <a:t> </a:t>
            </a:r>
          </a:p>
          <a:p>
            <a:endParaRPr lang="en-US" sz="2100" dirty="0"/>
          </a:p>
        </p:txBody>
      </p:sp>
      <p:pic>
        <p:nvPicPr>
          <p:cNvPr id="8" name="Picture 7">
            <a:extLst>
              <a:ext uri="{FF2B5EF4-FFF2-40B4-BE49-F238E27FC236}">
                <a16:creationId xmlns:a16="http://schemas.microsoft.com/office/drawing/2014/main" id="{7EE0B3C9-AAE0-4922-A0BD-BA28DAFE4D38}"/>
              </a:ext>
            </a:extLst>
          </p:cNvPr>
          <p:cNvPicPr>
            <a:picLocks noChangeAspect="1"/>
          </p:cNvPicPr>
          <p:nvPr/>
        </p:nvPicPr>
        <p:blipFill>
          <a:blip r:embed="rId2"/>
          <a:stretch>
            <a:fillRect/>
          </a:stretch>
        </p:blipFill>
        <p:spPr>
          <a:xfrm>
            <a:off x="4599704" y="1775534"/>
            <a:ext cx="2712279" cy="415498"/>
          </a:xfrm>
          <a:prstGeom prst="rect">
            <a:avLst/>
          </a:prstGeom>
        </p:spPr>
      </p:pic>
      <p:pic>
        <p:nvPicPr>
          <p:cNvPr id="16" name="Picture 15">
            <a:extLst>
              <a:ext uri="{FF2B5EF4-FFF2-40B4-BE49-F238E27FC236}">
                <a16:creationId xmlns:a16="http://schemas.microsoft.com/office/drawing/2014/main" id="{675AAF71-5AA0-4623-BD96-D6873DF17E71}"/>
              </a:ext>
            </a:extLst>
          </p:cNvPr>
          <p:cNvPicPr>
            <a:picLocks noChangeAspect="1"/>
          </p:cNvPicPr>
          <p:nvPr/>
        </p:nvPicPr>
        <p:blipFill>
          <a:blip r:embed="rId3"/>
          <a:stretch>
            <a:fillRect/>
          </a:stretch>
        </p:blipFill>
        <p:spPr>
          <a:xfrm>
            <a:off x="8250346" y="5188542"/>
            <a:ext cx="1581579" cy="369420"/>
          </a:xfrm>
          <a:prstGeom prst="rect">
            <a:avLst/>
          </a:prstGeom>
        </p:spPr>
      </p:pic>
      <p:pic>
        <p:nvPicPr>
          <p:cNvPr id="23" name="Picture 22">
            <a:extLst>
              <a:ext uri="{FF2B5EF4-FFF2-40B4-BE49-F238E27FC236}">
                <a16:creationId xmlns:a16="http://schemas.microsoft.com/office/drawing/2014/main" id="{6168194E-ED38-45C3-98FF-E587609C08A4}"/>
              </a:ext>
            </a:extLst>
          </p:cNvPr>
          <p:cNvPicPr>
            <a:picLocks noChangeAspect="1"/>
          </p:cNvPicPr>
          <p:nvPr/>
        </p:nvPicPr>
        <p:blipFill>
          <a:blip r:embed="rId4"/>
          <a:stretch>
            <a:fillRect/>
          </a:stretch>
        </p:blipFill>
        <p:spPr>
          <a:xfrm>
            <a:off x="2240203" y="3671005"/>
            <a:ext cx="1942598" cy="476250"/>
          </a:xfrm>
          <a:prstGeom prst="rect">
            <a:avLst/>
          </a:prstGeom>
        </p:spPr>
      </p:pic>
      <p:pic>
        <p:nvPicPr>
          <p:cNvPr id="26" name="Picture 25">
            <a:extLst>
              <a:ext uri="{FF2B5EF4-FFF2-40B4-BE49-F238E27FC236}">
                <a16:creationId xmlns:a16="http://schemas.microsoft.com/office/drawing/2014/main" id="{4646FA0D-F68F-46FA-BD4B-A351A8B7ED21}"/>
              </a:ext>
            </a:extLst>
          </p:cNvPr>
          <p:cNvPicPr>
            <a:picLocks noChangeAspect="1"/>
          </p:cNvPicPr>
          <p:nvPr/>
        </p:nvPicPr>
        <p:blipFill>
          <a:blip r:embed="rId5"/>
          <a:stretch>
            <a:fillRect/>
          </a:stretch>
        </p:blipFill>
        <p:spPr>
          <a:xfrm>
            <a:off x="7370942" y="3653134"/>
            <a:ext cx="3143250" cy="476250"/>
          </a:xfrm>
          <a:prstGeom prst="rect">
            <a:avLst/>
          </a:prstGeom>
        </p:spPr>
      </p:pic>
    </p:spTree>
    <p:extLst>
      <p:ext uri="{BB962C8B-B14F-4D97-AF65-F5344CB8AC3E}">
        <p14:creationId xmlns:p14="http://schemas.microsoft.com/office/powerpoint/2010/main" val="398689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C777-EA32-4162-BCE6-CF83B0411BF9}"/>
              </a:ext>
            </a:extLst>
          </p:cNvPr>
          <p:cNvSpPr>
            <a:spLocks noGrp="1"/>
          </p:cNvSpPr>
          <p:nvPr>
            <p:ph type="title"/>
          </p:nvPr>
        </p:nvSpPr>
        <p:spPr/>
        <p:txBody>
          <a:bodyPr/>
          <a:lstStyle/>
          <a:p>
            <a:pPr algn="ctr"/>
            <a:r>
              <a:rPr lang="en-US" dirty="0" err="1"/>
              <a:t>Biểu</a:t>
            </a:r>
            <a:r>
              <a:rPr lang="en-US" dirty="0"/>
              <a:t> </a:t>
            </a:r>
            <a:r>
              <a:rPr lang="en-US" dirty="0" err="1"/>
              <a:t>diễn</a:t>
            </a:r>
            <a:r>
              <a:rPr lang="en-US" dirty="0"/>
              <a:t> </a:t>
            </a:r>
            <a:r>
              <a:rPr lang="en-US" dirty="0" err="1"/>
              <a:t>dấu</a:t>
            </a:r>
            <a:r>
              <a:rPr lang="en-US" dirty="0"/>
              <a:t> </a:t>
            </a:r>
            <a:r>
              <a:rPr lang="en-US" dirty="0" err="1"/>
              <a:t>chấm</a:t>
            </a:r>
            <a:r>
              <a:rPr lang="en-US" dirty="0"/>
              <a:t> </a:t>
            </a:r>
            <a:r>
              <a:rPr lang="en-US" dirty="0" err="1"/>
              <a:t>động</a:t>
            </a:r>
            <a:r>
              <a:rPr lang="en-US" dirty="0"/>
              <a:t>/part 3 </a:t>
            </a:r>
            <a:br>
              <a:rPr lang="en-US" dirty="0"/>
            </a:br>
            <a:r>
              <a:rPr lang="en-US" dirty="0"/>
              <a:t>floating point representation</a:t>
            </a:r>
          </a:p>
        </p:txBody>
      </p:sp>
      <p:pic>
        <p:nvPicPr>
          <p:cNvPr id="5" name="Content Placeholder 4">
            <a:extLst>
              <a:ext uri="{FF2B5EF4-FFF2-40B4-BE49-F238E27FC236}">
                <a16:creationId xmlns:a16="http://schemas.microsoft.com/office/drawing/2014/main" id="{D39EC005-BF76-41A2-A3EB-0773EBF83E2F}"/>
              </a:ext>
            </a:extLst>
          </p:cNvPr>
          <p:cNvPicPr>
            <a:picLocks noGrp="1" noChangeAspect="1"/>
          </p:cNvPicPr>
          <p:nvPr>
            <p:ph idx="1"/>
          </p:nvPr>
        </p:nvPicPr>
        <p:blipFill>
          <a:blip r:embed="rId2"/>
          <a:stretch>
            <a:fillRect/>
          </a:stretch>
        </p:blipFill>
        <p:spPr>
          <a:xfrm>
            <a:off x="2568539" y="2079505"/>
            <a:ext cx="7054921" cy="4135901"/>
          </a:xfrm>
        </p:spPr>
      </p:pic>
    </p:spTree>
    <p:extLst>
      <p:ext uri="{BB962C8B-B14F-4D97-AF65-F5344CB8AC3E}">
        <p14:creationId xmlns:p14="http://schemas.microsoft.com/office/powerpoint/2010/main" val="1599006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0C68-34D0-4D5F-A7E3-8AFB18A9F61D}"/>
              </a:ext>
            </a:extLst>
          </p:cNvPr>
          <p:cNvSpPr>
            <a:spLocks noGrp="1"/>
          </p:cNvSpPr>
          <p:nvPr>
            <p:ph type="title"/>
          </p:nvPr>
        </p:nvSpPr>
        <p:spPr>
          <a:xfrm>
            <a:off x="3655503" y="692928"/>
            <a:ext cx="4964884" cy="758367"/>
          </a:xfrm>
        </p:spPr>
        <p:txBody>
          <a:bodyPr>
            <a:normAutofit/>
          </a:bodyPr>
          <a:lstStyle/>
          <a:p>
            <a:pPr algn="ctr"/>
            <a:r>
              <a:rPr lang="en-US" sz="3600" dirty="0"/>
              <a:t>Sai </a:t>
            </a:r>
            <a:r>
              <a:rPr lang="en-US" sz="3600" dirty="0" err="1"/>
              <a:t>số</a:t>
            </a:r>
            <a:r>
              <a:rPr lang="en-US" sz="3600" dirty="0"/>
              <a:t> </a:t>
            </a:r>
            <a:r>
              <a:rPr lang="en-US" sz="3600" dirty="0" err="1"/>
              <a:t>tuyệt</a:t>
            </a:r>
            <a:r>
              <a:rPr lang="en-US" sz="3600" dirty="0"/>
              <a:t> </a:t>
            </a:r>
            <a:r>
              <a:rPr lang="en-US" sz="3600" dirty="0" err="1"/>
              <a:t>đối</a:t>
            </a:r>
            <a:r>
              <a:rPr lang="en-US" sz="3600" dirty="0"/>
              <a:t>/</a:t>
            </a:r>
            <a:r>
              <a:rPr lang="en-US" sz="3600" dirty="0" err="1"/>
              <a:t>tương</a:t>
            </a:r>
            <a:r>
              <a:rPr lang="en-US" sz="3600" dirty="0"/>
              <a:t> </a:t>
            </a:r>
            <a:r>
              <a:rPr lang="en-US" sz="3600" dirty="0" err="1"/>
              <a:t>đối</a:t>
            </a:r>
            <a:endParaRPr lang="en-US" sz="3600" dirty="0"/>
          </a:p>
        </p:txBody>
      </p:sp>
      <p:sp>
        <p:nvSpPr>
          <p:cNvPr id="3" name="Content Placeholder 2">
            <a:extLst>
              <a:ext uri="{FF2B5EF4-FFF2-40B4-BE49-F238E27FC236}">
                <a16:creationId xmlns:a16="http://schemas.microsoft.com/office/drawing/2014/main" id="{EC02DD3D-6FAC-46EA-A6CA-A4A637EB1F9D}"/>
              </a:ext>
            </a:extLst>
          </p:cNvPr>
          <p:cNvSpPr>
            <a:spLocks noGrp="1"/>
          </p:cNvSpPr>
          <p:nvPr>
            <p:ph idx="1"/>
          </p:nvPr>
        </p:nvSpPr>
        <p:spPr>
          <a:xfrm>
            <a:off x="1066799" y="1610685"/>
            <a:ext cx="10409853" cy="4743461"/>
          </a:xfrm>
        </p:spPr>
        <p:txBody>
          <a:bodyPr>
            <a:noAutofit/>
          </a:bodyPr>
          <a:lstStyle/>
          <a:p>
            <a:r>
              <a:rPr lang="en-US" sz="2100" dirty="0" err="1">
                <a:latin typeface="+mj-lt"/>
              </a:rPr>
              <a:t>Bài</a:t>
            </a:r>
            <a:r>
              <a:rPr lang="en-US" sz="2100" dirty="0">
                <a:latin typeface="+mj-lt"/>
              </a:rPr>
              <a:t> </a:t>
            </a:r>
            <a:r>
              <a:rPr lang="en-US" sz="2100" dirty="0" err="1">
                <a:latin typeface="+mj-lt"/>
              </a:rPr>
              <a:t>toán</a:t>
            </a:r>
            <a:r>
              <a:rPr lang="en-US" sz="2100" dirty="0">
                <a:latin typeface="+mj-lt"/>
              </a:rPr>
              <a:t>: </a:t>
            </a:r>
            <a:r>
              <a:rPr lang="en-US" sz="2100" dirty="0" err="1">
                <a:latin typeface="+mj-lt"/>
              </a:rPr>
              <a:t>Tính</a:t>
            </a:r>
            <a:r>
              <a:rPr lang="en-US" sz="2100" dirty="0">
                <a:latin typeface="+mj-lt"/>
              </a:rPr>
              <a:t>           , </a:t>
            </a:r>
            <a:r>
              <a:rPr lang="en-US" sz="2100" dirty="0" err="1">
                <a:latin typeface="+mj-lt"/>
              </a:rPr>
              <a:t>giả</a:t>
            </a:r>
            <a:r>
              <a:rPr lang="en-US" sz="2100" dirty="0">
                <a:latin typeface="+mj-lt"/>
              </a:rPr>
              <a:t> </a:t>
            </a:r>
            <a:r>
              <a:rPr lang="en-US" sz="2100" dirty="0" err="1">
                <a:latin typeface="+mj-lt"/>
              </a:rPr>
              <a:t>sử</a:t>
            </a:r>
            <a:r>
              <a:rPr lang="en-US" sz="2100" dirty="0">
                <a:latin typeface="+mj-lt"/>
              </a:rPr>
              <a:t> ta </a:t>
            </a:r>
            <a:r>
              <a:rPr lang="en-US" sz="2100" dirty="0" err="1">
                <a:latin typeface="+mj-lt"/>
              </a:rPr>
              <a:t>tính</a:t>
            </a:r>
            <a:r>
              <a:rPr lang="en-US" sz="2100" dirty="0">
                <a:latin typeface="+mj-lt"/>
              </a:rPr>
              <a:t> </a:t>
            </a:r>
            <a:r>
              <a:rPr lang="en-US" sz="2100" dirty="0" err="1">
                <a:latin typeface="+mj-lt"/>
              </a:rPr>
              <a:t>được</a:t>
            </a:r>
            <a:endParaRPr lang="en-US" sz="2100" dirty="0">
              <a:latin typeface="+mj-lt"/>
            </a:endParaRPr>
          </a:p>
          <a:p>
            <a:r>
              <a:rPr lang="en-US" sz="2100" dirty="0">
                <a:latin typeface="+mj-lt"/>
              </a:rPr>
              <a:t>Sai </a:t>
            </a:r>
            <a:r>
              <a:rPr lang="en-US" sz="2100" dirty="0" err="1">
                <a:latin typeface="+mj-lt"/>
              </a:rPr>
              <a:t>số</a:t>
            </a:r>
            <a:r>
              <a:rPr lang="en-US" sz="2100" dirty="0">
                <a:latin typeface="+mj-lt"/>
              </a:rPr>
              <a:t> </a:t>
            </a:r>
            <a:r>
              <a:rPr lang="en-US" sz="2100" dirty="0" err="1">
                <a:latin typeface="+mj-lt"/>
              </a:rPr>
              <a:t>tuyệt</a:t>
            </a:r>
            <a:r>
              <a:rPr lang="en-US" sz="2100" dirty="0">
                <a:latin typeface="+mj-lt"/>
              </a:rPr>
              <a:t> </a:t>
            </a:r>
            <a:r>
              <a:rPr lang="en-US" sz="2100" dirty="0" err="1">
                <a:latin typeface="+mj-lt"/>
              </a:rPr>
              <a:t>đối</a:t>
            </a:r>
            <a:r>
              <a:rPr lang="en-US" sz="2100" dirty="0">
                <a:latin typeface="+mj-lt"/>
              </a:rPr>
              <a:t> (absolute error): (</a:t>
            </a:r>
            <a:r>
              <a:rPr lang="en-US" sz="2100" dirty="0" err="1">
                <a:latin typeface="+mj-lt"/>
              </a:rPr>
              <a:t>quan</a:t>
            </a:r>
            <a:r>
              <a:rPr lang="en-US" sz="2100" dirty="0">
                <a:latin typeface="+mj-lt"/>
              </a:rPr>
              <a:t> </a:t>
            </a:r>
            <a:r>
              <a:rPr lang="en-US" sz="2100" dirty="0" err="1">
                <a:latin typeface="+mj-lt"/>
              </a:rPr>
              <a:t>trọng</a:t>
            </a:r>
            <a:r>
              <a:rPr lang="en-US" sz="2100" dirty="0">
                <a:latin typeface="+mj-lt"/>
              </a:rPr>
              <a:t> </a:t>
            </a:r>
            <a:r>
              <a:rPr lang="en-US" sz="2100" dirty="0" err="1">
                <a:latin typeface="+mj-lt"/>
              </a:rPr>
              <a:t>khi</a:t>
            </a:r>
            <a:r>
              <a:rPr lang="en-US" sz="2100" dirty="0">
                <a:latin typeface="+mj-lt"/>
              </a:rPr>
              <a:t>              </a:t>
            </a:r>
            <a:r>
              <a:rPr lang="en-US" sz="2100" dirty="0" err="1">
                <a:latin typeface="+mj-lt"/>
              </a:rPr>
              <a:t>nhỏ</a:t>
            </a:r>
            <a:r>
              <a:rPr lang="en-US" sz="2100" dirty="0">
                <a:latin typeface="+mj-lt"/>
              </a:rPr>
              <a:t>)   đ/n </a:t>
            </a:r>
            <a:r>
              <a:rPr lang="en-US" sz="2100" dirty="0" err="1">
                <a:latin typeface="+mj-lt"/>
              </a:rPr>
              <a:t>bởi</a:t>
            </a:r>
            <a:r>
              <a:rPr lang="en-US" sz="2100" dirty="0">
                <a:latin typeface="+mj-lt"/>
              </a:rPr>
              <a:t>                         </a:t>
            </a:r>
          </a:p>
          <a:p>
            <a:r>
              <a:rPr lang="en-US" sz="2100" dirty="0">
                <a:latin typeface="+mj-lt"/>
              </a:rPr>
              <a:t>Sai </a:t>
            </a:r>
            <a:r>
              <a:rPr lang="en-US" sz="2100" dirty="0" err="1">
                <a:latin typeface="+mj-lt"/>
              </a:rPr>
              <a:t>số</a:t>
            </a:r>
            <a:r>
              <a:rPr lang="en-US" sz="2100" dirty="0">
                <a:latin typeface="+mj-lt"/>
              </a:rPr>
              <a:t> </a:t>
            </a:r>
            <a:r>
              <a:rPr lang="en-US" sz="2100" dirty="0" err="1">
                <a:latin typeface="+mj-lt"/>
              </a:rPr>
              <a:t>tương</a:t>
            </a:r>
            <a:r>
              <a:rPr lang="en-US" sz="2100" dirty="0">
                <a:latin typeface="+mj-lt"/>
              </a:rPr>
              <a:t> </a:t>
            </a:r>
            <a:r>
              <a:rPr lang="en-US" sz="2100" dirty="0" err="1">
                <a:latin typeface="+mj-lt"/>
              </a:rPr>
              <a:t>đối</a:t>
            </a:r>
            <a:r>
              <a:rPr lang="en-US" sz="2100" dirty="0">
                <a:latin typeface="+mj-lt"/>
              </a:rPr>
              <a:t> (relative error): (</a:t>
            </a:r>
            <a:r>
              <a:rPr lang="en-US" sz="2100" dirty="0" err="1">
                <a:latin typeface="+mj-lt"/>
              </a:rPr>
              <a:t>quan</a:t>
            </a:r>
            <a:r>
              <a:rPr lang="en-US" sz="2100" dirty="0">
                <a:latin typeface="+mj-lt"/>
              </a:rPr>
              <a:t> </a:t>
            </a:r>
            <a:r>
              <a:rPr lang="en-US" sz="2100" dirty="0" err="1">
                <a:latin typeface="+mj-lt"/>
              </a:rPr>
              <a:t>trọng</a:t>
            </a:r>
            <a:r>
              <a:rPr lang="en-US" sz="2100" dirty="0">
                <a:latin typeface="+mj-lt"/>
              </a:rPr>
              <a:t> </a:t>
            </a:r>
            <a:r>
              <a:rPr lang="en-US" sz="2100" dirty="0" err="1">
                <a:latin typeface="+mj-lt"/>
              </a:rPr>
              <a:t>khi</a:t>
            </a:r>
            <a:r>
              <a:rPr lang="en-US" sz="2100" dirty="0">
                <a:latin typeface="+mj-lt"/>
              </a:rPr>
              <a:t>              </a:t>
            </a:r>
            <a:r>
              <a:rPr lang="en-US" sz="2100" dirty="0" err="1">
                <a:latin typeface="+mj-lt"/>
              </a:rPr>
              <a:t>lớn</a:t>
            </a:r>
            <a:r>
              <a:rPr lang="en-US" sz="2100" dirty="0">
                <a:latin typeface="+mj-lt"/>
              </a:rPr>
              <a:t>)   đ/n </a:t>
            </a:r>
            <a:r>
              <a:rPr lang="en-US" sz="2100" dirty="0" err="1">
                <a:latin typeface="+mj-lt"/>
              </a:rPr>
              <a:t>bởi</a:t>
            </a:r>
            <a:endParaRPr lang="en-US" sz="2100" dirty="0">
              <a:latin typeface="+mj-lt"/>
            </a:endParaRPr>
          </a:p>
          <a:p>
            <a:endParaRPr lang="en-US" sz="2100" dirty="0">
              <a:latin typeface="+mj-lt"/>
            </a:endParaRPr>
          </a:p>
          <a:p>
            <a:endParaRPr lang="en-US" sz="2100" dirty="0">
              <a:latin typeface="+mj-lt"/>
            </a:endParaRPr>
          </a:p>
          <a:p>
            <a:endParaRPr lang="en-US" sz="2100" dirty="0">
              <a:latin typeface="+mj-lt"/>
            </a:endParaRPr>
          </a:p>
          <a:p>
            <a:r>
              <a:rPr lang="vi-VN" sz="2100" dirty="0">
                <a:latin typeface="+mj-lt"/>
              </a:rPr>
              <a:t>Ví dụ: nếu giá trị chính xác là 50 và giá trị gần đúng là 49</a:t>
            </a:r>
            <a:r>
              <a:rPr lang="en-US" sz="2100" dirty="0">
                <a:latin typeface="+mj-lt"/>
              </a:rPr>
              <a:t>.</a:t>
            </a:r>
            <a:r>
              <a:rPr lang="vi-VN" sz="2100" dirty="0">
                <a:latin typeface="+mj-lt"/>
              </a:rPr>
              <a:t>9, thì sai số tuyệt đối là 0</a:t>
            </a:r>
            <a:r>
              <a:rPr lang="en-US" sz="2100" dirty="0">
                <a:latin typeface="+mj-lt"/>
              </a:rPr>
              <a:t>.</a:t>
            </a:r>
            <a:r>
              <a:rPr lang="vi-VN" sz="2100" dirty="0">
                <a:latin typeface="+mj-lt"/>
              </a:rPr>
              <a:t>1 và sai số tương đối là 0</a:t>
            </a:r>
            <a:r>
              <a:rPr lang="en-US" sz="2100" dirty="0">
                <a:latin typeface="+mj-lt"/>
              </a:rPr>
              <a:t>.</a:t>
            </a:r>
            <a:r>
              <a:rPr lang="vi-VN" sz="2100" dirty="0">
                <a:latin typeface="+mj-lt"/>
              </a:rPr>
              <a:t>1 / 50 = 0</a:t>
            </a:r>
            <a:r>
              <a:rPr lang="en-US" sz="2100" dirty="0">
                <a:latin typeface="+mj-lt"/>
              </a:rPr>
              <a:t>.</a:t>
            </a:r>
            <a:r>
              <a:rPr lang="vi-VN" sz="2100" dirty="0">
                <a:latin typeface="+mj-lt"/>
              </a:rPr>
              <a:t>002 = 0</a:t>
            </a:r>
            <a:r>
              <a:rPr lang="en-US" sz="2100">
                <a:latin typeface="+mj-lt"/>
              </a:rPr>
              <a:t>.</a:t>
            </a:r>
            <a:r>
              <a:rPr lang="vi-VN" sz="2100">
                <a:latin typeface="+mj-lt"/>
              </a:rPr>
              <a:t>2</a:t>
            </a:r>
            <a:r>
              <a:rPr lang="vi-VN" sz="2100" dirty="0">
                <a:latin typeface="+mj-lt"/>
              </a:rPr>
              <a:t>%.</a:t>
            </a:r>
            <a:endParaRPr lang="en-US" sz="2100" dirty="0">
              <a:latin typeface="+mj-lt"/>
            </a:endParaRPr>
          </a:p>
          <a:p>
            <a:r>
              <a:rPr lang="en-US" sz="2100" dirty="0" err="1">
                <a:latin typeface="+mj-lt"/>
              </a:rPr>
              <a:t>Các</a:t>
            </a:r>
            <a:r>
              <a:rPr lang="en-US" sz="2100" dirty="0">
                <a:latin typeface="+mj-lt"/>
              </a:rPr>
              <a:t> </a:t>
            </a:r>
            <a:r>
              <a:rPr lang="en-US" sz="2100" dirty="0" err="1">
                <a:latin typeface="+mj-lt"/>
              </a:rPr>
              <a:t>phép</a:t>
            </a:r>
            <a:r>
              <a:rPr lang="en-US" sz="2100" dirty="0">
                <a:latin typeface="+mj-lt"/>
              </a:rPr>
              <a:t> </a:t>
            </a:r>
            <a:r>
              <a:rPr lang="en-US" sz="2100" dirty="0" err="1">
                <a:latin typeface="+mj-lt"/>
              </a:rPr>
              <a:t>tính</a:t>
            </a:r>
            <a:r>
              <a:rPr lang="en-US" sz="2100" dirty="0">
                <a:latin typeface="+mj-lt"/>
              </a:rPr>
              <a:t> </a:t>
            </a:r>
            <a:r>
              <a:rPr lang="en-US" sz="2100" dirty="0" err="1">
                <a:latin typeface="+mj-lt"/>
              </a:rPr>
              <a:t>về</a:t>
            </a:r>
            <a:r>
              <a:rPr lang="en-US" sz="2100" dirty="0">
                <a:latin typeface="+mj-lt"/>
              </a:rPr>
              <a:t> </a:t>
            </a:r>
            <a:r>
              <a:rPr lang="en-US" sz="2100" dirty="0" err="1">
                <a:latin typeface="+mj-lt"/>
              </a:rPr>
              <a:t>sai</a:t>
            </a:r>
            <a:r>
              <a:rPr lang="en-US" sz="2100" dirty="0">
                <a:latin typeface="+mj-lt"/>
              </a:rPr>
              <a:t> </a:t>
            </a:r>
            <a:r>
              <a:rPr lang="en-US" sz="2100" dirty="0" err="1">
                <a:latin typeface="+mj-lt"/>
              </a:rPr>
              <a:t>số</a:t>
            </a:r>
            <a:r>
              <a:rPr lang="en-US" sz="2100" dirty="0">
                <a:latin typeface="+mj-lt"/>
              </a:rPr>
              <a:t>: Chương 1, </a:t>
            </a:r>
            <a:r>
              <a:rPr lang="en-US" sz="2100" dirty="0" err="1">
                <a:latin typeface="+mj-lt"/>
              </a:rPr>
              <a:t>Mục</a:t>
            </a:r>
            <a:r>
              <a:rPr lang="en-US" sz="2100" dirty="0">
                <a:latin typeface="+mj-lt"/>
              </a:rPr>
              <a:t> 2 </a:t>
            </a:r>
            <a:r>
              <a:rPr lang="en-US" sz="2100" dirty="0" err="1">
                <a:latin typeface="+mj-lt"/>
              </a:rPr>
              <a:t>sách</a:t>
            </a:r>
            <a:r>
              <a:rPr lang="en-US" sz="2100" dirty="0">
                <a:latin typeface="+mj-lt"/>
              </a:rPr>
              <a:t> </a:t>
            </a:r>
            <a:r>
              <a:rPr lang="en-US" sz="2100" dirty="0" err="1">
                <a:solidFill>
                  <a:schemeClr val="tx1"/>
                </a:solidFill>
                <a:highlight>
                  <a:srgbClr val="FFFF00"/>
                </a:highlight>
                <a:latin typeface="+mj-lt"/>
                <a:cs typeface="Times New Roman" panose="02020603050405020304" pitchFamily="18" charset="0"/>
              </a:rPr>
              <a:t>Giáo</a:t>
            </a:r>
            <a:r>
              <a:rPr lang="en-US" sz="2100" dirty="0">
                <a:solidFill>
                  <a:schemeClr val="tx1"/>
                </a:solidFill>
                <a:highlight>
                  <a:srgbClr val="FFFF00"/>
                </a:highlight>
                <a:latin typeface="+mj-lt"/>
                <a:cs typeface="Times New Roman" panose="02020603050405020304" pitchFamily="18" charset="0"/>
              </a:rPr>
              <a:t> </a:t>
            </a:r>
            <a:r>
              <a:rPr lang="en-US" sz="2100" dirty="0" err="1">
                <a:solidFill>
                  <a:schemeClr val="tx1"/>
                </a:solidFill>
                <a:highlight>
                  <a:srgbClr val="FFFF00"/>
                </a:highlight>
                <a:latin typeface="+mj-lt"/>
                <a:cs typeface="Times New Roman" panose="02020603050405020304" pitchFamily="18" charset="0"/>
              </a:rPr>
              <a:t>trình</a:t>
            </a:r>
            <a:r>
              <a:rPr lang="en-US" sz="2100" dirty="0">
                <a:solidFill>
                  <a:schemeClr val="tx1"/>
                </a:solidFill>
                <a:highlight>
                  <a:srgbClr val="FFFF00"/>
                </a:highlight>
                <a:latin typeface="+mj-lt"/>
                <a:cs typeface="Times New Roman" panose="02020603050405020304" pitchFamily="18" charset="0"/>
              </a:rPr>
              <a:t> </a:t>
            </a:r>
            <a:r>
              <a:rPr lang="en-US" sz="2100" dirty="0" err="1">
                <a:solidFill>
                  <a:schemeClr val="tx1"/>
                </a:solidFill>
                <a:highlight>
                  <a:srgbClr val="FFFF00"/>
                </a:highlight>
                <a:latin typeface="+mj-lt"/>
                <a:cs typeface="Times New Roman" panose="02020603050405020304" pitchFamily="18" charset="0"/>
              </a:rPr>
              <a:t>Phương</a:t>
            </a:r>
            <a:r>
              <a:rPr lang="en-US" sz="2100" dirty="0">
                <a:solidFill>
                  <a:schemeClr val="tx1"/>
                </a:solidFill>
                <a:highlight>
                  <a:srgbClr val="FFFF00"/>
                </a:highlight>
                <a:latin typeface="+mj-lt"/>
                <a:cs typeface="Times New Roman" panose="02020603050405020304" pitchFamily="18" charset="0"/>
              </a:rPr>
              <a:t> </a:t>
            </a:r>
            <a:r>
              <a:rPr lang="en-US" sz="2100" dirty="0" err="1">
                <a:solidFill>
                  <a:schemeClr val="tx1"/>
                </a:solidFill>
                <a:highlight>
                  <a:srgbClr val="FFFF00"/>
                </a:highlight>
                <a:latin typeface="+mj-lt"/>
                <a:cs typeface="Times New Roman" panose="02020603050405020304" pitchFamily="18" charset="0"/>
              </a:rPr>
              <a:t>Pháp</a:t>
            </a:r>
            <a:r>
              <a:rPr lang="en-US" sz="2100" dirty="0">
                <a:solidFill>
                  <a:schemeClr val="tx1"/>
                </a:solidFill>
                <a:highlight>
                  <a:srgbClr val="FFFF00"/>
                </a:highlight>
                <a:latin typeface="+mj-lt"/>
                <a:cs typeface="Times New Roman" panose="02020603050405020304" pitchFamily="18" charset="0"/>
              </a:rPr>
              <a:t> </a:t>
            </a:r>
            <a:r>
              <a:rPr lang="en-US" sz="2100" dirty="0" err="1">
                <a:solidFill>
                  <a:schemeClr val="tx1"/>
                </a:solidFill>
                <a:highlight>
                  <a:srgbClr val="FFFF00"/>
                </a:highlight>
                <a:latin typeface="+mj-lt"/>
                <a:cs typeface="Times New Roman" panose="02020603050405020304" pitchFamily="18" charset="0"/>
              </a:rPr>
              <a:t>Tính</a:t>
            </a:r>
            <a:r>
              <a:rPr lang="en-US" sz="2100" dirty="0">
                <a:solidFill>
                  <a:schemeClr val="tx1"/>
                </a:solidFill>
                <a:highlight>
                  <a:srgbClr val="FFFF00"/>
                </a:highlight>
                <a:latin typeface="+mj-lt"/>
                <a:cs typeface="Times New Roman" panose="02020603050405020304" pitchFamily="18" charset="0"/>
              </a:rPr>
              <a:t> </a:t>
            </a:r>
            <a:r>
              <a:rPr lang="en-US" sz="2100" dirty="0" err="1">
                <a:solidFill>
                  <a:schemeClr val="tx1"/>
                </a:solidFill>
                <a:highlight>
                  <a:srgbClr val="FFFF00"/>
                </a:highlight>
                <a:latin typeface="+mj-lt"/>
                <a:cs typeface="Times New Roman" panose="02020603050405020304" pitchFamily="18" charset="0"/>
              </a:rPr>
              <a:t>và</a:t>
            </a:r>
            <a:r>
              <a:rPr lang="en-US" sz="2100" dirty="0">
                <a:solidFill>
                  <a:schemeClr val="tx1"/>
                </a:solidFill>
                <a:highlight>
                  <a:srgbClr val="FFFF00"/>
                </a:highlight>
                <a:latin typeface="+mj-lt"/>
                <a:cs typeface="Times New Roman" panose="02020603050405020304" pitchFamily="18" charset="0"/>
              </a:rPr>
              <a:t> MATLAB, Lê </a:t>
            </a:r>
            <a:r>
              <a:rPr lang="en-US" sz="2100" dirty="0" err="1">
                <a:solidFill>
                  <a:schemeClr val="tx1"/>
                </a:solidFill>
                <a:highlight>
                  <a:srgbClr val="FFFF00"/>
                </a:highlight>
                <a:latin typeface="+mj-lt"/>
                <a:cs typeface="Times New Roman" panose="02020603050405020304" pitchFamily="18" charset="0"/>
              </a:rPr>
              <a:t>Trọng</a:t>
            </a:r>
            <a:r>
              <a:rPr lang="en-US" sz="2100" dirty="0">
                <a:solidFill>
                  <a:schemeClr val="tx1"/>
                </a:solidFill>
                <a:highlight>
                  <a:srgbClr val="FFFF00"/>
                </a:highlight>
                <a:latin typeface="+mj-lt"/>
                <a:cs typeface="Times New Roman" panose="02020603050405020304" pitchFamily="18" charset="0"/>
              </a:rPr>
              <a:t> Vinh, </a:t>
            </a:r>
            <a:r>
              <a:rPr lang="en-US" sz="2100" dirty="0" err="1">
                <a:solidFill>
                  <a:schemeClr val="tx1"/>
                </a:solidFill>
                <a:highlight>
                  <a:srgbClr val="FFFF00"/>
                </a:highlight>
                <a:latin typeface="+mj-lt"/>
                <a:cs typeface="Times New Roman" panose="02020603050405020304" pitchFamily="18" charset="0"/>
              </a:rPr>
              <a:t>Trần</a:t>
            </a:r>
            <a:r>
              <a:rPr lang="en-US" sz="2100" dirty="0">
                <a:solidFill>
                  <a:schemeClr val="tx1"/>
                </a:solidFill>
                <a:highlight>
                  <a:srgbClr val="FFFF00"/>
                </a:highlight>
                <a:latin typeface="+mj-lt"/>
                <a:cs typeface="Times New Roman" panose="02020603050405020304" pitchFamily="18" charset="0"/>
              </a:rPr>
              <a:t> Minh </a:t>
            </a:r>
            <a:r>
              <a:rPr lang="en-US" sz="2100" dirty="0" err="1">
                <a:solidFill>
                  <a:schemeClr val="tx1"/>
                </a:solidFill>
                <a:highlight>
                  <a:srgbClr val="FFFF00"/>
                </a:highlight>
                <a:latin typeface="+mj-lt"/>
                <a:cs typeface="Times New Roman" panose="02020603050405020304" pitchFamily="18" charset="0"/>
              </a:rPr>
              <a:t>Toàn</a:t>
            </a:r>
            <a:r>
              <a:rPr lang="en-US" sz="2100" dirty="0">
                <a:solidFill>
                  <a:schemeClr val="tx1"/>
                </a:solidFill>
                <a:highlight>
                  <a:srgbClr val="FFFF00"/>
                </a:highlight>
                <a:latin typeface="+mj-lt"/>
                <a:cs typeface="Times New Roman" panose="02020603050405020304" pitchFamily="18" charset="0"/>
              </a:rPr>
              <a:t>, 2013, ĐHBKHN</a:t>
            </a:r>
            <a:r>
              <a:rPr lang="en-US" sz="2100" dirty="0">
                <a:latin typeface="+mj-lt"/>
              </a:rPr>
              <a:t> </a:t>
            </a:r>
            <a:r>
              <a:rPr lang="en-US" sz="2100" dirty="0" err="1">
                <a:latin typeface="+mj-lt"/>
              </a:rPr>
              <a:t>nhưng</a:t>
            </a:r>
            <a:r>
              <a:rPr lang="en-US" sz="2100" dirty="0">
                <a:latin typeface="+mj-lt"/>
              </a:rPr>
              <a:t> </a:t>
            </a:r>
            <a:r>
              <a:rPr lang="en-US" sz="2100" dirty="0" err="1">
                <a:latin typeface="+mj-lt"/>
              </a:rPr>
              <a:t>chúng</a:t>
            </a:r>
            <a:r>
              <a:rPr lang="en-US" sz="2100" dirty="0">
                <a:latin typeface="+mj-lt"/>
              </a:rPr>
              <a:t> ta </a:t>
            </a:r>
            <a:r>
              <a:rPr lang="en-US" sz="2100" dirty="0" err="1">
                <a:latin typeface="+mj-lt"/>
              </a:rPr>
              <a:t>sẽ</a:t>
            </a:r>
            <a:r>
              <a:rPr lang="en-US" sz="2100" dirty="0">
                <a:latin typeface="+mj-lt"/>
              </a:rPr>
              <a:t> </a:t>
            </a:r>
            <a:r>
              <a:rPr lang="en-US" sz="2100" dirty="0" err="1">
                <a:latin typeface="+mj-lt"/>
              </a:rPr>
              <a:t>không</a:t>
            </a:r>
            <a:r>
              <a:rPr lang="en-US" sz="2100" dirty="0">
                <a:latin typeface="+mj-lt"/>
              </a:rPr>
              <a:t> </a:t>
            </a:r>
            <a:r>
              <a:rPr lang="en-US" sz="2100" dirty="0" err="1">
                <a:latin typeface="+mj-lt"/>
              </a:rPr>
              <a:t>đi</a:t>
            </a:r>
            <a:r>
              <a:rPr lang="en-US" sz="2100" dirty="0">
                <a:latin typeface="+mj-lt"/>
              </a:rPr>
              <a:t> </a:t>
            </a:r>
            <a:r>
              <a:rPr lang="en-US" sz="2100" dirty="0" err="1">
                <a:latin typeface="+mj-lt"/>
              </a:rPr>
              <a:t>quá</a:t>
            </a:r>
            <a:r>
              <a:rPr lang="en-US" sz="2100" dirty="0">
                <a:latin typeface="+mj-lt"/>
              </a:rPr>
              <a:t> </a:t>
            </a:r>
            <a:r>
              <a:rPr lang="en-US" sz="2100" dirty="0" err="1">
                <a:latin typeface="+mj-lt"/>
              </a:rPr>
              <a:t>sâu</a:t>
            </a:r>
            <a:r>
              <a:rPr lang="en-US" sz="2100" dirty="0">
                <a:latin typeface="+mj-lt"/>
              </a:rPr>
              <a:t> </a:t>
            </a:r>
            <a:r>
              <a:rPr lang="en-US" sz="2100" dirty="0" err="1">
                <a:latin typeface="+mj-lt"/>
              </a:rPr>
              <a:t>vào</a:t>
            </a:r>
            <a:r>
              <a:rPr lang="en-US" sz="2100" dirty="0">
                <a:latin typeface="+mj-lt"/>
              </a:rPr>
              <a:t> </a:t>
            </a:r>
            <a:r>
              <a:rPr lang="en-US" sz="2100" dirty="0" err="1">
                <a:latin typeface="+mj-lt"/>
              </a:rPr>
              <a:t>vấn</a:t>
            </a:r>
            <a:r>
              <a:rPr lang="en-US" sz="2100" dirty="0">
                <a:latin typeface="+mj-lt"/>
              </a:rPr>
              <a:t> </a:t>
            </a:r>
            <a:r>
              <a:rPr lang="en-US" sz="2100" dirty="0" err="1">
                <a:latin typeface="+mj-lt"/>
              </a:rPr>
              <a:t>đề</a:t>
            </a:r>
            <a:r>
              <a:rPr lang="en-US" sz="2100" dirty="0">
                <a:latin typeface="+mj-lt"/>
              </a:rPr>
              <a:t> </a:t>
            </a:r>
            <a:r>
              <a:rPr lang="en-US" sz="2100" dirty="0" err="1">
                <a:latin typeface="+mj-lt"/>
              </a:rPr>
              <a:t>này</a:t>
            </a:r>
            <a:r>
              <a:rPr lang="en-US" sz="2100" dirty="0">
                <a:latin typeface="+mj-lt"/>
              </a:rPr>
              <a:t>.</a:t>
            </a:r>
          </a:p>
        </p:txBody>
      </p:sp>
      <p:pic>
        <p:nvPicPr>
          <p:cNvPr id="7" name="Picture 6">
            <a:extLst>
              <a:ext uri="{FF2B5EF4-FFF2-40B4-BE49-F238E27FC236}">
                <a16:creationId xmlns:a16="http://schemas.microsoft.com/office/drawing/2014/main" id="{95248091-E771-4FE9-ACD5-87D91D69E567}"/>
              </a:ext>
            </a:extLst>
          </p:cNvPr>
          <p:cNvPicPr>
            <a:picLocks noChangeAspect="1"/>
          </p:cNvPicPr>
          <p:nvPr/>
        </p:nvPicPr>
        <p:blipFill>
          <a:blip r:embed="rId2"/>
          <a:stretch>
            <a:fillRect/>
          </a:stretch>
        </p:blipFill>
        <p:spPr>
          <a:xfrm>
            <a:off x="2995807" y="1623455"/>
            <a:ext cx="632335" cy="437770"/>
          </a:xfrm>
          <a:prstGeom prst="rect">
            <a:avLst/>
          </a:prstGeom>
        </p:spPr>
      </p:pic>
      <p:pic>
        <p:nvPicPr>
          <p:cNvPr id="11" name="Picture 10">
            <a:extLst>
              <a:ext uri="{FF2B5EF4-FFF2-40B4-BE49-F238E27FC236}">
                <a16:creationId xmlns:a16="http://schemas.microsoft.com/office/drawing/2014/main" id="{60ACB52E-704C-4544-BC50-0860EE0A8E1F}"/>
              </a:ext>
            </a:extLst>
          </p:cNvPr>
          <p:cNvPicPr>
            <a:picLocks noChangeAspect="1"/>
          </p:cNvPicPr>
          <p:nvPr/>
        </p:nvPicPr>
        <p:blipFill>
          <a:blip r:embed="rId3"/>
          <a:stretch>
            <a:fillRect/>
          </a:stretch>
        </p:blipFill>
        <p:spPr>
          <a:xfrm>
            <a:off x="5792336" y="1635499"/>
            <a:ext cx="691218" cy="437771"/>
          </a:xfrm>
          <a:prstGeom prst="rect">
            <a:avLst/>
          </a:prstGeom>
        </p:spPr>
      </p:pic>
      <p:pic>
        <p:nvPicPr>
          <p:cNvPr id="16" name="Picture 15">
            <a:extLst>
              <a:ext uri="{FF2B5EF4-FFF2-40B4-BE49-F238E27FC236}">
                <a16:creationId xmlns:a16="http://schemas.microsoft.com/office/drawing/2014/main" id="{326CE842-B84C-46A2-BC2F-BF7D2E78B4D2}"/>
              </a:ext>
            </a:extLst>
          </p:cNvPr>
          <p:cNvPicPr>
            <a:picLocks noChangeAspect="1"/>
          </p:cNvPicPr>
          <p:nvPr/>
        </p:nvPicPr>
        <p:blipFill>
          <a:blip r:embed="rId4"/>
          <a:stretch>
            <a:fillRect/>
          </a:stretch>
        </p:blipFill>
        <p:spPr>
          <a:xfrm>
            <a:off x="6530484" y="2044447"/>
            <a:ext cx="939732" cy="483291"/>
          </a:xfrm>
          <a:prstGeom prst="rect">
            <a:avLst/>
          </a:prstGeom>
        </p:spPr>
      </p:pic>
      <p:pic>
        <p:nvPicPr>
          <p:cNvPr id="20" name="Picture 19">
            <a:extLst>
              <a:ext uri="{FF2B5EF4-FFF2-40B4-BE49-F238E27FC236}">
                <a16:creationId xmlns:a16="http://schemas.microsoft.com/office/drawing/2014/main" id="{0DE1F4D0-C373-4046-91FA-737D1632AC17}"/>
              </a:ext>
            </a:extLst>
          </p:cNvPr>
          <p:cNvPicPr>
            <a:picLocks noChangeAspect="1"/>
          </p:cNvPicPr>
          <p:nvPr/>
        </p:nvPicPr>
        <p:blipFill>
          <a:blip r:embed="rId5"/>
          <a:stretch>
            <a:fillRect/>
          </a:stretch>
        </p:blipFill>
        <p:spPr>
          <a:xfrm>
            <a:off x="8947139" y="2030972"/>
            <a:ext cx="1958550" cy="513275"/>
          </a:xfrm>
          <a:prstGeom prst="rect">
            <a:avLst/>
          </a:prstGeom>
        </p:spPr>
      </p:pic>
      <p:pic>
        <p:nvPicPr>
          <p:cNvPr id="21" name="Picture 20">
            <a:extLst>
              <a:ext uri="{FF2B5EF4-FFF2-40B4-BE49-F238E27FC236}">
                <a16:creationId xmlns:a16="http://schemas.microsoft.com/office/drawing/2014/main" id="{C96113BF-6B43-4C44-B893-889C596DD33D}"/>
              </a:ext>
            </a:extLst>
          </p:cNvPr>
          <p:cNvPicPr>
            <a:picLocks noChangeAspect="1"/>
          </p:cNvPicPr>
          <p:nvPr/>
        </p:nvPicPr>
        <p:blipFill>
          <a:blip r:embed="rId4"/>
          <a:stretch>
            <a:fillRect/>
          </a:stretch>
        </p:blipFill>
        <p:spPr>
          <a:xfrm>
            <a:off x="6530484" y="2473828"/>
            <a:ext cx="939732" cy="483291"/>
          </a:xfrm>
          <a:prstGeom prst="rect">
            <a:avLst/>
          </a:prstGeom>
        </p:spPr>
      </p:pic>
      <p:pic>
        <p:nvPicPr>
          <p:cNvPr id="29" name="Picture 28">
            <a:extLst>
              <a:ext uri="{FF2B5EF4-FFF2-40B4-BE49-F238E27FC236}">
                <a16:creationId xmlns:a16="http://schemas.microsoft.com/office/drawing/2014/main" id="{DBCB81D0-B8CD-4EF7-B386-31D966092E92}"/>
              </a:ext>
            </a:extLst>
          </p:cNvPr>
          <p:cNvPicPr>
            <a:picLocks noChangeAspect="1"/>
          </p:cNvPicPr>
          <p:nvPr/>
        </p:nvPicPr>
        <p:blipFill>
          <a:blip r:embed="rId6"/>
          <a:stretch>
            <a:fillRect/>
          </a:stretch>
        </p:blipFill>
        <p:spPr>
          <a:xfrm>
            <a:off x="4299263" y="3015841"/>
            <a:ext cx="2149599" cy="1067586"/>
          </a:xfrm>
          <a:prstGeom prst="rect">
            <a:avLst/>
          </a:prstGeom>
        </p:spPr>
      </p:pic>
    </p:spTree>
    <p:extLst>
      <p:ext uri="{BB962C8B-B14F-4D97-AF65-F5344CB8AC3E}">
        <p14:creationId xmlns:p14="http://schemas.microsoft.com/office/powerpoint/2010/main" val="5649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C0C795-E346-4988-BAA1-02942D285A55}"/>
              </a:ext>
            </a:extLst>
          </p:cNvPr>
          <p:cNvPicPr>
            <a:picLocks noChangeAspect="1"/>
          </p:cNvPicPr>
          <p:nvPr/>
        </p:nvPicPr>
        <p:blipFill>
          <a:blip r:embed="rId2"/>
          <a:stretch>
            <a:fillRect/>
          </a:stretch>
        </p:blipFill>
        <p:spPr>
          <a:xfrm>
            <a:off x="401696" y="897096"/>
            <a:ext cx="6415062" cy="1671484"/>
          </a:xfrm>
          <a:prstGeom prst="rect">
            <a:avLst/>
          </a:prstGeom>
        </p:spPr>
      </p:pic>
      <p:pic>
        <p:nvPicPr>
          <p:cNvPr id="7" name="Picture 6">
            <a:extLst>
              <a:ext uri="{FF2B5EF4-FFF2-40B4-BE49-F238E27FC236}">
                <a16:creationId xmlns:a16="http://schemas.microsoft.com/office/drawing/2014/main" id="{8A2B8FBF-4641-4665-9ED0-265C03754940}"/>
              </a:ext>
            </a:extLst>
          </p:cNvPr>
          <p:cNvPicPr>
            <a:picLocks noChangeAspect="1"/>
          </p:cNvPicPr>
          <p:nvPr/>
        </p:nvPicPr>
        <p:blipFill>
          <a:blip r:embed="rId3"/>
          <a:stretch>
            <a:fillRect/>
          </a:stretch>
        </p:blipFill>
        <p:spPr>
          <a:xfrm>
            <a:off x="401696" y="2738620"/>
            <a:ext cx="6415061" cy="2362135"/>
          </a:xfrm>
          <a:prstGeom prst="rect">
            <a:avLst/>
          </a:prstGeom>
        </p:spPr>
      </p:pic>
      <p:pic>
        <p:nvPicPr>
          <p:cNvPr id="9" name="Picture 8">
            <a:extLst>
              <a:ext uri="{FF2B5EF4-FFF2-40B4-BE49-F238E27FC236}">
                <a16:creationId xmlns:a16="http://schemas.microsoft.com/office/drawing/2014/main" id="{C0DDC563-1E1D-431B-B11E-7FD75C017C50}"/>
              </a:ext>
            </a:extLst>
          </p:cNvPr>
          <p:cNvPicPr>
            <a:picLocks noChangeAspect="1"/>
          </p:cNvPicPr>
          <p:nvPr/>
        </p:nvPicPr>
        <p:blipFill>
          <a:blip r:embed="rId4"/>
          <a:stretch>
            <a:fillRect/>
          </a:stretch>
        </p:blipFill>
        <p:spPr>
          <a:xfrm>
            <a:off x="401696" y="5270796"/>
            <a:ext cx="6415061" cy="873569"/>
          </a:xfrm>
          <a:prstGeom prst="rect">
            <a:avLst/>
          </a:prstGeom>
        </p:spPr>
      </p:pic>
    </p:spTree>
    <p:extLst>
      <p:ext uri="{BB962C8B-B14F-4D97-AF65-F5344CB8AC3E}">
        <p14:creationId xmlns:p14="http://schemas.microsoft.com/office/powerpoint/2010/main" val="3411987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AA4F38-B8EB-4303-AB0E-C08A5FA52C79}"/>
              </a:ext>
            </a:extLst>
          </p:cNvPr>
          <p:cNvPicPr>
            <a:picLocks noChangeAspect="1"/>
          </p:cNvPicPr>
          <p:nvPr/>
        </p:nvPicPr>
        <p:blipFill>
          <a:blip r:embed="rId2"/>
          <a:stretch>
            <a:fillRect/>
          </a:stretch>
        </p:blipFill>
        <p:spPr>
          <a:xfrm>
            <a:off x="391477" y="409893"/>
            <a:ext cx="5267643" cy="1966324"/>
          </a:xfrm>
          <a:prstGeom prst="rect">
            <a:avLst/>
          </a:prstGeom>
        </p:spPr>
      </p:pic>
      <p:pic>
        <p:nvPicPr>
          <p:cNvPr id="7" name="Picture 6">
            <a:extLst>
              <a:ext uri="{FF2B5EF4-FFF2-40B4-BE49-F238E27FC236}">
                <a16:creationId xmlns:a16="http://schemas.microsoft.com/office/drawing/2014/main" id="{BB91AEEE-79AE-433C-A073-D1FFD0E95732}"/>
              </a:ext>
            </a:extLst>
          </p:cNvPr>
          <p:cNvPicPr>
            <a:picLocks noChangeAspect="1"/>
          </p:cNvPicPr>
          <p:nvPr/>
        </p:nvPicPr>
        <p:blipFill>
          <a:blip r:embed="rId3"/>
          <a:stretch>
            <a:fillRect/>
          </a:stretch>
        </p:blipFill>
        <p:spPr>
          <a:xfrm>
            <a:off x="391477" y="2376217"/>
            <a:ext cx="5267643" cy="1849907"/>
          </a:xfrm>
          <a:prstGeom prst="rect">
            <a:avLst/>
          </a:prstGeom>
        </p:spPr>
      </p:pic>
      <p:pic>
        <p:nvPicPr>
          <p:cNvPr id="9" name="Picture 8">
            <a:extLst>
              <a:ext uri="{FF2B5EF4-FFF2-40B4-BE49-F238E27FC236}">
                <a16:creationId xmlns:a16="http://schemas.microsoft.com/office/drawing/2014/main" id="{CEB1A6D1-C7E7-417B-B03E-D644DF7593FC}"/>
              </a:ext>
            </a:extLst>
          </p:cNvPr>
          <p:cNvPicPr>
            <a:picLocks noChangeAspect="1"/>
          </p:cNvPicPr>
          <p:nvPr/>
        </p:nvPicPr>
        <p:blipFill>
          <a:blip r:embed="rId4"/>
          <a:stretch>
            <a:fillRect/>
          </a:stretch>
        </p:blipFill>
        <p:spPr>
          <a:xfrm>
            <a:off x="391477" y="4226124"/>
            <a:ext cx="5267643" cy="2128495"/>
          </a:xfrm>
          <a:prstGeom prst="rect">
            <a:avLst/>
          </a:prstGeom>
        </p:spPr>
      </p:pic>
    </p:spTree>
    <p:extLst>
      <p:ext uri="{BB962C8B-B14F-4D97-AF65-F5344CB8AC3E}">
        <p14:creationId xmlns:p14="http://schemas.microsoft.com/office/powerpoint/2010/main" val="1189805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83F347-9545-4B2C-A710-EBE572C7F32B}"/>
              </a:ext>
            </a:extLst>
          </p:cNvPr>
          <p:cNvPicPr>
            <a:picLocks noChangeAspect="1"/>
          </p:cNvPicPr>
          <p:nvPr/>
        </p:nvPicPr>
        <p:blipFill>
          <a:blip r:embed="rId2"/>
          <a:stretch>
            <a:fillRect/>
          </a:stretch>
        </p:blipFill>
        <p:spPr>
          <a:xfrm>
            <a:off x="388991" y="391160"/>
            <a:ext cx="5372885" cy="6090920"/>
          </a:xfrm>
          <a:prstGeom prst="rect">
            <a:avLst/>
          </a:prstGeom>
        </p:spPr>
      </p:pic>
      <p:pic>
        <p:nvPicPr>
          <p:cNvPr id="7" name="Picture 6">
            <a:extLst>
              <a:ext uri="{FF2B5EF4-FFF2-40B4-BE49-F238E27FC236}">
                <a16:creationId xmlns:a16="http://schemas.microsoft.com/office/drawing/2014/main" id="{CBCACCE2-DA2E-451A-B326-D1BCBDC82BE3}"/>
              </a:ext>
            </a:extLst>
          </p:cNvPr>
          <p:cNvPicPr>
            <a:picLocks noChangeAspect="1"/>
          </p:cNvPicPr>
          <p:nvPr/>
        </p:nvPicPr>
        <p:blipFill>
          <a:blip r:embed="rId3"/>
          <a:stretch>
            <a:fillRect/>
          </a:stretch>
        </p:blipFill>
        <p:spPr>
          <a:xfrm>
            <a:off x="6059434" y="417195"/>
            <a:ext cx="5743575" cy="6038850"/>
          </a:xfrm>
          <a:prstGeom prst="rect">
            <a:avLst/>
          </a:prstGeom>
        </p:spPr>
      </p:pic>
    </p:spTree>
    <p:extLst>
      <p:ext uri="{BB962C8B-B14F-4D97-AF65-F5344CB8AC3E}">
        <p14:creationId xmlns:p14="http://schemas.microsoft.com/office/powerpoint/2010/main" val="2862899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103EF1-B80C-4EE5-8DA7-E66958C509E2}"/>
              </a:ext>
            </a:extLst>
          </p:cNvPr>
          <p:cNvPicPr>
            <a:picLocks noChangeAspect="1"/>
          </p:cNvPicPr>
          <p:nvPr/>
        </p:nvPicPr>
        <p:blipFill>
          <a:blip r:embed="rId2"/>
          <a:stretch>
            <a:fillRect/>
          </a:stretch>
        </p:blipFill>
        <p:spPr>
          <a:xfrm>
            <a:off x="395099" y="395605"/>
            <a:ext cx="5700901" cy="3333115"/>
          </a:xfrm>
          <a:prstGeom prst="rect">
            <a:avLst/>
          </a:prstGeom>
        </p:spPr>
      </p:pic>
      <p:pic>
        <p:nvPicPr>
          <p:cNvPr id="7" name="Picture 6">
            <a:extLst>
              <a:ext uri="{FF2B5EF4-FFF2-40B4-BE49-F238E27FC236}">
                <a16:creationId xmlns:a16="http://schemas.microsoft.com/office/drawing/2014/main" id="{2972216D-B6A6-42F4-A7AA-F08762A414B0}"/>
              </a:ext>
            </a:extLst>
          </p:cNvPr>
          <p:cNvPicPr>
            <a:picLocks noChangeAspect="1"/>
          </p:cNvPicPr>
          <p:nvPr/>
        </p:nvPicPr>
        <p:blipFill>
          <a:blip r:embed="rId3"/>
          <a:stretch>
            <a:fillRect/>
          </a:stretch>
        </p:blipFill>
        <p:spPr>
          <a:xfrm>
            <a:off x="6363706" y="395605"/>
            <a:ext cx="5436499" cy="5273675"/>
          </a:xfrm>
          <a:prstGeom prst="rect">
            <a:avLst/>
          </a:prstGeom>
        </p:spPr>
      </p:pic>
    </p:spTree>
    <p:extLst>
      <p:ext uri="{BB962C8B-B14F-4D97-AF65-F5344CB8AC3E}">
        <p14:creationId xmlns:p14="http://schemas.microsoft.com/office/powerpoint/2010/main" val="272926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3144174" y="758003"/>
            <a:ext cx="5680229" cy="431604"/>
          </a:xfrm>
        </p:spPr>
        <p:txBody>
          <a:bodyPr>
            <a:normAutofit fontScale="90000"/>
          </a:bodyPr>
          <a:lstStyle/>
          <a:p>
            <a:pPr marL="0" indent="0" algn="ctr">
              <a:buNone/>
            </a:pPr>
            <a:r>
              <a:rPr lang="en-US" sz="4000" dirty="0">
                <a:solidFill>
                  <a:schemeClr val="tx1"/>
                </a:solidFill>
                <a:latin typeface="Times New Roman" panose="02020603050405020304" pitchFamily="18" charset="0"/>
                <a:cs typeface="Times New Roman" panose="02020603050405020304" pitchFamily="18" charset="0"/>
              </a:rPr>
              <a:t>NỘI DUNG MÔN HỌC</a:t>
            </a:r>
          </a:p>
        </p:txBody>
      </p:sp>
      <p:sp>
        <p:nvSpPr>
          <p:cNvPr id="4" name="Content Placeholder 3">
            <a:extLst>
              <a:ext uri="{FF2B5EF4-FFF2-40B4-BE49-F238E27FC236}">
                <a16:creationId xmlns:a16="http://schemas.microsoft.com/office/drawing/2014/main" id="{61B50EB2-1BCF-41B7-B47A-A3A8854B48B5}"/>
              </a:ext>
            </a:extLst>
          </p:cNvPr>
          <p:cNvSpPr>
            <a:spLocks noGrp="1"/>
          </p:cNvSpPr>
          <p:nvPr>
            <p:ph idx="1"/>
          </p:nvPr>
        </p:nvSpPr>
        <p:spPr>
          <a:xfrm>
            <a:off x="1102310" y="1549925"/>
            <a:ext cx="10172330" cy="4550072"/>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Chương 1: </a:t>
            </a:r>
            <a:r>
              <a:rPr lang="en-US" sz="2400" dirty="0" err="1">
                <a:solidFill>
                  <a:schemeClr val="tx1"/>
                </a:solidFill>
                <a:latin typeface="Times New Roman" panose="02020603050405020304" pitchFamily="18" charset="0"/>
                <a:cs typeface="Times New Roman" panose="02020603050405020304" pitchFamily="18" charset="0"/>
              </a:rPr>
              <a:t>Giới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thiệu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về</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sai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số</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Chương 2: </a:t>
            </a:r>
            <a:r>
              <a:rPr lang="en-US" sz="2400" dirty="0" err="1">
                <a:solidFill>
                  <a:schemeClr val="tx1"/>
                </a:solidFill>
                <a:latin typeface="Times New Roman" panose="02020603050405020304" pitchFamily="18" charset="0"/>
                <a:cs typeface="Times New Roman" panose="02020603050405020304" pitchFamily="18" charset="0"/>
              </a:rPr>
              <a:t>Giải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số</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hệ</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phương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tuyến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tính</a:t>
            </a:r>
            <a:r>
              <a:rPr lang="en-US" sz="2400" dirty="0">
                <a:solidFill>
                  <a:schemeClr val="tx1"/>
                </a:solidFill>
                <a:latin typeface="Times New Roman" panose="02020603050405020304" pitchFamily="18" charset="0"/>
                <a:cs typeface="Times New Roman" panose="02020603050405020304" pitchFamily="18" charset="0"/>
              </a:rPr>
              <a:t> = </a:t>
            </a: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phương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pháp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trực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tiếp</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Chương 3: </a:t>
            </a:r>
            <a:r>
              <a:rPr lang="en-US" sz="2400" dirty="0" err="1">
                <a:solidFill>
                  <a:schemeClr val="tx1"/>
                </a:solidFill>
                <a:latin typeface="Times New Roman" panose="02020603050405020304" pitchFamily="18" charset="0"/>
                <a:cs typeface="Times New Roman" panose="02020603050405020304" pitchFamily="18" charset="0"/>
              </a:rPr>
              <a:t>Giải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số</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phương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trình</a:t>
            </a:r>
            <a:r>
              <a:rPr lang="en-US" sz="2400" dirty="0">
                <a:solidFill>
                  <a:schemeClr val="tx1"/>
                </a:solidFill>
                <a:latin typeface="Times New Roman" panose="02020603050405020304" pitchFamily="18" charset="0"/>
                <a:cs typeface="Times New Roman" panose="02020603050405020304" pitchFamily="18" charset="0"/>
              </a:rPr>
              <a:t> phi </a:t>
            </a:r>
            <a:r>
              <a:rPr lang="en-US" sz="2400" dirty="0" err="1">
                <a:solidFill>
                  <a:schemeClr val="tx1"/>
                </a:solidFill>
                <a:latin typeface="Times New Roman" panose="02020603050405020304" pitchFamily="18" charset="0"/>
                <a:cs typeface="Times New Roman" panose="02020603050405020304" pitchFamily="18" charset="0"/>
              </a:rPr>
              <a:t>tuyến</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Chương 4: </a:t>
            </a:r>
            <a:r>
              <a:rPr lang="en-US" sz="2400" dirty="0" err="1">
                <a:solidFill>
                  <a:schemeClr val="tx1"/>
                </a:solidFill>
                <a:latin typeface="Times New Roman" panose="02020603050405020304" pitchFamily="18" charset="0"/>
                <a:cs typeface="Times New Roman" panose="02020603050405020304" pitchFamily="18" charset="0"/>
              </a:rPr>
              <a:t>Bài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toán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xấp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xỉ</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hàm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số</a:t>
            </a: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Chương 5: </a:t>
            </a:r>
            <a:r>
              <a:rPr lang="en-US" sz="2400" dirty="0" err="1">
                <a:solidFill>
                  <a:schemeClr val="tx1"/>
                </a:solidFill>
                <a:latin typeface="Times New Roman" panose="02020603050405020304" pitchFamily="18" charset="0"/>
                <a:cs typeface="Times New Roman" panose="02020603050405020304" pitchFamily="18" charset="0"/>
              </a:rPr>
              <a:t>Tính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đúng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đạo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hàm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tích</a:t>
            </a:r>
            <a:r>
              <a:rPr lang="en-US" sz="2400" dirty="0">
                <a:solidFill>
                  <a:schemeClr val="tx1"/>
                </a:solidFill>
                <a:latin typeface="Times New Roman" panose="02020603050405020304" pitchFamily="18" charset="0"/>
                <a:cs typeface="Times New Roman" panose="02020603050405020304" pitchFamily="18" charset="0"/>
              </a:rPr>
              <a:t> phân</a:t>
            </a:r>
          </a:p>
          <a:p>
            <a:r>
              <a:rPr lang="en-US" sz="2400" b="1" i="1" u="sng" dirty="0">
                <a:solidFill>
                  <a:schemeClr val="tx1"/>
                </a:solidFill>
                <a:latin typeface="Times New Roman" panose="02020603050405020304" pitchFamily="18" charset="0"/>
                <a:cs typeface="Times New Roman" panose="02020603050405020304" pitchFamily="18" charset="0"/>
              </a:rPr>
              <a:t>Chương 6: </a:t>
            </a:r>
            <a:r>
              <a:rPr lang="en-US" sz="2400" b="1" i="1" u="sng" dirty="0" err="1">
                <a:solidFill>
                  <a:schemeClr val="tx1"/>
                </a:solidFill>
                <a:latin typeface="Times New Roman" panose="02020603050405020304" pitchFamily="18" charset="0"/>
                <a:cs typeface="Times New Roman" panose="02020603050405020304" pitchFamily="18" charset="0"/>
              </a:rPr>
              <a:t>Giải</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số</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các</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phương</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trình</a:t>
            </a:r>
            <a:r>
              <a:rPr lang="en-US" sz="2400" b="1" i="1" u="sng" dirty="0">
                <a:solidFill>
                  <a:schemeClr val="tx1"/>
                </a:solidFill>
                <a:latin typeface="Times New Roman" panose="02020603050405020304" pitchFamily="18" charset="0"/>
                <a:cs typeface="Times New Roman" panose="02020603050405020304" pitchFamily="18" charset="0"/>
              </a:rPr>
              <a:t> vi phân</a:t>
            </a:r>
          </a:p>
          <a:p>
            <a:r>
              <a:rPr lang="en-US" sz="2400" b="1" i="1" u="sng" dirty="0">
                <a:solidFill>
                  <a:schemeClr val="tx1"/>
                </a:solidFill>
                <a:latin typeface="Times New Roman" panose="02020603050405020304" pitchFamily="18" charset="0"/>
                <a:cs typeface="Times New Roman" panose="02020603050405020304" pitchFamily="18" charset="0"/>
              </a:rPr>
              <a:t>Chương 7: </a:t>
            </a:r>
            <a:r>
              <a:rPr lang="en-US" sz="2400" b="1" i="1" u="sng" dirty="0" err="1">
                <a:solidFill>
                  <a:schemeClr val="tx1"/>
                </a:solidFill>
                <a:latin typeface="Times New Roman" panose="02020603050405020304" pitchFamily="18" charset="0"/>
                <a:cs typeface="Times New Roman" panose="02020603050405020304" pitchFamily="18" charset="0"/>
              </a:rPr>
              <a:t>Giải</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số</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hệ</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phương</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trình</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tuyến</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tính</a:t>
            </a:r>
            <a:r>
              <a:rPr lang="en-US" sz="2400" b="1" i="1" u="sng" dirty="0">
                <a:solidFill>
                  <a:schemeClr val="tx1"/>
                </a:solidFill>
                <a:latin typeface="Times New Roman" panose="02020603050405020304" pitchFamily="18" charset="0"/>
                <a:cs typeface="Times New Roman" panose="02020603050405020304" pitchFamily="18" charset="0"/>
              </a:rPr>
              <a:t> = </a:t>
            </a:r>
            <a:r>
              <a:rPr lang="en-US" sz="2400" b="1" i="1" u="sng" dirty="0" err="1">
                <a:solidFill>
                  <a:schemeClr val="tx1"/>
                </a:solidFill>
                <a:latin typeface="Times New Roman" panose="02020603050405020304" pitchFamily="18" charset="0"/>
                <a:cs typeface="Times New Roman" panose="02020603050405020304" pitchFamily="18" charset="0"/>
              </a:rPr>
              <a:t>các</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phương</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pháp</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gián</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tiếp</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Mối</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liên</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hệ</a:t>
            </a:r>
            <a:r>
              <a:rPr lang="en-US" sz="2400" b="1" i="1" u="sng" dirty="0">
                <a:solidFill>
                  <a:schemeClr val="tx1"/>
                </a:solidFill>
                <a:latin typeface="Times New Roman" panose="02020603050405020304" pitchFamily="18" charset="0"/>
                <a:cs typeface="Times New Roman" panose="02020603050405020304" pitchFamily="18" charset="0"/>
              </a:rPr>
              <a:t> với “</a:t>
            </a:r>
            <a:r>
              <a:rPr lang="en-US" sz="2400" b="1" i="1" u="sng" dirty="0" err="1">
                <a:solidFill>
                  <a:schemeClr val="tx1"/>
                </a:solidFill>
                <a:latin typeface="Times New Roman" panose="02020603050405020304" pitchFamily="18" charset="0"/>
                <a:cs typeface="Times New Roman" panose="02020603050405020304" pitchFamily="18" charset="0"/>
              </a:rPr>
              <a:t>Giải</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số</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các</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phương</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trình</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đạo</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hàm</a:t>
            </a:r>
            <a:r>
              <a:rPr lang="en-US" sz="2400" b="1" i="1" u="sng" dirty="0">
                <a:solidFill>
                  <a:schemeClr val="tx1"/>
                </a:solidFill>
                <a:latin typeface="Times New Roman" panose="02020603050405020304" pitchFamily="18" charset="0"/>
                <a:cs typeface="Times New Roman" panose="02020603050405020304" pitchFamily="18" charset="0"/>
              </a:rPr>
              <a:t> </a:t>
            </a:r>
            <a:r>
              <a:rPr lang="en-US" sz="2400" b="1" i="1" u="sng" dirty="0" err="1">
                <a:solidFill>
                  <a:schemeClr val="tx1"/>
                </a:solidFill>
                <a:latin typeface="Times New Roman" panose="02020603050405020304" pitchFamily="18" charset="0"/>
                <a:cs typeface="Times New Roman" panose="02020603050405020304" pitchFamily="18" charset="0"/>
              </a:rPr>
              <a:t>riêng</a:t>
            </a:r>
            <a:r>
              <a:rPr lang="en-US" sz="2400" b="1" i="1" u="sng" dirty="0">
                <a:solidFill>
                  <a:schemeClr val="tx1"/>
                </a:solidFill>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318F-54B4-4CB3-B865-940727CD3C26}"/>
              </a:ext>
            </a:extLst>
          </p:cNvPr>
          <p:cNvSpPr>
            <a:spLocks noGrp="1"/>
          </p:cNvSpPr>
          <p:nvPr>
            <p:ph type="title"/>
          </p:nvPr>
        </p:nvSpPr>
        <p:spPr>
          <a:xfrm>
            <a:off x="3293616" y="642594"/>
            <a:ext cx="5264458" cy="582524"/>
          </a:xfrm>
        </p:spPr>
        <p:txBody>
          <a:bodyPr>
            <a:noAutofit/>
          </a:bodyPr>
          <a:lstStyle/>
          <a:p>
            <a:pPr algn="ctr"/>
            <a:r>
              <a:rPr lang="en-US" sz="3600" dirty="0">
                <a:latin typeface="Times New Roman" panose="02020603050405020304" pitchFamily="18" charset="0"/>
                <a:cs typeface="Times New Roman" panose="02020603050405020304" pitchFamily="18" charset="0"/>
              </a:rPr>
              <a:t>Chương 1: SAI SỐ</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8B5A3-A2E1-47D1-B229-8732F1A29C0A}"/>
                  </a:ext>
                </a:extLst>
              </p:cNvPr>
              <p:cNvSpPr>
                <a:spLocks noGrp="1"/>
              </p:cNvSpPr>
              <p:nvPr>
                <p:ph idx="1"/>
              </p:nvPr>
            </p:nvSpPr>
            <p:spPr>
              <a:xfrm>
                <a:off x="1066799" y="1225118"/>
                <a:ext cx="10545193" cy="4990288"/>
              </a:xfrm>
            </p:spPr>
            <p:txBody>
              <a:bodyPr>
                <a:normAutofit/>
              </a:bodyPr>
              <a:lstStyle/>
              <a:p>
                <a:r>
                  <a:rPr lang="en-US" sz="2400" dirty="0">
                    <a:latin typeface="Times New Roman" panose="02020603050405020304" pitchFamily="18" charset="0"/>
                    <a:cs typeface="Times New Roman" panose="02020603050405020304" pitchFamily="18" charset="0"/>
                  </a:rPr>
                  <a:t>Nguồn </a:t>
                </a:r>
                <a:r>
                  <a:rPr lang="en-US" sz="2400" dirty="0" err="1">
                    <a:latin typeface="Times New Roman" panose="02020603050405020304" pitchFamily="18" charset="0"/>
                    <a:cs typeface="Times New Roman" panose="02020603050405020304" pitchFamily="18" charset="0"/>
                  </a:rPr>
                  <a:t>gốc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gốc</a:t>
                </a:r>
                <a:r>
                  <a:rPr lang="en-US" sz="2400" dirty="0">
                    <a:latin typeface="Times New Roman" panose="02020603050405020304" pitchFamily="18" charset="0"/>
                    <a:cs typeface="Times New Roman" panose="02020603050405020304" pitchFamily="18" charset="0"/>
                  </a:rPr>
                  <a:t> </a:t>
                </a:r>
              </a:p>
              <a:p>
                <a:pPr marL="0" indent="0">
                  <a:buNone/>
                </a:pPr>
                <a:r>
                  <a:rPr lang="pt-BR" sz="2400" dirty="0">
                    <a:latin typeface="Times New Roman" panose="02020603050405020304" pitchFamily="18" charset="0"/>
                    <a:cs typeface="Times New Roman" panose="02020603050405020304" pitchFamily="18" charset="0"/>
                  </a:rPr>
                  <a:t>Ví dụ 1: Tính y = e^{sqrt{2}} sử dụng khai triển MacLaurin đến cấp 10 tại  	  </a:t>
                </a:r>
              </a:p>
              <a:p>
                <a:pPr marL="0" indent="0">
                  <a:buNone/>
                </a:pPr>
                <a:endParaRPr lang="pt-BR" sz="2400" dirty="0">
                  <a:latin typeface="Times New Roman" panose="02020603050405020304" pitchFamily="18" charset="0"/>
                  <a:cs typeface="Times New Roman" panose="02020603050405020304" pitchFamily="18" charset="0"/>
                </a:endParaRPr>
              </a:p>
              <a:p>
                <a:pPr marL="0" indent="0">
                  <a:buNone/>
                </a:pPr>
                <a:endParaRPr lang="pt-BR"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Sai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Sai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𝑥</m:t>
                        </m:r>
                      </m:e>
                      <m:sub>
                        <m:r>
                          <a:rPr lang="en-US" sz="2800" i="0">
                            <a:latin typeface="Cambria Math" panose="02040503050406030204" pitchFamily="18" charset="0"/>
                          </a:rPr>
                          <m:t>0</m:t>
                        </m:r>
                      </m:sub>
                    </m:sSub>
                  </m:oMath>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Sai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Sai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a:t>
                </a:r>
                <a:endParaRPr lang="pt-BR"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A88B5A3-A2E1-47D1-B229-8732F1A29C0A}"/>
                  </a:ext>
                </a:extLst>
              </p:cNvPr>
              <p:cNvSpPr>
                <a:spLocks noGrp="1" noRot="1" noChangeAspect="1" noMove="1" noResize="1" noEditPoints="1" noAdjustHandles="1" noChangeArrowheads="1" noChangeShapeType="1" noTextEdit="1"/>
              </p:cNvSpPr>
              <p:nvPr>
                <p:ph idx="1"/>
              </p:nvPr>
            </p:nvSpPr>
            <p:spPr>
              <a:xfrm>
                <a:off x="1066799" y="1225118"/>
                <a:ext cx="10545193" cy="4990288"/>
              </a:xfrm>
              <a:blipFill>
                <a:blip r:embed="rId2"/>
                <a:stretch>
                  <a:fillRect l="-867" t="-73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968972B7-897A-4BB7-9E69-7ABC9EEADA6F}"/>
              </a:ext>
            </a:extLst>
          </p:cNvPr>
          <p:cNvPicPr>
            <a:picLocks noChangeAspect="1"/>
          </p:cNvPicPr>
          <p:nvPr/>
        </p:nvPicPr>
        <p:blipFill>
          <a:blip r:embed="rId3"/>
          <a:stretch>
            <a:fillRect/>
          </a:stretch>
        </p:blipFill>
        <p:spPr>
          <a:xfrm>
            <a:off x="3890177" y="2113581"/>
            <a:ext cx="4071336" cy="895694"/>
          </a:xfrm>
          <a:prstGeom prst="rect">
            <a:avLst/>
          </a:prstGeom>
        </p:spPr>
      </p:pic>
      <p:pic>
        <p:nvPicPr>
          <p:cNvPr id="16" name="Picture 15">
            <a:extLst>
              <a:ext uri="{FF2B5EF4-FFF2-40B4-BE49-F238E27FC236}">
                <a16:creationId xmlns:a16="http://schemas.microsoft.com/office/drawing/2014/main" id="{D32A2696-D521-4827-8245-E25EF673CB8A}"/>
              </a:ext>
            </a:extLst>
          </p:cNvPr>
          <p:cNvPicPr>
            <a:picLocks noChangeAspect="1"/>
          </p:cNvPicPr>
          <p:nvPr/>
        </p:nvPicPr>
        <p:blipFill>
          <a:blip r:embed="rId4"/>
          <a:stretch>
            <a:fillRect/>
          </a:stretch>
        </p:blipFill>
        <p:spPr>
          <a:xfrm>
            <a:off x="3528042" y="4364411"/>
            <a:ext cx="921964" cy="535334"/>
          </a:xfrm>
          <a:prstGeom prst="rect">
            <a:avLst/>
          </a:prstGeom>
        </p:spPr>
      </p:pic>
      <p:pic>
        <p:nvPicPr>
          <p:cNvPr id="20" name="Picture 19">
            <a:extLst>
              <a:ext uri="{FF2B5EF4-FFF2-40B4-BE49-F238E27FC236}">
                <a16:creationId xmlns:a16="http://schemas.microsoft.com/office/drawing/2014/main" id="{49FA9C72-21ED-4529-BD53-4449E61D71C5}"/>
              </a:ext>
            </a:extLst>
          </p:cNvPr>
          <p:cNvPicPr>
            <a:picLocks noChangeAspect="1"/>
          </p:cNvPicPr>
          <p:nvPr/>
        </p:nvPicPr>
        <p:blipFill>
          <a:blip r:embed="rId5"/>
          <a:stretch>
            <a:fillRect/>
          </a:stretch>
        </p:blipFill>
        <p:spPr>
          <a:xfrm>
            <a:off x="10385894" y="1705352"/>
            <a:ext cx="1041148" cy="507877"/>
          </a:xfrm>
          <a:prstGeom prst="rect">
            <a:avLst/>
          </a:prstGeom>
        </p:spPr>
      </p:pic>
    </p:spTree>
    <p:extLst>
      <p:ext uri="{BB962C8B-B14F-4D97-AF65-F5344CB8AC3E}">
        <p14:creationId xmlns:p14="http://schemas.microsoft.com/office/powerpoint/2010/main" val="206405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C8E6F-259A-4322-AD5A-F9582F8E273A}"/>
              </a:ext>
            </a:extLst>
          </p:cNvPr>
          <p:cNvSpPr>
            <a:spLocks noGrp="1"/>
          </p:cNvSpPr>
          <p:nvPr>
            <p:ph type="title"/>
          </p:nvPr>
        </p:nvSpPr>
        <p:spPr>
          <a:xfrm>
            <a:off x="1331650" y="642594"/>
            <a:ext cx="9135123" cy="449359"/>
          </a:xfrm>
        </p:spPr>
        <p:txBody>
          <a:bodyPr>
            <a:normAutofit fontScale="90000"/>
          </a:bodyPr>
          <a:lstStyle/>
          <a:p>
            <a:pPr algn="ctr"/>
            <a:r>
              <a:rPr lang="en-US" dirty="0" err="1">
                <a:latin typeface="Times New Roman" panose="02020603050405020304" pitchFamily="18" charset="0"/>
                <a:cs typeface="Times New Roman" panose="02020603050405020304" pitchFamily="18" charset="0"/>
              </a:rPr>
              <a:t>Vai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Sai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C665136F-FCD0-4760-99D2-A4D5A506366A}"/>
              </a:ext>
            </a:extLst>
          </p:cNvPr>
          <p:cNvPicPr>
            <a:picLocks noGrp="1" noChangeAspect="1"/>
          </p:cNvPicPr>
          <p:nvPr>
            <p:ph idx="1"/>
          </p:nvPr>
        </p:nvPicPr>
        <p:blipFill>
          <a:blip r:embed="rId2"/>
          <a:stretch>
            <a:fillRect/>
          </a:stretch>
        </p:blipFill>
        <p:spPr>
          <a:xfrm>
            <a:off x="4749077" y="1133787"/>
            <a:ext cx="6852451" cy="1257826"/>
          </a:xfrm>
        </p:spPr>
      </p:pic>
      <p:sp>
        <p:nvSpPr>
          <p:cNvPr id="6" name="TextBox 5">
            <a:extLst>
              <a:ext uri="{FF2B5EF4-FFF2-40B4-BE49-F238E27FC236}">
                <a16:creationId xmlns:a16="http://schemas.microsoft.com/office/drawing/2014/main" id="{25F774D6-04CD-4D09-9BD8-2A87353A1278}"/>
              </a:ext>
            </a:extLst>
          </p:cNvPr>
          <p:cNvSpPr txBox="1"/>
          <p:nvPr/>
        </p:nvSpPr>
        <p:spPr>
          <a:xfrm>
            <a:off x="968287" y="1195817"/>
            <a:ext cx="10461713"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Ta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5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thập</a:t>
            </a:r>
            <a:r>
              <a:rPr lang="en-US" sz="2400" dirty="0">
                <a:latin typeface="Times New Roman" panose="02020603050405020304" pitchFamily="18" charset="0"/>
                <a:cs typeface="Times New Roman" panose="02020603050405020304" pitchFamily="18" charset="0"/>
              </a:rPr>
              <a:t> phân.</a:t>
            </a:r>
          </a:p>
          <a:p>
            <a:r>
              <a:rPr lang="en-US" sz="2400" dirty="0" err="1">
                <a:latin typeface="Times New Roman" panose="02020603050405020304" pitchFamily="18" charset="0"/>
                <a:cs typeface="Times New Roman" panose="02020603050405020304" pitchFamily="18" charset="0"/>
              </a:rPr>
              <a:t>Hãy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Vì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2EBC96D-18F7-4269-8FA4-F4C61F3CFFC6}"/>
              </a:ext>
            </a:extLst>
          </p:cNvPr>
          <p:cNvPicPr>
            <a:picLocks noChangeAspect="1"/>
          </p:cNvPicPr>
          <p:nvPr/>
        </p:nvPicPr>
        <p:blipFill>
          <a:blip r:embed="rId3"/>
          <a:stretch>
            <a:fillRect/>
          </a:stretch>
        </p:blipFill>
        <p:spPr>
          <a:xfrm>
            <a:off x="8528402" y="2457411"/>
            <a:ext cx="3055942" cy="4094085"/>
          </a:xfrm>
          <a:prstGeom prst="rect">
            <a:avLst/>
          </a:prstGeom>
        </p:spPr>
      </p:pic>
      <p:pic>
        <p:nvPicPr>
          <p:cNvPr id="12" name="Picture 11">
            <a:extLst>
              <a:ext uri="{FF2B5EF4-FFF2-40B4-BE49-F238E27FC236}">
                <a16:creationId xmlns:a16="http://schemas.microsoft.com/office/drawing/2014/main" id="{168195A5-693A-4A99-B948-4267CF5DD6E6}"/>
              </a:ext>
            </a:extLst>
          </p:cNvPr>
          <p:cNvPicPr>
            <a:picLocks noChangeAspect="1"/>
          </p:cNvPicPr>
          <p:nvPr/>
        </p:nvPicPr>
        <p:blipFill>
          <a:blip r:embed="rId4"/>
          <a:stretch>
            <a:fillRect/>
          </a:stretch>
        </p:blipFill>
        <p:spPr>
          <a:xfrm>
            <a:off x="3097982" y="1489222"/>
            <a:ext cx="635254" cy="601820"/>
          </a:xfrm>
          <a:prstGeom prst="rect">
            <a:avLst/>
          </a:prstGeom>
        </p:spPr>
      </p:pic>
    </p:spTree>
    <p:extLst>
      <p:ext uri="{BB962C8B-B14F-4D97-AF65-F5344CB8AC3E}">
        <p14:creationId xmlns:p14="http://schemas.microsoft.com/office/powerpoint/2010/main" val="289183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06BC99-969D-4B0E-8876-59C05DB1956F}"/>
              </a:ext>
            </a:extLst>
          </p:cNvPr>
          <p:cNvPicPr>
            <a:picLocks noChangeAspect="1"/>
          </p:cNvPicPr>
          <p:nvPr/>
        </p:nvPicPr>
        <p:blipFill>
          <a:blip r:embed="rId2"/>
          <a:stretch>
            <a:fillRect/>
          </a:stretch>
        </p:blipFill>
        <p:spPr>
          <a:xfrm>
            <a:off x="5010088" y="3462827"/>
            <a:ext cx="6541832" cy="2849140"/>
          </a:xfrm>
          <a:prstGeom prst="rect">
            <a:avLst/>
          </a:prstGeom>
        </p:spPr>
      </p:pic>
      <p:sp>
        <p:nvSpPr>
          <p:cNvPr id="6" name="TextBox 5">
            <a:extLst>
              <a:ext uri="{FF2B5EF4-FFF2-40B4-BE49-F238E27FC236}">
                <a16:creationId xmlns:a16="http://schemas.microsoft.com/office/drawing/2014/main" id="{AFE0C657-9509-479A-8853-F88E065E34FE}"/>
              </a:ext>
            </a:extLst>
          </p:cNvPr>
          <p:cNvSpPr txBox="1"/>
          <p:nvPr/>
        </p:nvSpPr>
        <p:spPr>
          <a:xfrm>
            <a:off x="640080" y="640080"/>
            <a:ext cx="10936401" cy="5078313"/>
          </a:xfrm>
          <a:prstGeom prst="rect">
            <a:avLst/>
          </a:prstGeom>
          <a:noFill/>
        </p:spPr>
        <p:txBody>
          <a:bodyPr wrap="square">
            <a:spAutoFit/>
          </a:bodyPr>
          <a:lstStyle/>
          <a:p>
            <a:r>
              <a:rPr lang="en-US" sz="3000" b="1" dirty="0" err="1">
                <a:latin typeface="Times New Roman" panose="02020603050405020304" pitchFamily="18" charset="0"/>
                <a:cs typeface="Times New Roman" panose="02020603050405020304" pitchFamily="18" charset="0"/>
              </a:rPr>
              <a:t>Tại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sao</a:t>
            </a:r>
            <a:r>
              <a:rPr lang="en-US" sz="3000" b="1" dirty="0">
                <a:latin typeface="Times New Roman" panose="02020603050405020304" pitchFamily="18" charset="0"/>
                <a:cs typeface="Times New Roman" panose="02020603050405020304" pitchFamily="18" charset="0"/>
              </a:rPr>
              <a:t> IBM </a:t>
            </a:r>
            <a:r>
              <a:rPr lang="en-US" sz="3000" b="1" dirty="0" err="1">
                <a:latin typeface="Times New Roman" panose="02020603050405020304" pitchFamily="18" charset="0"/>
                <a:cs typeface="Times New Roman" panose="02020603050405020304" pitchFamily="18" charset="0"/>
              </a:rPr>
              <a:t>lỗ</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hơn</a:t>
            </a:r>
            <a:r>
              <a:rPr lang="en-US" sz="3000" b="1" dirty="0">
                <a:latin typeface="Times New Roman" panose="02020603050405020304" pitchFamily="18" charset="0"/>
                <a:cs typeface="Times New Roman" panose="02020603050405020304" pitchFamily="18" charset="0"/>
              </a:rPr>
              <a:t> 420 </a:t>
            </a:r>
            <a:r>
              <a:rPr lang="en-US" sz="3000" b="1" dirty="0" err="1">
                <a:latin typeface="Times New Roman" panose="02020603050405020304" pitchFamily="18" charset="0"/>
                <a:cs typeface="Times New Roman" panose="02020603050405020304" pitchFamily="18" charset="0"/>
              </a:rPr>
              <a:t>triệu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đô</a:t>
            </a:r>
            <a:r>
              <a:rPr lang="en-US" sz="3000" b="1" dirty="0">
                <a:latin typeface="Times New Roman" panose="02020603050405020304" pitchFamily="18" charset="0"/>
                <a:cs typeface="Times New Roman" panose="02020603050405020304" pitchFamily="18" charset="0"/>
              </a:rPr>
              <a:t> la </a:t>
            </a:r>
            <a:r>
              <a:rPr lang="en-US" sz="3000" b="1" dirty="0" err="1">
                <a:latin typeface="Times New Roman" panose="02020603050405020304" pitchFamily="18" charset="0"/>
                <a:cs typeface="Times New Roman" panose="02020603050405020304" pitchFamily="18" charset="0"/>
              </a:rPr>
              <a:t>năm</a:t>
            </a:r>
            <a:r>
              <a:rPr lang="en-US" sz="3000" b="1" dirty="0">
                <a:latin typeface="Times New Roman" panose="02020603050405020304" pitchFamily="18" charset="0"/>
                <a:cs typeface="Times New Roman" panose="02020603050405020304" pitchFamily="18" charset="0"/>
              </a:rPr>
              <a:t> 1994 </a:t>
            </a:r>
            <a:r>
              <a:rPr lang="en-US" sz="3000" b="1" dirty="0" err="1">
                <a:latin typeface="Times New Roman" panose="02020603050405020304" pitchFamily="18" charset="0"/>
                <a:cs typeface="Times New Roman" panose="02020603050405020304" pitchFamily="18" charset="0"/>
              </a:rPr>
              <a:t>vì</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dốt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giải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tích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số</a:t>
            </a:r>
            <a:r>
              <a:rPr lang="en-US" sz="3000" b="1" dirty="0">
                <a:latin typeface="Times New Roman" panose="02020603050405020304" pitchFamily="18" charset="0"/>
                <a:cs typeface="Times New Roman" panose="02020603050405020304" pitchFamily="18" charset="0"/>
              </a:rPr>
              <a:t>?  (Chap. 5, Greenbaum/ </a:t>
            </a:r>
            <a:r>
              <a:rPr lang="en-US" sz="3000" b="1" dirty="0" err="1">
                <a:latin typeface="Times New Roman" panose="02020603050405020304" pitchFamily="18" charset="0"/>
                <a:cs typeface="Times New Roman" panose="02020603050405020304" pitchFamily="18" charset="0"/>
              </a:rPr>
              <a:t>Chartier</a:t>
            </a:r>
            <a:r>
              <a:rPr lang="en-US" sz="3000" b="1" dirty="0">
                <a:latin typeface="Times New Roman" panose="02020603050405020304" pitchFamily="18" charset="0"/>
                <a:cs typeface="Times New Roman" panose="02020603050405020304" pitchFamily="18" charset="0"/>
              </a:rPr>
              <a:t>)</a:t>
            </a:r>
          </a:p>
          <a:p>
            <a:endParaRPr lang="en-US" dirty="0"/>
          </a:p>
          <a:p>
            <a:r>
              <a:rPr lang="vi-VN" dirty="0"/>
              <a:t>Vào mùa hè năm 1994, Intel đã dự đoán thành công thương mại của chip Pentium mới của mình. Con chip mới có tốc độ phân chia nhanh gấp đôi so với các chip Intel trước đây chạy cùng tốc độ xung nhịp. Đồng thời, Giáo sư Thomas R. Nicely, một nhà toán học tại Đại học Lynchburg ở Virginia, đã tính toán tổng nghịch đảo của các số nguyên tố bằng máy tính có chip Pentium mới. </a:t>
            </a:r>
            <a:r>
              <a:rPr lang="vi-VN" dirty="0">
                <a:highlight>
                  <a:srgbClr val="FFFF00"/>
                </a:highlight>
              </a:rPr>
              <a:t>Các kết quả tính toán và lý thuyết khác nhau đáng kể. Tuy nhiên, kết quả chạy trên máy tính sử dụng CPU 486 cũ hơn đã tính ra kết quả chính xác. </a:t>
            </a:r>
            <a:r>
              <a:rPr lang="vi-VN" dirty="0"/>
              <a:t>Đúng lúc, Nicely đã theo dõi lỗi trên chip Intel. Sau khi liên hệ với Intel và nhận được ít phản hồi cho các truy vấn ban đầu của mình, Nicely đã đăng một thông báo chung trên Internet yêu cầu những người khác xác nhận phát hiện của mình. Bài đăng (ngày 30 tháng 10 năm 1994) với dòng tiêu đề Lỗi trong Pentium FPU [78] bắt đầu: </a:t>
            </a:r>
            <a:endParaRPr lang="en-US" dirty="0"/>
          </a:p>
          <a:p>
            <a:endParaRPr lang="en-US" dirty="0"/>
          </a:p>
          <a:p>
            <a:r>
              <a:rPr lang="vi-VN" dirty="0">
                <a:highlight>
                  <a:srgbClr val="FFFF00"/>
                </a:highlight>
              </a:rPr>
              <a:t>"Có vẻ như có một lỗi trong đơn vị dấu </a:t>
            </a:r>
            <a:endParaRPr lang="en-US" dirty="0">
              <a:highlight>
                <a:srgbClr val="FFFF00"/>
              </a:highlight>
            </a:endParaRPr>
          </a:p>
          <a:p>
            <a:r>
              <a:rPr lang="vi-VN" dirty="0">
                <a:highlight>
                  <a:srgbClr val="FFFF00"/>
                </a:highlight>
              </a:rPr>
              <a:t>chấm động (bộ xử lý số) của nhiều, và </a:t>
            </a:r>
            <a:endParaRPr lang="en-US" dirty="0">
              <a:highlight>
                <a:srgbClr val="FFFF00"/>
              </a:highlight>
            </a:endParaRPr>
          </a:p>
          <a:p>
            <a:r>
              <a:rPr lang="vi-VN" dirty="0">
                <a:highlight>
                  <a:srgbClr val="FFFF00"/>
                </a:highlight>
              </a:rPr>
              <a:t>có lẽ là tất cả, bộ xử lý Pentium".</a:t>
            </a:r>
          </a:p>
        </p:txBody>
      </p:sp>
    </p:spTree>
    <p:extLst>
      <p:ext uri="{BB962C8B-B14F-4D97-AF65-F5344CB8AC3E}">
        <p14:creationId xmlns:p14="http://schemas.microsoft.com/office/powerpoint/2010/main" val="237178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06BC99-969D-4B0E-8876-59C05DB1956F}"/>
              </a:ext>
            </a:extLst>
          </p:cNvPr>
          <p:cNvPicPr>
            <a:picLocks noChangeAspect="1"/>
          </p:cNvPicPr>
          <p:nvPr/>
        </p:nvPicPr>
        <p:blipFill>
          <a:blip r:embed="rId2"/>
          <a:stretch>
            <a:fillRect/>
          </a:stretch>
        </p:blipFill>
        <p:spPr>
          <a:xfrm>
            <a:off x="2407919" y="3556000"/>
            <a:ext cx="6698479" cy="2917364"/>
          </a:xfrm>
          <a:prstGeom prst="rect">
            <a:avLst/>
          </a:prstGeom>
        </p:spPr>
      </p:pic>
      <p:sp>
        <p:nvSpPr>
          <p:cNvPr id="6" name="TextBox 5">
            <a:extLst>
              <a:ext uri="{FF2B5EF4-FFF2-40B4-BE49-F238E27FC236}">
                <a16:creationId xmlns:a16="http://schemas.microsoft.com/office/drawing/2014/main" id="{AFE0C657-9509-479A-8853-F88E065E34FE}"/>
              </a:ext>
            </a:extLst>
          </p:cNvPr>
          <p:cNvSpPr txBox="1"/>
          <p:nvPr/>
        </p:nvSpPr>
        <p:spPr>
          <a:xfrm>
            <a:off x="640080" y="640080"/>
            <a:ext cx="10936401" cy="3231654"/>
          </a:xfrm>
          <a:prstGeom prst="rect">
            <a:avLst/>
          </a:prstGeom>
          <a:noFill/>
        </p:spPr>
        <p:txBody>
          <a:bodyPr wrap="square">
            <a:spAutoFit/>
          </a:bodyPr>
          <a:lstStyle/>
          <a:p>
            <a:r>
              <a:rPr lang="en-US" sz="3000" b="1" dirty="0" err="1">
                <a:latin typeface="Times New Roman" panose="02020603050405020304" pitchFamily="18" charset="0"/>
                <a:cs typeface="Times New Roman" panose="02020603050405020304" pitchFamily="18" charset="0"/>
              </a:rPr>
              <a:t>Tại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sao</a:t>
            </a:r>
            <a:r>
              <a:rPr lang="en-US" sz="3000" b="1" dirty="0">
                <a:latin typeface="Times New Roman" panose="02020603050405020304" pitchFamily="18" charset="0"/>
                <a:cs typeface="Times New Roman" panose="02020603050405020304" pitchFamily="18" charset="0"/>
              </a:rPr>
              <a:t> IBM </a:t>
            </a:r>
            <a:r>
              <a:rPr lang="en-US" sz="3000" b="1" dirty="0" err="1">
                <a:latin typeface="Times New Roman" panose="02020603050405020304" pitchFamily="18" charset="0"/>
                <a:cs typeface="Times New Roman" panose="02020603050405020304" pitchFamily="18" charset="0"/>
              </a:rPr>
              <a:t>lỗ</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hơn</a:t>
            </a:r>
            <a:r>
              <a:rPr lang="en-US" sz="3000" b="1" dirty="0">
                <a:latin typeface="Times New Roman" panose="02020603050405020304" pitchFamily="18" charset="0"/>
                <a:cs typeface="Times New Roman" panose="02020603050405020304" pitchFamily="18" charset="0"/>
              </a:rPr>
              <a:t> 420 </a:t>
            </a:r>
            <a:r>
              <a:rPr lang="en-US" sz="3000" b="1" dirty="0" err="1">
                <a:latin typeface="Times New Roman" panose="02020603050405020304" pitchFamily="18" charset="0"/>
                <a:cs typeface="Times New Roman" panose="02020603050405020304" pitchFamily="18" charset="0"/>
              </a:rPr>
              <a:t>triệu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đô</a:t>
            </a:r>
            <a:r>
              <a:rPr lang="en-US" sz="3000" b="1" dirty="0">
                <a:latin typeface="Times New Roman" panose="02020603050405020304" pitchFamily="18" charset="0"/>
                <a:cs typeface="Times New Roman" panose="02020603050405020304" pitchFamily="18" charset="0"/>
              </a:rPr>
              <a:t> la </a:t>
            </a:r>
            <a:r>
              <a:rPr lang="en-US" sz="3000" b="1" dirty="0" err="1">
                <a:latin typeface="Times New Roman" panose="02020603050405020304" pitchFamily="18" charset="0"/>
                <a:cs typeface="Times New Roman" panose="02020603050405020304" pitchFamily="18" charset="0"/>
              </a:rPr>
              <a:t>năm</a:t>
            </a:r>
            <a:r>
              <a:rPr lang="en-US" sz="3000" b="1" dirty="0">
                <a:latin typeface="Times New Roman" panose="02020603050405020304" pitchFamily="18" charset="0"/>
                <a:cs typeface="Times New Roman" panose="02020603050405020304" pitchFamily="18" charset="0"/>
              </a:rPr>
              <a:t> 1994 </a:t>
            </a:r>
            <a:r>
              <a:rPr lang="en-US" sz="3000" b="1" dirty="0" err="1">
                <a:latin typeface="Times New Roman" panose="02020603050405020304" pitchFamily="18" charset="0"/>
                <a:cs typeface="Times New Roman" panose="02020603050405020304" pitchFamily="18" charset="0"/>
              </a:rPr>
              <a:t>vì</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dốt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giải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tích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số</a:t>
            </a:r>
            <a:r>
              <a:rPr lang="en-US" sz="3000" b="1" dirty="0">
                <a:latin typeface="Times New Roman" panose="02020603050405020304" pitchFamily="18" charset="0"/>
                <a:cs typeface="Times New Roman" panose="02020603050405020304" pitchFamily="18" charset="0"/>
              </a:rPr>
              <a:t>?  (Chap. 5, Greenbaum/ </a:t>
            </a:r>
            <a:r>
              <a:rPr lang="en-US" sz="3000" b="1" dirty="0" err="1">
                <a:latin typeface="Times New Roman" panose="02020603050405020304" pitchFamily="18" charset="0"/>
                <a:cs typeface="Times New Roman" panose="02020603050405020304" pitchFamily="18" charset="0"/>
              </a:rPr>
              <a:t>Chartier</a:t>
            </a:r>
            <a:r>
              <a:rPr lang="en-US" sz="3000" b="1" dirty="0">
                <a:latin typeface="Times New Roman" panose="02020603050405020304" pitchFamily="18" charset="0"/>
                <a:cs typeface="Times New Roman" panose="02020603050405020304" pitchFamily="18" charset="0"/>
              </a:rPr>
              <a:t>)</a:t>
            </a:r>
          </a:p>
          <a:p>
            <a:endParaRPr lang="en-US" dirty="0"/>
          </a:p>
          <a:p>
            <a:r>
              <a:rPr lang="vi-VN" dirty="0"/>
              <a:t>Email này đã bắt đầu một hoạt động sôi nổi, đến nỗi chỉ vài tuần sau vào ngày 13 tháng 12, IBM đã tạm dừng giao hàng các máy Pentium của họ và vào cuối tháng 12, Intel đã đồng ý thay thế tất cả các chip Pentium bị lỗi theo yêu cầu. Công ty đã dành ra một khoản dự phòng 420 triệu đô la để trang trải chi phí, một khoản đầu tư lớn cho một sai sót. Với một loạt các hoạt động Internet từ ngày 29 tháng 11 đến ngày 11 tháng 12, Intel đã trở thành trò cười trong trò đùa trên Internet, nhưng đối với Intel thì điều đó không vui chút nào. Vào thứ Sáu, ngày 16 tháng 12, cổ phiếu Intel đóng cửa ở mức 59,50 đô la, giảm 3,25 đô la trong tuần.</a:t>
            </a:r>
            <a:endParaRPr lang="en-US" dirty="0"/>
          </a:p>
        </p:txBody>
      </p:sp>
    </p:spTree>
    <p:extLst>
      <p:ext uri="{BB962C8B-B14F-4D97-AF65-F5344CB8AC3E}">
        <p14:creationId xmlns:p14="http://schemas.microsoft.com/office/powerpoint/2010/main" val="127764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60B70B-5F96-4ACD-AD59-08D45ABA5F3A}"/>
              </a:ext>
            </a:extLst>
          </p:cNvPr>
          <p:cNvPicPr>
            <a:picLocks noChangeAspect="1"/>
          </p:cNvPicPr>
          <p:nvPr/>
        </p:nvPicPr>
        <p:blipFill>
          <a:blip r:embed="rId2"/>
          <a:stretch>
            <a:fillRect/>
          </a:stretch>
        </p:blipFill>
        <p:spPr>
          <a:xfrm>
            <a:off x="1581150" y="614362"/>
            <a:ext cx="9029700" cy="5629275"/>
          </a:xfrm>
          <a:prstGeom prst="rect">
            <a:avLst/>
          </a:prstGeom>
        </p:spPr>
      </p:pic>
    </p:spTree>
    <p:extLst>
      <p:ext uri="{BB962C8B-B14F-4D97-AF65-F5344CB8AC3E}">
        <p14:creationId xmlns:p14="http://schemas.microsoft.com/office/powerpoint/2010/main" val="1836960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E0C657-9509-479A-8853-F88E065E34FE}"/>
              </a:ext>
            </a:extLst>
          </p:cNvPr>
          <p:cNvSpPr txBox="1"/>
          <p:nvPr/>
        </p:nvSpPr>
        <p:spPr>
          <a:xfrm>
            <a:off x="1005840" y="797970"/>
            <a:ext cx="9993593" cy="2862322"/>
          </a:xfrm>
          <a:prstGeom prst="rect">
            <a:avLst/>
          </a:prstGeom>
          <a:noFill/>
        </p:spPr>
        <p:txBody>
          <a:bodyPr wrap="square">
            <a:spAutoFit/>
          </a:bodyPr>
          <a:lstStyle/>
          <a:p>
            <a:r>
              <a:rPr lang="en-US" sz="3000" dirty="0" err="1">
                <a:latin typeface="Times New Roman" panose="02020603050405020304" pitchFamily="18" charset="0"/>
                <a:cs typeface="Times New Roman" panose="02020603050405020304" pitchFamily="18" charset="0"/>
              </a:rPr>
              <a:t>Tại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năm</a:t>
            </a:r>
            <a:r>
              <a:rPr lang="en-US" sz="3000" dirty="0">
                <a:latin typeface="Times New Roman" panose="02020603050405020304" pitchFamily="18" charset="0"/>
                <a:cs typeface="Times New Roman" panose="02020603050405020304" pitchFamily="18" charset="0"/>
              </a:rPr>
              <a:t> 1996 </a:t>
            </a:r>
            <a:r>
              <a:rPr lang="en-US" sz="3000" dirty="0" err="1">
                <a:latin typeface="Times New Roman" panose="02020603050405020304" pitchFamily="18" charset="0"/>
                <a:cs typeface="Times New Roman" panose="02020603050405020304" pitchFamily="18" charset="0"/>
              </a:rPr>
              <a:t>Viện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châu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Âu</a:t>
            </a:r>
            <a:r>
              <a:rPr lang="en-US" sz="3000" dirty="0">
                <a:latin typeface="Times New Roman" panose="02020603050405020304" pitchFamily="18" charset="0"/>
                <a:cs typeface="Times New Roman" panose="02020603050405020304" pitchFamily="18" charset="0"/>
              </a:rPr>
              <a:t> (European Space Agency) </a:t>
            </a:r>
            <a:r>
              <a:rPr lang="en-US" sz="3000" dirty="0" err="1">
                <a:latin typeface="Times New Roman" panose="02020603050405020304" pitchFamily="18" charset="0"/>
                <a:cs typeface="Times New Roman" panose="02020603050405020304" pitchFamily="18" charset="0"/>
              </a:rPr>
              <a:t>lỗ</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7 </a:t>
            </a:r>
            <a:r>
              <a:rPr lang="en-US" sz="3000" dirty="0" err="1">
                <a:latin typeface="Times New Roman" panose="02020603050405020304" pitchFamily="18" charset="0"/>
                <a:cs typeface="Times New Roman" panose="02020603050405020304" pitchFamily="18" charset="0"/>
              </a:rPr>
              <a:t>tỉ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đô</a:t>
            </a:r>
            <a:r>
              <a:rPr lang="en-US" sz="3000" dirty="0">
                <a:latin typeface="Times New Roman" panose="02020603050405020304" pitchFamily="18" charset="0"/>
                <a:cs typeface="Times New Roman" panose="02020603050405020304" pitchFamily="18" charset="0"/>
              </a:rPr>
              <a:t> la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mất</a:t>
            </a:r>
            <a:r>
              <a:rPr lang="en-US" sz="3000" dirty="0">
                <a:latin typeface="Times New Roman" panose="02020603050405020304" pitchFamily="18" charset="0"/>
                <a:cs typeface="Times New Roman" panose="02020603050405020304" pitchFamily="18" charset="0"/>
              </a:rPr>
              <a:t> 10 </a:t>
            </a:r>
            <a:r>
              <a:rPr lang="en-US" sz="3000" dirty="0" err="1">
                <a:latin typeface="Times New Roman" panose="02020603050405020304" pitchFamily="18" charset="0"/>
                <a:cs typeface="Times New Roman" panose="02020603050405020304" pitchFamily="18" charset="0"/>
              </a:rPr>
              <a:t>năm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vì</a:t>
            </a:r>
            <a:r>
              <a:rPr lang="en-US" sz="3000" dirty="0">
                <a:latin typeface="Times New Roman" panose="02020603050405020304" pitchFamily="18" charset="0"/>
                <a:cs typeface="Times New Roman" panose="02020603050405020304" pitchFamily="18" charset="0"/>
              </a:rPr>
              <a:t> 0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cẩn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thận</a:t>
            </a:r>
            <a:r>
              <a:rPr lang="en-US" sz="3000" dirty="0">
                <a:latin typeface="Times New Roman" panose="02020603050405020304" pitchFamily="18" charset="0"/>
                <a:cs typeface="Times New Roman" panose="02020603050405020304" pitchFamily="18" charset="0"/>
              </a:rPr>
              <a:t>?</a:t>
            </a:r>
          </a:p>
          <a:p>
            <a:pPr algn="ctr"/>
            <a:r>
              <a:rPr lang="en-US" sz="3000" b="1" dirty="0">
                <a:solidFill>
                  <a:srgbClr val="FF0000"/>
                </a:solidFill>
                <a:highlight>
                  <a:srgbClr val="FFFF00"/>
                </a:highligh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https://youtu.be/5tJPXYA0Nec</a:t>
            </a:r>
            <a:endParaRPr lang="en-US" sz="3000" b="1" dirty="0">
              <a:solidFill>
                <a:srgbClr val="FF0000"/>
              </a:solidFill>
              <a:highlight>
                <a:srgbClr val="FFFF00"/>
              </a:highlight>
              <a:latin typeface="Times New Roman" panose="02020603050405020304" pitchFamily="18" charset="0"/>
              <a:cs typeface="Times New Roman" panose="02020603050405020304" pitchFamily="18" charset="0"/>
            </a:endParaRPr>
          </a:p>
          <a:p>
            <a:pPr algn="ctr"/>
            <a:endParaRPr lang="en-US" sz="3000" b="1" dirty="0">
              <a:solidFill>
                <a:srgbClr val="FF0000"/>
              </a:solidFill>
              <a:latin typeface="Times New Roman" panose="02020603050405020304" pitchFamily="18" charset="0"/>
              <a:cs typeface="Times New Roman" panose="02020603050405020304" pitchFamily="18" charset="0"/>
            </a:endParaRPr>
          </a:p>
          <a:p>
            <a:pPr algn="ctr"/>
            <a:endParaRPr lang="en-US" sz="3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2AD6CE7-C51F-49D8-BF53-D78A741C60B4}"/>
              </a:ext>
            </a:extLst>
          </p:cNvPr>
          <p:cNvPicPr>
            <a:picLocks noChangeAspect="1"/>
          </p:cNvPicPr>
          <p:nvPr/>
        </p:nvPicPr>
        <p:blipFill>
          <a:blip r:embed="rId3"/>
          <a:stretch>
            <a:fillRect/>
          </a:stretch>
        </p:blipFill>
        <p:spPr>
          <a:xfrm>
            <a:off x="1961144" y="2821080"/>
            <a:ext cx="8082984" cy="3488446"/>
          </a:xfrm>
          <a:prstGeom prst="rect">
            <a:avLst/>
          </a:prstGeom>
        </p:spPr>
      </p:pic>
    </p:spTree>
    <p:extLst>
      <p:ext uri="{BB962C8B-B14F-4D97-AF65-F5344CB8AC3E}">
        <p14:creationId xmlns:p14="http://schemas.microsoft.com/office/powerpoint/2010/main" val="16348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F33E60-B9B3-4501-BECE-751E14639A78}"/>
              </a:ext>
            </a:extLst>
          </p:cNvPr>
          <p:cNvPicPr>
            <a:picLocks noChangeAspect="1"/>
          </p:cNvPicPr>
          <p:nvPr/>
        </p:nvPicPr>
        <p:blipFill>
          <a:blip r:embed="rId2"/>
          <a:stretch>
            <a:fillRect/>
          </a:stretch>
        </p:blipFill>
        <p:spPr>
          <a:xfrm>
            <a:off x="1514475" y="447675"/>
            <a:ext cx="9163050" cy="5962650"/>
          </a:xfrm>
          <a:prstGeom prst="rect">
            <a:avLst/>
          </a:prstGeom>
        </p:spPr>
      </p:pic>
    </p:spTree>
    <p:extLst>
      <p:ext uri="{BB962C8B-B14F-4D97-AF65-F5344CB8AC3E}">
        <p14:creationId xmlns:p14="http://schemas.microsoft.com/office/powerpoint/2010/main" val="2776250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ustom 1">
      <a:majorFont>
        <a:latin typeface="Times New Roman"/>
        <a:ea typeface=""/>
        <a:cs typeface=""/>
      </a:majorFont>
      <a:minorFont>
        <a:latin typeface="Times New Roman"/>
        <a:ea typeface=""/>
        <a:cs typeface=""/>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{567F19D3-715E-40D1-AB30-ABD43398D762}tf78438558_win32</Template>
  <TotalTime>410</TotalTime>
  <Words>1131</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Cambria Math</vt:lpstr>
      <vt:lpstr>Garamond</vt:lpstr>
      <vt:lpstr>Times New Roman</vt:lpstr>
      <vt:lpstr>SavonVTI</vt:lpstr>
      <vt:lpstr>Giải tích số NUMERICAL ANALYSIS Chương 1: Sai số</vt:lpstr>
      <vt:lpstr>NỘI DUNG MÔN HỌC</vt:lpstr>
      <vt:lpstr>Chương 1: SAI SỐ</vt:lpstr>
      <vt:lpstr>Vai trò của Sai số tính toán (làm tròn số)</vt:lpstr>
      <vt:lpstr>PowerPoint Presentation</vt:lpstr>
      <vt:lpstr>PowerPoint Presentation</vt:lpstr>
      <vt:lpstr>PowerPoint Presentation</vt:lpstr>
      <vt:lpstr>PowerPoint Presentation</vt:lpstr>
      <vt:lpstr>PowerPoint Presentation</vt:lpstr>
      <vt:lpstr>PowerPoint Presentation</vt:lpstr>
      <vt:lpstr>Biểu diễn dấu chấm động/part 1  floating point representation</vt:lpstr>
      <vt:lpstr>Biểu diễn dấu chấm động/part 2  floating point representation</vt:lpstr>
      <vt:lpstr>Biểu diễn dấu chấm động/part 3  floating point representation</vt:lpstr>
      <vt:lpstr>Sai số tuyệt đối/tương đối</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tích số NUMERICAL ANALYSIS</dc:title>
  <dc:creator>Phi Hà</dc:creator>
  <cp:lastModifiedBy>Phi Hà</cp:lastModifiedBy>
  <cp:revision>205</cp:revision>
  <dcterms:created xsi:type="dcterms:W3CDTF">2021-09-19T05:16:51Z</dcterms:created>
  <dcterms:modified xsi:type="dcterms:W3CDTF">2021-09-19T16:11:32Z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