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7C089A-5CC1-4AE6-970B-1F0AC98AFEE5}">
          <p14:sldIdLst>
            <p14:sldId id="256"/>
            <p14:sldId id="275"/>
          </p14:sldIdLst>
        </p14:section>
        <p14:section name="Đặt bài toán" id="{3DEA09B9-10D2-4AFD-B6B1-06BAB2FC274B}">
          <p14:sldIdLst>
            <p14:sldId id="257"/>
            <p14:sldId id="259"/>
          </p14:sldIdLst>
        </p14:section>
        <p14:section name="PP Tìm kiếm tăng dần" id="{DB4B85EB-9301-401A-BA9E-223C101DDD86}">
          <p14:sldIdLst>
            <p14:sldId id="258"/>
            <p14:sldId id="260"/>
          </p14:sldIdLst>
        </p14:section>
        <p14:section name="PP Phân đôi" id="{3F0C99BC-57E0-4A23-83F9-33C729BAF75B}">
          <p14:sldIdLst>
            <p14:sldId id="262"/>
          </p14:sldIdLst>
        </p14:section>
        <p14:section name="PP Newton" id="{465BF254-4BD6-49AC-9F59-C66685C26B88}">
          <p14:sldIdLst>
            <p14:sldId id="261"/>
            <p14:sldId id="263"/>
            <p14:sldId id="265"/>
            <p14:sldId id="266"/>
            <p14:sldId id="267"/>
          </p14:sldIdLst>
        </p14:section>
        <p14:section name="Newton Fractal" id="{0FCDC052-519B-494C-9B71-37FCB4E941A3}">
          <p14:sldIdLst>
            <p14:sldId id="269"/>
            <p14:sldId id="270"/>
            <p14:sldId id="271"/>
          </p14:sldIdLst>
        </p14:section>
        <p14:section name="PP Lặp đơn" id="{0EF6FDB4-3B86-4CE0-883B-36D4A03ED40D}">
          <p14:sldIdLst>
            <p14:sldId id="272"/>
            <p14:sldId id="273"/>
          </p14:sldIdLst>
        </p14:section>
        <p14:section name="PT Đa Thức" id="{5016D992-8D53-4792-B4CC-AA6DAD6AD7F9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13.xml"/><Relationship Id="rId5" Type="http://schemas.openxmlformats.org/officeDocument/2006/relationships/slide" Target="slide5.xml"/><Relationship Id="rId15" Type="http://schemas.openxmlformats.org/officeDocument/2006/relationships/slide" Target="slide18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slide" Target="slide8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0" y="2032986"/>
            <a:ext cx="10705840" cy="1396014"/>
          </a:xfrm>
        </p:spPr>
        <p:txBody>
          <a:bodyPr>
            <a:normAutofit fontScale="90000"/>
          </a:bodyPr>
          <a:lstStyle/>
          <a:p>
            <a:r>
              <a:rPr lang="en-US" dirty="0"/>
              <a:t>Chương 3: </a:t>
            </a:r>
            <a:r>
              <a:rPr lang="en-US" dirty="0">
                <a:cs typeface="Arial" panose="020B0604020202020204" pitchFamily="34" charset="0"/>
              </a:rPr>
              <a:t>GIẢI GẦN ĐÚNG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PHƯƠNG TRÌNH ĐẠI SỐ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(ROOT FINDING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7625287" cy="194733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Tài liệu: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Giải Tích Số, Phạm </a:t>
            </a:r>
            <a:r>
              <a:rPr lang="en-US" dirty="0" err="1">
                <a:solidFill>
                  <a:schemeClr val="tx1"/>
                </a:solidFill>
              </a:rPr>
              <a:t>Kỳ</a:t>
            </a:r>
            <a:r>
              <a:rPr lang="en-US" dirty="0">
                <a:solidFill>
                  <a:schemeClr val="tx1"/>
                </a:solidFill>
              </a:rPr>
              <a:t> Anh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Numerical methods in Engineering with Python 3, </a:t>
            </a:r>
            <a:r>
              <a:rPr lang="en-US" dirty="0" err="1">
                <a:solidFill>
                  <a:schemeClr val="tx1"/>
                </a:solidFill>
              </a:rPr>
              <a:t>Kiusalaas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Elementary Numerical Analysis, Atkinson and Han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76211" y="5586153"/>
            <a:ext cx="371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Tác giả: TS. Hà Phi</a:t>
            </a:r>
          </a:p>
          <a:p>
            <a:r>
              <a:rPr lang="en-US" b="1" dirty="0"/>
              <a:t>Khoa Toán – Cơ -  Tin học</a:t>
            </a:r>
          </a:p>
          <a:p>
            <a:r>
              <a:rPr lang="en-US" b="1" dirty="0"/>
              <a:t>ĐHKHTN, ĐHQGHN</a:t>
            </a: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132513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E794-82A0-24FC-FB3F-F2AC09A3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49" y="296030"/>
            <a:ext cx="10492776" cy="504825"/>
          </a:xfrm>
        </p:spPr>
        <p:txBody>
          <a:bodyPr>
            <a:normAutofit fontScale="90000"/>
          </a:bodyPr>
          <a:lstStyle/>
          <a:p>
            <a:r>
              <a:rPr lang="en-US" dirty="0"/>
              <a:t>Khi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 phân kỳ?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00D8B-15CC-3D86-4995-1E3DEC84D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328" y="958735"/>
            <a:ext cx="5418141" cy="26874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ED1D1-1502-EB7D-DBE2-E18F1AC88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26" y="3804082"/>
            <a:ext cx="14859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F01D-90A7-E184-35D7-470F3387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5847"/>
            <a:ext cx="10235322" cy="1227686"/>
          </a:xfrm>
        </p:spPr>
        <p:txBody>
          <a:bodyPr/>
          <a:lstStyle/>
          <a:p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tụ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D63838-0E64-7118-9F04-24186EB1F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24" y="3842550"/>
            <a:ext cx="6420692" cy="9625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142973-B681-43AF-7F14-6FDB4508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4" y="1896516"/>
            <a:ext cx="7068761" cy="1464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E1CA2E-9412-73FC-1275-8B89192A56A2}"/>
              </a:ext>
            </a:extLst>
          </p:cNvPr>
          <p:cNvSpPr txBox="1"/>
          <p:nvPr/>
        </p:nvSpPr>
        <p:spPr>
          <a:xfrm>
            <a:off x="684212" y="5198108"/>
            <a:ext cx="11158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f’(x*) != 0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Newton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hội</a:t>
            </a:r>
            <a:r>
              <a:rPr lang="en-US" sz="2800" dirty="0"/>
              <a:t> </a:t>
            </a:r>
            <a:r>
              <a:rPr lang="en-US" sz="2800" dirty="0" err="1"/>
              <a:t>tụ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2.</a:t>
            </a:r>
          </a:p>
        </p:txBody>
      </p:sp>
    </p:spTree>
    <p:extLst>
      <p:ext uri="{BB962C8B-B14F-4D97-AF65-F5344CB8AC3E}">
        <p14:creationId xmlns:p14="http://schemas.microsoft.com/office/powerpoint/2010/main" val="219091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8C42-B62A-0636-50E4-9E9382F1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41" y="-29952"/>
            <a:ext cx="8534400" cy="1507067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BB7D-DA7E-C89F-30BE-DFC1C820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41" y="1369380"/>
            <a:ext cx="5982918" cy="1028069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hệ có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bội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 f(x) = (x-1)**3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73846-CDB1-8DFD-6781-3353BDC3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37" y="2160695"/>
            <a:ext cx="7796999" cy="2175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ECB3A-F1B4-8510-28DA-622941013088}"/>
              </a:ext>
            </a:extLst>
          </p:cNvPr>
          <p:cNvSpPr txBox="1"/>
          <p:nvPr/>
        </p:nvSpPr>
        <p:spPr>
          <a:xfrm>
            <a:off x="891837" y="4696287"/>
            <a:ext cx="1086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Newton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hội</a:t>
            </a:r>
            <a:r>
              <a:rPr lang="en-US" sz="2800" dirty="0"/>
              <a:t> </a:t>
            </a:r>
            <a:r>
              <a:rPr lang="en-US" sz="2800" dirty="0" err="1"/>
              <a:t>tụ</a:t>
            </a:r>
            <a:r>
              <a:rPr lang="en-US" sz="2800" dirty="0"/>
              <a:t> </a:t>
            </a:r>
            <a:r>
              <a:rPr lang="en-US" sz="2800" dirty="0" err="1"/>
              <a:t>bậc</a:t>
            </a:r>
            <a:r>
              <a:rPr lang="en-US" sz="2800" dirty="0"/>
              <a:t> 1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thôi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95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5D3-6FE8-A4F4-89A3-907FB7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759"/>
            <a:ext cx="5805365" cy="493041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fractal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014E-E1A6-5F01-1C1A-9E7B1CDB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5" y="1118632"/>
            <a:ext cx="3290024" cy="16334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Newton fractal sinh </a:t>
            </a:r>
            <a:r>
              <a:rPr lang="en-US" dirty="0" err="1">
                <a:solidFill>
                  <a:schemeClr val="tx1"/>
                </a:solidFill>
              </a:rPr>
              <a:t>bởi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Newton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f(x) = x**3 − 1.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14B97B-05BA-0748-64C3-473889B4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422" y="892158"/>
            <a:ext cx="7510572" cy="56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5D3-6FE8-A4F4-89A3-907FB7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759"/>
            <a:ext cx="5805365" cy="493041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fractal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014E-E1A6-5F01-1C1A-9E7B1CDB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5" y="1118632"/>
            <a:ext cx="3290024" cy="18376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Newton fractal sinh </a:t>
            </a:r>
            <a:r>
              <a:rPr lang="en-US" dirty="0" err="1">
                <a:solidFill>
                  <a:schemeClr val="tx1"/>
                </a:solidFill>
              </a:rPr>
              <a:t>bởi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phương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pháp</a:t>
            </a:r>
            <a:r>
              <a:rPr lang="en-US" dirty="0">
                <a:solidFill>
                  <a:schemeClr val="tx1"/>
                </a:solidFill>
              </a:rPr>
              <a:t> Newton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f(x) = x**6 + x**3 − 1.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94831-D5EC-09B9-CBA3-2CD9DC0B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61" y="850367"/>
            <a:ext cx="7443038" cy="581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35D3-6FE8-A4F4-89A3-907FB77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2759"/>
            <a:ext cx="5805365" cy="493041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 fractal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014E-E1A6-5F01-1C1A-9E7B1CDB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04" y="1118631"/>
            <a:ext cx="4364223" cy="2725399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8000" dirty="0">
                <a:solidFill>
                  <a:schemeClr val="tx1"/>
                </a:solidFill>
              </a:rPr>
              <a:t>Newton fractal sinh </a:t>
            </a:r>
            <a:r>
              <a:rPr lang="en-US" sz="8000" dirty="0" err="1">
                <a:solidFill>
                  <a:schemeClr val="tx1"/>
                </a:solidFill>
              </a:rPr>
              <a:t>bởi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phương</a:t>
            </a:r>
            <a:r>
              <a:rPr lang="en-US" sz="8000" dirty="0">
                <a:solidFill>
                  <a:schemeClr val="tx1"/>
                </a:solidFill>
              </a:rPr>
              <a:t> 	</a:t>
            </a:r>
            <a:r>
              <a:rPr lang="en-US" sz="8000" dirty="0" err="1">
                <a:solidFill>
                  <a:schemeClr val="tx1"/>
                </a:solidFill>
              </a:rPr>
              <a:t>pháp</a:t>
            </a:r>
            <a:r>
              <a:rPr lang="en-US" sz="8000" dirty="0">
                <a:solidFill>
                  <a:schemeClr val="tx1"/>
                </a:solidFill>
              </a:rPr>
              <a:t> Newton </a:t>
            </a:r>
            <a:r>
              <a:rPr lang="en-US" sz="8000" dirty="0" err="1">
                <a:solidFill>
                  <a:schemeClr val="tx1"/>
                </a:solidFill>
              </a:rPr>
              <a:t>cho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hàm</a:t>
            </a:r>
            <a:r>
              <a:rPr lang="en-US" sz="8000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    	 f(x) = x**3 – 2 * x + 2.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8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dirty="0" err="1">
                <a:solidFill>
                  <a:schemeClr val="tx1"/>
                </a:solidFill>
              </a:rPr>
              <a:t>Các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điểm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đỏ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là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các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điều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kiện</a:t>
            </a:r>
            <a:r>
              <a:rPr lang="en-US" sz="8000" dirty="0">
                <a:solidFill>
                  <a:schemeClr val="tx1"/>
                </a:solidFill>
              </a:rPr>
              <a:t> ban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1"/>
                </a:solidFill>
              </a:rPr>
              <a:t>     	đầu x_0 </a:t>
            </a:r>
            <a:r>
              <a:rPr lang="en-US" sz="8000" dirty="0" err="1">
                <a:solidFill>
                  <a:schemeClr val="tx1"/>
                </a:solidFill>
              </a:rPr>
              <a:t>mà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tại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đó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phương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pháp</a:t>
            </a:r>
            <a:r>
              <a:rPr lang="en-US" sz="8000" dirty="0">
                <a:solidFill>
                  <a:schemeClr val="tx1"/>
                </a:solidFill>
              </a:rPr>
              <a:t>  	Newton </a:t>
            </a:r>
            <a:r>
              <a:rPr lang="en-US" sz="8000" dirty="0" err="1">
                <a:solidFill>
                  <a:schemeClr val="tx1"/>
                </a:solidFill>
              </a:rPr>
              <a:t>không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hội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tụ</a:t>
            </a:r>
            <a:r>
              <a:rPr lang="en-US" sz="8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39480-816E-517F-F969-003E0691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308" y="510300"/>
            <a:ext cx="6067887" cy="60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6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8E251-0E5C-6068-E942-ACD85B17D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703" y="1046455"/>
            <a:ext cx="9032594" cy="56828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30DD7-D5D1-63E7-6AC3-E009AA678DF8}"/>
              </a:ext>
            </a:extLst>
          </p:cNvPr>
          <p:cNvSpPr txBox="1"/>
          <p:nvPr/>
        </p:nvSpPr>
        <p:spPr>
          <a:xfrm>
            <a:off x="3497803" y="261892"/>
            <a:ext cx="5708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FIXED POINT ITERATION (1)</a:t>
            </a:r>
          </a:p>
        </p:txBody>
      </p:sp>
    </p:spTree>
    <p:extLst>
      <p:ext uri="{BB962C8B-B14F-4D97-AF65-F5344CB8AC3E}">
        <p14:creationId xmlns:p14="http://schemas.microsoft.com/office/powerpoint/2010/main" val="253705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F83A3-48C7-969C-97DF-32271C8C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67" y="1009996"/>
            <a:ext cx="9566568" cy="4056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11753-B5EE-6440-5109-7C37B093D231}"/>
              </a:ext>
            </a:extLst>
          </p:cNvPr>
          <p:cNvSpPr txBox="1"/>
          <p:nvPr/>
        </p:nvSpPr>
        <p:spPr>
          <a:xfrm>
            <a:off x="1113267" y="5465115"/>
            <a:ext cx="9566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vậy</a:t>
            </a:r>
            <a:r>
              <a:rPr lang="en-US" sz="2400" dirty="0"/>
              <a:t> ở </a:t>
            </a:r>
            <a:r>
              <a:rPr lang="en-US" sz="2400" dirty="0" err="1"/>
              <a:t>đây</a:t>
            </a:r>
            <a:r>
              <a:rPr lang="en-US" sz="2400" dirty="0"/>
              <a:t> có 2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tra (</a:t>
            </a:r>
            <a:r>
              <a:rPr lang="en-US" sz="2400" dirty="0" err="1"/>
              <a:t>ntn</a:t>
            </a:r>
            <a:r>
              <a:rPr lang="en-US" sz="2400" dirty="0"/>
              <a:t>?)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g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[</a:t>
            </a:r>
            <a:r>
              <a:rPr lang="en-US" sz="2400" dirty="0" err="1"/>
              <a:t>a,b</a:t>
            </a:r>
            <a:r>
              <a:rPr lang="en-US" sz="2400" dirty="0"/>
              <a:t>] vào [</a:t>
            </a:r>
            <a:r>
              <a:rPr lang="en-US" sz="2400" dirty="0" err="1"/>
              <a:t>a,b</a:t>
            </a:r>
            <a:r>
              <a:rPr lang="en-US" sz="2400" dirty="0"/>
              <a:t>]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co,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(3.4).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2F68-73DB-0A3B-3E89-35E646F056E8}"/>
              </a:ext>
            </a:extLst>
          </p:cNvPr>
          <p:cNvSpPr txBox="1"/>
          <p:nvPr/>
        </p:nvSpPr>
        <p:spPr>
          <a:xfrm>
            <a:off x="3042082" y="344306"/>
            <a:ext cx="61078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FIXED POINT ITERATION (2)</a:t>
            </a:r>
          </a:p>
        </p:txBody>
      </p:sp>
    </p:spTree>
    <p:extLst>
      <p:ext uri="{BB962C8B-B14F-4D97-AF65-F5344CB8AC3E}">
        <p14:creationId xmlns:p14="http://schemas.microsoft.com/office/powerpoint/2010/main" val="410609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44DE6-8C58-1594-9F21-D9E48FC3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16" y="452761"/>
            <a:ext cx="6941594" cy="60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4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7337F422-FBB5-5216-EE02-5E7F212BB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4055391"/>
                  </p:ext>
                </p:extLst>
              </p:nvPr>
            </p:nvGraphicFramePr>
            <p:xfrm>
              <a:off x="665824" y="62458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DEA09B9-10D2-4AFD-B6B1-06BAB2FC274B}">
                    <psez:zmPr id="{CAA3DE98-B0AD-44BE-A12E-04370E841A02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37F422-FBB5-5216-EE02-5E7F212BB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5824" y="62458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F844160F-AE31-2929-B772-4EACD02A3F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1387118"/>
                  </p:ext>
                </p:extLst>
              </p:nvPr>
            </p:nvGraphicFramePr>
            <p:xfrm>
              <a:off x="4120718" y="62458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B4B85EB-9301-401A-BA9E-223C101DDD86}">
                    <psez:zmPr id="{BC91A378-9D3D-4350-BD04-E3370929C5B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844160F-AE31-2929-B772-4EACD02A3F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0718" y="62458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F0EC1D24-363A-FD97-F126-36DC9761DB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2060576"/>
                  </p:ext>
                </p:extLst>
              </p:nvPr>
            </p:nvGraphicFramePr>
            <p:xfrm>
              <a:off x="7766482" y="68820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F0C99BC-57E0-4A23-83F9-33C729BAF75B}">
                    <psez:zmPr id="{9B9650DB-B85E-485A-9592-D5685AC90F22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3" name="Section Zoom 2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0EC1D24-363A-FD97-F126-36DC9761DB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66482" y="68820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5" name="Section Zoom 24">
                <a:extLst>
                  <a:ext uri="{FF2B5EF4-FFF2-40B4-BE49-F238E27FC236}">
                    <a16:creationId xmlns:a16="http://schemas.microsoft.com/office/drawing/2014/main" id="{50120BD3-7DA5-D9AA-3C4A-57A92A1B02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0084027"/>
                  </p:ext>
                </p:extLst>
              </p:nvPr>
            </p:nvGraphicFramePr>
            <p:xfrm>
              <a:off x="665824" y="271675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465BF254-4BD6-49AC-9F59-C66685C26B88}">
                    <psez:zmPr id="{913DF50A-3082-49E9-B1A3-26767BDA513C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5" name="Section Zoom 2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0120BD3-7DA5-D9AA-3C4A-57A92A1B02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5824" y="271675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7" name="Section Zoom 26">
                <a:extLst>
                  <a:ext uri="{FF2B5EF4-FFF2-40B4-BE49-F238E27FC236}">
                    <a16:creationId xmlns:a16="http://schemas.microsoft.com/office/drawing/2014/main" id="{7BE155E6-1C0A-CCA4-275E-CB6FC3BFB7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963146"/>
                  </p:ext>
                </p:extLst>
              </p:nvPr>
            </p:nvGraphicFramePr>
            <p:xfrm>
              <a:off x="4120718" y="269557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FCDC052-519B-494C-9B71-37FCB4E941A3}">
                    <psez:zmPr id="{859103F7-3F19-4A34-800E-F9A1F2F04463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7" name="Section Zoom 26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7BE155E6-1C0A-CCA4-275E-CB6FC3BFB7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0718" y="269557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9" name="Section Zoom 28">
                <a:extLst>
                  <a:ext uri="{FF2B5EF4-FFF2-40B4-BE49-F238E27FC236}">
                    <a16:creationId xmlns:a16="http://schemas.microsoft.com/office/drawing/2014/main" id="{5C46E7DE-5071-4C26-73AC-3800E5385C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495437"/>
                  </p:ext>
                </p:extLst>
              </p:nvPr>
            </p:nvGraphicFramePr>
            <p:xfrm>
              <a:off x="7766482" y="271675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0EF6FDB4-3B86-4CE0-883B-36D4A03ED40D}">
                    <psez:zmPr id="{D89A5ABB-7095-45CB-BB1A-F74CE848148D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9" name="Section Zoom 2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C46E7DE-5071-4C26-73AC-3800E5385C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66482" y="271675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1" name="Section Zoom 30">
                <a:extLst>
                  <a:ext uri="{FF2B5EF4-FFF2-40B4-BE49-F238E27FC236}">
                    <a16:creationId xmlns:a16="http://schemas.microsoft.com/office/drawing/2014/main" id="{02062F12-EE64-7850-16A3-74C1A394B4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8753363"/>
                  </p:ext>
                </p:extLst>
              </p:nvPr>
            </p:nvGraphicFramePr>
            <p:xfrm>
              <a:off x="665824" y="463784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016D992-8D53-4792-B4CC-AA6DAD6AD7F9}">
                    <psez:zmPr id="{C13A9E1D-8592-41D2-894F-B94A8529CB6A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1" name="Section Zoom 30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02062F12-EE64-7850-16A3-74C1A394B4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824" y="463784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5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Đặt Bài Toán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BD847-179E-B57A-279A-ACF49AD2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3" y="905589"/>
            <a:ext cx="4388789" cy="3772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BEE6A-543C-E37E-ED06-9C38F65DF770}"/>
              </a:ext>
            </a:extLst>
          </p:cNvPr>
          <p:cNvSpPr txBox="1"/>
          <p:nvPr/>
        </p:nvSpPr>
        <p:spPr>
          <a:xfrm>
            <a:off x="5937379" y="906109"/>
            <a:ext cx="58378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(Incremental search)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(Bisection)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Newton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b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TH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75980-3601-F967-1529-CB6BEA44B74A}"/>
              </a:ext>
            </a:extLst>
          </p:cNvPr>
          <p:cNvSpPr txBox="1"/>
          <p:nvPr/>
        </p:nvSpPr>
        <p:spPr>
          <a:xfrm>
            <a:off x="5937379" y="4881414"/>
            <a:ext cx="515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(Heading)"/>
              </a:rPr>
              <a:t>MỤC TIÊU CHƯƠNG</a:t>
            </a:r>
          </a:p>
        </p:txBody>
      </p:sp>
    </p:spTree>
    <p:extLst>
      <p:ext uri="{BB962C8B-B14F-4D97-AF65-F5344CB8AC3E}">
        <p14:creationId xmlns:p14="http://schemas.microsoft.com/office/powerpoint/2010/main" val="215439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B726-AA76-FA00-6134-700177A9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33" y="92885"/>
            <a:ext cx="8534400" cy="1507067"/>
          </a:xfrm>
        </p:spPr>
        <p:txBody>
          <a:bodyPr/>
          <a:lstStyle/>
          <a:p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cap="none" dirty="0"/>
              <a:t>f(x)=0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209D-D33C-4F71-20F3-BD9E6174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57" y="641412"/>
            <a:ext cx="5610056" cy="3615267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Bất kỳ phương trình nào </a:t>
            </a:r>
            <a:r>
              <a:rPr lang="en-US" dirty="0">
                <a:solidFill>
                  <a:schemeClr val="tx1"/>
                </a:solidFill>
              </a:rPr>
              <a:t>có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g(x) = h(x) </a:t>
            </a:r>
            <a:r>
              <a:rPr lang="en-US" dirty="0" err="1">
                <a:solidFill>
                  <a:schemeClr val="tx1"/>
                </a:solidFill>
              </a:rPr>
              <a:t>đều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có thể được viết dưới dạng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</a:t>
            </a:r>
            <a:r>
              <a:rPr lang="vi-VN" dirty="0">
                <a:solidFill>
                  <a:schemeClr val="tx1"/>
                </a:solidFill>
              </a:rPr>
              <a:t>f(x) = g(x) - h(x) = 0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Ví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Tìm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en-US" dirty="0" err="1">
                <a:solidFill>
                  <a:schemeClr val="tx1"/>
                </a:solidFill>
              </a:rPr>
              <a:t>để</a:t>
            </a:r>
            <a:r>
              <a:rPr lang="en-US" dirty="0">
                <a:solidFill>
                  <a:schemeClr val="tx1"/>
                </a:solidFill>
              </a:rPr>
              <a:t> cos(x) = x  </a:t>
            </a:r>
            <a:r>
              <a:rPr lang="en-US" dirty="0" err="1">
                <a:solidFill>
                  <a:schemeClr val="tx1"/>
                </a:solidFill>
              </a:rPr>
              <a:t>tức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PT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f(x) = cos(x) - x =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3B288-B2C1-0F47-244B-35A5916F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6" y="3554965"/>
            <a:ext cx="3699855" cy="2972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3643B-3E28-9004-63C2-835CB8FB58B1}"/>
              </a:ext>
            </a:extLst>
          </p:cNvPr>
          <p:cNvSpPr txBox="1"/>
          <p:nvPr/>
        </p:nvSpPr>
        <p:spPr>
          <a:xfrm>
            <a:off x="6498454" y="3554965"/>
            <a:ext cx="45631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Hàm có phức tạp để đánh giá không?</a:t>
            </a:r>
            <a:endParaRPr lang="en-US" sz="2000" dirty="0"/>
          </a:p>
          <a:p>
            <a:r>
              <a:rPr lang="en-US" sz="2000" dirty="0" err="1"/>
              <a:t>Nghiệm</a:t>
            </a:r>
            <a:r>
              <a:rPr lang="vi-VN" sz="2000" dirty="0"/>
              <a:t> </a:t>
            </a:r>
            <a:r>
              <a:rPr lang="en-US" sz="2000" dirty="0" err="1"/>
              <a:t>xấp</a:t>
            </a:r>
            <a:r>
              <a:rPr lang="en-US" sz="2000" dirty="0"/>
              <a:t> </a:t>
            </a:r>
            <a:r>
              <a:rPr lang="en-US" sz="2000" dirty="0" err="1"/>
              <a:t>xỉ</a:t>
            </a:r>
            <a:r>
              <a:rPr lang="en-US" sz="2000" dirty="0"/>
              <a:t> </a:t>
            </a:r>
            <a:r>
              <a:rPr lang="vi-VN" sz="2000" dirty="0"/>
              <a:t>cần chính xác đến mức nào?</a:t>
            </a:r>
            <a:endParaRPr lang="en-US" sz="2000" dirty="0"/>
          </a:p>
          <a:p>
            <a:r>
              <a:rPr lang="vi-VN" sz="2000" dirty="0"/>
              <a:t>Phương pháp phải nhanh / mạnh đến mức nào?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DD568-5FB8-E40E-318F-996128797C67}"/>
              </a:ext>
            </a:extLst>
          </p:cNvPr>
          <p:cNvSpPr txBox="1"/>
          <p:nvPr/>
        </p:nvSpPr>
        <p:spPr>
          <a:xfrm>
            <a:off x="6533965" y="5566299"/>
            <a:ext cx="4864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LỰA CHỌN PHƯƠNG PHÁP</a:t>
            </a:r>
          </a:p>
        </p:txBody>
      </p:sp>
    </p:spTree>
    <p:extLst>
      <p:ext uri="{BB962C8B-B14F-4D97-AF65-F5344CB8AC3E}">
        <p14:creationId xmlns:p14="http://schemas.microsoft.com/office/powerpoint/2010/main" val="171665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5B6-AC78-54E8-8006-8FEF406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1" y="420538"/>
            <a:ext cx="8534400" cy="1507067"/>
          </a:xfrm>
        </p:spPr>
        <p:txBody>
          <a:bodyPr/>
          <a:lstStyle/>
          <a:p>
            <a:r>
              <a:rPr lang="en-US" dirty="0"/>
              <a:t>PHƯƠNG PHÁP TÌM KIẾM TĂNG DẦN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0FB0-F021-B6E1-CD32-20828A84A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17407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x bị </a:t>
            </a:r>
            <a:r>
              <a:rPr lang="en-US" dirty="0" err="1">
                <a:solidFill>
                  <a:schemeClr val="tx1"/>
                </a:solidFill>
              </a:rPr>
              <a:t>bó</a:t>
            </a:r>
            <a:r>
              <a:rPr lang="en-US" dirty="0">
                <a:solidFill>
                  <a:schemeClr val="tx1"/>
                </a:solidFill>
              </a:rPr>
              <a:t> lại (bracketed) trong </a:t>
            </a:r>
            <a:r>
              <a:rPr lang="en-US" dirty="0" err="1">
                <a:solidFill>
                  <a:schemeClr val="tx1"/>
                </a:solidFill>
              </a:rPr>
              <a:t>khoảng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a,b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f(a) &amp; f(b)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Chú</a:t>
            </a:r>
            <a:r>
              <a:rPr lang="en-US" dirty="0">
                <a:solidFill>
                  <a:schemeClr val="tx1"/>
                </a:solidFill>
              </a:rPr>
              <a:t> ý: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Có TH f(a), f(b) </a:t>
            </a:r>
            <a:r>
              <a:rPr lang="en-US" dirty="0" err="1">
                <a:solidFill>
                  <a:schemeClr val="tx1"/>
                </a:solidFill>
              </a:rPr>
              <a:t>trái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nhưng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có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Có TH </a:t>
            </a:r>
            <a:r>
              <a:rPr lang="en-US" dirty="0" err="1">
                <a:solidFill>
                  <a:schemeClr val="tx1"/>
                </a:solidFill>
              </a:rPr>
              <a:t>nghiệm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không</a:t>
            </a:r>
            <a:r>
              <a:rPr lang="en-US" dirty="0">
                <a:solidFill>
                  <a:schemeClr val="tx1"/>
                </a:solidFill>
              </a:rPr>
              <a:t> bị </a:t>
            </a:r>
            <a:r>
              <a:rPr lang="en-US" dirty="0" err="1">
                <a:solidFill>
                  <a:schemeClr val="tx1"/>
                </a:solidFill>
              </a:rPr>
              <a:t>bó</a:t>
            </a:r>
            <a:r>
              <a:rPr lang="en-US" dirty="0">
                <a:solidFill>
                  <a:schemeClr val="tx1"/>
                </a:solidFill>
              </a:rPr>
              <a:t> lại.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472B5-32CA-C0C6-F21B-DDBB010BA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08" y="4080677"/>
            <a:ext cx="5610952" cy="228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9FFC5-EF74-8883-AD6E-436D007D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87" y="4084787"/>
            <a:ext cx="3536165" cy="22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EF83-D20E-D7E2-3E71-A4558BD8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313" y="0"/>
            <a:ext cx="8534400" cy="1507067"/>
          </a:xfrm>
        </p:spPr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12722-39AC-2321-DFF6-7EC8C8D67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266133"/>
            <a:ext cx="6817419" cy="24142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F112AF-3AD4-C687-2D02-95D33771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925998"/>
            <a:ext cx="1963547" cy="2684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BF55D-E5A5-354A-39AA-8837606F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83" y="3925998"/>
            <a:ext cx="2563048" cy="26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E4DA-3187-7A5E-ED15-CAC537F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-67734"/>
            <a:ext cx="8534400" cy="1507067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phân </a:t>
            </a:r>
            <a:r>
              <a:rPr lang="en-US" dirty="0" err="1"/>
              <a:t>đôi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4D311-4F4F-9279-F36F-D4956B2C6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238" y="3625071"/>
            <a:ext cx="5429250" cy="2743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7F2A-85C3-0771-A2F9-39596F733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08" y="1757596"/>
            <a:ext cx="4064360" cy="4570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776B4-CD5B-2AFB-A869-50587E81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018" y="1267324"/>
            <a:ext cx="1523150" cy="796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1995A-D02F-3D92-C3D4-33EADC33D1A2}"/>
              </a:ext>
            </a:extLst>
          </p:cNvPr>
          <p:cNvSpPr txBox="1"/>
          <p:nvPr/>
        </p:nvSpPr>
        <p:spPr>
          <a:xfrm>
            <a:off x="842994" y="2220883"/>
            <a:ext cx="5429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dirty="0" err="1"/>
              <a:t>hoặc</a:t>
            </a:r>
            <a:r>
              <a:rPr lang="en-US" dirty="0"/>
              <a:t>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9F5B9F-A340-A5F8-56C7-F53B1C2E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62" y="2753572"/>
            <a:ext cx="2390775" cy="419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E1B9985-0E37-80CE-71F5-5195DF35F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8023" y="2739116"/>
            <a:ext cx="23526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E8FB-47A8-BDE4-A194-642A9048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5401"/>
            <a:ext cx="8534400" cy="1507067"/>
          </a:xfrm>
        </p:spPr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newton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DA05-EA88-1A20-05B0-1352FE83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16199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phát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từ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triển</a:t>
            </a:r>
            <a:r>
              <a:rPr lang="en-US" dirty="0">
                <a:solidFill>
                  <a:schemeClr val="tx1"/>
                </a:solidFill>
              </a:rPr>
              <a:t> Taylor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					</a:t>
            </a:r>
            <a:r>
              <a:rPr lang="en-US" dirty="0" err="1">
                <a:solidFill>
                  <a:schemeClr val="tx1"/>
                </a:solidFill>
              </a:rPr>
              <a:t>thì</a:t>
            </a:r>
            <a:r>
              <a:rPr lang="en-US" dirty="0">
                <a:solidFill>
                  <a:schemeClr val="tx1"/>
                </a:solidFill>
              </a:rPr>
              <a:t> ta có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 </a:t>
            </a:r>
            <a:r>
              <a:rPr lang="en-US" dirty="0" err="1">
                <a:solidFill>
                  <a:schemeClr val="tx1"/>
                </a:solidFill>
              </a:rPr>
              <a:t>đó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E4A0D-A107-6604-160A-91867150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143" y="2122572"/>
            <a:ext cx="4072679" cy="490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E08B2-28BD-7C47-F247-19BA7D654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67" y="2906505"/>
            <a:ext cx="155257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E653E-82C6-F42B-E621-845B4477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92" y="2880277"/>
            <a:ext cx="3905250" cy="438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01BFA3-4A63-C206-4EF0-27F9D67F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280" y="3645589"/>
            <a:ext cx="2752725" cy="1057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CD1A19-A97B-32EC-C73D-F98C464AD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6280" y="5003798"/>
            <a:ext cx="3848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C57B-4817-232F-61C1-CF4FAC1B4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67" y="0"/>
            <a:ext cx="10688085" cy="609895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err="1">
                <a:solidFill>
                  <a:schemeClr val="tx1"/>
                </a:solidFill>
              </a:rPr>
              <a:t>Ví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dụ</a:t>
            </a:r>
            <a:r>
              <a:rPr lang="en-US" sz="8000" dirty="0">
                <a:solidFill>
                  <a:schemeClr val="tx1"/>
                </a:solidFill>
              </a:rPr>
              <a:t>:</a:t>
            </a: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endParaRPr lang="en-US" sz="8000" dirty="0">
              <a:solidFill>
                <a:schemeClr val="tx1"/>
              </a:solidFill>
            </a:endParaRPr>
          </a:p>
          <a:p>
            <a:r>
              <a:rPr lang="en-US" sz="8000" dirty="0" err="1">
                <a:solidFill>
                  <a:schemeClr val="tx1"/>
                </a:solidFill>
              </a:rPr>
              <a:t>Nhận</a:t>
            </a:r>
            <a:r>
              <a:rPr lang="en-US" sz="8000" dirty="0">
                <a:solidFill>
                  <a:schemeClr val="tx1"/>
                </a:solidFill>
              </a:rPr>
              <a:t> </a:t>
            </a:r>
            <a:r>
              <a:rPr lang="en-US" sz="8000" dirty="0" err="1">
                <a:solidFill>
                  <a:schemeClr val="tx1"/>
                </a:solidFill>
              </a:rPr>
              <a:t>xét</a:t>
            </a:r>
            <a:r>
              <a:rPr lang="en-US" sz="8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Phương pháp Newton hội tụ nhanh hơn nhiều so với phương pháp phân </a:t>
            </a:r>
            <a:r>
              <a:rPr lang="en-US" sz="7600" dirty="0" err="1">
                <a:solidFill>
                  <a:schemeClr val="tx1"/>
                </a:solidFill>
              </a:rPr>
              <a:t>đôi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Phương pháp Newton yêu cầu </a:t>
            </a:r>
            <a:r>
              <a:rPr lang="en-US" sz="7600" dirty="0" err="1">
                <a:solidFill>
                  <a:schemeClr val="tx1"/>
                </a:solidFill>
              </a:rPr>
              <a:t>cung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cấp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vi-VN" sz="7600" dirty="0">
                <a:solidFill>
                  <a:schemeClr val="tx1"/>
                </a:solidFill>
              </a:rPr>
              <a:t>công thức </a:t>
            </a:r>
            <a:r>
              <a:rPr lang="en-US" sz="7600" dirty="0" err="1">
                <a:solidFill>
                  <a:schemeClr val="tx1"/>
                </a:solidFill>
              </a:rPr>
              <a:t>cho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đạo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hàm</a:t>
            </a:r>
            <a:r>
              <a:rPr lang="en-US" sz="7600" dirty="0">
                <a:solidFill>
                  <a:schemeClr val="tx1"/>
                </a:solidFill>
              </a:rPr>
              <a:t> f’</a:t>
            </a:r>
            <a:r>
              <a:rPr lang="vi-VN" sz="7600" dirty="0">
                <a:solidFill>
                  <a:schemeClr val="tx1"/>
                </a:solidFill>
              </a:rPr>
              <a:t>(x)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7600" dirty="0">
                <a:solidFill>
                  <a:schemeClr val="tx1"/>
                </a:solidFill>
              </a:rPr>
              <a:t>Thuật toán đơn giản miễn là có </a:t>
            </a:r>
            <a:r>
              <a:rPr lang="en-US" sz="7600" dirty="0" err="1">
                <a:solidFill>
                  <a:schemeClr val="tx1"/>
                </a:solidFill>
              </a:rPr>
              <a:t>công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thức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của</a:t>
            </a:r>
            <a:r>
              <a:rPr lang="en-US" sz="7600" dirty="0">
                <a:solidFill>
                  <a:schemeClr val="tx1"/>
                </a:solidFill>
              </a:rPr>
              <a:t> f</a:t>
            </a:r>
            <a:r>
              <a:rPr lang="vi-VN" sz="7600" dirty="0">
                <a:solidFill>
                  <a:schemeClr val="tx1"/>
                </a:solidFill>
              </a:rPr>
              <a:t>(x)</a:t>
            </a:r>
            <a:r>
              <a:rPr lang="en-US" sz="7600" dirty="0">
                <a:solidFill>
                  <a:schemeClr val="tx1"/>
                </a:solidFill>
              </a:rPr>
              <a:t>, f’(x) và </a:t>
            </a:r>
            <a:r>
              <a:rPr lang="en-US" sz="7600" dirty="0" err="1">
                <a:solidFill>
                  <a:schemeClr val="tx1"/>
                </a:solidFill>
              </a:rPr>
              <a:t>điều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kiện</a:t>
            </a:r>
            <a:r>
              <a:rPr lang="en-US" sz="7600" dirty="0">
                <a:solidFill>
                  <a:schemeClr val="tx1"/>
                </a:solidFill>
              </a:rPr>
              <a:t> ban đầu x_0</a:t>
            </a:r>
            <a:r>
              <a:rPr lang="vi-VN" sz="7600" dirty="0">
                <a:solidFill>
                  <a:schemeClr val="tx1"/>
                </a:solidFill>
              </a:rPr>
              <a:t>.</a:t>
            </a:r>
            <a:endParaRPr lang="en-US" sz="7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600" dirty="0" err="1">
                <a:solidFill>
                  <a:schemeClr val="tx1"/>
                </a:solidFill>
              </a:rPr>
              <a:t>Nghiệm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không</a:t>
            </a:r>
            <a:r>
              <a:rPr lang="en-US" sz="7600" dirty="0">
                <a:solidFill>
                  <a:schemeClr val="tx1"/>
                </a:solidFill>
              </a:rPr>
              <a:t> bị </a:t>
            </a:r>
            <a:r>
              <a:rPr lang="en-US" sz="7600" dirty="0" err="1">
                <a:solidFill>
                  <a:schemeClr val="tx1"/>
                </a:solidFill>
              </a:rPr>
              <a:t>bó</a:t>
            </a:r>
            <a:r>
              <a:rPr lang="en-US" sz="7600" dirty="0">
                <a:solidFill>
                  <a:schemeClr val="tx1"/>
                </a:solidFill>
              </a:rPr>
              <a:t> vào </a:t>
            </a:r>
            <a:r>
              <a:rPr lang="en-US" sz="7600" dirty="0" err="1">
                <a:solidFill>
                  <a:schemeClr val="tx1"/>
                </a:solidFill>
              </a:rPr>
              <a:t>khoảng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nào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như</a:t>
            </a:r>
            <a:r>
              <a:rPr lang="en-US" sz="7600" dirty="0">
                <a:solidFill>
                  <a:schemeClr val="tx1"/>
                </a:solidFill>
              </a:rPr>
              <a:t> trong </a:t>
            </a:r>
            <a:r>
              <a:rPr lang="en-US" sz="7600" dirty="0" err="1">
                <a:solidFill>
                  <a:schemeClr val="tx1"/>
                </a:solidFill>
              </a:rPr>
              <a:t>phương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pháp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tìm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kiếm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tăng</a:t>
            </a:r>
            <a:r>
              <a:rPr lang="en-US" sz="7600" dirty="0">
                <a:solidFill>
                  <a:schemeClr val="tx1"/>
                </a:solidFill>
              </a:rPr>
              <a:t> </a:t>
            </a:r>
            <a:r>
              <a:rPr lang="en-US" sz="7600" dirty="0" err="1">
                <a:solidFill>
                  <a:schemeClr val="tx1"/>
                </a:solidFill>
              </a:rPr>
              <a:t>dần</a:t>
            </a:r>
            <a:endParaRPr lang="en-US" sz="7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9D09C-F438-312B-6E8C-104E1B63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48" y="684808"/>
            <a:ext cx="2805511" cy="26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557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885</TotalTime>
  <Words>682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(Heading)</vt:lpstr>
      <vt:lpstr>Times New Roman</vt:lpstr>
      <vt:lpstr>Wingdings</vt:lpstr>
      <vt:lpstr>Wingdings 3</vt:lpstr>
      <vt:lpstr>Slice</vt:lpstr>
      <vt:lpstr>Chương 3: GIẢI GẦN ĐÚNG  PHƯƠNG TRÌNH ĐẠI SỐ  (ROOT FINDING)</vt:lpstr>
      <vt:lpstr>PowerPoint Presentation</vt:lpstr>
      <vt:lpstr>Đặt Bài Toán</vt:lpstr>
      <vt:lpstr>Nghiệm của pT f(x)=0</vt:lpstr>
      <vt:lpstr>PHƯƠNG PHÁP TÌM KIẾM TĂNG DẦN</vt:lpstr>
      <vt:lpstr>Thuật toán tìm kiếm tăng dần</vt:lpstr>
      <vt:lpstr>Phương pháp phân đôi</vt:lpstr>
      <vt:lpstr>Phương pháp newton</vt:lpstr>
      <vt:lpstr>PowerPoint Presentation</vt:lpstr>
      <vt:lpstr>Khi nào phương pháp newton phân kỳ?</vt:lpstr>
      <vt:lpstr>Bậc hội tụ của phương pháp newton</vt:lpstr>
      <vt:lpstr>Phương pháp newton mở rộng</vt:lpstr>
      <vt:lpstr>Newton fractal (1)</vt:lpstr>
      <vt:lpstr>Newton fractal (2)</vt:lpstr>
      <vt:lpstr>Newton fractal (2)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2: Phép nội suy</dc:title>
  <dc:creator>Phi Ha</dc:creator>
  <cp:lastModifiedBy>Phi Hà</cp:lastModifiedBy>
  <cp:revision>334</cp:revision>
  <dcterms:created xsi:type="dcterms:W3CDTF">2019-10-08T22:42:42Z</dcterms:created>
  <dcterms:modified xsi:type="dcterms:W3CDTF">2022-11-11T20:36:18Z</dcterms:modified>
</cp:coreProperties>
</file>