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0" r:id="rId4"/>
    <p:sldId id="281" r:id="rId5"/>
    <p:sldId id="284" r:id="rId6"/>
    <p:sldId id="282" r:id="rId7"/>
    <p:sldId id="283" r:id="rId8"/>
    <p:sldId id="285" r:id="rId9"/>
    <p:sldId id="286" r:id="rId10"/>
    <p:sldId id="287" r:id="rId11"/>
    <p:sldId id="288" r:id="rId12"/>
    <p:sldId id="309" r:id="rId13"/>
    <p:sldId id="310" r:id="rId14"/>
    <p:sldId id="311" r:id="rId15"/>
    <p:sldId id="312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 Hà" initials="PH" lastIdx="2" clrIdx="0">
    <p:extLst>
      <p:ext uri="{19B8F6BF-5375-455C-9EA6-DF929625EA0E}">
        <p15:presenceInfo xmlns:p15="http://schemas.microsoft.com/office/powerpoint/2012/main" userId="f4b75aeafe07f1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1C35-37DD-488E-BB10-C7106514D73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7F496-6EAA-4A87-9B0C-D9739216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86116" cy="2971801"/>
          </a:xfrm>
        </p:spPr>
        <p:txBody>
          <a:bodyPr>
            <a:normAutofit/>
          </a:bodyPr>
          <a:lstStyle/>
          <a:p>
            <a:r>
              <a:rPr lang="en-US" sz="4400" dirty="0"/>
              <a:t>Chương 5: tính gần </a:t>
            </a:r>
            <a:r>
              <a:rPr lang="en-US" sz="4400" dirty="0" err="1"/>
              <a:t>đúng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							 </a:t>
            </a:r>
            <a:r>
              <a:rPr lang="en-US" sz="4400" dirty="0" err="1"/>
              <a:t>đạo</a:t>
            </a:r>
            <a:r>
              <a:rPr lang="en-US" sz="4400" dirty="0"/>
              <a:t> hàm &amp; tích phân</a:t>
            </a:r>
            <a:br>
              <a:rPr lang="en-US" sz="4400" dirty="0"/>
            </a:br>
            <a:endParaRPr lang="vi-V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046624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Giải Tích Số, Phạm Kỳ Anh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Elementary Numerical Analysis, Atkinson &amp; Han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Numerical methods, </a:t>
            </a:r>
            <a:r>
              <a:rPr lang="en-US" dirty="0" err="1">
                <a:solidFill>
                  <a:schemeClr val="tx1"/>
                </a:solidFill>
              </a:rPr>
              <a:t>Greenbaum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Chartier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3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Tác giả: TS. Hà Phi</a:t>
            </a:r>
          </a:p>
          <a:p>
            <a:r>
              <a:rPr lang="en-US" b="1" dirty="0"/>
              <a:t>Khoa Toán – Cơ -  Tin học</a:t>
            </a:r>
          </a:p>
          <a:p>
            <a:r>
              <a:rPr lang="en-US" b="1" dirty="0"/>
              <a:t>ĐHKHTN, ĐHQGHN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B841917-0046-4DB6-AF99-49FC049D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76" y="253635"/>
            <a:ext cx="10981047" cy="457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584ED-4C88-4546-A5BE-55FF23FF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45" y="845667"/>
            <a:ext cx="10981046" cy="2980609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Nếu f (x) được cho dưới dạng một tập các điểm dữ liệu rời rạc, thì phép nội suy có thể là một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rất hiệu quả để tính toán các đạo hàm của nó.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Ý tưởng là </a:t>
            </a:r>
            <a:r>
              <a:rPr lang="en-US" dirty="0" err="1">
                <a:solidFill>
                  <a:schemeClr val="tx1"/>
                </a:solidFill>
              </a:rPr>
              <a:t>xấp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xỉ</a:t>
            </a:r>
            <a:r>
              <a:rPr lang="vi-VN" dirty="0">
                <a:solidFill>
                  <a:schemeClr val="tx1"/>
                </a:solidFill>
              </a:rPr>
              <a:t> đạo hàm của f (x) bằng đạo hàm của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vi-VN" dirty="0">
                <a:solidFill>
                  <a:schemeClr val="tx1"/>
                </a:solidFill>
              </a:rPr>
              <a:t> nội suy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qua n + 1 </a:t>
            </a:r>
            <a:r>
              <a:rPr lang="en-US" dirty="0" err="1">
                <a:solidFill>
                  <a:schemeClr val="tx1"/>
                </a:solidFill>
              </a:rPr>
              <a:t>điểm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F6D795-E6B9-4205-9859-78BB8694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52" y="2421463"/>
            <a:ext cx="4838700" cy="552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365CC7-151C-46F0-85E2-26F44AA7C5D3}"/>
              </a:ext>
            </a:extLst>
          </p:cNvPr>
          <p:cNvSpPr txBox="1"/>
          <p:nvPr/>
        </p:nvSpPr>
        <p:spPr>
          <a:xfrm>
            <a:off x="703130" y="3580180"/>
            <a:ext cx="1078573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điểm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vi-VN" dirty="0">
                <a:solidFill>
                  <a:schemeClr val="tx1"/>
                </a:solidFill>
              </a:rPr>
              <a:t>Phương pháp này đặc biệt hữu ích nếu các điểm dữ liệu được</a:t>
            </a:r>
            <a:r>
              <a:rPr lang="en-US" dirty="0">
                <a:solidFill>
                  <a:schemeClr val="tx1"/>
                </a:solidFill>
              </a:rPr>
              <a:t> phân </a:t>
            </a:r>
            <a:r>
              <a:rPr lang="en-US" dirty="0" err="1">
                <a:solidFill>
                  <a:schemeClr val="tx1"/>
                </a:solidFill>
              </a:rPr>
              <a:t>bố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đều</a:t>
            </a:r>
            <a:r>
              <a:rPr lang="vi-VN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vi-VN" dirty="0">
                <a:solidFill>
                  <a:schemeClr val="tx1"/>
                </a:solidFill>
              </a:rPr>
              <a:t> không thể áp dụng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</a:t>
            </a:r>
            <a:r>
              <a:rPr lang="vi-VN" dirty="0">
                <a:solidFill>
                  <a:schemeClr val="tx1"/>
                </a:solidFill>
              </a:rPr>
              <a:t> hữu hạn.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Hạn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chế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r>
              <a:rPr lang="en-US" dirty="0">
                <a:solidFill>
                  <a:schemeClr val="tx1"/>
                </a:solidFill>
              </a:rPr>
              <a:t> Lagrange hay Newton </a:t>
            </a:r>
            <a:r>
              <a:rPr lang="en-US" dirty="0" err="1">
                <a:solidFill>
                  <a:schemeClr val="tx1"/>
                </a:solidFill>
              </a:rPr>
              <a:t>đều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ở </a:t>
            </a:r>
            <a:r>
              <a:rPr lang="en-US" dirty="0" err="1">
                <a:solidFill>
                  <a:schemeClr val="tx1"/>
                </a:solidFill>
              </a:rPr>
              <a:t>đây</a:t>
            </a:r>
            <a:r>
              <a:rPr lang="en-US" dirty="0">
                <a:solidFill>
                  <a:schemeClr val="tx1"/>
                </a:solidFill>
              </a:rPr>
              <a:t>, do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lấy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Lagrange/Newton)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khó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rẻ</a:t>
            </a:r>
            <a:r>
              <a:rPr lang="en-US" dirty="0">
                <a:solidFill>
                  <a:schemeClr val="tx1"/>
                </a:solidFill>
              </a:rPr>
              <a:t> (chi </a:t>
            </a:r>
            <a:r>
              <a:rPr lang="en-US" dirty="0" err="1">
                <a:solidFill>
                  <a:schemeClr val="tx1"/>
                </a:solidFill>
              </a:rPr>
              <a:t>phí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đắt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(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= n, </a:t>
            </a:r>
            <a:r>
              <a:rPr lang="en-US" dirty="0" err="1"/>
              <a:t>và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n+1 </a:t>
            </a:r>
            <a:r>
              <a:rPr lang="en-US" dirty="0" err="1"/>
              <a:t>mốc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(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= m &lt; n)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nbt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932C6-4D14-4F2A-99A6-BD593AF2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14" y="253968"/>
            <a:ext cx="5420245" cy="1640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1A1C8D-8846-4040-B512-11F652E1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14" y="2129421"/>
            <a:ext cx="5440429" cy="45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CDE311-DB37-EC0B-3E43-4C01B5666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028" y="4568648"/>
            <a:ext cx="6451121" cy="10645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3B251-ECB0-96DA-9FE4-1B8D820C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8" y="1224758"/>
            <a:ext cx="9213779" cy="288020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2B72539-25DD-D4B2-699B-717E29EDA245}"/>
              </a:ext>
            </a:extLst>
          </p:cNvPr>
          <p:cNvSpPr txBox="1">
            <a:spLocks/>
          </p:cNvSpPr>
          <p:nvPr/>
        </p:nvSpPr>
        <p:spPr>
          <a:xfrm>
            <a:off x="577679" y="297974"/>
            <a:ext cx="11407175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scipy.optimize</a:t>
            </a:r>
            <a:r>
              <a:rPr lang="en-US" dirty="0" err="1"/>
              <a:t>.</a:t>
            </a:r>
            <a:r>
              <a:rPr lang="en-US" cap="none" dirty="0" err="1"/>
              <a:t>approx_fprime</a:t>
            </a:r>
            <a:r>
              <a:rPr lang="en-US" cap="none" dirty="0"/>
              <a:t>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93CAF-5BAF-5A9B-5C84-D70A8D76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94" y="1080212"/>
            <a:ext cx="8415893" cy="53833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B24C8B2-1023-F742-D958-0812860613D8}"/>
              </a:ext>
            </a:extLst>
          </p:cNvPr>
          <p:cNvSpPr txBox="1">
            <a:spLocks/>
          </p:cNvSpPr>
          <p:nvPr/>
        </p:nvSpPr>
        <p:spPr>
          <a:xfrm>
            <a:off x="577679" y="297974"/>
            <a:ext cx="11522585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scipy.optimize</a:t>
            </a:r>
            <a:r>
              <a:rPr lang="en-US" dirty="0" err="1"/>
              <a:t>.</a:t>
            </a:r>
            <a:r>
              <a:rPr lang="en-US" cap="none" dirty="0" err="1"/>
              <a:t>approx_fprime</a:t>
            </a:r>
            <a:r>
              <a:rPr lang="en-US" cap="none" dirty="0"/>
              <a:t>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9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70159C-2FCE-D162-815D-6C310988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28" y="3478066"/>
            <a:ext cx="7877175" cy="2857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6E96ED2-2367-502E-344F-B4CBCD06B075}"/>
              </a:ext>
            </a:extLst>
          </p:cNvPr>
          <p:cNvSpPr txBox="1">
            <a:spLocks/>
          </p:cNvSpPr>
          <p:nvPr/>
        </p:nvSpPr>
        <p:spPr>
          <a:xfrm>
            <a:off x="586557" y="237395"/>
            <a:ext cx="10182056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scipy.misc.derivative</a:t>
            </a:r>
            <a:r>
              <a:rPr lang="en-US" cap="none" dirty="0"/>
              <a:t> (1/2)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A637E7-ED8B-695E-AD85-7EA97262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28" y="1185643"/>
            <a:ext cx="10048943" cy="19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6E96ED2-2367-502E-344F-B4CBCD06B075}"/>
              </a:ext>
            </a:extLst>
          </p:cNvPr>
          <p:cNvSpPr txBox="1">
            <a:spLocks/>
          </p:cNvSpPr>
          <p:nvPr/>
        </p:nvSpPr>
        <p:spPr>
          <a:xfrm>
            <a:off x="586557" y="237395"/>
            <a:ext cx="10182056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scipy.misc</a:t>
            </a:r>
            <a:r>
              <a:rPr lang="en-US" dirty="0" err="1"/>
              <a:t>.</a:t>
            </a:r>
            <a:r>
              <a:rPr lang="en-US" cap="none" dirty="0" err="1"/>
              <a:t>derivative</a:t>
            </a:r>
            <a:r>
              <a:rPr lang="en-US" cap="none" dirty="0"/>
              <a:t> (2/2)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C6977-E9EC-8555-C3BA-3163058F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35" y="1066383"/>
            <a:ext cx="6134100" cy="486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65018-A8F1-FD8F-1DFB-F4AB47C8E36A}"/>
              </a:ext>
            </a:extLst>
          </p:cNvPr>
          <p:cNvSpPr txBox="1"/>
          <p:nvPr/>
        </p:nvSpPr>
        <p:spPr>
          <a:xfrm>
            <a:off x="3746377" y="6143348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the code </a:t>
            </a:r>
            <a:r>
              <a:rPr lang="en-US" dirty="0" err="1"/>
              <a:t>scipy.misc.derivative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9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63AE-B682-223E-94CE-840731BD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48370"/>
            <a:ext cx="11211866" cy="626206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built-in functions: </a:t>
            </a:r>
            <a:r>
              <a:rPr lang="en-US" cap="none" dirty="0" err="1"/>
              <a:t>scipy.optimize</a:t>
            </a:r>
            <a:r>
              <a:rPr lang="en-US" dirty="0" err="1"/>
              <a:t>.</a:t>
            </a:r>
            <a:r>
              <a:rPr lang="en-US" cap="none" dirty="0" err="1"/>
              <a:t>check_grad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39934-5947-FFFB-BFBD-609DCE94D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532" y="1058083"/>
            <a:ext cx="8466494" cy="13164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E0871-B0A9-0984-D8CC-7349735A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32" y="2834299"/>
            <a:ext cx="8466494" cy="1355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65A39-AB64-C35C-B51A-91F63D8A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32" y="4650040"/>
            <a:ext cx="4881476" cy="19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CE8A-8963-4C3F-9692-C194DCB4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26" y="412483"/>
            <a:ext cx="7918251" cy="457529"/>
          </a:xfrm>
        </p:spPr>
        <p:txBody>
          <a:bodyPr>
            <a:normAutofit fontScale="90000"/>
          </a:bodyPr>
          <a:lstStyle/>
          <a:p>
            <a:r>
              <a:rPr lang="en-US" dirty="0"/>
              <a:t>Bài </a:t>
            </a:r>
            <a:r>
              <a:rPr lang="en-US" dirty="0" err="1"/>
              <a:t>toán</a:t>
            </a:r>
            <a:r>
              <a:rPr lang="en-US" dirty="0"/>
              <a:t> 1: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5ACB-603D-4D77-A69A-6DBD4D76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26" y="1259977"/>
            <a:ext cx="11391748" cy="4501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: c</a:t>
            </a:r>
            <a:r>
              <a:rPr lang="vi-VN" dirty="0">
                <a:solidFill>
                  <a:schemeClr val="tx1"/>
                </a:solidFill>
              </a:rPr>
              <a:t>húng ta đã cho hàm y = f (x) và muốn nhận một trong các đạo hàm của nó tại điểm x = x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vi-VN" dirty="0">
                <a:solidFill>
                  <a:schemeClr val="tx1"/>
                </a:solidFill>
              </a:rPr>
              <a:t>k. Thuật ngữ “đã cho” có nghĩa là chúng ta có </a:t>
            </a:r>
            <a:r>
              <a:rPr lang="vi-VN" b="1" i="1" dirty="0">
                <a:solidFill>
                  <a:schemeClr val="tx1"/>
                </a:solidFill>
              </a:rPr>
              <a:t>một thuật toán </a:t>
            </a:r>
            <a:r>
              <a:rPr lang="vi-VN" dirty="0">
                <a:solidFill>
                  <a:schemeClr val="tx1"/>
                </a:solidFill>
              </a:rPr>
              <a:t>để tính toán hàm hoặc chúng ta có </a:t>
            </a:r>
            <a:r>
              <a:rPr lang="vi-VN" b="1" i="1" dirty="0">
                <a:solidFill>
                  <a:schemeClr val="tx1"/>
                </a:solidFill>
              </a:rPr>
              <a:t>một tập hợp các điểm dữ liệu rời rạc </a:t>
            </a:r>
            <a:r>
              <a:rPr lang="vi-VN" dirty="0">
                <a:solidFill>
                  <a:schemeClr val="tx1"/>
                </a:solidFill>
              </a:rPr>
              <a:t>(x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vi-VN" dirty="0">
                <a:solidFill>
                  <a:schemeClr val="tx1"/>
                </a:solidFill>
              </a:rPr>
              <a:t>i, y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vi-VN" dirty="0">
                <a:solidFill>
                  <a:schemeClr val="tx1"/>
                </a:solidFill>
              </a:rPr>
              <a:t>i), i = 0, 1,. . . , n.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>
                <a:solidFill>
                  <a:schemeClr val="tx1"/>
                </a:solidFill>
              </a:rPr>
              <a:t>Trong cả hai trường hợp, chúng t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vi-VN" dirty="0">
                <a:solidFill>
                  <a:schemeClr val="tx1"/>
                </a:solidFill>
              </a:rPr>
              <a:t> có quyền truy cập vào một số lượng hữu hạn các cặp dữ liệu (x, y) để tính toán đạo hàm.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vi-VN" dirty="0">
                <a:solidFill>
                  <a:schemeClr val="tx1"/>
                </a:solidFill>
              </a:rPr>
              <a:t>ông cụ </a:t>
            </a:r>
            <a:r>
              <a:rPr lang="en-US" dirty="0">
                <a:solidFill>
                  <a:schemeClr val="tx1"/>
                </a:solidFill>
              </a:rPr>
              <a:t>1: </a:t>
            </a:r>
            <a:r>
              <a:rPr lang="vi-VN" dirty="0">
                <a:solidFill>
                  <a:schemeClr val="tx1"/>
                </a:solidFill>
              </a:rPr>
              <a:t>khai triển chuỗi Taylor của f (x)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vi-VN" dirty="0">
                <a:solidFill>
                  <a:schemeClr val="tx1"/>
                </a:solidFill>
              </a:rPr>
              <a:t> điểm x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vi-VN" dirty="0">
                <a:solidFill>
                  <a:schemeClr val="tx1"/>
                </a:solidFill>
              </a:rPr>
              <a:t>k, công cụ này có ưu điểm là cung cấp cho chúng ta thông tin về sai 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phân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hữu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hạn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2: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vi-VN" dirty="0">
                <a:solidFill>
                  <a:schemeClr val="tx1"/>
                </a:solidFill>
              </a:rPr>
              <a:t> nội suy, </a:t>
            </a:r>
            <a:r>
              <a:rPr lang="en-US" dirty="0">
                <a:solidFill>
                  <a:schemeClr val="tx1"/>
                </a:solidFill>
              </a:rPr>
              <a:t>i.e.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r>
              <a:rPr lang="en-US" dirty="0">
                <a:solidFill>
                  <a:schemeClr val="tx1"/>
                </a:solidFill>
              </a:rPr>
              <a:t> P(x) </a:t>
            </a:r>
            <a:r>
              <a:rPr lang="en-US" dirty="0" err="1">
                <a:solidFill>
                  <a:schemeClr val="tx1"/>
                </a:solidFill>
              </a:rPr>
              <a:t>xấp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xỉ</a:t>
            </a:r>
            <a:r>
              <a:rPr lang="en-US" dirty="0">
                <a:solidFill>
                  <a:schemeClr val="tx1"/>
                </a:solidFill>
              </a:rPr>
              <a:t> f(x) </a:t>
            </a:r>
            <a:r>
              <a:rPr lang="vi-VN" dirty="0">
                <a:solidFill>
                  <a:schemeClr val="tx1"/>
                </a:solidFill>
              </a:rPr>
              <a:t>và sau đó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P’(</a:t>
            </a:r>
            <a:r>
              <a:rPr lang="en-US" dirty="0" err="1">
                <a:solidFill>
                  <a:schemeClr val="tx1"/>
                </a:solidFill>
              </a:rPr>
              <a:t>x_k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vi-VN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suy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Google search: automatic differentiation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496DA-8DCE-481B-9854-2D6A7C872294}"/>
                  </a:ext>
                </a:extLst>
              </p:cNvPr>
              <p:cNvSpPr txBox="1"/>
              <p:nvPr/>
            </p:nvSpPr>
            <p:spPr>
              <a:xfrm>
                <a:off x="8513686" y="328469"/>
                <a:ext cx="843378" cy="625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496DA-8DCE-481B-9854-2D6A7C87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86" y="328469"/>
                <a:ext cx="843378" cy="62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3F75E-6391-4687-8039-872B8CF83ABD}"/>
                  </a:ext>
                </a:extLst>
              </p:cNvPr>
              <p:cNvSpPr txBox="1"/>
              <p:nvPr/>
            </p:nvSpPr>
            <p:spPr>
              <a:xfrm>
                <a:off x="10040645" y="442407"/>
                <a:ext cx="1074198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3F75E-6391-4687-8039-872B8CF83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645" y="442407"/>
                <a:ext cx="1074198" cy="387927"/>
              </a:xfrm>
              <a:prstGeom prst="rect">
                <a:avLst/>
              </a:prstGeom>
              <a:blipFill>
                <a:blip r:embed="rId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6DB4A7-8952-4F31-9F2C-0855367812E2}"/>
              </a:ext>
            </a:extLst>
          </p:cNvPr>
          <p:cNvSpPr txBox="1"/>
          <p:nvPr/>
        </p:nvSpPr>
        <p:spPr>
          <a:xfrm>
            <a:off x="9419208" y="465769"/>
            <a:ext cx="7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</a:t>
            </a:r>
          </a:p>
        </p:txBody>
      </p:sp>
    </p:spTree>
    <p:extLst>
      <p:ext uri="{BB962C8B-B14F-4D97-AF65-F5344CB8AC3E}">
        <p14:creationId xmlns:p14="http://schemas.microsoft.com/office/powerpoint/2010/main" val="21909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5ACB-603D-4D77-A69A-6DBD4D76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26" y="942265"/>
            <a:ext cx="8575198" cy="457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</a:rPr>
              <a:t>Dựa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trên các khai triển chuỗi Taylor tiến và lùi của f (x) tại x, chẳng hạn như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CD45-8352-4D9F-9E18-ED5D3596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7" y="1388220"/>
            <a:ext cx="6670145" cy="1322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19F5C-57BB-41CE-9145-C7CA3F66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16" y="5439164"/>
            <a:ext cx="6670145" cy="1284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207B07-25AA-46DD-8D36-7232A3CCE84A}"/>
              </a:ext>
            </a:extLst>
          </p:cNvPr>
          <p:cNvSpPr txBox="1"/>
          <p:nvPr/>
        </p:nvSpPr>
        <p:spPr>
          <a:xfrm>
            <a:off x="312856" y="2730982"/>
            <a:ext cx="82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1C6C2-4CCF-4AC8-8BEC-9A96400E454D}"/>
              </a:ext>
            </a:extLst>
          </p:cNvPr>
          <p:cNvSpPr txBox="1"/>
          <p:nvPr/>
        </p:nvSpPr>
        <p:spPr>
          <a:xfrm>
            <a:off x="8069798" y="2790743"/>
            <a:ext cx="316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Từ</a:t>
            </a:r>
            <a:r>
              <a:rPr lang="en-US" dirty="0"/>
              <a:t> (e) </a:t>
            </a:r>
            <a:r>
              <a:rPr lang="en-US" dirty="0" err="1"/>
              <a:t>và</a:t>
            </a:r>
            <a:r>
              <a:rPr lang="en-US" dirty="0"/>
              <a:t> (f)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phân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trung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f’(x) với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 O(h^2)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C056AA-51AB-4D45-AE6A-DB336D0D8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116" y="2802304"/>
            <a:ext cx="6670145" cy="1253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81CFEC-D9B7-4911-B30E-1ACC07B46387}"/>
              </a:ext>
            </a:extLst>
          </p:cNvPr>
          <p:cNvSpPr txBox="1"/>
          <p:nvPr/>
        </p:nvSpPr>
        <p:spPr>
          <a:xfrm>
            <a:off x="400126" y="4792833"/>
            <a:ext cx="1146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Q?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2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Taylor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f(x) </a:t>
            </a:r>
            <a:r>
              <a:rPr lang="en-US" dirty="0" err="1"/>
              <a:t>tại</a:t>
            </a:r>
            <a:r>
              <a:rPr lang="en-US" dirty="0"/>
              <a:t> x </a:t>
            </a:r>
            <a:r>
              <a:rPr lang="en-US" dirty="0" err="1"/>
              <a:t>như</a:t>
            </a:r>
            <a:r>
              <a:rPr lang="en-US" dirty="0"/>
              <a:t> (c) &amp; (d) ở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f’(x) với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 O(h^4)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7F12CC-4809-4750-B626-43441CF66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239" y="4040358"/>
            <a:ext cx="3800475" cy="75247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12FF18AA-9558-4FEA-A324-451EFB6E4492}"/>
              </a:ext>
            </a:extLst>
          </p:cNvPr>
          <p:cNvSpPr txBox="1">
            <a:spLocks/>
          </p:cNvSpPr>
          <p:nvPr/>
        </p:nvSpPr>
        <p:spPr>
          <a:xfrm>
            <a:off x="312856" y="345391"/>
            <a:ext cx="9027959" cy="4575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CE8A-8963-4C3F-9692-C194DCB4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26" y="412483"/>
            <a:ext cx="9027959" cy="4575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 </a:t>
            </a:r>
            <a:r>
              <a:rPr lang="en-US" dirty="0" err="1">
                <a:solidFill>
                  <a:schemeClr val="tx1"/>
                </a:solidFill>
              </a:rPr>
              <a:t>trun</a:t>
            </a:r>
            <a:r>
              <a:rPr lang="en-US" dirty="0" err="1"/>
              <a:t>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5ACB-603D-4D77-A69A-6DBD4D76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26" y="1043594"/>
            <a:ext cx="8575198" cy="457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</a:rPr>
              <a:t>Tương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tự</a:t>
            </a:r>
            <a:r>
              <a:rPr lang="en-US" sz="1800" dirty="0">
                <a:solidFill>
                  <a:schemeClr val="tx1"/>
                </a:solidFill>
              </a:rPr>
              <a:t> ta </a:t>
            </a:r>
            <a:r>
              <a:rPr lang="en-US" sz="1800" dirty="0" err="1">
                <a:solidFill>
                  <a:schemeClr val="tx1"/>
                </a:solidFill>
              </a:rPr>
              <a:t>có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07B07-25AA-46DD-8D36-7232A3CCE84A}"/>
              </a:ext>
            </a:extLst>
          </p:cNvPr>
          <p:cNvSpPr txBox="1"/>
          <p:nvPr/>
        </p:nvSpPr>
        <p:spPr>
          <a:xfrm>
            <a:off x="480024" y="2308798"/>
            <a:ext cx="99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f’(x) </a:t>
            </a:r>
            <a:r>
              <a:rPr lang="en-US" dirty="0" err="1"/>
              <a:t>và</a:t>
            </a:r>
            <a:r>
              <a:rPr lang="en-US" dirty="0"/>
              <a:t> f’’(x) </a:t>
            </a:r>
            <a:r>
              <a:rPr lang="en-US" dirty="0" err="1"/>
              <a:t>vào</a:t>
            </a:r>
            <a:r>
              <a:rPr lang="en-US" dirty="0"/>
              <a:t> (e) </a:t>
            </a:r>
            <a:r>
              <a:rPr lang="en-US" dirty="0" err="1"/>
              <a:t>và</a:t>
            </a:r>
            <a:r>
              <a:rPr lang="en-US" dirty="0"/>
              <a:t> (f)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6C44A-983C-4A96-8DF6-2AD7B939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" y="1493075"/>
            <a:ext cx="541020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D469B-822D-43C2-86BC-F8ABACB1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59" y="1450575"/>
            <a:ext cx="4279729" cy="682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EE2F4-E7EC-4862-AEEB-2B819AB34F97}"/>
                  </a:ext>
                </a:extLst>
              </p:cNvPr>
              <p:cNvSpPr txBox="1"/>
              <p:nvPr/>
            </p:nvSpPr>
            <p:spPr>
              <a:xfrm>
                <a:off x="6096000" y="1627496"/>
                <a:ext cx="585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EE2F4-E7EC-4862-AEEB-2B819AB3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27496"/>
                <a:ext cx="5859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F31192F-5AE4-4FE4-85C0-67DCE921A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5" y="2760957"/>
            <a:ext cx="7600950" cy="733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DB29F5-0066-4696-9E53-91DEB7410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2" y="3623375"/>
            <a:ext cx="8239125" cy="666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2694DD-232F-42A4-ABCF-5CDD34E72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862" y="4455287"/>
            <a:ext cx="6858000" cy="18192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1C394E-05D3-4470-9054-24381187376C}"/>
              </a:ext>
            </a:extLst>
          </p:cNvPr>
          <p:cNvSpPr txBox="1"/>
          <p:nvPr/>
        </p:nvSpPr>
        <p:spPr>
          <a:xfrm>
            <a:off x="2687289" y="6357611"/>
            <a:ext cx="769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với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O(h^2)</a:t>
            </a:r>
          </a:p>
        </p:txBody>
      </p:sp>
    </p:spTree>
    <p:extLst>
      <p:ext uri="{BB962C8B-B14F-4D97-AF65-F5344CB8AC3E}">
        <p14:creationId xmlns:p14="http://schemas.microsoft.com/office/powerpoint/2010/main" val="13707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CE8A-8963-4C3F-9692-C194DCB4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26" y="412483"/>
            <a:ext cx="10661451" cy="4575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 1 </a:t>
            </a:r>
            <a:r>
              <a:rPr lang="en-US" dirty="0" err="1">
                <a:solidFill>
                  <a:schemeClr val="tx1"/>
                </a:solidFill>
              </a:rPr>
              <a:t>phía</a:t>
            </a:r>
            <a:r>
              <a:rPr lang="en-US" dirty="0">
                <a:solidFill>
                  <a:schemeClr val="tx1"/>
                </a:solidFill>
              </a:rPr>
              <a:t> với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O(</a:t>
            </a:r>
            <a:r>
              <a:rPr lang="en-US" cap="none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5ACB-603D-4D77-A69A-6DBD4D76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26" y="942265"/>
            <a:ext cx="8575198" cy="457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</a:rPr>
              <a:t>Dựa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trên các khai triển chuỗi Taylor tiến và lùi của f (x) tại x, chẳng hạn như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CD45-8352-4D9F-9E18-ED5D3596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7" y="1388220"/>
            <a:ext cx="6670145" cy="1322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207B07-25AA-46DD-8D36-7232A3CCE84A}"/>
              </a:ext>
            </a:extLst>
          </p:cNvPr>
          <p:cNvSpPr txBox="1"/>
          <p:nvPr/>
        </p:nvSpPr>
        <p:spPr>
          <a:xfrm>
            <a:off x="312856" y="2879354"/>
            <a:ext cx="75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1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396B1-DEA6-40A4-9A93-98998C45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17" y="3248686"/>
            <a:ext cx="3276600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B3C3C-8799-4F68-9BA4-7D6496EF3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414" y="3285139"/>
            <a:ext cx="3205256" cy="621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844CA5-A601-4E27-8D4A-6BA14A2C91E6}"/>
              </a:ext>
            </a:extLst>
          </p:cNvPr>
          <p:cNvSpPr txBox="1"/>
          <p:nvPr/>
        </p:nvSpPr>
        <p:spPr>
          <a:xfrm>
            <a:off x="1135917" y="3990177"/>
            <a:ext cx="36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 phân </a:t>
            </a:r>
            <a:r>
              <a:rPr lang="en-US" dirty="0" err="1"/>
              <a:t>tiến</a:t>
            </a:r>
            <a:r>
              <a:rPr lang="en-US" dirty="0"/>
              <a:t> (forward difference)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06D32-7902-4729-828A-CA8122629995}"/>
              </a:ext>
            </a:extLst>
          </p:cNvPr>
          <p:cNvSpPr txBox="1"/>
          <p:nvPr/>
        </p:nvSpPr>
        <p:spPr>
          <a:xfrm>
            <a:off x="5608997" y="3995760"/>
            <a:ext cx="394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 phân </a:t>
            </a:r>
            <a:r>
              <a:rPr lang="en-US" dirty="0" err="1"/>
              <a:t>lùi</a:t>
            </a:r>
            <a:r>
              <a:rPr lang="en-US" dirty="0"/>
              <a:t> (backward difference)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152F7-EE5A-4566-B9E0-D2C71735B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117" y="4942654"/>
            <a:ext cx="4591050" cy="733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5F60F5-EC5A-4205-BEF8-2A41809C56A5}"/>
              </a:ext>
            </a:extLst>
          </p:cNvPr>
          <p:cNvSpPr txBox="1"/>
          <p:nvPr/>
        </p:nvSpPr>
        <p:spPr>
          <a:xfrm>
            <a:off x="312856" y="4441296"/>
            <a:ext cx="75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CT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 f’’(x)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B791C-C186-4C71-A35C-D657AE229473}"/>
              </a:ext>
            </a:extLst>
          </p:cNvPr>
          <p:cNvSpPr txBox="1"/>
          <p:nvPr/>
        </p:nvSpPr>
        <p:spPr>
          <a:xfrm>
            <a:off x="400126" y="5903650"/>
            <a:ext cx="1047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O(h), i.e. O(</a:t>
            </a:r>
            <a:r>
              <a:rPr lang="en-US" dirty="0" err="1"/>
              <a:t>h^p</a:t>
            </a:r>
            <a:r>
              <a:rPr lang="en-US" dirty="0"/>
              <a:t>) với p&gt;1.</a:t>
            </a:r>
          </a:p>
        </p:txBody>
      </p:sp>
    </p:spTree>
    <p:extLst>
      <p:ext uri="{BB962C8B-B14F-4D97-AF65-F5344CB8AC3E}">
        <p14:creationId xmlns:p14="http://schemas.microsoft.com/office/powerpoint/2010/main" val="26924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6" grpId="0"/>
      <p:bldP spid="1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D1C6BD-8836-49AA-BDD6-7EDEC65A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62" y="1066615"/>
            <a:ext cx="7515225" cy="133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ED15BD2-F978-4FAD-8909-DD9EF37A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85850"/>
            <a:ext cx="10981047" cy="4575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 1 </a:t>
            </a:r>
            <a:r>
              <a:rPr lang="en-US" dirty="0" err="1">
                <a:solidFill>
                  <a:schemeClr val="tx1"/>
                </a:solidFill>
              </a:rPr>
              <a:t>phía</a:t>
            </a:r>
            <a:r>
              <a:rPr lang="en-US" dirty="0">
                <a:solidFill>
                  <a:schemeClr val="tx1"/>
                </a:solidFill>
              </a:rPr>
              <a:t> với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O(</a:t>
            </a:r>
            <a:r>
              <a:rPr lang="en-US" cap="none" dirty="0" err="1">
                <a:solidFill>
                  <a:schemeClr val="tx1"/>
                </a:solidFill>
              </a:rPr>
              <a:t>h^p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F3889-3E15-4614-897A-36517E1519D9}"/>
              </a:ext>
            </a:extLst>
          </p:cNvPr>
          <p:cNvSpPr txBox="1"/>
          <p:nvPr/>
        </p:nvSpPr>
        <p:spPr>
          <a:xfrm>
            <a:off x="758162" y="2991775"/>
            <a:ext cx="1059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Chúng ta loại bỏ f "(x) bằng cách </a:t>
            </a:r>
            <a:r>
              <a:rPr lang="en-US" dirty="0" err="1"/>
              <a:t>lấy</a:t>
            </a:r>
            <a:r>
              <a:rPr lang="en-US" dirty="0"/>
              <a:t> PT2 – 4 * PT1</a:t>
            </a:r>
            <a:r>
              <a:rPr lang="vi-VN" dirty="0"/>
              <a:t>. Kết quả là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612-3FDA-4CC2-B64A-3F55495B6B17}"/>
              </a:ext>
            </a:extLst>
          </p:cNvPr>
          <p:cNvSpPr txBox="1"/>
          <p:nvPr/>
        </p:nvSpPr>
        <p:spPr>
          <a:xfrm>
            <a:off x="887767" y="4485036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24E8A0-9DCE-4404-B42F-BCCE7BB3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11" y="5296408"/>
            <a:ext cx="5010150" cy="561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C947B5-18B8-448A-9D54-E1897044C038}"/>
              </a:ext>
            </a:extLst>
          </p:cNvPr>
          <p:cNvSpPr txBox="1"/>
          <p:nvPr/>
        </p:nvSpPr>
        <p:spPr>
          <a:xfrm>
            <a:off x="878889" y="5430053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F80E0-D688-4E2F-B699-0D0133213C8D}"/>
              </a:ext>
            </a:extLst>
          </p:cNvPr>
          <p:cNvSpPr txBox="1"/>
          <p:nvPr/>
        </p:nvSpPr>
        <p:spPr>
          <a:xfrm>
            <a:off x="6951216" y="5392729"/>
            <a:ext cx="314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E359-A372-46D9-9927-4A1314731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11" y="3403125"/>
            <a:ext cx="6950091" cy="743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C6472-ED51-4A71-AC48-5366CFB29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11" y="4277838"/>
            <a:ext cx="6657976" cy="7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F9189C-426C-4532-9499-DF21EF30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951242"/>
            <a:ext cx="81534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C6E36-2CF4-4731-A597-E33ECF123077}"/>
              </a:ext>
            </a:extLst>
          </p:cNvPr>
          <p:cNvSpPr txBox="1"/>
          <p:nvPr/>
        </p:nvSpPr>
        <p:spPr>
          <a:xfrm>
            <a:off x="1027821" y="850360"/>
            <a:ext cx="1037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xấp xỉ sai phân hữu hạn cho các đạo hàm cấp cao hơn </a:t>
            </a:r>
            <a:r>
              <a:rPr lang="en-US" dirty="0"/>
              <a:t>f’(x) </a:t>
            </a:r>
            <a:r>
              <a:rPr lang="vi-VN" dirty="0"/>
              <a:t>liên quan thêm nhiều chuỗi Taylor. Do đó, xấp xỉ sai phân tiến cho f "(x) sử dụng chuỗi Taylor cho f (x + h), f (x + 2h) và f (x + 3h); </a:t>
            </a:r>
            <a:endParaRPr lang="en-US" dirty="0"/>
          </a:p>
          <a:p>
            <a:r>
              <a:rPr lang="vi-VN" dirty="0"/>
              <a:t>xấp xỉ cho f '''(x) bao gồm các </a:t>
            </a:r>
            <a:r>
              <a:rPr lang="en-US" dirty="0" err="1"/>
              <a:t>chuỗi</a:t>
            </a:r>
            <a:r>
              <a:rPr lang="vi-VN" dirty="0"/>
              <a:t> cho f (x + h), f (x + 2h), f (x + 3h), f (x + 4h), v.v.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F6A30-AC99-4F07-93D4-ADCFE799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4377386"/>
            <a:ext cx="8181975" cy="22574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73CDC2-B3CF-48D6-95D4-A9B811BD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76" y="253635"/>
            <a:ext cx="10981047" cy="4575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 1 </a:t>
            </a:r>
            <a:r>
              <a:rPr lang="en-US" dirty="0" err="1">
                <a:solidFill>
                  <a:schemeClr val="tx1"/>
                </a:solidFill>
              </a:rPr>
              <a:t>phía</a:t>
            </a:r>
            <a:r>
              <a:rPr lang="en-US" dirty="0">
                <a:solidFill>
                  <a:schemeClr val="tx1"/>
                </a:solidFill>
              </a:rPr>
              <a:t> với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O(</a:t>
            </a:r>
            <a:r>
              <a:rPr lang="en-US" cap="none" dirty="0" err="1">
                <a:solidFill>
                  <a:schemeClr val="tx1"/>
                </a:solidFill>
              </a:rPr>
              <a:t>h^p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821D-33D8-47FB-AD02-A3BA82F2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15" y="971172"/>
            <a:ext cx="11131967" cy="3615267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Phép ngoại suy Richardson là một phương pháp đơn giản để tăng độ chính xác của một số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số nhất định, bao gồm các phép xấp xỉ sai </a:t>
            </a:r>
            <a:r>
              <a:rPr lang="en-US" dirty="0">
                <a:solidFill>
                  <a:schemeClr val="tx1"/>
                </a:solidFill>
              </a:rPr>
              <a:t>phân</a:t>
            </a:r>
            <a:r>
              <a:rPr lang="vi-VN" dirty="0">
                <a:solidFill>
                  <a:schemeClr val="tx1"/>
                </a:solidFill>
              </a:rPr>
              <a:t> hữu hạn.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Giả sử rằng chúng ta có một phương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vi-VN" dirty="0">
                <a:solidFill>
                  <a:schemeClr val="tx1"/>
                </a:solidFill>
              </a:rPr>
              <a:t> tính toán gần đúng một đại lượng G.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vi-VN" dirty="0">
                <a:solidFill>
                  <a:schemeClr val="tx1"/>
                </a:solidFill>
              </a:rPr>
              <a:t>Hơn nữa, giả sử rằng kết quả phụ thuộc vào một tham số h</a:t>
            </a:r>
            <a:r>
              <a:rPr lang="en-US" dirty="0">
                <a:solidFill>
                  <a:schemeClr val="tx1"/>
                </a:solidFill>
              </a:rPr>
              <a:t> (step/</a:t>
            </a:r>
            <a:r>
              <a:rPr lang="en-US" dirty="0" err="1">
                <a:solidFill>
                  <a:schemeClr val="tx1"/>
                </a:solidFill>
              </a:rPr>
              <a:t>bước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vi-VN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vi-VN" dirty="0">
                <a:solidFill>
                  <a:schemeClr val="tx1"/>
                </a:solidFill>
              </a:rPr>
              <a:t>Ký hiệu xấp xỉ bằng g (h), ta có G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vi-VN" dirty="0">
                <a:solidFill>
                  <a:schemeClr val="tx1"/>
                </a:solidFill>
              </a:rPr>
              <a:t> g(h) + E(h), trong đó E(h) đại diện cho sai số.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Phép ngoại suy Richardson có 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vi-VN" dirty="0">
                <a:solidFill>
                  <a:schemeClr val="tx1"/>
                </a:solidFill>
              </a:rPr>
              <a:t>, miễn là nó có dạng</a:t>
            </a:r>
            <a:r>
              <a:rPr lang="en-US" dirty="0">
                <a:solidFill>
                  <a:schemeClr val="tx1"/>
                </a:solidFill>
              </a:rPr>
              <a:t> 				   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c và p là các hằng số.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Chúng ta bắt đầu bằng cách tính g (h) với một số giá trị của h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F72BC-9B00-4379-BF31-82283235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1" y="3027385"/>
            <a:ext cx="1515076" cy="41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19A3D-C7F8-42CF-8BFA-FC12B156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19" y="4138201"/>
            <a:ext cx="225742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FC704-F4C5-4E00-BD54-01257B60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554" y="4138201"/>
            <a:ext cx="2219325" cy="552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51D5B5-8842-418E-B782-B2F49B3E8803}"/>
              </a:ext>
            </a:extLst>
          </p:cNvPr>
          <p:cNvSpPr txBox="1"/>
          <p:nvPr/>
        </p:nvSpPr>
        <p:spPr>
          <a:xfrm>
            <a:off x="5705385" y="4204699"/>
            <a:ext cx="50602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và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841917-0046-4DB6-AF99-49FC049D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76" y="253635"/>
            <a:ext cx="10981047" cy="457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Ngoại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richardson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82C74-05A7-48AF-98FF-38F1878CA74F}"/>
              </a:ext>
            </a:extLst>
          </p:cNvPr>
          <p:cNvSpPr txBox="1"/>
          <p:nvPr/>
        </p:nvSpPr>
        <p:spPr>
          <a:xfrm>
            <a:off x="2259996" y="4946639"/>
            <a:ext cx="37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ra G </a:t>
            </a:r>
          </a:p>
          <a:p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ngoại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suy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Richardson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6ABAF5-250C-4626-BF08-D28267C49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71" y="4825161"/>
            <a:ext cx="3552825" cy="790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B45ED1-733E-40F0-9B24-63ACA98DC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471" y="5750246"/>
            <a:ext cx="3552824" cy="9268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B1B0EB-D142-4F0B-8D2E-255A66841E0D}"/>
              </a:ext>
            </a:extLst>
          </p:cNvPr>
          <p:cNvSpPr txBox="1"/>
          <p:nvPr/>
        </p:nvSpPr>
        <p:spPr>
          <a:xfrm>
            <a:off x="2259996" y="5812904"/>
            <a:ext cx="37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h_2 = h_1/2</a:t>
            </a:r>
          </a:p>
        </p:txBody>
      </p:sp>
    </p:spTree>
    <p:extLst>
      <p:ext uri="{BB962C8B-B14F-4D97-AF65-F5344CB8AC3E}">
        <p14:creationId xmlns:p14="http://schemas.microsoft.com/office/powerpoint/2010/main" val="16503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B01F46-2C19-47C2-B773-9802200E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56" y="631055"/>
            <a:ext cx="109537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676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2068</TotalTime>
  <Words>1236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Wingdings 3</vt:lpstr>
      <vt:lpstr>Slice</vt:lpstr>
      <vt:lpstr>Chương 5: tính gần đúng          đạo hàm &amp; tích phân </vt:lpstr>
      <vt:lpstr>Bài toán 1: tính gần đúng đạo hàm </vt:lpstr>
      <vt:lpstr>PowerPoint Presentation</vt:lpstr>
      <vt:lpstr>Các công thức sai phân trung tâm</vt:lpstr>
      <vt:lpstr>Các công thức sai phân 1 phía với sai số O(h)</vt:lpstr>
      <vt:lpstr>Các công thức sai phân 1 phía với sai số O(h^p)</vt:lpstr>
      <vt:lpstr>Các công thức sai phân 1 phía với sai số O(h^p)</vt:lpstr>
      <vt:lpstr>Ngoại suy richardson</vt:lpstr>
      <vt:lpstr>PowerPoint Presentation</vt:lpstr>
      <vt:lpstr>Phương pháp sử dụng đa thức nội suy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built-in functions: scipy.optimize.check_grad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Hà</cp:lastModifiedBy>
  <cp:revision>918</cp:revision>
  <dcterms:created xsi:type="dcterms:W3CDTF">2019-10-08T22:42:42Z</dcterms:created>
  <dcterms:modified xsi:type="dcterms:W3CDTF">2022-11-30T23:10:40Z</dcterms:modified>
  <cp:contentStatus/>
</cp:coreProperties>
</file>