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1"/>
  </p:notesMasterIdLst>
  <p:sldIdLst>
    <p:sldId id="256" r:id="rId2"/>
    <p:sldId id="309" r:id="rId3"/>
    <p:sldId id="257" r:id="rId4"/>
    <p:sldId id="268" r:id="rId5"/>
    <p:sldId id="289" r:id="rId6"/>
    <p:sldId id="275" r:id="rId7"/>
    <p:sldId id="290" r:id="rId8"/>
    <p:sldId id="291" r:id="rId9"/>
    <p:sldId id="293" r:id="rId10"/>
    <p:sldId id="294" r:id="rId11"/>
    <p:sldId id="270" r:id="rId12"/>
    <p:sldId id="295" r:id="rId13"/>
    <p:sldId id="278" r:id="rId14"/>
    <p:sldId id="273" r:id="rId15"/>
    <p:sldId id="324" r:id="rId16"/>
    <p:sldId id="325" r:id="rId17"/>
    <p:sldId id="318" r:id="rId18"/>
    <p:sldId id="322" r:id="rId19"/>
    <p:sldId id="315" r:id="rId20"/>
    <p:sldId id="316" r:id="rId21"/>
    <p:sldId id="271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276" r:id="rId33"/>
    <p:sldId id="317" r:id="rId34"/>
    <p:sldId id="267" r:id="rId35"/>
    <p:sldId id="320" r:id="rId36"/>
    <p:sldId id="321" r:id="rId37"/>
    <p:sldId id="323" r:id="rId38"/>
    <p:sldId id="296" r:id="rId39"/>
    <p:sldId id="297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i Hà" initials="PH" lastIdx="2" clrIdx="0">
    <p:extLst>
      <p:ext uri="{19B8F6BF-5375-455C-9EA6-DF929625EA0E}">
        <p15:presenceInfo xmlns:p15="http://schemas.microsoft.com/office/powerpoint/2012/main" userId="f4b75aeafe07f1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8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51C35-37DD-488E-BB10-C7106514D73B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7F496-6EAA-4A87-9B0C-D9739216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32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png"/><Relationship Id="rId3" Type="http://schemas.openxmlformats.org/officeDocument/2006/relationships/image" Target="../media/image510.png"/><Relationship Id="rId7" Type="http://schemas.openxmlformats.org/officeDocument/2006/relationships/image" Target="../media/image521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80.png"/><Relationship Id="rId5" Type="http://schemas.openxmlformats.org/officeDocument/2006/relationships/image" Target="../media/image140.png"/><Relationship Id="rId10" Type="http://schemas.openxmlformats.org/officeDocument/2006/relationships/image" Target="../media/image270.png"/><Relationship Id="rId4" Type="http://schemas.openxmlformats.org/officeDocument/2006/relationships/image" Target="../media/image210.png"/><Relationship Id="rId9" Type="http://schemas.openxmlformats.org/officeDocument/2006/relationships/image" Target="../media/image5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3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1286116" cy="2971801"/>
          </a:xfrm>
        </p:spPr>
        <p:txBody>
          <a:bodyPr>
            <a:normAutofit/>
          </a:bodyPr>
          <a:lstStyle/>
          <a:p>
            <a:r>
              <a:rPr lang="en-US" sz="4400" dirty="0"/>
              <a:t>Chương 5: tính gần </a:t>
            </a:r>
            <a:r>
              <a:rPr lang="en-US" sz="4400" dirty="0" err="1"/>
              <a:t>đúng</a:t>
            </a:r>
            <a:r>
              <a:rPr lang="en-US" sz="4400" dirty="0"/>
              <a:t> </a:t>
            </a:r>
            <a:br>
              <a:rPr lang="en-US" sz="4400" dirty="0"/>
            </a:br>
            <a:r>
              <a:rPr lang="en-US" sz="4400" dirty="0"/>
              <a:t>							 </a:t>
            </a:r>
            <a:r>
              <a:rPr lang="en-US" sz="4400" dirty="0" err="1"/>
              <a:t>đạo</a:t>
            </a:r>
            <a:r>
              <a:rPr lang="en-US" sz="4400" dirty="0"/>
              <a:t> hàm &amp; tích phân</a:t>
            </a:r>
            <a:br>
              <a:rPr lang="en-US" sz="4400" dirty="0"/>
            </a:br>
            <a:endParaRPr lang="vi-V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7046624" cy="194733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Tài liệu: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Giải Tích Số, Phạm Kỳ Anh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Elementary Numerical Analysis, Atkinson &amp; Han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Numerical methods, </a:t>
            </a:r>
            <a:r>
              <a:rPr lang="en-US" dirty="0" err="1">
                <a:solidFill>
                  <a:schemeClr val="tx1"/>
                </a:solidFill>
              </a:rPr>
              <a:t>Greenbaum</a:t>
            </a:r>
            <a:r>
              <a:rPr lang="en-US" dirty="0">
                <a:solidFill>
                  <a:schemeClr val="tx1"/>
                </a:solidFill>
              </a:rPr>
              <a:t> &amp; </a:t>
            </a:r>
            <a:r>
              <a:rPr lang="en-US" dirty="0" err="1">
                <a:solidFill>
                  <a:schemeClr val="tx1"/>
                </a:solidFill>
              </a:rPr>
              <a:t>Chartier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76211" y="5586153"/>
            <a:ext cx="3304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Tác giả: TS. Hà Phi</a:t>
            </a:r>
          </a:p>
          <a:p>
            <a:r>
              <a:rPr lang="en-US" b="1" dirty="0"/>
              <a:t>Khoa Toán – Cơ -  Tin học</a:t>
            </a:r>
          </a:p>
          <a:p>
            <a:r>
              <a:rPr lang="en-US" b="1" dirty="0"/>
              <a:t>ĐHKHTN, ĐHQGHN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1325133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B0C83F-44DA-42C2-9D8B-23898FC38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880" y="275714"/>
            <a:ext cx="9117366" cy="630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93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084" y="106526"/>
            <a:ext cx="11094923" cy="724748"/>
          </a:xfrm>
        </p:spPr>
        <p:txBody>
          <a:bodyPr>
            <a:normAutofit/>
          </a:bodyPr>
          <a:lstStyle/>
          <a:p>
            <a:r>
              <a:rPr lang="en-US" sz="2800" dirty="0"/>
              <a:t>Thực tế ứng dụng: các công thức composite</a:t>
            </a:r>
            <a:endParaRPr lang="vi-V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85" y="1040282"/>
            <a:ext cx="11028421" cy="5726281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tx1"/>
                </a:solidFill>
              </a:rPr>
              <a:t>Cần chia nhỏ đoạn [</a:t>
            </a:r>
            <a:r>
              <a:rPr lang="en-US" sz="3200" dirty="0" err="1">
                <a:solidFill>
                  <a:schemeClr val="tx1"/>
                </a:solidFill>
              </a:rPr>
              <a:t>a,b</a:t>
            </a:r>
            <a:r>
              <a:rPr lang="en-US" sz="3200" dirty="0">
                <a:solidFill>
                  <a:schemeClr val="tx1"/>
                </a:solidFill>
              </a:rPr>
              <a:t>] </a:t>
            </a:r>
            <a:r>
              <a:rPr lang="en-US" sz="3200" dirty="0" err="1">
                <a:solidFill>
                  <a:schemeClr val="tx1"/>
                </a:solidFill>
              </a:rPr>
              <a:t>thành</a:t>
            </a:r>
            <a:r>
              <a:rPr lang="en-US" sz="3200" dirty="0">
                <a:solidFill>
                  <a:schemeClr val="tx1"/>
                </a:solidFill>
              </a:rPr>
              <a:t> n đoạn đều nhau để xấp xỉ tích phân trên từng đoạn nhỏ.</a:t>
            </a:r>
          </a:p>
          <a:p>
            <a:pPr>
              <a:lnSpc>
                <a:spcPct val="120000"/>
              </a:lnSpc>
            </a:pPr>
            <a:endParaRPr lang="en-US" sz="32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tx1"/>
                </a:solidFill>
              </a:rPr>
              <a:t>Quy tắc trung điểm     </a:t>
            </a:r>
          </a:p>
          <a:p>
            <a:pPr>
              <a:lnSpc>
                <a:spcPct val="120000"/>
              </a:lnSpc>
            </a:pPr>
            <a:endParaRPr lang="en-US" sz="32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sz="3200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>
                <a:solidFill>
                  <a:schemeClr val="tx1"/>
                </a:solidFill>
              </a:rPr>
              <a:t>     Đánh giá sai số toàn phần   				   </a:t>
            </a:r>
            <a:r>
              <a:rPr lang="en-US" sz="3200" dirty="0" err="1">
                <a:solidFill>
                  <a:schemeClr val="tx1"/>
                </a:solidFill>
              </a:rPr>
              <a:t>trong</a:t>
            </a:r>
            <a:r>
              <a:rPr lang="en-US" sz="3200" dirty="0">
                <a:solidFill>
                  <a:schemeClr val="tx1"/>
                </a:solidFill>
              </a:rPr>
              <a:t> đó</a:t>
            </a:r>
          </a:p>
          <a:p>
            <a:pPr marL="0" indent="0">
              <a:lnSpc>
                <a:spcPct val="120000"/>
              </a:lnSpc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tx1"/>
                </a:solidFill>
              </a:rPr>
              <a:t>Quy tắc hình thang</a:t>
            </a:r>
          </a:p>
          <a:p>
            <a:pPr>
              <a:lnSpc>
                <a:spcPct val="120000"/>
              </a:lnSpc>
            </a:pPr>
            <a:endParaRPr lang="en-US" sz="3200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>
                <a:solidFill>
                  <a:schemeClr val="tx1"/>
                </a:solidFill>
              </a:rPr>
              <a:t>     Đánh giá sai số toàn phần 					trong đó</a:t>
            </a:r>
          </a:p>
          <a:p>
            <a:pPr marL="0" indent="0">
              <a:lnSpc>
                <a:spcPct val="120000"/>
              </a:lnSpc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tx1"/>
                </a:solidFill>
              </a:rPr>
              <a:t>Quy tắc Simpson 1/3 </a:t>
            </a:r>
          </a:p>
          <a:p>
            <a:pPr marL="0" indent="0">
              <a:lnSpc>
                <a:spcPct val="120000"/>
              </a:lnSpc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>
                <a:solidFill>
                  <a:schemeClr val="tx1"/>
                </a:solidFill>
              </a:rPr>
              <a:t>     Đánh giá sai số toàn phần					trong đó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793400" y="2843528"/>
                <a:ext cx="1926104" cy="5900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vi-VN" i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vi-VN" i="0">
                              <a:latin typeface="Cambria Math" panose="02040503050406030204" pitchFamily="18" charset="0"/>
                            </a:rPr>
                            <m:t>sup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]</m:t>
                          </m:r>
                        </m:lim>
                      </m:limLow>
                      <m:r>
                        <a:rPr lang="vi-VN" i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″</m:t>
                              </m:r>
                            </m:sup>
                          </m:sSup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vi-VN" i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400" y="2843528"/>
                <a:ext cx="1926104" cy="590033"/>
              </a:xfrm>
              <a:prstGeom prst="rect">
                <a:avLst/>
              </a:prstGeom>
              <a:blipFill>
                <a:blip r:embed="rId2"/>
                <a:stretch>
                  <a:fillRect t="-74227" r="-22152" b="-79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804164" y="4476812"/>
                <a:ext cx="1926104" cy="5900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vi-VN" i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vi-VN" i="0">
                              <a:latin typeface="Cambria Math" panose="02040503050406030204" pitchFamily="18" charset="0"/>
                            </a:rPr>
                            <m:t>sup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]</m:t>
                          </m:r>
                        </m:lim>
                      </m:limLow>
                      <m:r>
                        <a:rPr lang="vi-VN" i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″</m:t>
                              </m:r>
                            </m:sup>
                          </m:sSup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vi-VN" i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164" y="4476812"/>
                <a:ext cx="1926104" cy="590033"/>
              </a:xfrm>
              <a:prstGeom prst="rect">
                <a:avLst/>
              </a:prstGeom>
              <a:blipFill>
                <a:blip r:embed="rId3"/>
                <a:stretch>
                  <a:fillRect t="-74227" r="-22152" b="-79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313314" y="6043325"/>
                <a:ext cx="2073901" cy="6149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vi-VN" i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vi-VN" i="0">
                              <a:latin typeface="Cambria Math" panose="02040503050406030204" pitchFamily="18" charset="0"/>
                            </a:rPr>
                            <m:t>sup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]</m:t>
                          </m:r>
                        </m:lim>
                      </m:limLow>
                      <m:r>
                        <a:rPr lang="vi-VN" i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</m:sup>
                          </m:sSup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vi-VN" i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314" y="6043325"/>
                <a:ext cx="2073901" cy="614977"/>
              </a:xfrm>
              <a:prstGeom prst="rect">
                <a:avLst/>
              </a:prstGeom>
              <a:blipFill>
                <a:blip r:embed="rId4"/>
                <a:stretch>
                  <a:fillRect t="-100990" r="-26471" b="-11881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247381" y="1921665"/>
                <a:ext cx="7223760" cy="9326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grow m:val="on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≈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 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vi-VN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vi-VN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vi-VN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vi-VN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)+</m:t>
                                  </m:r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vi-VN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vi-VN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vi-VN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vi-VN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)+...+</m:t>
                                  </m:r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vi-VN" i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vi-VN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vi-VN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381" y="1921665"/>
                <a:ext cx="7223760" cy="9326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282888" y="3360799"/>
                <a:ext cx="5731313" cy="9326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grow m:val="on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≈</m:t>
                          </m:r>
                          <m:f>
                            <m:f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 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vi-VN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)+2</m:t>
                                  </m:r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vi-VN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)+...+2</m:t>
                                  </m:r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vi-VN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)+</m:t>
                                  </m:r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888" y="3360799"/>
                <a:ext cx="5731313" cy="9326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3014737" y="5018012"/>
                <a:ext cx="8969829" cy="9326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grow m:val="on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≈</m:t>
                          </m:r>
                          <m:f>
                            <m:f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 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vi-VN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)+4</m:t>
                                  </m:r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vi-VN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)+2</m:t>
                                  </m:r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vi-VN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)+4</m:t>
                                  </m:r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vi-VN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)+...+4</m:t>
                                  </m:r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vi-VN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vi-VN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)+</m:t>
                                  </m:r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vi-VN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737" y="5018012"/>
                <a:ext cx="8969829" cy="9326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3791438" y="2737552"/>
                <a:ext cx="1507400" cy="6280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i="1">
                          <a:latin typeface="Cambria Math" panose="02040503050406030204" pitchFamily="18" charset="0"/>
                        </a:rPr>
                        <m:t>𝑀</m:t>
                      </m:r>
                      <m:f>
                        <m:f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sSup>
                        <m:sSup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438" y="2737552"/>
                <a:ext cx="1507400" cy="6280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977190" y="4318152"/>
                <a:ext cx="1507400" cy="6280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i="1">
                          <a:latin typeface="Cambria Math" panose="02040503050406030204" pitchFamily="18" charset="0"/>
                        </a:rPr>
                        <m:t>𝑀</m:t>
                      </m:r>
                      <m:f>
                        <m:f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sSup>
                        <m:sSup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190" y="4318152"/>
                <a:ext cx="1507400" cy="6280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3696832" y="5941930"/>
                <a:ext cx="2143378" cy="6298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i="1">
                          <a:latin typeface="Cambria Math" panose="02040503050406030204" pitchFamily="18" charset="0"/>
                        </a:rPr>
                        <m:t>𝑀</m:t>
                      </m:r>
                      <m:f>
                        <m:f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180</m:t>
                          </m:r>
                        </m:den>
                      </m:f>
                      <m:sSup>
                        <m:sSup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832" y="5941930"/>
                <a:ext cx="2143378" cy="6298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786920" y="1108641"/>
                <a:ext cx="7892658" cy="6182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vi-VN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i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i="0">
                          <a:latin typeface="Cambria Math" panose="02040503050406030204" pitchFamily="18" charset="0"/>
                        </a:rPr>
                        <m:t>&lt;...&lt;</m:t>
                      </m:r>
                      <m:sSub>
                        <m:sSub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i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vi-VN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vi-VN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vi-VN" i="1">
                          <a:latin typeface="Cambria Math" panose="02040503050406030204" pitchFamily="18" charset="0"/>
                        </a:rPr>
                        <m:t>   </m:t>
                      </m:r>
                      <m:sSub>
                        <m:sSub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vi-VN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vi-VN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vi-VN" i="1">
                          <a:latin typeface="Cambria Math" panose="02040503050406030204" pitchFamily="18" charset="0"/>
                        </a:rPr>
                        <m:t>  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vi-VN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m:rPr>
                          <m:nor/>
                        </m:rPr>
                        <a:rPr lang="vi-VN" i="1">
                          <a:latin typeface="Cambria Math" panose="02040503050406030204" pitchFamily="18" charset="0"/>
                        </a:rPr>
                        <m:t>  </m:t>
                      </m:r>
                      <m:r>
                        <a:rPr lang="vi-VN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920" y="1108641"/>
                <a:ext cx="7892658" cy="61824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439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72A7EF-B940-44DD-B402-58C38B6FA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326" y="179293"/>
            <a:ext cx="8306606" cy="649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04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F44FB7-1D82-4C2A-81EC-153F861ED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387" y="1056905"/>
            <a:ext cx="9829800" cy="5276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1FC8AF-BCDE-44C3-9F2E-FEE8E9E969EE}"/>
              </a:ext>
            </a:extLst>
          </p:cNvPr>
          <p:cNvSpPr txBox="1"/>
          <p:nvPr/>
        </p:nvSpPr>
        <p:spPr>
          <a:xfrm>
            <a:off x="1305387" y="239697"/>
            <a:ext cx="982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latin typeface="+mj-lt"/>
              </a:rPr>
              <a:t>Đánh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giá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sai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số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cho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công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thức</a:t>
            </a:r>
            <a:r>
              <a:rPr lang="en-US" sz="3000" dirty="0">
                <a:latin typeface="+mj-lt"/>
              </a:rPr>
              <a:t> Newton-Cotes composite</a:t>
            </a:r>
          </a:p>
        </p:txBody>
      </p:sp>
    </p:spTree>
    <p:extLst>
      <p:ext uri="{BB962C8B-B14F-4D97-AF65-F5344CB8AC3E}">
        <p14:creationId xmlns:p14="http://schemas.microsoft.com/office/powerpoint/2010/main" val="2250832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04820"/>
            <a:ext cx="10536783" cy="625565"/>
          </a:xfrm>
        </p:spPr>
        <p:txBody>
          <a:bodyPr>
            <a:normAutofit fontScale="90000"/>
          </a:bodyPr>
          <a:lstStyle/>
          <a:p>
            <a:r>
              <a:rPr lang="en-US" dirty="0"/>
              <a:t>Bài  Tập</a:t>
            </a:r>
            <a:endParaRPr lang="vi-V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682" y="1161380"/>
            <a:ext cx="10110552" cy="39031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82" y="5586563"/>
            <a:ext cx="10110553" cy="7400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4213" y="716967"/>
            <a:ext cx="1051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Bài 1</a:t>
            </a:r>
            <a:endParaRPr lang="vi-V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05685" y="5040610"/>
            <a:ext cx="1051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Bài 2</a:t>
            </a:r>
            <a:endParaRPr lang="vi-VN" sz="2400" b="1" dirty="0"/>
          </a:p>
        </p:txBody>
      </p:sp>
    </p:spTree>
    <p:extLst>
      <p:ext uri="{BB962C8B-B14F-4D97-AF65-F5344CB8AC3E}">
        <p14:creationId xmlns:p14="http://schemas.microsoft.com/office/powerpoint/2010/main" val="1136392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6E96ED2-2367-502E-344F-B4CBCD06B075}"/>
              </a:ext>
            </a:extLst>
          </p:cNvPr>
          <p:cNvSpPr txBox="1">
            <a:spLocks/>
          </p:cNvSpPr>
          <p:nvPr/>
        </p:nvSpPr>
        <p:spPr>
          <a:xfrm>
            <a:off x="586556" y="237395"/>
            <a:ext cx="11416054" cy="62620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Python built-in functions: </a:t>
            </a:r>
            <a:r>
              <a:rPr lang="en-US" cap="none" dirty="0" err="1"/>
              <a:t>scipy.integrate.newton_cotes</a:t>
            </a:r>
            <a:r>
              <a:rPr lang="en-US" cap="none" dirty="0"/>
              <a:t> (1/2)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78C352-F0B2-D080-6540-1193910C5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738" y="963813"/>
            <a:ext cx="7610152" cy="565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66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6E96ED2-2367-502E-344F-B4CBCD06B075}"/>
              </a:ext>
            </a:extLst>
          </p:cNvPr>
          <p:cNvSpPr txBox="1">
            <a:spLocks/>
          </p:cNvSpPr>
          <p:nvPr/>
        </p:nvSpPr>
        <p:spPr>
          <a:xfrm>
            <a:off x="586556" y="237395"/>
            <a:ext cx="11416054" cy="62620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Python built-in functions: </a:t>
            </a:r>
            <a:r>
              <a:rPr lang="en-US" cap="none" dirty="0" err="1"/>
              <a:t>scipy.integrate.newton_cotes</a:t>
            </a:r>
            <a:r>
              <a:rPr lang="en-US" cap="none" dirty="0"/>
              <a:t> (2/2)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BB43EA-B232-A0B8-94C6-EBEB47576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1128712"/>
            <a:ext cx="78009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072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6E96ED2-2367-502E-344F-B4CBCD06B075}"/>
              </a:ext>
            </a:extLst>
          </p:cNvPr>
          <p:cNvSpPr txBox="1">
            <a:spLocks/>
          </p:cNvSpPr>
          <p:nvPr/>
        </p:nvSpPr>
        <p:spPr>
          <a:xfrm>
            <a:off x="586557" y="237395"/>
            <a:ext cx="10182056" cy="62620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Python built-in functions: </a:t>
            </a:r>
            <a:r>
              <a:rPr lang="en-US" cap="none" dirty="0" err="1"/>
              <a:t>scipy.integrate.trapezoid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E562DF-CBDD-36D1-8390-6F0BB45D4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614" y="1416588"/>
            <a:ext cx="8115300" cy="18764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37FB17-83FE-93F8-3C62-8A42B32DA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614" y="4135186"/>
            <a:ext cx="8127244" cy="16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9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6E96ED2-2367-502E-344F-B4CBCD06B075}"/>
              </a:ext>
            </a:extLst>
          </p:cNvPr>
          <p:cNvSpPr txBox="1">
            <a:spLocks/>
          </p:cNvSpPr>
          <p:nvPr/>
        </p:nvSpPr>
        <p:spPr>
          <a:xfrm>
            <a:off x="586557" y="237395"/>
            <a:ext cx="10182056" cy="62620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Python built-in functions: </a:t>
            </a:r>
            <a:r>
              <a:rPr lang="en-US" cap="none" dirty="0" err="1"/>
              <a:t>scipy.integrate.simpson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7EC7B4-F6DC-A263-10FF-DB8AF8A5A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690" y="958002"/>
            <a:ext cx="5829300" cy="2047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08DC70-BFA9-2961-55E6-3376A9962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670" y="3257638"/>
            <a:ext cx="7743825" cy="1790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D32D11-10D5-B3CE-F412-3E03F63A4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8670" y="5303969"/>
            <a:ext cx="8097758" cy="138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0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82B72539-25DD-D4B2-699B-717E29EDA245}"/>
              </a:ext>
            </a:extLst>
          </p:cNvPr>
          <p:cNvSpPr txBox="1">
            <a:spLocks/>
          </p:cNvSpPr>
          <p:nvPr/>
        </p:nvSpPr>
        <p:spPr>
          <a:xfrm>
            <a:off x="577679" y="297974"/>
            <a:ext cx="11407175" cy="62620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Python built-in functions: </a:t>
            </a:r>
            <a:r>
              <a:rPr lang="en-US" cap="none" dirty="0" err="1"/>
              <a:t>scipy.integrate</a:t>
            </a:r>
            <a:r>
              <a:rPr lang="en-US" dirty="0" err="1"/>
              <a:t>.</a:t>
            </a:r>
            <a:r>
              <a:rPr lang="en-US" cap="none" dirty="0" err="1"/>
              <a:t>quad</a:t>
            </a:r>
            <a:r>
              <a:rPr lang="en-US" cap="none" dirty="0"/>
              <a:t> (1/2)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F188AD-E322-5B65-5CCE-57917D64F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549" y="1709181"/>
            <a:ext cx="9899642" cy="309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417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3CDE311-DB37-EC0B-3E43-4C01B5666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4028" y="4568648"/>
            <a:ext cx="6451121" cy="106459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73B251-ECB0-96DA-9FE4-1B8D820C6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398" y="1224758"/>
            <a:ext cx="9213779" cy="2880202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82B72539-25DD-D4B2-699B-717E29EDA245}"/>
              </a:ext>
            </a:extLst>
          </p:cNvPr>
          <p:cNvSpPr txBox="1">
            <a:spLocks/>
          </p:cNvSpPr>
          <p:nvPr/>
        </p:nvSpPr>
        <p:spPr>
          <a:xfrm>
            <a:off x="577679" y="297974"/>
            <a:ext cx="11407175" cy="62620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Python built-in functions: </a:t>
            </a:r>
            <a:r>
              <a:rPr lang="en-US" cap="none" dirty="0" err="1"/>
              <a:t>scipy.optimize</a:t>
            </a:r>
            <a:r>
              <a:rPr lang="en-US" dirty="0" err="1"/>
              <a:t>.</a:t>
            </a:r>
            <a:r>
              <a:rPr lang="en-US" cap="none" dirty="0" err="1"/>
              <a:t>approx_fprime</a:t>
            </a:r>
            <a:r>
              <a:rPr lang="en-US" cap="none" dirty="0"/>
              <a:t> (1/2)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01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C90F07-4499-90E0-403A-751A933C8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092" y="989628"/>
            <a:ext cx="7085815" cy="344826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887AF34-0FF2-C8E8-C621-DFE928A09822}"/>
              </a:ext>
            </a:extLst>
          </p:cNvPr>
          <p:cNvSpPr txBox="1">
            <a:spLocks/>
          </p:cNvSpPr>
          <p:nvPr/>
        </p:nvSpPr>
        <p:spPr>
          <a:xfrm>
            <a:off x="577679" y="297974"/>
            <a:ext cx="11407175" cy="62620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Python built-in functions: </a:t>
            </a:r>
            <a:r>
              <a:rPr lang="en-US" cap="none" dirty="0" err="1"/>
              <a:t>scipy.integrate</a:t>
            </a:r>
            <a:r>
              <a:rPr lang="en-US" dirty="0" err="1"/>
              <a:t>.</a:t>
            </a:r>
            <a:r>
              <a:rPr lang="en-US" cap="none" dirty="0" err="1"/>
              <a:t>quad</a:t>
            </a:r>
            <a:r>
              <a:rPr lang="en-US" cap="none" dirty="0"/>
              <a:t> (2/2)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876ACC-F9EE-B765-CB72-34E64CF8C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243" y="4567329"/>
            <a:ext cx="81724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46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52863"/>
            <a:ext cx="10779040" cy="532937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Các phương pháp cầu </a:t>
            </a:r>
            <a:r>
              <a:rPr lang="en-US" sz="2800" dirty="0" err="1"/>
              <a:t>phương</a:t>
            </a:r>
            <a:r>
              <a:rPr lang="en-US" sz="2800" dirty="0"/>
              <a:t> gauss</a:t>
            </a:r>
            <a:endParaRPr lang="vi-V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026" y="885305"/>
            <a:ext cx="11011795" cy="573993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Ý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tưởng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đi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xấp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xỉ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phân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dạng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endParaRPr lang="en-US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Ở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đây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chúng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ta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gọi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      	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trọng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, 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x_k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nút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phương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2n+2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bao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gồm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n+1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trọng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, n+1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nút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r>
              <a:rPr lang="vi-VN" dirty="0">
                <a:solidFill>
                  <a:schemeClr val="tx1"/>
                </a:solidFill>
              </a:rPr>
              <a:t>Như vậy có 2n</a:t>
            </a:r>
            <a:r>
              <a:rPr lang="en-US" dirty="0">
                <a:solidFill>
                  <a:schemeClr val="tx1"/>
                </a:solidFill>
              </a:rPr>
              <a:t>+2</a:t>
            </a:r>
            <a:r>
              <a:rPr lang="vi-VN" dirty="0">
                <a:solidFill>
                  <a:schemeClr val="tx1"/>
                </a:solidFill>
              </a:rPr>
              <a:t> ẩn số, ta cần 2n</a:t>
            </a:r>
            <a:r>
              <a:rPr lang="en-US" dirty="0">
                <a:solidFill>
                  <a:schemeClr val="tx1"/>
                </a:solidFill>
              </a:rPr>
              <a:t>+2</a:t>
            </a:r>
            <a:r>
              <a:rPr lang="vi-VN" dirty="0">
                <a:solidFill>
                  <a:schemeClr val="tx1"/>
                </a:solidFill>
              </a:rPr>
              <a:t> phương trình =&gt; ta chọn các đa thức có bậc </a:t>
            </a:r>
          </a:p>
          <a:p>
            <a:r>
              <a:rPr lang="vi-VN" dirty="0">
                <a:solidFill>
                  <a:schemeClr val="tx1"/>
                </a:solidFill>
              </a:rPr>
              <a:t>Thay lần lượt</a:t>
            </a:r>
            <a:r>
              <a:rPr lang="en-US" dirty="0">
                <a:solidFill>
                  <a:schemeClr val="tx1"/>
                </a:solidFill>
              </a:rPr>
              <a:t>		</a:t>
            </a:r>
            <a:r>
              <a:rPr lang="vi-VN" dirty="0">
                <a:solidFill>
                  <a:schemeClr val="tx1"/>
                </a:solidFill>
              </a:rPr>
              <a:t>                                        vào ta được hệ phương trình.</a:t>
            </a:r>
          </a:p>
          <a:p>
            <a:r>
              <a:rPr lang="vi-VN" dirty="0">
                <a:solidFill>
                  <a:schemeClr val="tx1"/>
                </a:solidFill>
              </a:rPr>
              <a:t>Câu hỏi: Vậy phương pháp Gauss khác Newton-Cotes ở chỗ nào?                                           </a:t>
            </a:r>
            <a:endParaRPr lang="vi-VN" dirty="0"/>
          </a:p>
          <a:p>
            <a:pPr>
              <a:buFont typeface="Wingdings" panose="05000000000000000000" pitchFamily="2" charset="2"/>
              <a:buChar char="Ø"/>
            </a:pPr>
            <a:r>
              <a:rPr lang="vi-VN" dirty="0"/>
              <a:t>  </a:t>
            </a:r>
            <a:r>
              <a:rPr lang="vi-VN" dirty="0">
                <a:solidFill>
                  <a:schemeClr val="tx1"/>
                </a:solidFill>
              </a:rPr>
              <a:t>Trả lời: 1. Newton-Cotes lưới các nút là đều, hệ phương trình là tuyến tính</a:t>
            </a:r>
          </a:p>
          <a:p>
            <a:pPr marL="457200" lvl="1" indent="0">
              <a:buNone/>
            </a:pPr>
            <a:r>
              <a:rPr lang="vi-VN" dirty="0">
                <a:solidFill>
                  <a:schemeClr val="tx1"/>
                </a:solidFill>
              </a:rPr>
              <a:t>          </a:t>
            </a:r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vi-VN" sz="2000" dirty="0">
                <a:solidFill>
                  <a:schemeClr val="tx1"/>
                </a:solidFill>
              </a:rPr>
              <a:t>2. Gauss lưới các nút là không đều, hệ phương trình phi tuyến</a:t>
            </a:r>
          </a:p>
          <a:p>
            <a:pPr marL="457200" lvl="1" indent="0">
              <a:buNone/>
            </a:pPr>
            <a:r>
              <a:rPr lang="vi-VN" sz="2000" dirty="0">
                <a:solidFill>
                  <a:schemeClr val="tx1"/>
                </a:solidFill>
              </a:rPr>
              <a:t>          </a:t>
            </a: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vi-VN" sz="2000" dirty="0">
                <a:solidFill>
                  <a:schemeClr val="tx1"/>
                </a:solidFill>
              </a:rPr>
              <a:t>3. Gauss có nhiều tham số để lựa chọn hơn, nên cấp chính xác tốt hơn. </a:t>
            </a:r>
          </a:p>
          <a:p>
            <a:pPr marL="0" indent="0">
              <a:buNone/>
            </a:pP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0388761" y="3110752"/>
                <a:ext cx="11552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vi-VN" i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8761" y="3110752"/>
                <a:ext cx="115525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768772" y="3570608"/>
                <a:ext cx="28046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vi-VN" i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m:rPr>
                          <m:nor/>
                        </m:rPr>
                        <a:rPr lang="vi-VN" i="1">
                          <a:latin typeface="Cambria Math" panose="02040503050406030204" pitchFamily="18" charset="0"/>
                        </a:rPr>
                        <m:t>  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vi-VN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vi-VN" i="1">
                          <a:latin typeface="Cambria Math" panose="02040503050406030204" pitchFamily="18" charset="0"/>
                        </a:rPr>
                        <m:t> </m:t>
                      </m:r>
                      <m:sSup>
                        <m:sSup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vi-VN" i="0">
                          <a:latin typeface="Cambria Math" panose="02040503050406030204" pitchFamily="18" charset="0"/>
                        </a:rPr>
                        <m:t>,...,</m:t>
                      </m:r>
                      <m:sSup>
                        <m:sSup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772" y="3570608"/>
                <a:ext cx="2804614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970C94F8-5FA3-4BA7-9302-649165539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0222" y="1075748"/>
            <a:ext cx="2940954" cy="95270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751D673-9C04-467F-9E26-7C6D9FE25A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8164" y="2142367"/>
            <a:ext cx="4381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45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57B9B9-B9D8-4CBD-BC13-A893DB050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882" y="965367"/>
            <a:ext cx="9785498" cy="5524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984552-53E2-497B-9DD6-7959F370975F}"/>
              </a:ext>
            </a:extLst>
          </p:cNvPr>
          <p:cNvSpPr txBox="1"/>
          <p:nvPr/>
        </p:nvSpPr>
        <p:spPr>
          <a:xfrm>
            <a:off x="736846" y="297457"/>
            <a:ext cx="1099055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>
                <a:latin typeface="+mj-lt"/>
              </a:rPr>
              <a:t>Ví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dụ</a:t>
            </a:r>
            <a:r>
              <a:rPr lang="en-US" sz="2600" dirty="0">
                <a:latin typeface="+mj-lt"/>
              </a:rPr>
              <a:t>: </a:t>
            </a:r>
            <a:r>
              <a:rPr lang="en-US" sz="2600" dirty="0" err="1">
                <a:latin typeface="+mj-lt"/>
              </a:rPr>
              <a:t>Cầu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phương</a:t>
            </a:r>
            <a:r>
              <a:rPr lang="en-US" sz="2600" dirty="0">
                <a:latin typeface="+mj-lt"/>
              </a:rPr>
              <a:t> Gauss với n = 1. </a:t>
            </a:r>
            <a:r>
              <a:rPr lang="en-US" sz="2600" dirty="0" err="1">
                <a:latin typeface="+mj-lt"/>
              </a:rPr>
              <a:t>Liệu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có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tốt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hơn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quy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tắc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hình</a:t>
            </a:r>
            <a:r>
              <a:rPr lang="en-US" sz="2600" dirty="0">
                <a:latin typeface="+mj-lt"/>
              </a:rPr>
              <a:t> thang?</a:t>
            </a:r>
          </a:p>
        </p:txBody>
      </p:sp>
    </p:spTree>
    <p:extLst>
      <p:ext uri="{BB962C8B-B14F-4D97-AF65-F5344CB8AC3E}">
        <p14:creationId xmlns:p14="http://schemas.microsoft.com/office/powerpoint/2010/main" val="3159304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984552-53E2-497B-9DD6-7959F370975F}"/>
              </a:ext>
            </a:extLst>
          </p:cNvPr>
          <p:cNvSpPr txBox="1"/>
          <p:nvPr/>
        </p:nvSpPr>
        <p:spPr>
          <a:xfrm>
            <a:off x="736846" y="297457"/>
            <a:ext cx="1099055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>
                <a:latin typeface="+mj-lt"/>
              </a:rPr>
              <a:t>Ví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dụ</a:t>
            </a:r>
            <a:r>
              <a:rPr lang="en-US" sz="2600" dirty="0">
                <a:latin typeface="+mj-lt"/>
              </a:rPr>
              <a:t>: </a:t>
            </a:r>
            <a:r>
              <a:rPr lang="en-US" sz="2600" dirty="0" err="1">
                <a:latin typeface="+mj-lt"/>
              </a:rPr>
              <a:t>Cầu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phương</a:t>
            </a:r>
            <a:r>
              <a:rPr lang="en-US" sz="2600" dirty="0">
                <a:latin typeface="+mj-lt"/>
              </a:rPr>
              <a:t> Gauss với n = 1. </a:t>
            </a:r>
            <a:r>
              <a:rPr lang="en-US" sz="2600" dirty="0" err="1">
                <a:latin typeface="+mj-lt"/>
              </a:rPr>
              <a:t>Liệu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có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tốt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hơn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quy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tắc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hình</a:t>
            </a:r>
            <a:r>
              <a:rPr lang="en-US" sz="2600" dirty="0">
                <a:latin typeface="+mj-lt"/>
              </a:rPr>
              <a:t> thang?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95234-B9AB-437F-B82D-613C469B7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958" y="924371"/>
            <a:ext cx="9501419" cy="573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46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984552-53E2-497B-9DD6-7959F370975F}"/>
              </a:ext>
            </a:extLst>
          </p:cNvPr>
          <p:cNvSpPr txBox="1"/>
          <p:nvPr/>
        </p:nvSpPr>
        <p:spPr>
          <a:xfrm>
            <a:off x="736846" y="297457"/>
            <a:ext cx="1099055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>
                <a:latin typeface="+mj-lt"/>
              </a:rPr>
              <a:t>Ví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dụ</a:t>
            </a:r>
            <a:r>
              <a:rPr lang="en-US" sz="2600" dirty="0">
                <a:latin typeface="+mj-lt"/>
              </a:rPr>
              <a:t>: </a:t>
            </a:r>
            <a:r>
              <a:rPr lang="en-US" sz="2600" dirty="0" err="1">
                <a:latin typeface="+mj-lt"/>
              </a:rPr>
              <a:t>Cầu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phương</a:t>
            </a:r>
            <a:r>
              <a:rPr lang="en-US" sz="2600" dirty="0">
                <a:latin typeface="+mj-lt"/>
              </a:rPr>
              <a:t> Gauss với n = 1. </a:t>
            </a:r>
            <a:r>
              <a:rPr lang="en-US" sz="2600" dirty="0" err="1">
                <a:latin typeface="+mj-lt"/>
              </a:rPr>
              <a:t>Liệu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có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tốt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hơn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quy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tắc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hình</a:t>
            </a:r>
            <a:r>
              <a:rPr lang="en-US" sz="2600" dirty="0">
                <a:latin typeface="+mj-lt"/>
              </a:rPr>
              <a:t> thang?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581481-5BC2-4BC5-875A-7A3894198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81" y="970956"/>
            <a:ext cx="9300052" cy="550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10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984552-53E2-497B-9DD6-7959F370975F}"/>
              </a:ext>
            </a:extLst>
          </p:cNvPr>
          <p:cNvSpPr txBox="1"/>
          <p:nvPr/>
        </p:nvSpPr>
        <p:spPr>
          <a:xfrm>
            <a:off x="736846" y="297457"/>
            <a:ext cx="1099055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err="1">
                <a:latin typeface="+mj-lt"/>
              </a:rPr>
              <a:t>Trường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hợp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đoạn</a:t>
            </a:r>
            <a:r>
              <a:rPr lang="en-US" sz="2600" dirty="0">
                <a:latin typeface="+mj-lt"/>
              </a:rPr>
              <a:t> [</a:t>
            </a:r>
            <a:r>
              <a:rPr lang="en-US" sz="2600" dirty="0" err="1">
                <a:latin typeface="+mj-lt"/>
              </a:rPr>
              <a:t>a.b</a:t>
            </a:r>
            <a:r>
              <a:rPr lang="en-US" sz="2600" dirty="0">
                <a:latin typeface="+mj-lt"/>
              </a:rPr>
              <a:t>] </a:t>
            </a:r>
            <a:r>
              <a:rPr lang="en-US" sz="2600" dirty="0" err="1">
                <a:latin typeface="+mj-lt"/>
              </a:rPr>
              <a:t>tổng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quát</a:t>
            </a:r>
            <a:endParaRPr lang="en-US" sz="2600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72985B-8A0C-424C-B40D-46301C43B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515" y="789900"/>
            <a:ext cx="9677215" cy="587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22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984552-53E2-497B-9DD6-7959F370975F}"/>
              </a:ext>
            </a:extLst>
          </p:cNvPr>
          <p:cNvSpPr txBox="1"/>
          <p:nvPr/>
        </p:nvSpPr>
        <p:spPr>
          <a:xfrm>
            <a:off x="736846" y="297457"/>
            <a:ext cx="1099055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err="1">
                <a:latin typeface="+mj-lt"/>
              </a:rPr>
              <a:t>Trường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hợp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đoạn</a:t>
            </a:r>
            <a:r>
              <a:rPr lang="en-US" sz="2600" dirty="0">
                <a:latin typeface="+mj-lt"/>
              </a:rPr>
              <a:t> [</a:t>
            </a:r>
            <a:r>
              <a:rPr lang="en-US" sz="2600" dirty="0" err="1">
                <a:latin typeface="+mj-lt"/>
              </a:rPr>
              <a:t>a.b</a:t>
            </a:r>
            <a:r>
              <a:rPr lang="en-US" sz="2600" dirty="0">
                <a:latin typeface="+mj-lt"/>
              </a:rPr>
              <a:t>] </a:t>
            </a:r>
            <a:r>
              <a:rPr lang="en-US" sz="2600" dirty="0" err="1">
                <a:latin typeface="+mj-lt"/>
              </a:rPr>
              <a:t>tổng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quát</a:t>
            </a:r>
            <a:endParaRPr lang="en-US" sz="26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0164A3-AC50-4DE0-A797-D4D7049F2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33" y="1039982"/>
            <a:ext cx="104679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59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7A817F-53F4-4163-9744-918FA5702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56" y="1430599"/>
            <a:ext cx="10467975" cy="4991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48D629-3C14-4F95-9F33-6F5624E2F62E}"/>
              </a:ext>
            </a:extLst>
          </p:cNvPr>
          <p:cNvSpPr txBox="1"/>
          <p:nvPr/>
        </p:nvSpPr>
        <p:spPr>
          <a:xfrm>
            <a:off x="924156" y="506027"/>
            <a:ext cx="10467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Ý </a:t>
            </a:r>
            <a:r>
              <a:rPr lang="en-US" sz="2800" b="1" dirty="0" err="1">
                <a:latin typeface="+mj-lt"/>
              </a:rPr>
              <a:t>tưởng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đột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phá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của</a:t>
            </a:r>
            <a:r>
              <a:rPr lang="en-US" sz="2800" b="1" dirty="0">
                <a:latin typeface="+mj-lt"/>
              </a:rPr>
              <a:t> Gauss: </a:t>
            </a:r>
            <a:r>
              <a:rPr lang="en-US" sz="2800" b="1" dirty="0" err="1">
                <a:latin typeface="+mj-lt"/>
              </a:rPr>
              <a:t>sử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dụng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các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đa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thức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trực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giao</a:t>
            </a:r>
            <a:r>
              <a:rPr lang="en-US" sz="2800" b="1" dirty="0">
                <a:latin typeface="+mj-lt"/>
              </a:rPr>
              <a:t>.</a:t>
            </a:r>
            <a:endParaRPr lang="vi-VN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6796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B48D629-3C14-4F95-9F33-6F5624E2F62E}"/>
              </a:ext>
            </a:extLst>
          </p:cNvPr>
          <p:cNvSpPr txBox="1"/>
          <p:nvPr/>
        </p:nvSpPr>
        <p:spPr>
          <a:xfrm>
            <a:off x="924156" y="506027"/>
            <a:ext cx="104679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FF0000"/>
                </a:solidFill>
                <a:latin typeface="+mj-lt"/>
              </a:rPr>
              <a:t>ĐA THỨC TRỰC GIAO</a:t>
            </a:r>
            <a:endParaRPr lang="vi-VN" sz="3000" b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1B52BD-2E0A-4CED-A59C-C6A8BB8FE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5" y="1060025"/>
            <a:ext cx="7541783" cy="243178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91EA538-D89D-4DFE-A90F-D654F5BAE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079" y="983871"/>
            <a:ext cx="4077176" cy="271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71B0F2-4A7C-43BC-AFFA-6B0FD1106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84" y="5676451"/>
            <a:ext cx="6404369" cy="8790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98D253-0677-4CEB-B358-6AAC295F05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9637" y="3491812"/>
            <a:ext cx="1797998" cy="211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09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B48D629-3C14-4F95-9F33-6F5624E2F62E}"/>
              </a:ext>
            </a:extLst>
          </p:cNvPr>
          <p:cNvSpPr txBox="1"/>
          <p:nvPr/>
        </p:nvSpPr>
        <p:spPr>
          <a:xfrm>
            <a:off x="924156" y="506027"/>
            <a:ext cx="10467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Ý </a:t>
            </a:r>
            <a:r>
              <a:rPr lang="en-US" sz="2800" b="1" dirty="0" err="1">
                <a:latin typeface="+mj-lt"/>
              </a:rPr>
              <a:t>tưởng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đột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phá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của</a:t>
            </a:r>
            <a:r>
              <a:rPr lang="en-US" sz="2800" b="1" dirty="0">
                <a:latin typeface="+mj-lt"/>
              </a:rPr>
              <a:t> Gauss: </a:t>
            </a:r>
            <a:r>
              <a:rPr lang="en-US" sz="2800" b="1" dirty="0" err="1">
                <a:latin typeface="+mj-lt"/>
              </a:rPr>
              <a:t>sử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dụng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các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đa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thức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trực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giao</a:t>
            </a:r>
            <a:r>
              <a:rPr lang="en-US" sz="2800" b="1" dirty="0">
                <a:latin typeface="+mj-lt"/>
              </a:rPr>
              <a:t>.</a:t>
            </a:r>
            <a:endParaRPr lang="vi-VN" sz="2800" b="1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7BEF20-FDC7-4F8A-A50E-79F4F9C24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991" y="1432308"/>
            <a:ext cx="9945857" cy="480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1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46" y="327749"/>
            <a:ext cx="10355319" cy="491992"/>
          </a:xfrm>
        </p:spPr>
        <p:txBody>
          <a:bodyPr>
            <a:normAutofit fontScale="90000"/>
          </a:bodyPr>
          <a:lstStyle/>
          <a:p>
            <a:r>
              <a:rPr lang="vi-VN" dirty="0"/>
              <a:t>Bài Toán 2. tính gần đúng tích phân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hạn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410" y="1394478"/>
            <a:ext cx="10882947" cy="50624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Cách suy nghĩ thông thường: lập tổng Riemann (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Darboux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) rồi đi tìm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endParaRPr lang="en-US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Ý tưởng: đi tìm xấp xỉ tích phân dạng </a:t>
            </a:r>
          </a:p>
          <a:p>
            <a:endParaRPr lang="en-US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Công thức này rất có ý nghĩa khi mà f cho trước, n có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trước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nhỏ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hơn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n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Darboux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), và có thể hàm f chỉ biết giá trị tại các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x_k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 ,  k = 0,…,n.</a:t>
            </a:r>
          </a:p>
          <a:p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Ở đây chúng ta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gọi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      	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các trọng số, 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x_k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  là các điểm nút. </a:t>
            </a:r>
          </a:p>
          <a:p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Công thức cầu phương có 2n+2 tham số bao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gồm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n+1 trọng số, n+1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nút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trọng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hay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nút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2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lớp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phương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trọng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: Newton-Cotes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Gauss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188" y="806473"/>
            <a:ext cx="2219325" cy="6667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120" y="1900646"/>
            <a:ext cx="8688375" cy="7871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416908" y="1383439"/>
                <a:ext cx="2013933" cy="5236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vi-V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  <m:sSub>
                            <m:sSub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vi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6908" y="1383439"/>
                <a:ext cx="2013933" cy="523670"/>
              </a:xfrm>
              <a:prstGeom prst="rect">
                <a:avLst/>
              </a:prstGeom>
              <a:blipFill>
                <a:blip r:embed="rId4"/>
                <a:stretch>
                  <a:fillRect t="-173256" r="-36667" b="-248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52037D9B-4EF9-49E9-A7D7-88888D5F6F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9357" y="3155349"/>
            <a:ext cx="2940954" cy="9527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E85FBA-6434-47AF-B10F-C3A65AD4E7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9491" y="4752404"/>
            <a:ext cx="4381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952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B48D629-3C14-4F95-9F33-6F5624E2F62E}"/>
              </a:ext>
            </a:extLst>
          </p:cNvPr>
          <p:cNvSpPr txBox="1"/>
          <p:nvPr/>
        </p:nvSpPr>
        <p:spPr>
          <a:xfrm>
            <a:off x="681060" y="479393"/>
            <a:ext cx="10829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+mj-lt"/>
              </a:rPr>
              <a:t>Chú</a:t>
            </a:r>
            <a:r>
              <a:rPr lang="en-US" sz="2800" b="1" dirty="0">
                <a:latin typeface="+mj-lt"/>
              </a:rPr>
              <a:t> ý: </a:t>
            </a:r>
            <a:r>
              <a:rPr lang="en-US" sz="2800" b="1" dirty="0" err="1">
                <a:latin typeface="+mj-lt"/>
              </a:rPr>
              <a:t>dùng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trọng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số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và</a:t>
            </a:r>
            <a:r>
              <a:rPr lang="en-US" sz="2800" b="1" dirty="0">
                <a:latin typeface="+mj-lt"/>
              </a:rPr>
              <a:t> node </a:t>
            </a:r>
            <a:r>
              <a:rPr lang="en-US" sz="2800" b="1" dirty="0" err="1">
                <a:latin typeface="+mj-lt"/>
              </a:rPr>
              <a:t>theo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bảng</a:t>
            </a:r>
            <a:r>
              <a:rPr lang="en-US" sz="2800" b="1" dirty="0">
                <a:latin typeface="+mj-lt"/>
              </a:rPr>
              <a:t> – </a:t>
            </a:r>
            <a:r>
              <a:rPr lang="en-US" sz="2800" b="1" dirty="0" err="1">
                <a:latin typeface="+mj-lt"/>
              </a:rPr>
              <a:t>đừng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tính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lại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làm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gì</a:t>
            </a:r>
            <a:endParaRPr lang="vi-VN" sz="2800" b="1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735910-91E4-46FB-99CB-58EC630CD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483" y="1002613"/>
            <a:ext cx="6605032" cy="576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42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FE089E-4005-4B45-BC74-D62BF5A02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083" y="315738"/>
            <a:ext cx="10191195" cy="61674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2A435B-074B-4222-8E50-BE5EA49F2DCD}"/>
              </a:ext>
            </a:extLst>
          </p:cNvPr>
          <p:cNvSpPr txBox="1"/>
          <p:nvPr/>
        </p:nvSpPr>
        <p:spPr>
          <a:xfrm>
            <a:off x="396720" y="209782"/>
            <a:ext cx="1207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Ví</a:t>
            </a:r>
            <a:r>
              <a:rPr lang="en-US" sz="3200" dirty="0"/>
              <a:t> </a:t>
            </a:r>
            <a:r>
              <a:rPr lang="en-US" sz="3200" dirty="0" err="1"/>
              <a:t>dụ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592378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0873" y="843163"/>
            <a:ext cx="6819900" cy="252412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4213" y="204820"/>
            <a:ext cx="10536783" cy="625565"/>
          </a:xfrm>
        </p:spPr>
        <p:txBody>
          <a:bodyPr>
            <a:normAutofit fontScale="90000"/>
          </a:bodyPr>
          <a:lstStyle/>
          <a:p>
            <a:r>
              <a:rPr lang="en-US" dirty="0"/>
              <a:t>Bài  Tập</a:t>
            </a:r>
            <a:endParaRPr lang="vi-VN" dirty="0"/>
          </a:p>
        </p:txBody>
      </p:sp>
      <p:sp>
        <p:nvSpPr>
          <p:cNvPr id="7" name="TextBox 6"/>
          <p:cNvSpPr txBox="1"/>
          <p:nvPr/>
        </p:nvSpPr>
        <p:spPr>
          <a:xfrm>
            <a:off x="684213" y="755568"/>
            <a:ext cx="1051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Bài 1</a:t>
            </a:r>
            <a:endParaRPr lang="vi-VN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4213" y="3392860"/>
            <a:ext cx="1051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Bài 2</a:t>
            </a:r>
            <a:endParaRPr lang="vi-VN" sz="2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873" y="3531945"/>
            <a:ext cx="6819900" cy="281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954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6E96ED2-2367-502E-344F-B4CBCD06B075}"/>
              </a:ext>
            </a:extLst>
          </p:cNvPr>
          <p:cNvSpPr txBox="1">
            <a:spLocks/>
          </p:cNvSpPr>
          <p:nvPr/>
        </p:nvSpPr>
        <p:spPr>
          <a:xfrm>
            <a:off x="1228492" y="172047"/>
            <a:ext cx="10182056" cy="62620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Python built-in functions: </a:t>
            </a:r>
            <a:r>
              <a:rPr lang="en-US" cap="none" dirty="0" err="1"/>
              <a:t>scipy.integrate.fixed_quad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FC0972-0DBD-1883-8B92-F5E5B380E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492" y="933263"/>
            <a:ext cx="9149503" cy="2544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0B9E9A-372D-6AF1-2071-9D1FFEA3C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493" y="3748179"/>
            <a:ext cx="9149502" cy="231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4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57928"/>
            <a:ext cx="11007046" cy="1507067"/>
          </a:xfrm>
        </p:spPr>
        <p:txBody>
          <a:bodyPr>
            <a:normAutofit/>
          </a:bodyPr>
          <a:lstStyle/>
          <a:p>
            <a:pPr algn="ctr"/>
            <a:r>
              <a:rPr lang="vi-VN" dirty="0"/>
              <a:t>Những gì chưa</a:t>
            </a:r>
            <a:r>
              <a:rPr lang="en-US" dirty="0"/>
              <a:t> đề </a:t>
            </a:r>
            <a:r>
              <a:rPr lang="en-US" dirty="0" err="1"/>
              <a:t>cập</a:t>
            </a:r>
            <a:r>
              <a:rPr lang="en-US" dirty="0"/>
              <a:t> trong </a:t>
            </a:r>
            <a:r>
              <a:rPr lang="en-US" dirty="0" err="1"/>
              <a:t>sách</a:t>
            </a:r>
            <a:r>
              <a:rPr lang="vi-VN" dirty="0"/>
              <a:t> </a:t>
            </a:r>
            <a:br>
              <a:rPr lang="en-US" dirty="0"/>
            </a:br>
            <a:r>
              <a:rPr lang="vi-VN" dirty="0"/>
              <a:t>(mà có thể gặp trong thực tế)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010747"/>
            <a:ext cx="10892270" cy="4203622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C</a:t>
            </a:r>
            <a:r>
              <a:rPr lang="vi-VN" sz="4000" dirty="0">
                <a:solidFill>
                  <a:schemeClr val="tx1"/>
                </a:solidFill>
              </a:rPr>
              <a:t>ầu phương tích phân bội</a:t>
            </a:r>
          </a:p>
          <a:p>
            <a:r>
              <a:rPr lang="vi-VN" sz="4000" dirty="0">
                <a:solidFill>
                  <a:schemeClr val="tx1"/>
                </a:solidFill>
              </a:rPr>
              <a:t>Phương pháp Monte-Carlo tính tích phân bội </a:t>
            </a:r>
          </a:p>
          <a:p>
            <a:endParaRPr lang="vi-V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3984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82B72539-25DD-D4B2-699B-717E29EDA245}"/>
              </a:ext>
            </a:extLst>
          </p:cNvPr>
          <p:cNvSpPr txBox="1">
            <a:spLocks/>
          </p:cNvSpPr>
          <p:nvPr/>
        </p:nvSpPr>
        <p:spPr>
          <a:xfrm>
            <a:off x="917074" y="138174"/>
            <a:ext cx="9931440" cy="62530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TÍCH PHÂN BỘI 2: </a:t>
            </a:r>
            <a:r>
              <a:rPr lang="en-US" cap="none" dirty="0" err="1"/>
              <a:t>scipy.integrate</a:t>
            </a:r>
            <a:r>
              <a:rPr lang="en-US" dirty="0" err="1"/>
              <a:t>.</a:t>
            </a:r>
            <a:r>
              <a:rPr lang="en-US" cap="none" dirty="0" err="1"/>
              <a:t>dblquad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678EF5-FFEB-E4C2-A70B-C7205D77E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332" y="3231866"/>
            <a:ext cx="8400120" cy="31082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B4E555-2094-C7FF-8B7F-DE5CA33BE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332" y="963424"/>
            <a:ext cx="8400120" cy="206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1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82B72539-25DD-D4B2-699B-717E29EDA245}"/>
              </a:ext>
            </a:extLst>
          </p:cNvPr>
          <p:cNvSpPr txBox="1">
            <a:spLocks/>
          </p:cNvSpPr>
          <p:nvPr/>
        </p:nvSpPr>
        <p:spPr>
          <a:xfrm>
            <a:off x="1023605" y="164807"/>
            <a:ext cx="8928263" cy="42999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TÍCH PHÂN BỘI 3: </a:t>
            </a:r>
            <a:r>
              <a:rPr lang="en-US" cap="none" dirty="0" err="1"/>
              <a:t>scipy.integrate</a:t>
            </a:r>
            <a:r>
              <a:rPr lang="en-US" dirty="0" err="1"/>
              <a:t>.</a:t>
            </a:r>
            <a:r>
              <a:rPr lang="en-US" cap="none" dirty="0" err="1"/>
              <a:t>tplquad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06A8CD-8769-8B4D-7353-AF374DCF8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936" y="706884"/>
            <a:ext cx="7550927" cy="24236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30A6C7-4ECB-FE8B-7419-594A229D2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936" y="3242568"/>
            <a:ext cx="7550926" cy="356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4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82B72539-25DD-D4B2-699B-717E29EDA245}"/>
              </a:ext>
            </a:extLst>
          </p:cNvPr>
          <p:cNvSpPr txBox="1">
            <a:spLocks/>
          </p:cNvSpPr>
          <p:nvPr/>
        </p:nvSpPr>
        <p:spPr>
          <a:xfrm>
            <a:off x="1023605" y="164807"/>
            <a:ext cx="8928263" cy="42999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err="1"/>
              <a:t>Tổng</a:t>
            </a:r>
            <a:r>
              <a:rPr lang="en-US" dirty="0"/>
              <a:t> kết module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6E3AE8-60DA-2FB5-E3D8-3F1D5EA7D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20" y="676347"/>
            <a:ext cx="7148646" cy="601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3356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7E89-09D3-41E3-AF8E-9AD8F4BAB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17174"/>
            <a:ext cx="10927780" cy="661716"/>
          </a:xfrm>
        </p:spPr>
        <p:txBody>
          <a:bodyPr/>
          <a:lstStyle/>
          <a:p>
            <a:pPr algn="ctr"/>
            <a:r>
              <a:rPr lang="en-US" dirty="0"/>
              <a:t>Monte Carlo integration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5E52EB-825A-418A-8482-B3F35F3EB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765" y="1044815"/>
            <a:ext cx="8914683" cy="551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1779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7E89-09D3-41E3-AF8E-9AD8F4BAB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17174"/>
            <a:ext cx="10927780" cy="661716"/>
          </a:xfrm>
        </p:spPr>
        <p:txBody>
          <a:bodyPr/>
          <a:lstStyle/>
          <a:p>
            <a:pPr algn="ctr"/>
            <a:r>
              <a:rPr lang="en-US" dirty="0"/>
              <a:t>Monte Carlo integration Error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3BD066-AC47-4B93-8CAF-5A8C396F5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089" y="878890"/>
            <a:ext cx="8529822" cy="28687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103627-ABE9-4903-9FA4-8FD495CEC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089" y="3891821"/>
            <a:ext cx="8529822" cy="253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8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212" y="2799321"/>
            <a:ext cx="6352535" cy="604066"/>
          </a:xfrm>
        </p:spPr>
        <p:txBody>
          <a:bodyPr>
            <a:noAutofit/>
          </a:bodyPr>
          <a:lstStyle/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tắc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thang (trapezoidal rule) (n=2),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bên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endParaRPr lang="en-US" sz="1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362" y="2785888"/>
            <a:ext cx="4305037" cy="6040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EA1EA9-F251-4B89-AD5B-6771A91BC416}"/>
              </a:ext>
            </a:extLst>
          </p:cNvPr>
          <p:cNvSpPr txBox="1"/>
          <p:nvPr/>
        </p:nvSpPr>
        <p:spPr>
          <a:xfrm>
            <a:off x="2157274" y="140393"/>
            <a:ext cx="86646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MỘT SỐ QUY TẮC CẦU PHƯƠNG ĐƠN GIẢN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FAA96B-3A78-47B8-9C15-74C8D5E92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775" y="1131086"/>
            <a:ext cx="7602623" cy="6040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5E69FD-CD74-44FE-BF06-2602B23D5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362" y="1976876"/>
            <a:ext cx="4305037" cy="641363"/>
          </a:xfrm>
          <a:prstGeom prst="rect">
            <a:avLst/>
          </a:prstGeom>
        </p:spPr>
      </p:pic>
      <p:pic>
        <p:nvPicPr>
          <p:cNvPr id="1026" name="Picture 2" descr="alt">
            <a:extLst>
              <a:ext uri="{FF2B5EF4-FFF2-40B4-BE49-F238E27FC236}">
                <a16:creationId xmlns:a16="http://schemas.microsoft.com/office/drawing/2014/main" id="{4F4F5253-600A-4686-B120-EE44B4EA6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39" y="3863026"/>
            <a:ext cx="463867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lt">
            <a:extLst>
              <a:ext uri="{FF2B5EF4-FFF2-40B4-BE49-F238E27FC236}">
                <a16:creationId xmlns:a16="http://schemas.microsoft.com/office/drawing/2014/main" id="{1DB7066E-1B0A-42BB-BD3A-EBA04D702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108" y="3863026"/>
            <a:ext cx="463867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4009CB-8B26-E538-EA0A-CC82B26F7A9A}"/>
              </a:ext>
            </a:extLst>
          </p:cNvPr>
          <p:cNvSpPr txBox="1"/>
          <p:nvPr/>
        </p:nvSpPr>
        <p:spPr>
          <a:xfrm>
            <a:off x="705212" y="1150967"/>
            <a:ext cx="340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tắc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phía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(n=0)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1E18DF-4CA6-EF6C-4B4A-1F15BFA71C1E}"/>
              </a:ext>
            </a:extLst>
          </p:cNvPr>
          <p:cNvSpPr txBox="1"/>
          <p:nvPr/>
        </p:nvSpPr>
        <p:spPr>
          <a:xfrm>
            <a:off x="705212" y="1976876"/>
            <a:ext cx="5663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tắc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trung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chữ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nhật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(midpoint rule) (n=1),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bên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trái</a:t>
            </a:r>
            <a:endParaRPr lang="en-US" sz="1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56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217" y="2563892"/>
            <a:ext cx="10748182" cy="1433945"/>
          </a:xfrm>
        </p:spPr>
        <p:txBody>
          <a:bodyPr>
            <a:noAutofit/>
          </a:bodyPr>
          <a:lstStyle/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quy tắc 1 phía (n=1) </a:t>
            </a:r>
          </a:p>
          <a:p>
            <a:endParaRPr lang="en-US" sz="1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 tắc trung điểm/hình chữ nhật (midpoint rule) (n=1)</a:t>
            </a:r>
          </a:p>
          <a:p>
            <a:endParaRPr lang="en-US" sz="1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 tắc hình thang (trapezoidal rule) (n=2)</a:t>
            </a:r>
          </a:p>
          <a:p>
            <a:endParaRPr lang="en-US" sz="1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quy tắc 1 phía chỉ chính xác cho các hàm hằng.</a:t>
            </a:r>
          </a:p>
          <a:p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quy tắc trung điểm và hình thang chính xác cho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hàm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tuyến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tính (y=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ax+b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362" y="3176505"/>
            <a:ext cx="4305037" cy="6040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EA1EA9-F251-4B89-AD5B-6771A91BC416}"/>
              </a:ext>
            </a:extLst>
          </p:cNvPr>
          <p:cNvSpPr txBox="1"/>
          <p:nvPr/>
        </p:nvSpPr>
        <p:spPr>
          <a:xfrm>
            <a:off x="1284445" y="415600"/>
            <a:ext cx="9889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CẤP CHÍNH XÁC CỦA MỘT SỐ QUY TẮC CẦU PHƯƠNG ĐƠN GIẢN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FAA96B-3A78-47B8-9C15-74C8D5E92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775" y="1521703"/>
            <a:ext cx="7602623" cy="6040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5E69FD-CD74-44FE-BF06-2602B23D5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362" y="2367493"/>
            <a:ext cx="4305037" cy="64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23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049789"/>
            <a:ext cx="10521344" cy="5537442"/>
          </a:xfrm>
        </p:spPr>
        <p:txBody>
          <a:bodyPr>
            <a:noAutofit/>
          </a:bodyPr>
          <a:lstStyle/>
          <a:p>
            <a:pPr>
              <a:lnSpc>
                <a:spcPct val="220000"/>
              </a:lnSpc>
            </a:pPr>
            <a:r>
              <a:rPr lang="en-US" sz="1800" dirty="0" err="1">
                <a:solidFill>
                  <a:schemeClr val="tx1"/>
                </a:solidFill>
              </a:rPr>
              <a:t>Dựa</a:t>
            </a:r>
            <a:r>
              <a:rPr lang="en-US" sz="1800" dirty="0">
                <a:solidFill>
                  <a:schemeClr val="tx1"/>
                </a:solidFill>
              </a:rPr>
              <a:t> trên nội </a:t>
            </a:r>
            <a:r>
              <a:rPr lang="en-US" sz="1800" dirty="0" err="1">
                <a:solidFill>
                  <a:schemeClr val="tx1"/>
                </a:solidFill>
              </a:rPr>
              <a:t>suy</a:t>
            </a:r>
            <a:r>
              <a:rPr lang="en-US" sz="1800" dirty="0">
                <a:solidFill>
                  <a:schemeClr val="tx1"/>
                </a:solidFill>
              </a:rPr>
              <a:t> Lagrange									ta </a:t>
            </a:r>
            <a:r>
              <a:rPr lang="en-US" sz="1800" dirty="0" err="1">
                <a:solidFill>
                  <a:schemeClr val="tx1"/>
                </a:solidFill>
              </a:rPr>
              <a:t>xấp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xỉ</a:t>
            </a:r>
            <a:r>
              <a:rPr lang="en-US" sz="1800" dirty="0">
                <a:solidFill>
                  <a:schemeClr val="tx1"/>
                </a:solidFill>
              </a:rPr>
              <a:t>  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en-US" sz="1800" dirty="0">
                <a:solidFill>
                  <a:schemeClr val="tx1"/>
                </a:solidFill>
              </a:rPr>
              <a:t>   trong đó 					, các điểm </a:t>
            </a:r>
            <a:r>
              <a:rPr lang="en-US" sz="1800" dirty="0" err="1">
                <a:solidFill>
                  <a:schemeClr val="tx1"/>
                </a:solidFill>
              </a:rPr>
              <a:t>nút</a:t>
            </a:r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800" dirty="0" err="1">
                <a:solidFill>
                  <a:schemeClr val="tx1"/>
                </a:solidFill>
              </a:rPr>
              <a:t>x_k</a:t>
            </a:r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800" dirty="0" err="1">
                <a:solidFill>
                  <a:schemeClr val="tx1"/>
                </a:solidFill>
              </a:rPr>
              <a:t>được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lấy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theo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lưới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đều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220000"/>
              </a:lnSpc>
            </a:pPr>
            <a:r>
              <a:rPr lang="en-US" sz="1800" dirty="0">
                <a:solidFill>
                  <a:schemeClr val="tx1"/>
                </a:solidFill>
              </a:rPr>
              <a:t>Việc tính toán trực </a:t>
            </a:r>
            <a:r>
              <a:rPr lang="en-US" sz="1800" dirty="0" err="1">
                <a:solidFill>
                  <a:schemeClr val="tx1"/>
                </a:solidFill>
              </a:rPr>
              <a:t>tiếp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các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trọng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số</a:t>
            </a:r>
            <a:r>
              <a:rPr lang="en-US" sz="1800" dirty="0">
                <a:solidFill>
                  <a:schemeClr val="tx1"/>
                </a:solidFill>
              </a:rPr>
              <a:t>		  (sử dụng công thức nội suy) rất không tốt.</a:t>
            </a:r>
          </a:p>
          <a:p>
            <a:pPr>
              <a:lnSpc>
                <a:spcPct val="220000"/>
              </a:lnSpc>
            </a:pPr>
            <a:r>
              <a:rPr lang="en-US" sz="1800" dirty="0">
                <a:solidFill>
                  <a:schemeClr val="tx1"/>
                </a:solidFill>
              </a:rPr>
              <a:t>Phương pháp hệ số bất định: coi các 		     </a:t>
            </a:r>
            <a:r>
              <a:rPr lang="en-US" sz="1800" dirty="0" err="1">
                <a:solidFill>
                  <a:schemeClr val="tx1"/>
                </a:solidFill>
              </a:rPr>
              <a:t>là</a:t>
            </a:r>
            <a:r>
              <a:rPr lang="en-US" sz="1800" dirty="0">
                <a:solidFill>
                  <a:schemeClr val="tx1"/>
                </a:solidFill>
              </a:rPr>
              <a:t> các hệ số chưa biết.</a:t>
            </a:r>
          </a:p>
          <a:p>
            <a:pPr>
              <a:lnSpc>
                <a:spcPct val="220000"/>
              </a:lnSpc>
            </a:pPr>
            <a:r>
              <a:rPr lang="en-US" sz="1800" dirty="0">
                <a:solidFill>
                  <a:schemeClr val="tx1"/>
                </a:solidFill>
              </a:rPr>
              <a:t>Chú ý: phương pháp Newton-Cotes chính xác với mọi đa thức bậc			. </a:t>
            </a:r>
          </a:p>
          <a:p>
            <a:pPr>
              <a:lnSpc>
                <a:spcPct val="220000"/>
              </a:lnSpc>
            </a:pPr>
            <a:r>
              <a:rPr lang="en-US" sz="1800" dirty="0">
                <a:solidFill>
                  <a:schemeClr val="tx1"/>
                </a:solidFill>
              </a:rPr>
              <a:t>Cho						ta được </a:t>
            </a:r>
            <a:r>
              <a:rPr lang="en-US" sz="1800" dirty="0" err="1">
                <a:solidFill>
                  <a:schemeClr val="tx1"/>
                </a:solidFill>
              </a:rPr>
              <a:t>hệ</a:t>
            </a:r>
            <a:r>
              <a:rPr lang="en-US" sz="1800" dirty="0">
                <a:solidFill>
                  <a:schemeClr val="tx1"/>
                </a:solidFill>
              </a:rPr>
              <a:t> n+1 phương </a:t>
            </a:r>
            <a:r>
              <a:rPr lang="en-US" sz="1800" dirty="0" err="1">
                <a:solidFill>
                  <a:schemeClr val="tx1"/>
                </a:solidFill>
              </a:rPr>
              <a:t>trình</a:t>
            </a:r>
            <a:r>
              <a:rPr lang="en-US" sz="1800" dirty="0">
                <a:solidFill>
                  <a:schemeClr val="tx1"/>
                </a:solidFill>
              </a:rPr>
              <a:t> n+1 ẩn dạng </a:t>
            </a:r>
            <a:r>
              <a:rPr lang="en-US" sz="1800" dirty="0" err="1">
                <a:solidFill>
                  <a:schemeClr val="tx1"/>
                </a:solidFill>
              </a:rPr>
              <a:t>Vandemonde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  <a:r>
              <a:rPr lang="en-US" sz="1800" dirty="0" err="1">
                <a:solidFill>
                  <a:schemeClr val="tx1"/>
                </a:solidFill>
              </a:rPr>
              <a:t>Giải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hpt</a:t>
            </a:r>
            <a:r>
              <a:rPr lang="en-US" sz="1800" dirty="0">
                <a:solidFill>
                  <a:schemeClr val="tx1"/>
                </a:solidFill>
              </a:rPr>
              <a:t> này ta tìm được  các 	   	 , và có công thức xấp xỉ tích phân</a:t>
            </a:r>
            <a:r>
              <a:rPr lang="en-US" sz="1800" dirty="0"/>
              <a:t>.</a:t>
            </a:r>
            <a:endParaRPr lang="vi-VN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023732" y="4554473"/>
                <a:ext cx="6230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732" y="4554473"/>
                <a:ext cx="62305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452064" y="5280191"/>
                <a:ext cx="239206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vi-VN" i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m:rPr>
                          <m:nor/>
                        </m:rPr>
                        <a:rPr lang="vi-VN" i="1">
                          <a:latin typeface="Cambria Math" panose="02040503050406030204" pitchFamily="18" charset="0"/>
                        </a:rPr>
                        <m:t>  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vi-VN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vi-VN" i="1">
                          <a:latin typeface="Cambria Math" panose="02040503050406030204" pitchFamily="18" charset="0"/>
                        </a:rPr>
                        <m:t> </m:t>
                      </m:r>
                      <m:sSup>
                        <m:sSup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vi-VN" i="0">
                          <a:latin typeface="Cambria Math" panose="02040503050406030204" pitchFamily="18" charset="0"/>
                        </a:rPr>
                        <m:t>,...,</m:t>
                      </m:r>
                      <m:sSup>
                        <m:sSup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064" y="5280191"/>
                <a:ext cx="2392065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itle 1">
            <a:extLst>
              <a:ext uri="{FF2B5EF4-FFF2-40B4-BE49-F238E27FC236}">
                <a16:creationId xmlns:a16="http://schemas.microsoft.com/office/drawing/2014/main" id="{E6B11773-F639-4A81-9576-75E7092C5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808" y="499557"/>
            <a:ext cx="7726735" cy="40423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Các phương </a:t>
            </a:r>
            <a:r>
              <a:rPr lang="en-US" dirty="0" err="1"/>
              <a:t>pháp</a:t>
            </a:r>
            <a:r>
              <a:rPr lang="en-US" dirty="0"/>
              <a:t> Newton-Cotes</a:t>
            </a:r>
            <a:endParaRPr lang="vi-V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D9E0CB-78A2-4D08-B269-6F29CFF9F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3190" y="1308917"/>
            <a:ext cx="3353445" cy="9489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0941C4A-9129-4B57-87DD-F5AD477494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8818" y="1308917"/>
            <a:ext cx="2940954" cy="9527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59B9934-D96B-47A4-93AD-EA62FE255E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8234" y="2196356"/>
            <a:ext cx="1624419" cy="7442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097725B-DABF-40E1-A857-39C6AD6430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1046" y="2940583"/>
            <a:ext cx="438150" cy="5238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B90A54B-DC05-42C8-9FFA-DCA7A53AFB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2425" y="3755066"/>
            <a:ext cx="438150" cy="5238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13D1824-3201-4225-AD3B-710BEBEC23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9353" y="5795521"/>
            <a:ext cx="4381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49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1B1AC5-3BF2-4AA7-9DC1-169A2EF4A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222" y="1020931"/>
            <a:ext cx="6639409" cy="21749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E2BB97-3B87-43EA-A472-D2886573FE50}"/>
              </a:ext>
            </a:extLst>
          </p:cNvPr>
          <p:cNvSpPr txBox="1"/>
          <p:nvPr/>
        </p:nvSpPr>
        <p:spPr>
          <a:xfrm>
            <a:off x="1899822" y="852256"/>
            <a:ext cx="1926454" cy="2343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/>
              <a:t>Tên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err="1"/>
              <a:t>Hình</a:t>
            </a:r>
            <a:r>
              <a:rPr lang="en-US" sz="2000" dirty="0"/>
              <a:t> thang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Simpson 1/3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Simpson 3/8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Boole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43CC1F-4855-4C1C-B467-7A13C16C9540}"/>
              </a:ext>
            </a:extLst>
          </p:cNvPr>
          <p:cNvSpPr txBox="1"/>
          <p:nvPr/>
        </p:nvSpPr>
        <p:spPr>
          <a:xfrm>
            <a:off x="3018408" y="257452"/>
            <a:ext cx="67381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latin typeface="+mj-lt"/>
              </a:rPr>
              <a:t>Các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công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thức</a:t>
            </a:r>
            <a:r>
              <a:rPr lang="en-US" sz="3000" dirty="0">
                <a:latin typeface="+mj-lt"/>
              </a:rPr>
              <a:t> Newton-Cotes </a:t>
            </a:r>
            <a:r>
              <a:rPr lang="en-US" sz="3000" dirty="0" err="1">
                <a:latin typeface="+mj-lt"/>
              </a:rPr>
              <a:t>cơ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bản</a:t>
            </a:r>
            <a:endParaRPr lang="en-US" sz="3000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14F25B-FD9E-429A-A0D5-43FBF86C5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222" y="3662091"/>
            <a:ext cx="6751915" cy="27568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C4C630-A58C-4E6F-A10D-53F53E91056B}"/>
              </a:ext>
            </a:extLst>
          </p:cNvPr>
          <p:cNvSpPr txBox="1"/>
          <p:nvPr/>
        </p:nvSpPr>
        <p:spPr>
          <a:xfrm>
            <a:off x="656949" y="3662090"/>
            <a:ext cx="3071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ĐÁNH GIÁ SAI SỐ</a:t>
            </a:r>
          </a:p>
          <a:p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Lagrange</a:t>
            </a:r>
          </a:p>
        </p:txBody>
      </p:sp>
    </p:spTree>
    <p:extLst>
      <p:ext uri="{BB962C8B-B14F-4D97-AF65-F5344CB8AC3E}">
        <p14:creationId xmlns:p14="http://schemas.microsoft.com/office/powerpoint/2010/main" val="3805896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92B623-0789-4A7C-B51C-8644EA1EA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665" y="883375"/>
            <a:ext cx="9818670" cy="562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68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59EFE5-0DD9-46C5-AA43-F973DD416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252412"/>
            <a:ext cx="9801225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5179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2068</TotalTime>
  <Words>1164</Words>
  <Application>Microsoft Office PowerPoint</Application>
  <PresentationFormat>Widescreen</PresentationFormat>
  <Paragraphs>125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Cambria Math</vt:lpstr>
      <vt:lpstr>Tahoma</vt:lpstr>
      <vt:lpstr>Wingdings</vt:lpstr>
      <vt:lpstr>Wingdings 3</vt:lpstr>
      <vt:lpstr>Slice</vt:lpstr>
      <vt:lpstr>Chương 5: tính gần đúng          đạo hàm &amp; tích phân </vt:lpstr>
      <vt:lpstr>PowerPoint Presentation</vt:lpstr>
      <vt:lpstr>Bài Toán 2. tính gần đúng tích phân hữu hạn</vt:lpstr>
      <vt:lpstr>PowerPoint Presentation</vt:lpstr>
      <vt:lpstr>PowerPoint Presentation</vt:lpstr>
      <vt:lpstr>Các phương pháp Newton-Cotes</vt:lpstr>
      <vt:lpstr>PowerPoint Presentation</vt:lpstr>
      <vt:lpstr>PowerPoint Presentation</vt:lpstr>
      <vt:lpstr>PowerPoint Presentation</vt:lpstr>
      <vt:lpstr>PowerPoint Presentation</vt:lpstr>
      <vt:lpstr>Thực tế ứng dụng: các công thức composite</vt:lpstr>
      <vt:lpstr>PowerPoint Presentation</vt:lpstr>
      <vt:lpstr>PowerPoint Presentation</vt:lpstr>
      <vt:lpstr>Bài  Tập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Các phương pháp cầu phương gauss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Bài  Tập</vt:lpstr>
      <vt:lpstr>PowerPoint Presentation</vt:lpstr>
      <vt:lpstr>Những gì chưa đề cập trong sách  (mà có thể gặp trong thực tế)</vt:lpstr>
      <vt:lpstr>PowerPoint Presentation</vt:lpstr>
      <vt:lpstr>PowerPoint Presentation</vt:lpstr>
      <vt:lpstr>PowerPoint Presentation</vt:lpstr>
      <vt:lpstr>Monte Carlo integration</vt:lpstr>
      <vt:lpstr>Monte Carlo integration Error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2: Phép nội suy</dc:title>
  <dc:creator>Phi Ha</dc:creator>
  <cp:lastModifiedBy>Phi Hà</cp:lastModifiedBy>
  <cp:revision>915</cp:revision>
  <dcterms:created xsi:type="dcterms:W3CDTF">2019-10-08T22:42:42Z</dcterms:created>
  <dcterms:modified xsi:type="dcterms:W3CDTF">2022-11-30T23:09:04Z</dcterms:modified>
  <cp:contentStatus/>
</cp:coreProperties>
</file>