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8"/>
  </p:notesMasterIdLst>
  <p:sldIdLst>
    <p:sldId id="256" r:id="rId2"/>
    <p:sldId id="350" r:id="rId3"/>
    <p:sldId id="276" r:id="rId4"/>
    <p:sldId id="277" r:id="rId5"/>
    <p:sldId id="278" r:id="rId6"/>
    <p:sldId id="270" r:id="rId7"/>
    <p:sldId id="271" r:id="rId8"/>
    <p:sldId id="262" r:id="rId9"/>
    <p:sldId id="272" r:id="rId10"/>
    <p:sldId id="264" r:id="rId11"/>
    <p:sldId id="263" r:id="rId12"/>
    <p:sldId id="265" r:id="rId13"/>
    <p:sldId id="279" r:id="rId14"/>
    <p:sldId id="321" r:id="rId15"/>
    <p:sldId id="281" r:id="rId16"/>
    <p:sldId id="280" r:id="rId17"/>
    <p:sldId id="282" r:id="rId18"/>
    <p:sldId id="283" r:id="rId19"/>
    <p:sldId id="285" r:id="rId20"/>
    <p:sldId id="293" r:id="rId21"/>
    <p:sldId id="287" r:id="rId22"/>
    <p:sldId id="295" r:id="rId23"/>
    <p:sldId id="288" r:id="rId24"/>
    <p:sldId id="289" r:id="rId25"/>
    <p:sldId id="290" r:id="rId26"/>
    <p:sldId id="291" r:id="rId27"/>
    <p:sldId id="292" r:id="rId28"/>
    <p:sldId id="297" r:id="rId29"/>
    <p:sldId id="299" r:id="rId30"/>
    <p:sldId id="298" r:id="rId31"/>
    <p:sldId id="300" r:id="rId32"/>
    <p:sldId id="301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49" r:id="rId44"/>
    <p:sldId id="323" r:id="rId45"/>
    <p:sldId id="322" r:id="rId46"/>
    <p:sldId id="313" r:id="rId47"/>
    <p:sldId id="314" r:id="rId48"/>
    <p:sldId id="317" r:id="rId49"/>
    <p:sldId id="315" r:id="rId50"/>
    <p:sldId id="316" r:id="rId51"/>
    <p:sldId id="324" r:id="rId52"/>
    <p:sldId id="318" r:id="rId53"/>
    <p:sldId id="326" r:id="rId54"/>
    <p:sldId id="319" r:id="rId55"/>
    <p:sldId id="325" r:id="rId56"/>
    <p:sldId id="327" r:id="rId57"/>
    <p:sldId id="328" r:id="rId58"/>
    <p:sldId id="329" r:id="rId59"/>
    <p:sldId id="345" r:id="rId60"/>
    <p:sldId id="330" r:id="rId61"/>
    <p:sldId id="332" r:id="rId62"/>
    <p:sldId id="331" r:id="rId63"/>
    <p:sldId id="335" r:id="rId64"/>
    <p:sldId id="337" r:id="rId65"/>
    <p:sldId id="338" r:id="rId66"/>
    <p:sldId id="339" r:id="rId67"/>
    <p:sldId id="336" r:id="rId68"/>
    <p:sldId id="340" r:id="rId69"/>
    <p:sldId id="342" r:id="rId70"/>
    <p:sldId id="341" r:id="rId71"/>
    <p:sldId id="333" r:id="rId72"/>
    <p:sldId id="334" r:id="rId73"/>
    <p:sldId id="343" r:id="rId74"/>
    <p:sldId id="344" r:id="rId75"/>
    <p:sldId id="347" r:id="rId76"/>
    <p:sldId id="348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  <a:srgbClr val="C50E1F"/>
    <a:srgbClr val="C50E20"/>
    <a:srgbClr val="FF3399"/>
    <a:srgbClr val="00FF00"/>
    <a:srgbClr val="B2A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FDD2-CFE2-4393-9BC9-BC32B48CE4F7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26A0-7DA7-42CE-86AF-4ACA643294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4711701"/>
            <a:ext cx="10769600" cy="10541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rgbClr val="C50E1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5765801"/>
            <a:ext cx="10769600" cy="590549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5"/>
          <a:stretch/>
        </p:blipFill>
        <p:spPr>
          <a:xfrm>
            <a:off x="838200" y="1608596"/>
            <a:ext cx="11353800" cy="29776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83046"/>
            <a:ext cx="1778000" cy="994569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-1" y="1608596"/>
            <a:ext cx="820739" cy="2977693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/>
          <p:cNvSpPr txBox="1"/>
          <p:nvPr userDrawn="1"/>
        </p:nvSpPr>
        <p:spPr>
          <a:xfrm>
            <a:off x="770466" y="792840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0" smtClean="0">
                <a:solidFill>
                  <a:srgbClr val="C50E1F"/>
                </a:solidFill>
              </a:rPr>
              <a:t>Chair of Innovation Economics</a:t>
            </a:r>
            <a:endParaRPr lang="en-GB" sz="2800" b="0">
              <a:solidFill>
                <a:srgbClr val="C50E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7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180000" y="239615"/>
            <a:ext cx="2743200" cy="365125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8C3E43-6B31-4913-A9FC-0FFF9C3CE0C6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50E1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>
          <a:xfrm>
            <a:off x="838200" y="23961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smtClean="0"/>
              <a:t>FG Inno - Introduction to Python for data scientists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1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363229"/>
            <a:ext cx="10515600" cy="4392679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rgbClr val="C50E1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38200" y="23961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9180000" y="239613"/>
            <a:ext cx="2743200" cy="365125"/>
          </a:xfrm>
        </p:spPr>
        <p:txBody>
          <a:bodyPr/>
          <a:lstStyle/>
          <a:p>
            <a:fld id="{088C3E43-6B31-4913-A9FC-0FFF9C3CE0C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8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5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FG Inno - Introduction to Python for data scientists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3E43-6B31-4913-A9FC-0FFF9C3CE0C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web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boolean-operations-and-or-no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numeric-types-int-float-comple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docs.python.org/3/library/stdtypes.html#numeric-types-int-float-compl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CaSxCaxO4hig8uh47prJpGpgCgn1eT-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list-comprehen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tutorial/datastructures.html#list-comprehens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hyperlink" Target="https://docs.python.org/3/tutorial/datastructures.html#list-comprehension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dictionari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if-statem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for-statem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ault-argument-valu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unpacking-argument-lis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unpacking-argument-li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lambd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#modul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#modu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anaconda.com/anaconda/packages/py3.7_win-64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python.org/3/tutorial/modules.html#modu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examples/errorband_lineplot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" TargetMode="Externa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90/notebooks/cloud/TU3/projects/webscraping-workshop/jupyter_examples.ipynb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ubcloud.tu-berlin.de/s/yXken8P3toea5XR" TargetMode="External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-notebook.readthedocs.io/en/stable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" TargetMode="Externa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cloud/TU3/projects/webscraping-workshop/pandas_intro.ipynb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Series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Series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frame.html#computations-descriptive-stat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frame.html#computations-descriptive-stat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frame.html#computations-descriptive-sta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ranspos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indexing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indexing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andas.pydata.org/pandas-docs/stable/user_guide/groupb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pandas.pydata.org/pandas-docs/stable/user_guide/groupb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sz="3200" smtClean="0">
                <a:latin typeface="Roboto" panose="02000000000000000000" pitchFamily="2" charset="0"/>
                <a:ea typeface="Roboto" panose="02000000000000000000" pitchFamily="2" charset="0"/>
              </a:rPr>
              <a:t>Introduction to Python for data scientists</a:t>
            </a:r>
            <a:endParaRPr lang="en-GB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workshop, 20.08.2019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is trendy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0" y="1425388"/>
            <a:ext cx="6213480" cy="532757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Everybody is using Python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920"/>
            <a:ext cx="1249680" cy="12496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42" y="1478226"/>
            <a:ext cx="1910080" cy="107442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448304"/>
            <a:ext cx="2093576" cy="6563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73" y="1912621"/>
            <a:ext cx="809625" cy="80962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00" y="3121302"/>
            <a:ext cx="1249076" cy="83271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82" y="5024085"/>
            <a:ext cx="939835" cy="93983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7975600" y="634237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solidFill>
                  <a:schemeClr val="bg1">
                    <a:lumMod val="75000"/>
                    <a:lumOff val="25000"/>
                  </a:schemeClr>
                </a:solidFill>
              </a:rPr>
              <a:t>https://wiki.python.org/moin/OrganizationsUsingPython</a:t>
            </a:r>
          </a:p>
          <a:p>
            <a:r>
              <a:rPr lang="en-GB" sz="11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https</a:t>
            </a:r>
            <a:r>
              <a:rPr lang="en-GB" sz="1100">
                <a:solidFill>
                  <a:schemeClr val="bg1">
                    <a:lumMod val="75000"/>
                    <a:lumOff val="25000"/>
                  </a:schemeClr>
                </a:solidFill>
              </a:rPr>
              <a:t>://www.fullstackpython.com/companies-using-python.html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81" y="2129611"/>
            <a:ext cx="1697318" cy="144272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69" y="4104640"/>
            <a:ext cx="1444244" cy="14442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57" y="4498594"/>
            <a:ext cx="1255754" cy="1255754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04" y="3902576"/>
            <a:ext cx="2384072" cy="1192036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" y="4258660"/>
            <a:ext cx="1712785" cy="289367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20" y="2702533"/>
            <a:ext cx="1326971" cy="741998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35" y="5784219"/>
            <a:ext cx="1649730" cy="4949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1728807"/>
            <a:ext cx="2370154" cy="6771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79" y="2874202"/>
            <a:ext cx="1492840" cy="8632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051" y="4870030"/>
            <a:ext cx="1336431" cy="46441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0517" cy="1325563"/>
          </a:xfrm>
        </p:spPr>
        <p:txBody>
          <a:bodyPr/>
          <a:lstStyle/>
          <a:p>
            <a:r>
              <a:rPr lang="en-GB" smtClean="0"/>
              <a:t>Python: de-facto standard for data analysis </a:t>
            </a:r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71" y="2697685"/>
            <a:ext cx="6377545" cy="25638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722717" y="532441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/>
              <a:t>https://www.jetbrains.com/research/python-developers-survey-2018/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1438"/>
              </p:ext>
            </p:extLst>
          </p:nvPr>
        </p:nvGraphicFramePr>
        <p:xfrm>
          <a:off x="941234" y="2349660"/>
          <a:ext cx="3976059" cy="396752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04027">
                  <a:extLst>
                    <a:ext uri="{9D8B030D-6E8A-4147-A177-3AD203B41FA5}">
                      <a16:colId xmlns:a16="http://schemas.microsoft.com/office/drawing/2014/main" val="3135814435"/>
                    </a:ext>
                  </a:extLst>
                </a:gridCol>
                <a:gridCol w="757344">
                  <a:extLst>
                    <a:ext uri="{9D8B030D-6E8A-4147-A177-3AD203B41FA5}">
                      <a16:colId xmlns:a16="http://schemas.microsoft.com/office/drawing/2014/main" val="2225982228"/>
                    </a:ext>
                  </a:extLst>
                </a:gridCol>
                <a:gridCol w="757344">
                  <a:extLst>
                    <a:ext uri="{9D8B030D-6E8A-4147-A177-3AD203B41FA5}">
                      <a16:colId xmlns:a16="http://schemas.microsoft.com/office/drawing/2014/main" val="2835334310"/>
                    </a:ext>
                  </a:extLst>
                </a:gridCol>
                <a:gridCol w="757344">
                  <a:extLst>
                    <a:ext uri="{9D8B030D-6E8A-4147-A177-3AD203B41FA5}">
                      <a16:colId xmlns:a16="http://schemas.microsoft.com/office/drawing/2014/main" val="2369371355"/>
                    </a:ext>
                  </a:extLst>
                </a:gridCol>
              </a:tblGrid>
              <a:tr h="672967">
                <a:tc>
                  <a:txBody>
                    <a:bodyPr/>
                    <a:lstStyle/>
                    <a:p>
                      <a:r>
                        <a:rPr lang="de-DE" sz="1400" b="1"/>
                        <a:t>Platform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2019</a:t>
                      </a:r>
                      <a:br>
                        <a:rPr lang="de-DE" sz="1400" b="1"/>
                      </a:br>
                      <a:r>
                        <a:rPr lang="de-DE" sz="1400" b="1"/>
                        <a:t>% share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2018</a:t>
                      </a:r>
                      <a:br>
                        <a:rPr lang="de-DE" sz="1400" b="1"/>
                      </a:br>
                      <a:r>
                        <a:rPr lang="de-DE" sz="1400" b="1"/>
                        <a:t>% share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% change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129756752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65.8%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65.6%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951870380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R Language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46.6%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48.5%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-4.0%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061275383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SQL Language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32.8%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39.6%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-17.2%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800841456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Java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12.4%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15.1%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-17.7%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4019167666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Unix shell/awk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7.9%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9.2%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-13.4%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509243548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C/C++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7.1%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6.8%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3.7%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167791011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Javascript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6.8%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na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na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526321092"/>
                  </a:ext>
                </a:extLst>
              </a:tr>
              <a:tr h="450892">
                <a:tc>
                  <a:txBody>
                    <a:bodyPr/>
                    <a:lstStyle/>
                    <a:p>
                      <a:r>
                        <a:rPr lang="en-GB" sz="1400"/>
                        <a:t>Other programming and data languages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5.7%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6.9%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-17.1%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525865554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Scala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3.5%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5.9%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-41.0%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803775883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Julia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1.7%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0.7%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150.4%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4028250372"/>
                  </a:ext>
                </a:extLst>
              </a:tr>
              <a:tr h="282212">
                <a:tc>
                  <a:txBody>
                    <a:bodyPr/>
                    <a:lstStyle/>
                    <a:p>
                      <a:r>
                        <a:rPr lang="de-DE" sz="1400"/>
                        <a:t>Perl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1.3%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1.0%</a:t>
                      </a: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/>
                        <a:t>25.2%</a:t>
                      </a: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964922843"/>
                  </a:ext>
                </a:extLst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910323" y="6403963"/>
            <a:ext cx="3740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/>
              <a:t>https://www.kdnuggets.com/2019/05/poll-top-data-science-machine-learning-platforms.html</a:t>
            </a:r>
          </a:p>
        </p:txBody>
      </p:sp>
      <p:sp>
        <p:nvSpPr>
          <p:cNvPr id="7" name="Rechteck 6"/>
          <p:cNvSpPr/>
          <p:nvPr/>
        </p:nvSpPr>
        <p:spPr>
          <a:xfrm>
            <a:off x="838200" y="189355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KDnuggets Software </a:t>
            </a:r>
            <a:r>
              <a:rPr lang="de-DE" smtClean="0"/>
              <a:t>Poll (n&gt;1,800)</a:t>
            </a:r>
            <a:endParaRPr lang="en-GB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Running python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smtClean="0"/>
              <a:t>Interactive mode: </a:t>
            </a:r>
            <a:r>
              <a:rPr lang="en-GB" smtClean="0"/>
              <a:t>Running code in the console. On Windows:</a:t>
            </a:r>
            <a:r>
              <a:rPr lang="en-GB" smtClean="0">
                <a:sym typeface="Wingdings" panose="05000000000000000000" pitchFamily="2" charset="2"/>
              </a:rPr>
              <a:t> </a:t>
            </a:r>
            <a:r>
              <a:rPr lang="de-DE"/>
              <a:t>⊞ </a:t>
            </a:r>
            <a:r>
              <a:rPr lang="de-DE" smtClean="0"/>
              <a:t>win</a:t>
            </a:r>
            <a:r>
              <a:rPr lang="en-GB" smtClean="0">
                <a:sym typeface="Wingdings" panose="05000000000000000000" pitchFamily="2" charset="2"/>
              </a:rPr>
              <a:t> + R  “cmd” 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smtClean="0"/>
              <a:t>Scripts:</a:t>
            </a:r>
            <a:r>
              <a:rPr lang="en-GB" smtClean="0"/>
              <a:t> Executing a python-script (filenames with .py extension) </a:t>
            </a:r>
            <a:r>
              <a:rPr lang="en-GB" smtClean="0">
                <a:sym typeface="Wingdings" panose="05000000000000000000" pitchFamily="2" charset="2"/>
              </a:rPr>
              <a:t> console: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python filename.py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smtClean="0">
                <a:sym typeface="Wingdings" panose="05000000000000000000" pitchFamily="2" charset="2"/>
              </a:rPr>
              <a:t>Notebooks:</a:t>
            </a:r>
            <a:r>
              <a:rPr lang="en-GB" smtClean="0">
                <a:sym typeface="Wingdings" panose="05000000000000000000" pitchFamily="2" charset="2"/>
              </a:rPr>
              <a:t> Running code in a “notebook”, e.g. Jupyter</a:t>
            </a:r>
          </a:p>
          <a:p>
            <a:pPr marL="514350" indent="-514350">
              <a:buFont typeface="+mj-lt"/>
              <a:buAutoNum type="arabicPeriod"/>
            </a:pPr>
            <a:endParaRPr lang="en-GB">
              <a:sym typeface="Wingdings" panose="05000000000000000000" pitchFamily="2" charset="2"/>
            </a:endParaRPr>
          </a:p>
          <a:p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4356100"/>
            <a:ext cx="10350500" cy="2070100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(2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 Python in interactive mode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Python syntax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/>
          <a:lstStyle/>
          <a:p>
            <a:r>
              <a:rPr lang="en-GB"/>
              <a:t>Variables: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x = 1 +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/>
              <a:t>Basic blocks: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=, ==, &gt;, &lt;, &gt;=, &lt;=, !=, not, and, or, (, )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/>
              <a:t>Each line is a command</a:t>
            </a:r>
          </a:p>
          <a:p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comments</a:t>
            </a:r>
            <a:r>
              <a:rPr lang="en-GB">
                <a:solidFill>
                  <a:srgbClr val="BC8FDD"/>
                </a:solidFill>
                <a:latin typeface="Consolas" panose="020B0609020204030204" pitchFamily="49" charset="0"/>
              </a:rPr>
              <a:t> </a:t>
            </a:r>
            <a:r>
              <a:rPr lang="en-GB"/>
              <a:t>will not be </a:t>
            </a:r>
            <a:r>
              <a:rPr lang="en-GB" smtClean="0"/>
              <a:t>executed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1 + 2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anything after “#” is a comment</a:t>
            </a:r>
          </a:p>
          <a:p>
            <a:r>
              <a:rPr lang="en-GB" smtClean="0"/>
              <a:t>Python3 supports Unicode: </a:t>
            </a:r>
            <a:r>
              <a:rPr lang="ja-JP" altLang="de-DE" smtClean="0">
                <a:solidFill>
                  <a:srgbClr val="7030A0"/>
                </a:solidFill>
                <a:latin typeface="Consolas" panose="020B0609020204030204" pitchFamily="49" charset="0"/>
              </a:rPr>
              <a:t>⻇ </a:t>
            </a:r>
            <a:r>
              <a:rPr lang="de-DE" altLang="ja-JP" smtClean="0">
                <a:solidFill>
                  <a:srgbClr val="7030A0"/>
                </a:solidFill>
                <a:latin typeface="Consolas" panose="020B0609020204030204" pitchFamily="49" charset="0"/>
              </a:rPr>
              <a:t>= 1 + 2</a:t>
            </a:r>
          </a:p>
          <a:p>
            <a:r>
              <a:rPr lang="de-DE" altLang="ja-JP"/>
              <a:t>use </a:t>
            </a:r>
            <a:r>
              <a:rPr lang="de-DE" altLang="ja-JP">
                <a:solidFill>
                  <a:srgbClr val="7030A0"/>
                </a:solidFill>
                <a:latin typeface="Consolas" panose="020B0609020204030204" pitchFamily="49" charset="0"/>
              </a:rPr>
              <a:t>print(…)</a:t>
            </a:r>
            <a:r>
              <a:rPr lang="de-DE" altLang="ja-JP"/>
              <a:t> to output </a:t>
            </a:r>
            <a:r>
              <a:rPr lang="de-DE" altLang="ja-JP" smtClean="0"/>
              <a:t>expressions</a:t>
            </a:r>
          </a:p>
          <a:p>
            <a:pPr marL="0" indent="0">
              <a:buNone/>
            </a:pPr>
            <a:endParaRPr lang="de-DE" altLang="ja-JP"/>
          </a:p>
          <a:p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Basic types &amp; operations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GB" smtClean="0"/>
              <a:t> type</a:t>
            </a:r>
          </a:p>
          <a:p>
            <a:r>
              <a:rPr lang="en-GB" smtClean="0"/>
              <a:t>Booleans: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GB" smtClean="0"/>
              <a:t>Numbers: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mtClean="0"/>
              <a:t> (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-1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GB" smtClean="0"/>
              <a:t>, …)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mtClean="0"/>
              <a:t> (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-1.1283</a:t>
            </a:r>
            <a:r>
              <a:rPr lang="en-GB" smtClean="0"/>
              <a:t>, …) , complex (…)</a:t>
            </a:r>
          </a:p>
          <a:p>
            <a:r>
              <a:rPr lang="en-GB" smtClean="0"/>
              <a:t>Text: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mtClean="0"/>
              <a:t> (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“this is a text”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‘this is a text’</a:t>
            </a:r>
            <a:r>
              <a:rPr lang="en-GB" smtClean="0"/>
              <a:t>)</a:t>
            </a:r>
          </a:p>
          <a:p>
            <a:r>
              <a:rPr lang="en-GB" smtClean="0"/>
              <a:t>Sequences / sets:</a:t>
            </a:r>
          </a:p>
          <a:p>
            <a:pPr marL="0" indent="0">
              <a:buNone/>
            </a:pPr>
            <a:r>
              <a:rPr lang="en-GB" smtClean="0"/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list:</a:t>
            </a:r>
            <a:r>
              <a:rPr lang="en-GB" smtClean="0"/>
              <a:t>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[0, 1, 2]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[‘a’, ‘b’, 1]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</a:rPr>
              <a:t>[ ]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tuple: (0, 1, 2), (‘a’, ‘b’, 1)</a:t>
            </a:r>
            <a:b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set: {0, 1, 2}, {True, ‘a’, 1}, </a:t>
            </a:r>
            <a:r>
              <a:rPr lang="en-GB" strike="dblStrike" smtClean="0">
                <a:solidFill>
                  <a:srgbClr val="7030A0"/>
                </a:solidFill>
                <a:latin typeface="Consolas" panose="020B0609020204030204" pitchFamily="49" charset="0"/>
              </a:rPr>
              <a:t>{‘a’, 1, ‘a’}</a:t>
            </a:r>
          </a:p>
          <a:p>
            <a:r>
              <a:rPr lang="en-GB" smtClean="0"/>
              <a:t>Maps: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map { ‘a’: 0.284, ‘b’: True, 1: “xy” }</a:t>
            </a:r>
            <a:endParaRPr lang="en-GB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https://docs.python.org/3/library/stdtypes.html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Booleans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True, False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case sensitive!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True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y = False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or y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True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and y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False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not x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False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not y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True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not ( x and y 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True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https://docs.python.org/3/library/stdtypes.html#boolean-operations-and-or-not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Numbers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https://docs.python.org/3/library/stdtypes.html#numeric-types-int-float-complex</a:t>
            </a:r>
            <a:endParaRPr lang="en-GB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69934"/>
              </p:ext>
            </p:extLst>
          </p:nvPr>
        </p:nvGraphicFramePr>
        <p:xfrm>
          <a:off x="838200" y="1448712"/>
          <a:ext cx="9499600" cy="4963756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3385409592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584211947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r>
                        <a:rPr lang="de-DE" sz="2000" b="1"/>
                        <a:t>Operation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/>
                        <a:t>Result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9762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+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sum of </a:t>
                      </a:r>
                      <a:r>
                        <a:rPr lang="en-GB" sz="2000" i="1"/>
                        <a:t>x</a:t>
                      </a:r>
                      <a:r>
                        <a:rPr lang="en-GB" sz="2000"/>
                        <a:t> and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56345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-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difference of </a:t>
                      </a:r>
                      <a:r>
                        <a:rPr lang="en-GB" sz="2000" i="1"/>
                        <a:t>x</a:t>
                      </a:r>
                      <a:r>
                        <a:rPr lang="en-GB" sz="2000"/>
                        <a:t> and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432432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*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product of </a:t>
                      </a:r>
                      <a:r>
                        <a:rPr lang="en-GB" sz="2000" i="1"/>
                        <a:t>x</a:t>
                      </a:r>
                      <a:r>
                        <a:rPr lang="en-GB" sz="2000"/>
                        <a:t> and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97813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/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quotient of </a:t>
                      </a:r>
                      <a:r>
                        <a:rPr lang="en-GB" sz="2000" i="1"/>
                        <a:t>x</a:t>
                      </a:r>
                      <a:r>
                        <a:rPr lang="en-GB" sz="2000"/>
                        <a:t> and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78338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%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remainder of x /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58661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-x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i="1"/>
                        <a:t>x</a:t>
                      </a:r>
                      <a:r>
                        <a:rPr lang="de-DE" sz="2000"/>
                        <a:t> negated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215661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+x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i="1"/>
                        <a:t>x</a:t>
                      </a:r>
                      <a:r>
                        <a:rPr lang="de-DE" sz="2000"/>
                        <a:t> unchanged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4519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abs(x)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absolute value or magnitude of </a:t>
                      </a:r>
                      <a:r>
                        <a:rPr lang="en-GB" sz="2000" i="1"/>
                        <a:t>x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824864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int(x)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i="1"/>
                        <a:t>x</a:t>
                      </a:r>
                      <a:r>
                        <a:rPr lang="de-DE" sz="2000"/>
                        <a:t> converted to integer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5484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float(x)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i="1"/>
                        <a:t>x</a:t>
                      </a:r>
                      <a:r>
                        <a:rPr lang="en-GB" sz="2000"/>
                        <a:t> converted to floating point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20825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pow(x, y)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i="1"/>
                        <a:t>x</a:t>
                      </a:r>
                      <a:r>
                        <a:rPr lang="en-GB" sz="2000"/>
                        <a:t> to the power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465840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de-DE" sz="220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x ** y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i="1"/>
                        <a:t>x</a:t>
                      </a:r>
                      <a:r>
                        <a:rPr lang="en-GB" sz="2000"/>
                        <a:t> to the power </a:t>
                      </a:r>
                      <a:r>
                        <a:rPr lang="en-GB" sz="2000" i="1"/>
                        <a:t>y</a:t>
                      </a:r>
                      <a:endParaRPr lang="en-GB" sz="2000"/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14863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Numbers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https://docs.python.org/3/library/stdtypes.html#numeric-types-int-float-complex</a:t>
            </a:r>
            <a:endParaRPr lang="en-GB"/>
          </a:p>
        </p:txBody>
      </p:sp>
      <p:sp>
        <p:nvSpPr>
          <p:cNvPr id="3" name="Abgerundetes Rechteck 2"/>
          <p:cNvSpPr/>
          <p:nvPr/>
        </p:nvSpPr>
        <p:spPr>
          <a:xfrm>
            <a:off x="1003300" y="1690688"/>
            <a:ext cx="10350500" cy="3960812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(5 mins):</a:t>
            </a:r>
          </a:p>
          <a:p>
            <a:endParaRPr lang="en-GB" sz="2800" i="1">
              <a:solidFill>
                <a:schemeClr val="accent4">
                  <a:lumMod val="50000"/>
                </a:schemeClr>
              </a:solidFill>
            </a:endParaRPr>
          </a:p>
          <a:p>
            <a:endParaRPr lang="en-GB" sz="2800" i="1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is the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area (in m²)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DIN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19584 — A — D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400 manhole cover?</a:t>
            </a:r>
            <a:b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800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Hints: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≈ 3.14, r = 0.5 * 785 mm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414310"/>
            <a:ext cx="2159000" cy="143933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b="68375"/>
          <a:stretch/>
        </p:blipFill>
        <p:spPr>
          <a:xfrm>
            <a:off x="7585607" y="2598738"/>
            <a:ext cx="2908860" cy="10723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/>
          <a:srcRect l="11470" t="31250"/>
          <a:stretch/>
        </p:blipFill>
        <p:spPr>
          <a:xfrm>
            <a:off x="5154295" y="2245115"/>
            <a:ext cx="1963775" cy="177772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9186617" y="3730532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+mj-lt"/>
              </a:rPr>
              <a:t>DIN 19584-1:2012-10 </a:t>
            </a:r>
            <a:endParaRPr lang="en-GB" sz="1000">
              <a:latin typeface="+mj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smtClean="0">
              <a:hlinkClick r:id="rId2"/>
            </a:endParaRPr>
          </a:p>
          <a:p>
            <a:pPr marL="0" indent="0" algn="ctr">
              <a:buNone/>
            </a:pPr>
            <a:r>
              <a:rPr lang="en-GB" smtClean="0">
                <a:hlinkClick r:id="rId2"/>
              </a:rPr>
              <a:t>https</a:t>
            </a:r>
            <a:r>
              <a:rPr lang="en-GB">
                <a:hlinkClick r:id="rId2"/>
              </a:rPr>
              <a:t>://drive.google.com/drive/folders/1xCaSxCaxO4hig8uh47prJpGpgCgn1eT-?usp=sharing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Slides and files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strings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https://docs.python.org/3/library/stdtypes.html#sequence-types-list-tuple-range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“FG INNO”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len(x)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7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“I”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in x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True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x.count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(“N”)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x[1]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G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x + “ is great”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x = “FG INNO is great”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y = “!!!”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+ y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“FG INNO is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great!!!”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“You can insert new lines \n and tabs \t etc.”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lists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https://docs.python.org/3/library/stdtypes.html#sequence-types-list-tuple-range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[1, 5, 7, 3, 5, 9]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len(x)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6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sum(x)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30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max(x)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9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3 in x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True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x.count(5)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x.sort()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x = [1, 3, 5, 5, 7, 9]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+ [10, 11]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[1, 3, 5, 5, 7,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9, 10, 11]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tuples &amp; sets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https://docs.python.org/3/library/stdtypes.html#sequence-types-list-tuple-range</a:t>
            </a:r>
            <a:endParaRPr lang="en-GB"/>
          </a:p>
        </p:txBody>
      </p:sp>
      <p:sp>
        <p:nvSpPr>
          <p:cNvPr id="6" name="Abgerundetes Rechteck 5"/>
          <p:cNvSpPr/>
          <p:nvPr/>
        </p:nvSpPr>
        <p:spPr>
          <a:xfrm>
            <a:off x="1003300" y="1690688"/>
            <a:ext cx="10350500" cy="3960812"/>
          </a:xfrm>
          <a:prstGeom prst="roundRect">
            <a:avLst>
              <a:gd name="adj" fmla="val 32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  <a:p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</a:t>
            </a:r>
          </a:p>
          <a:p>
            <a:endParaRPr lang="en-GB" sz="28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4"/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  <a:r>
              <a:rPr lang="en-GB" sz="2800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len( set( [1,1,2,2,3,3] ) )</a:t>
            </a:r>
          </a:p>
          <a:p>
            <a:pPr lvl="4"/>
            <a:r>
              <a:rPr lang="en-GB" sz="2800" smtClean="0">
                <a:solidFill>
                  <a:schemeClr val="tx1"/>
                </a:solidFill>
                <a:latin typeface="+mj-lt"/>
              </a:rPr>
              <a:t>(b)</a:t>
            </a:r>
            <a:r>
              <a:rPr lang="en-GB" sz="2800" i="1" smtClean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(2,1,3).sort()					</a:t>
            </a:r>
            <a:r>
              <a:rPr lang="en-GB" sz="280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list slicing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https://docs.python.org/3/library/stdtypes.html#sequence-types-list-tuple-range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 lnSpcReduction="10000"/>
          </a:bodyPr>
          <a:lstStyle/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list[start:stop:step]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[“DIN”, “ISO”, “DIN”, “ETSI”, “IETF”]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x[1:3]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[“ISO”, “DIN”, “ETSI”]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x[3:]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[“ETSI”, “IETF”]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x[:1]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[“DIN”, “ISO”]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x[:-3]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[“DIN”, “ISO”]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x[1:4:2]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# [“ISO”,”ETSI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”]</a:t>
            </a:r>
            <a:endParaRPr lang="en-GB" i="1" smtClean="0">
              <a:solidFill>
                <a:srgbClr val="BC8FD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2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list comprehension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https://docs.python.org/3/tutorial/datastructures.html#list-comprehensions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00" cy="4351338"/>
          </a:xfrm>
        </p:spPr>
        <p:txBody>
          <a:bodyPr/>
          <a:lstStyle/>
          <a:p>
            <a:r>
              <a:rPr lang="en-GB"/>
              <a:t>Create a list by </a:t>
            </a:r>
            <a:r>
              <a:rPr lang="en-GB" smtClean="0"/>
              <a:t>giving a functional definition of the elements</a:t>
            </a:r>
            <a:endParaRPr lang="en-GB"/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[i for i in range(1,5)]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[1,2,3,4]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y = [a/2 for a in range(0,3)]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[0, 0.5, 1]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z = [(n, 2*n) for n in y]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[(0,0), (0.5, 1), (1,2)]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z_1 = [(n, 2*n) for n in y if n&lt;1]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[(0,0), (0.5, 1)]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z_2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= [(n, 2*n) for n in y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][::2]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[(0,0),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(1, 2)]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endParaRPr lang="en-GB" i="1" smtClean="0">
              <a:solidFill>
                <a:srgbClr val="BC8FD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lists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https://docs.python.org/3/tutorial/datastructures.html#list-comprehensions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/>
              <p:cNvSpPr/>
              <p:nvPr/>
            </p:nvSpPr>
            <p:spPr>
              <a:xfrm>
                <a:off x="1003300" y="1690688"/>
                <a:ext cx="10350500" cy="3960812"/>
              </a:xfrm>
              <a:prstGeom prst="roundRect">
                <a:avLst>
                  <a:gd name="adj" fmla="val 32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2800" i="1" smtClean="0">
                    <a:solidFill>
                      <a:schemeClr val="accent4">
                        <a:lumMod val="50000"/>
                      </a:schemeClr>
                    </a:solidFill>
                  </a:rPr>
                  <a:t>Exercise (10 mins):</a:t>
                </a:r>
              </a:p>
              <a:p>
                <a:endParaRPr lang="en-GB" sz="280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GB" sz="2800" i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GB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What is the sum of every second power of two:</a:t>
                </a:r>
              </a:p>
              <a:p>
                <a:pPr algn="ctr"/>
                <a:r>
                  <a:rPr lang="en-GB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GB" sz="280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=0..10</m:t>
                    </m:r>
                  </m:oMath>
                </a14:m>
                <a:r>
                  <a:rPr lang="en-GB" sz="280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GB" sz="2800" smtClean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Abgerundetes 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690688"/>
                <a:ext cx="10350500" cy="3960812"/>
              </a:xfrm>
              <a:prstGeom prst="roundRect">
                <a:avLst>
                  <a:gd name="adj" fmla="val 3200"/>
                </a:avLst>
              </a:prstGeom>
              <a:blipFill>
                <a:blip r:embed="rId3"/>
                <a:stretch>
                  <a:fillRect l="-763" t="-305"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lists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>
                <a:hlinkClick r:id="rId2"/>
              </a:rPr>
              <a:t>https://docs.python.org/3/tutorial/datastructures.html#list-comprehensions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/>
              <p:cNvSpPr/>
              <p:nvPr/>
            </p:nvSpPr>
            <p:spPr>
              <a:xfrm>
                <a:off x="1003300" y="1690688"/>
                <a:ext cx="10350500" cy="3960812"/>
              </a:xfrm>
              <a:prstGeom prst="roundRect">
                <a:avLst>
                  <a:gd name="adj" fmla="val 32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2800" i="1" smtClean="0">
                    <a:solidFill>
                      <a:schemeClr val="accent4">
                        <a:lumMod val="50000"/>
                      </a:schemeClr>
                    </a:solidFill>
                  </a:rPr>
                  <a:t>Solutions:</a:t>
                </a:r>
              </a:p>
              <a:p>
                <a:pPr algn="ctr"/>
                <a:r>
                  <a:rPr lang="en-GB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What is the sum of every second power of two:</a:t>
                </a:r>
              </a:p>
              <a:p>
                <a:pPr algn="ctr"/>
                <a:r>
                  <a:rPr lang="en-GB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GB" sz="280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=0..10</m:t>
                    </m:r>
                  </m:oMath>
                </a14:m>
                <a:r>
                  <a:rPr lang="en-GB" sz="280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GB" sz="2800" smtClean="0">
                    <a:solidFill>
                      <a:schemeClr val="tx1"/>
                    </a:solidFill>
                  </a:rPr>
                  <a:t>? </a:t>
                </a:r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1365</a:t>
                </a:r>
              </a:p>
              <a:p>
                <a:pPr algn="ctr"/>
                <a:endParaRPr lang="en-GB" sz="2800">
                  <a:solidFill>
                    <a:schemeClr val="tx1"/>
                  </a:solidFill>
                </a:endParaRPr>
              </a:p>
              <a:p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2**0 + 2**1 + 2**2 + …</a:t>
                </a:r>
              </a:p>
              <a:p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sum([2**n for n in [0,2,4,6,8,10]])</a:t>
                </a:r>
              </a:p>
              <a:p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sum([2**n for n in range(0,11,2)])</a:t>
                </a:r>
              </a:p>
              <a:p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sum([2**n for n in range(0,11) if n % 2 == 0])</a:t>
                </a:r>
              </a:p>
              <a:p>
                <a:r>
                  <a:rPr lang="en-GB" sz="280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sum([2**n for n in range(0,11)][::2])</a:t>
                </a:r>
              </a:p>
            </p:txBody>
          </p:sp>
        </mc:Choice>
        <mc:Fallback xmlns="">
          <p:sp>
            <p:nvSpPr>
              <p:cNvPr id="3" name="Abgerundetes 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690688"/>
                <a:ext cx="10350500" cy="3960812"/>
              </a:xfrm>
              <a:prstGeom prst="roundRect">
                <a:avLst>
                  <a:gd name="adj" fmla="val 3200"/>
                </a:avLst>
              </a:prstGeom>
              <a:blipFill>
                <a:blip r:embed="rId3"/>
                <a:stretch>
                  <a:fillRect l="-763" t="-305" b="-3969"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6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maps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https://docs.python.org/3/tutorial/datastructures.html#dictionaries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map = { 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key1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value1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key2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value2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}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keys are unique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map[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value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levels = { 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“DIN”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“DE”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“DKE”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“DE”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“CEN”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“EU”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“CENELEC”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“EU”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level[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“DIN”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]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# DE</a:t>
            </a: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level[</a:t>
            </a:r>
            <a:r>
              <a:rPr lang="en-GB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“ETSI”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] =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“EU”</a:t>
            </a:r>
          </a:p>
          <a:p>
            <a:endParaRPr lang="en-GB" sz="2400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level.keys()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 # DIN, DKE, CEN, CENELEC</a:t>
            </a: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Level.values()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# DE, DE, EU, EU</a:t>
            </a:r>
          </a:p>
          <a:p>
            <a:endParaRPr lang="en-GB" sz="2400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x = {i: i**2 for i in range(2,6)}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 # {2:4, 3:9, 4:16, 5:25}</a:t>
            </a:r>
          </a:p>
          <a:p>
            <a:endParaRPr lang="en-GB" sz="240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control flows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>
            <a:normAutofit/>
          </a:bodyPr>
          <a:lstStyle/>
          <a:p>
            <a:r>
              <a:rPr lang="en-GB"/>
              <a:t>The usual suspects: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GB"/>
              <a:t>,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else</a:t>
            </a:r>
            <a:r>
              <a:rPr lang="en-GB"/>
              <a:t>,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while</a:t>
            </a:r>
            <a:r>
              <a:rPr lang="en-GB"/>
              <a:t>,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for</a:t>
            </a:r>
            <a:endParaRPr lang="en-GB" sz="2400" i="1" smtClean="0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r>
              <a:rPr lang="en-GB" smtClean="0"/>
              <a:t>Inside these constructs, statements are intended (e.g. with a tab):</a:t>
            </a:r>
          </a:p>
          <a:p>
            <a:endParaRPr lang="en-GB" smtClean="0"/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x &gt; 5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print(“x is too big”)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5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print(“x is ok”)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if, else, elif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https://docs.python.org/3/tutorial/controlflow.html#if-statements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x &gt; 5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print(“x is too big”)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elif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x &lt; 2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print(“x is too small”)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print(“x is ok”)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s = “negative” 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x &lt; 0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else “positive”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Goals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Have a working Python environment set up</a:t>
            </a:r>
          </a:p>
          <a:p>
            <a:r>
              <a:rPr lang="en-GB" smtClean="0"/>
              <a:t>Be able to run Python code</a:t>
            </a:r>
          </a:p>
          <a:p>
            <a:r>
              <a:rPr lang="en-GB"/>
              <a:t>Know basic syntax / know where to look for </a:t>
            </a:r>
            <a:r>
              <a:rPr lang="en-GB" smtClean="0"/>
              <a:t>help</a:t>
            </a:r>
          </a:p>
          <a:p>
            <a:r>
              <a:rPr lang="en-GB" smtClean="0"/>
              <a:t>Be able to install and use new packages</a:t>
            </a:r>
          </a:p>
          <a:p>
            <a:r>
              <a:rPr lang="en-GB" smtClean="0"/>
              <a:t>Have Jupyter set up</a:t>
            </a:r>
          </a:p>
          <a:p>
            <a:r>
              <a:rPr lang="en-GB" smtClean="0"/>
              <a:t>Load, save and manipulate tabular data in Python</a:t>
            </a:r>
          </a:p>
          <a:p>
            <a:r>
              <a:rPr lang="en-GB" smtClean="0"/>
              <a:t>Calculate using data, plot results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while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>
            <a:normAutofit/>
          </a:bodyPr>
          <a:lstStyle/>
          <a:p>
            <a:r>
              <a:rPr lang="en-GB"/>
              <a:t>Execute code as long as an expression is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0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while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x &lt; 10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= x + 1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0 1 2 3 4 5 6 7 8 9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for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https://docs.python.org/3/tutorial/controlflow.html#for-statements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mtClean="0"/>
              <a:t>Same as in list comprehensions, used </a:t>
            </a:r>
            <a:r>
              <a:rPr lang="en-GB"/>
              <a:t>to iterate over a </a:t>
            </a:r>
            <a:r>
              <a:rPr lang="en-GB">
                <a:solidFill>
                  <a:srgbClr val="FF3399"/>
                </a:solidFill>
              </a:rPr>
              <a:t>sequence of </a:t>
            </a:r>
            <a:r>
              <a:rPr lang="en-GB" smtClean="0">
                <a:solidFill>
                  <a:srgbClr val="FF3399"/>
                </a:solidFill>
              </a:rPr>
              <a:t>items</a:t>
            </a:r>
          </a:p>
          <a:p>
            <a:endParaRPr lang="en-GB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x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range(10)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x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[i for i in range(10) if i % 2 == 0]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w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“an example sentence”.split(“ “)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print(w)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control flow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7" name="Abgerundetes Rechteck 6"/>
          <p:cNvSpPr/>
          <p:nvPr/>
        </p:nvSpPr>
        <p:spPr>
          <a:xfrm>
            <a:off x="1003300" y="1690688"/>
            <a:ext cx="10350500" cy="3109912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(15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prime numbers are &lt; 100? 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control flow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2260600"/>
            <a:ext cx="11226800" cy="4056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look at all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numbers n from 2 – 100: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n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range(2,101)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			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is_prime =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if n can be divided by any number x&lt;n, it’s not a prime number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x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range(2, n)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n % x == 0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	is_prime =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	break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is_prime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print(count)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003300" y="1596509"/>
            <a:ext cx="10350500" cy="524391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(15 mins):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prime numbers are &lt; 100? 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control flow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1353800" cy="4856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primes = </a:t>
            </a:r>
            <a:r>
              <a:rPr lang="en-GB" smtClean="0"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look at all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numbers n from 2 – 100: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n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range(2,101)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			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is_prime =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if n can be divided by any number 2&gt;n&gt;x, it’s not a prime number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for x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range(2, n)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n % x == 0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	is_prime =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	break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if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is_prime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en-GB" smtClean="0"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primes</a:t>
            </a:r>
            <a:r>
              <a:rPr lang="en-GB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.add(n)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n-GB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len(</a:t>
            </a:r>
            <a:r>
              <a:rPr lang="en-GB" smtClean="0"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primes</a:t>
            </a:r>
            <a:r>
              <a:rPr lang="en-GB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n-GB" smtClean="0"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primes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control flow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An </a:t>
            </a:r>
            <a:r>
              <a:rPr lang="en-GB"/>
              <a:t>example for a list comprehension </a:t>
            </a:r>
            <a:r>
              <a:rPr lang="en-GB" smtClean="0"/>
              <a:t>solution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any(list)</a:t>
            </a:r>
            <a:r>
              <a:rPr lang="en-GB" smtClean="0"/>
              <a:t>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mtClean="0"/>
              <a:t> if any element of list is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/>
              <a:t>Pro: short &amp; concise</a:t>
            </a:r>
          </a:p>
          <a:p>
            <a:r>
              <a:rPr lang="en-GB"/>
              <a:t>Contra: less easy to </a:t>
            </a:r>
            <a:r>
              <a:rPr lang="en-GB" smtClean="0"/>
              <a:t>read, less optimized (missing break)</a:t>
            </a:r>
            <a:endParaRPr lang="en-GB"/>
          </a:p>
          <a:p>
            <a:pPr marL="0" indent="0">
              <a:buNone/>
            </a:pPr>
            <a:endParaRPr lang="en-GB" sz="20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primes = [n for n in </a:t>
            </a:r>
            <a:r>
              <a:rPr lang="en-GB" sz="2000" smtClean="0">
                <a:solidFill>
                  <a:srgbClr val="FF3399"/>
                </a:solidFill>
                <a:latin typeface="Consolas" panose="020B0609020204030204" pitchFamily="49" charset="0"/>
              </a:rPr>
              <a:t>range(2, 101)</a:t>
            </a: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 if </a:t>
            </a:r>
            <a:r>
              <a:rPr lang="en-GB" sz="2000" smtClean="0">
                <a:solidFill>
                  <a:srgbClr val="00B0F0"/>
                </a:solidFill>
                <a:latin typeface="Consolas" panose="020B0609020204030204" pitchFamily="49" charset="0"/>
              </a:rPr>
              <a:t>not any([n % x == 0 for x in </a:t>
            </a:r>
            <a:r>
              <a:rPr lang="en-GB" sz="2000" smtClean="0">
                <a:solidFill>
                  <a:srgbClr val="FF3399"/>
                </a:solidFill>
                <a:latin typeface="Consolas" panose="020B0609020204030204" pitchFamily="49" charset="0"/>
              </a:rPr>
              <a:t>range(2, n)</a:t>
            </a:r>
            <a:r>
              <a:rPr lang="en-GB" sz="200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GB" sz="24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print(len(</a:t>
            </a:r>
            <a:r>
              <a:rPr lang="en-GB" sz="2000" smtClean="0">
                <a:solidFill>
                  <a:srgbClr val="FF3399"/>
                </a:solidFill>
                <a:latin typeface="Consolas" panose="020B0609020204030204" pitchFamily="49" charset="0"/>
              </a:rPr>
              <a:t>primes</a:t>
            </a: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n-GB" sz="2000" smtClean="0">
                <a:solidFill>
                  <a:srgbClr val="FF3399"/>
                </a:solidFill>
                <a:latin typeface="Consolas" panose="020B0609020204030204" pitchFamily="49" charset="0"/>
              </a:rPr>
              <a:t>primes</a:t>
            </a: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functions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https://docs.python.org/3/tutorial/controlflow.html#defining-functions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 fontScale="92500" lnSpcReduction="10000"/>
          </a:bodyPr>
          <a:lstStyle/>
          <a:p>
            <a:r>
              <a:rPr lang="en-GB" smtClean="0"/>
              <a:t>Re-usable code blocks with parameters</a:t>
            </a:r>
          </a:p>
          <a:p>
            <a:pPr marL="0" indent="0">
              <a:buNone/>
            </a:pPr>
            <a:endParaRPr lang="en-GB" sz="200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a function that returns all prime numbers &lt; limit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primes(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limit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 =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[n for n in 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range(2, 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limit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 + 1)</a:t>
            </a: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	if </a:t>
            </a:r>
            <a:r>
              <a:rPr lang="en-GB">
                <a:solidFill>
                  <a:srgbClr val="00B0F0"/>
                </a:solidFill>
                <a:latin typeface="Consolas" panose="020B0609020204030204" pitchFamily="49" charset="0"/>
              </a:rPr>
              <a:t>not any([n % x == 0 for x in 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range(2, n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)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p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primes(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1000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print(373 </a:t>
            </a:r>
            <a:r>
              <a:rPr lang="en-GB" smtClean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primes(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400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functions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https://docs.python.org/3/tutorial/controlflow.html#default-argument-values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function_name(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x, y, z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parameters be optional and can have default values</a:t>
            </a:r>
            <a:endParaRPr lang="en-GB" b="1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f(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x, y, z=5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  <a:endParaRPr lang="en-GB" i="1" smtClean="0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return 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f(1,2)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8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f(1,2,3)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6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f(y=2, x=1, z=3)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 # 6</a:t>
            </a: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(parameter) unpacking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https://docs.python.org/3/tutorial/controlflow.html#unpacking-argument-lists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b="1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a, b, c, d =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[1, 2, 3, 4]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a=1, b=2, …</a:t>
            </a:r>
            <a:endParaRPr lang="en-GB" smtClean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1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f(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x, y, z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return [x+y, z]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a, b = f(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1,2,3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a=3, b=3</a:t>
            </a: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f(*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[1,2,3]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== f(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1,2,3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True, pass parameters as a list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f(*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(1,2,3)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… a tuple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f(**{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‘x’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‘z’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GB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‘y’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GB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})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# … or named as a map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(parameter) unpacking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https://docs.python.org/3/tutorial/controlflow.html#unpacking-argument-lists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</a:rPr>
              <a:t>math</a:t>
            </a:r>
          </a:p>
          <a:p>
            <a:pPr marL="0" indent="0">
              <a:buNone/>
            </a:pPr>
            <a:endParaRPr lang="en-GB" sz="2400" i="1" smtClean="0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sz="2400" i="1">
                <a:solidFill>
                  <a:srgbClr val="BC8FDD"/>
                </a:solidFill>
                <a:latin typeface="Consolas" panose="020B0609020204030204" pitchFamily="49" charset="0"/>
              </a:rPr>
              <a:t>example: transformation from cartesian to spherical coordinates</a:t>
            </a: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spherical(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x, y, z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r = math.sqrt(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**2 + 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**2 + 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**2)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phi = math.arctan(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theta = math.arccos(</a:t>
            </a:r>
            <a:r>
              <a:rPr lang="en-GB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/r)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return (r, theta, phi)</a:t>
            </a: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sz="2400" i="1">
                <a:solidFill>
                  <a:srgbClr val="BC8FDD"/>
                </a:solidFill>
                <a:latin typeface="Consolas" panose="020B0609020204030204" pitchFamily="49" charset="0"/>
              </a:rPr>
              <a:t>some_object.coordinates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() = (x, y, z)</a:t>
            </a:r>
            <a:endParaRPr lang="en-GB" sz="2400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r, phi, theta = spherical(*some_object.coordinates())</a:t>
            </a:r>
          </a:p>
          <a:p>
            <a:pPr marL="0" indent="0">
              <a:buNone/>
            </a:pP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/>
              <a:t>1</a:t>
            </a:r>
            <a:r>
              <a:rPr lang="en-GB" smtClean="0"/>
              <a:t>0 min </a:t>
            </a:r>
            <a:r>
              <a:rPr lang="en-GB" b="1" smtClean="0"/>
              <a:t>Introduction</a:t>
            </a:r>
            <a:endParaRPr lang="en-GB" smtClean="0"/>
          </a:p>
          <a:p>
            <a:pPr marL="0" indent="0">
              <a:buNone/>
            </a:pPr>
            <a:r>
              <a:rPr lang="en-GB" smtClean="0"/>
              <a:t>80 min </a:t>
            </a:r>
            <a:r>
              <a:rPr lang="en-GB" b="1" smtClean="0"/>
              <a:t>Basic Python syntax with exercises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10 min </a:t>
            </a:r>
            <a:r>
              <a:rPr lang="en-GB" b="1" smtClean="0"/>
              <a:t>Break</a:t>
            </a:r>
            <a:br>
              <a:rPr lang="en-GB" b="1" smtClean="0"/>
            </a:br>
            <a:endParaRPr lang="en-GB" b="1" smtClean="0"/>
          </a:p>
          <a:p>
            <a:pPr marL="0" indent="0">
              <a:buNone/>
            </a:pPr>
            <a:r>
              <a:rPr lang="en-GB" smtClean="0"/>
              <a:t>10 min </a:t>
            </a:r>
            <a:r>
              <a:rPr lang="en-GB" b="1" smtClean="0"/>
              <a:t>Modules &amp; packages</a:t>
            </a:r>
          </a:p>
          <a:p>
            <a:pPr marL="0" indent="0">
              <a:buNone/>
            </a:pPr>
            <a:r>
              <a:rPr lang="en-GB" smtClean="0"/>
              <a:t>20 min </a:t>
            </a:r>
            <a:r>
              <a:rPr lang="en-GB" b="1" smtClean="0"/>
              <a:t>Jupyter</a:t>
            </a:r>
          </a:p>
          <a:p>
            <a:pPr marL="0" indent="0">
              <a:buNone/>
            </a:pPr>
            <a:r>
              <a:rPr lang="en-GB" smtClean="0"/>
              <a:t>60 min</a:t>
            </a:r>
            <a:r>
              <a:rPr lang="en-GB" b="1" smtClean="0"/>
              <a:t> Introduction to data analysis with Pandas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 smtClean="0"/>
              <a:t>10 min </a:t>
            </a:r>
            <a:r>
              <a:rPr lang="en-GB" b="1" smtClean="0"/>
              <a:t>Break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 smtClean="0"/>
              <a:t>Remaining time: </a:t>
            </a:r>
            <a:r>
              <a:rPr lang="en-GB" b="1" smtClean="0"/>
              <a:t>Final exercise, questions</a:t>
            </a:r>
            <a:endParaRPr lang="en-GB" b="1"/>
          </a:p>
          <a:p>
            <a:pPr marL="0" indent="0">
              <a:buNone/>
            </a:pPr>
            <a:endParaRPr lang="en-GB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functions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r>
              <a:rPr lang="en-GB"/>
              <a:t> - </a:t>
            </a:r>
            <a:r>
              <a:rPr lang="en-GB">
                <a:hlinkClick r:id="rId3"/>
              </a:rPr>
              <a:t>https://docs.python.org/3/library/math.html</a:t>
            </a:r>
            <a:endParaRPr lang="en-GB"/>
          </a:p>
        </p:txBody>
      </p:sp>
      <p:sp>
        <p:nvSpPr>
          <p:cNvPr id="7" name="Abgerundetes Rechteck 6"/>
          <p:cNvSpPr/>
          <p:nvPr/>
        </p:nvSpPr>
        <p:spPr>
          <a:xfrm>
            <a:off x="1003300" y="1690688"/>
            <a:ext cx="10350500" cy="4341812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(10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 a function that transforms spherical coordinates to cartesian coordinates: (r, theta, phi)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(x, y, z)</a:t>
            </a: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800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Hint:				Use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import math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sz="2800" i="1">
                <a:solidFill>
                  <a:schemeClr val="tx1"/>
                </a:solidFill>
              </a:rPr>
              <a:t>to load the 						math module</a:t>
            </a:r>
            <a:r>
              <a:rPr lang="en-GB" sz="2800" i="1" smtClean="0">
                <a:solidFill>
                  <a:schemeClr val="tx1"/>
                </a:solidFill>
              </a:rPr>
              <a:t>, and the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math.sin(x)</a:t>
            </a:r>
            <a:r>
              <a:rPr lang="en-GB" sz="2800" i="1" smtClean="0">
                <a:solidFill>
                  <a:schemeClr val="tx1"/>
                </a:solidFill>
              </a:rPr>
              <a:t> 					and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math.cos(x)</a:t>
            </a:r>
            <a:r>
              <a:rPr lang="en-GB" sz="2800" i="1" smtClean="0">
                <a:solidFill>
                  <a:schemeClr val="tx1"/>
                </a:solidFill>
              </a:rPr>
              <a:t> functions.</a:t>
            </a:r>
            <a:endParaRPr lang="en-GB" sz="2800" i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3976687"/>
            <a:ext cx="2286000" cy="119062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functions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3100" y="1460500"/>
            <a:ext cx="11518900" cy="4856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math</a:t>
            </a:r>
          </a:p>
          <a:p>
            <a:pPr marL="0" indent="0">
              <a:buNone/>
            </a:pPr>
            <a:endParaRPr lang="en-GB" sz="2400" i="1" smtClean="0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cartesian(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r, theta, phi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x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=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r * math.sin(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theta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* math.cos(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phi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y = r * math.sin(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theta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 * math.cos(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phi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z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=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r * math.cos(</a:t>
            </a:r>
            <a:r>
              <a:rPr lang="en-GB" smtClean="0">
                <a:solidFill>
                  <a:srgbClr val="00B050"/>
                </a:solidFill>
                <a:latin typeface="Consolas" panose="020B0609020204030204" pitchFamily="49" charset="0"/>
              </a:rPr>
              <a:t>theta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	return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(x, y, z)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coords = (1.5, 90, 180)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cartesian(*(coords))</a:t>
            </a:r>
          </a:p>
          <a:p>
            <a:pPr marL="0" indent="0">
              <a:buNone/>
            </a:pPr>
            <a:endParaRPr lang="en-GB" i="1">
              <a:solidFill>
                <a:srgbClr val="BC8F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r>
              <a:rPr lang="en-GB"/>
              <a:t> - </a:t>
            </a:r>
            <a:r>
              <a:rPr lang="en-GB">
                <a:hlinkClick r:id="rId3"/>
              </a:rPr>
              <a:t>https://docs.python.org/3/library/math.html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functions</a:t>
            </a:r>
            <a:endParaRPr lang="en-GB"/>
          </a:p>
        </p:txBody>
      </p:sp>
      <p:sp>
        <p:nvSpPr>
          <p:cNvPr id="6" name="Abgerundetes Rechteck 5"/>
          <p:cNvSpPr/>
          <p:nvPr/>
        </p:nvSpPr>
        <p:spPr>
          <a:xfrm>
            <a:off x="1003300" y="1690688"/>
            <a:ext cx="10350500" cy="3960812"/>
          </a:xfrm>
          <a:prstGeom prst="roundRect">
            <a:avLst>
              <a:gd name="adj" fmla="val 32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would you output just the resulting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y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cartesian(*(coords))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?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https://docs.python.org/3/tutorial/controlflow.html</a:t>
            </a:r>
            <a:r>
              <a:rPr lang="en-GB"/>
              <a:t> - </a:t>
            </a:r>
            <a:r>
              <a:rPr lang="en-GB">
                <a:hlinkClick r:id="rId3"/>
              </a:rPr>
              <a:t>https://docs.python.org/3/library/math.html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lambda expressions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https://docs.python.org/3/reference/expressions.html#lambda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1353800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def plus(x, y):</a:t>
            </a:r>
          </a:p>
          <a:p>
            <a:pPr marL="0" indent="0">
              <a:buNone/>
            </a:pP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return x + y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plus(1,2) # 3</a:t>
            </a:r>
          </a:p>
          <a:p>
            <a:pPr marL="0" indent="0">
              <a:buNone/>
            </a:pPr>
            <a:endParaRPr lang="en-GB" sz="24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minus = lambda x,y: x - y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minus(3,1) # 2</a:t>
            </a:r>
          </a:p>
          <a:p>
            <a:pPr marL="0" indent="0">
              <a:buNone/>
            </a:pPr>
            <a:endParaRPr lang="en-GB" sz="24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</a:rPr>
              <a:t>map( lambda x: x**2 + (x/2), [1,2,3,4] )</a:t>
            </a:r>
          </a:p>
          <a:p>
            <a:pPr marL="0" indent="0">
              <a:buNone/>
            </a:pPr>
            <a:r>
              <a:rPr lang="en-GB" sz="2400" i="1">
                <a:solidFill>
                  <a:srgbClr val="BC8FDD"/>
                </a:solidFill>
                <a:latin typeface="Consolas" panose="020B0609020204030204" pitchFamily="49" charset="0"/>
              </a:rPr>
              <a:t># [1.5, 5.0, 10.5, 18.0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10 min break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modules &amp; packages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syntax: Modules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math</a:t>
            </a:r>
          </a:p>
          <a:p>
            <a:pPr marL="0" indent="0">
              <a:buNone/>
            </a:pP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mport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math 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m</a:t>
            </a:r>
          </a:p>
          <a:p>
            <a:pPr marL="0" indent="0">
              <a:buNone/>
            </a:pP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math 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cos</a:t>
            </a:r>
          </a:p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math</a:t>
            </a: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 import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sin,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f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rom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math 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pi </a:t>
            </a: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l-GR">
                <a:solidFill>
                  <a:srgbClr val="7030A0"/>
                </a:solidFill>
                <a:latin typeface="Consolas" panose="020B0609020204030204" pitchFamily="49" charset="0"/>
              </a:rPr>
              <a:t>π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math.sin(0)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m.sin(0)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cos(0)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sin(0)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print(pi)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l-GR" smtClean="0">
                <a:solidFill>
                  <a:srgbClr val="7030A0"/>
                </a:solidFill>
                <a:latin typeface="Consolas" panose="020B0609020204030204" pitchFamily="49" charset="0"/>
              </a:rPr>
              <a:t>π</a:t>
            </a:r>
            <a:r>
              <a:rPr lang="de-DE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https://docs.python.org/3/tutorial/modules.html#modules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Modules &amp; packages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Default </a:t>
            </a:r>
            <a:r>
              <a:rPr lang="en-GB" b="1"/>
              <a:t>modules</a:t>
            </a:r>
            <a:r>
              <a:rPr lang="en-GB"/>
              <a:t> that are always included in Python: </a:t>
            </a:r>
            <a:r>
              <a:rPr lang="en-GB">
                <a:hlinkClick r:id="rId2"/>
              </a:rPr>
              <a:t>https://</a:t>
            </a:r>
            <a:r>
              <a:rPr lang="en-GB" smtClean="0">
                <a:hlinkClick r:id="rId2"/>
              </a:rPr>
              <a:t>docs.python.org/3/library/index.html</a:t>
            </a:r>
            <a:r>
              <a:rPr lang="en-GB" smtClean="0"/>
              <a:t>. Examples:</a:t>
            </a:r>
          </a:p>
          <a:p>
            <a:pPr lvl="1"/>
            <a:r>
              <a:rPr lang="en-GB" smtClean="0"/>
              <a:t>math – mathematical functions</a:t>
            </a:r>
          </a:p>
          <a:p>
            <a:pPr lvl="1"/>
            <a:r>
              <a:rPr lang="en-GB"/>
              <a:t>time — </a:t>
            </a:r>
            <a:r>
              <a:rPr lang="en-GB" smtClean="0"/>
              <a:t>time </a:t>
            </a:r>
            <a:r>
              <a:rPr lang="en-GB"/>
              <a:t>access and </a:t>
            </a:r>
            <a:r>
              <a:rPr lang="en-GB" smtClean="0"/>
              <a:t>conversions</a:t>
            </a:r>
          </a:p>
          <a:p>
            <a:pPr lvl="1"/>
            <a:r>
              <a:rPr lang="en-GB"/>
              <a:t>random — </a:t>
            </a:r>
            <a:r>
              <a:rPr lang="en-GB" smtClean="0"/>
              <a:t>generate </a:t>
            </a:r>
            <a:r>
              <a:rPr lang="en-GB"/>
              <a:t>pseudo-random </a:t>
            </a:r>
            <a:r>
              <a:rPr lang="en-GB" smtClean="0"/>
              <a:t>numbers</a:t>
            </a:r>
          </a:p>
          <a:p>
            <a:r>
              <a:rPr lang="en-GB" b="1"/>
              <a:t>Packages</a:t>
            </a:r>
            <a:r>
              <a:rPr lang="en-GB"/>
              <a:t> </a:t>
            </a:r>
            <a:r>
              <a:rPr lang="en-GB" smtClean="0"/>
              <a:t>(contain modules</a:t>
            </a:r>
            <a:r>
              <a:rPr lang="en-GB"/>
              <a:t>), </a:t>
            </a:r>
            <a:r>
              <a:rPr lang="en-GB" smtClean="0"/>
              <a:t>open source, listed </a:t>
            </a:r>
            <a:r>
              <a:rPr lang="en-GB"/>
              <a:t>on </a:t>
            </a:r>
            <a:r>
              <a:rPr lang="en-GB">
                <a:hlinkClick r:id="rId3"/>
              </a:rPr>
              <a:t>https://</a:t>
            </a:r>
            <a:r>
              <a:rPr lang="en-GB" smtClean="0">
                <a:hlinkClick r:id="rId3"/>
              </a:rPr>
              <a:t>pypi.org</a:t>
            </a:r>
            <a:r>
              <a:rPr lang="en-GB" smtClean="0"/>
              <a:t>. Currently ~190,000 projects. Examples:</a:t>
            </a:r>
          </a:p>
          <a:p>
            <a:pPr lvl="1"/>
            <a:r>
              <a:rPr lang="en-GB" smtClean="0"/>
              <a:t>Numpy – (fast) scientific computing with Python</a:t>
            </a:r>
          </a:p>
          <a:p>
            <a:pPr lvl="1"/>
            <a:r>
              <a:rPr lang="en-GB" smtClean="0"/>
              <a:t>Pandas – data analysis library</a:t>
            </a:r>
          </a:p>
          <a:p>
            <a:pPr lvl="1"/>
            <a:r>
              <a:rPr lang="en-GB" smtClean="0"/>
              <a:t>TensorFlow – machine learning</a:t>
            </a:r>
          </a:p>
          <a:p>
            <a:pPr lvl="1"/>
            <a:r>
              <a:rPr lang="en-GB" smtClean="0"/>
              <a:t>Scikit-Learn – machine learning</a:t>
            </a:r>
          </a:p>
          <a:p>
            <a:r>
              <a:rPr lang="en-GB" smtClean="0"/>
              <a:t>If you are using the Anaconda distribution, a lot of packages will already be installed!</a:t>
            </a:r>
          </a:p>
          <a:p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4"/>
              </a:rPr>
              <a:t>https://docs.python.org/3/tutorial/modules.html#modules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Modules &amp; packages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https://docs.anaconda.com/anaconda/packages/py3.7_win-64/</a:t>
            </a:r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86" y="1367697"/>
            <a:ext cx="7611428" cy="4993097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Modules &amp; packages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https://docs.python.org/3/tutorial/modules.html#modules</a:t>
            </a:r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0544"/>
            <a:ext cx="4879558" cy="41417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1560544"/>
            <a:ext cx="4879558" cy="414175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035040" y="2886107"/>
            <a:ext cx="2519680" cy="489434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780" y="4658161"/>
            <a:ext cx="3832860" cy="143732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Introduction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Modules &amp; packages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https://seaborn.pydata.org/examples/errorband_lineplots.html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smtClean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mtClean="0">
                <a:solidFill>
                  <a:srgbClr val="7030A0"/>
                </a:solidFill>
                <a:latin typeface="Consolas" panose="020B0609020204030204" pitchFamily="49" charset="0"/>
              </a:rPr>
              <a:t>seaborn </a:t>
            </a:r>
            <a:r>
              <a:rPr lang="de-DE" b="1" smtClean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de-DE" smtClean="0">
                <a:solidFill>
                  <a:srgbClr val="7030A0"/>
                </a:solidFill>
                <a:latin typeface="Consolas" panose="020B0609020204030204" pitchFamily="49" charset="0"/>
              </a:rPr>
              <a:t> sns</a:t>
            </a:r>
          </a:p>
          <a:p>
            <a:pPr marL="0" indent="0">
              <a:buNone/>
            </a:pPr>
            <a:endParaRPr lang="de-DE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i="1" smtClean="0">
                <a:solidFill>
                  <a:srgbClr val="BC8FDD"/>
                </a:solidFill>
                <a:latin typeface="Consolas" panose="020B0609020204030204" pitchFamily="49" charset="0"/>
              </a:rPr>
              <a:t># some magic so the plot will be shown when produced in the console</a:t>
            </a:r>
          </a:p>
          <a:p>
            <a:pPr marL="0" indent="0">
              <a:buNone/>
            </a:pPr>
            <a:r>
              <a:rPr lang="de-DE">
                <a:solidFill>
                  <a:srgbClr val="7030A0"/>
                </a:solidFill>
                <a:latin typeface="Consolas" panose="020B0609020204030204" pitchFamily="49" charset="0"/>
              </a:rPr>
              <a:t>%matplotlib qt</a:t>
            </a:r>
          </a:p>
          <a:p>
            <a:pPr marL="0" indent="0">
              <a:buNone/>
            </a:pPr>
            <a:endParaRPr lang="de-DE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Load an example dataset with long-form data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 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= sns.load_dataset("fmri")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</a:rPr>
              <a:t>#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</a:rPr>
              <a:t>Plot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sns.lineplot(x="timepoint", y="signal",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            hue="region", style="event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", data=d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Jupyter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Jupyter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156947"/>
            <a:ext cx="1417320" cy="141732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14177" y="491132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00FF00"/>
                </a:solidFill>
              </a:rPr>
              <a:t>Python</a:t>
            </a:r>
            <a:endParaRPr lang="en-GB">
              <a:solidFill>
                <a:srgbClr val="00FF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3" y="3724938"/>
            <a:ext cx="1969133" cy="22813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59" y="2541508"/>
            <a:ext cx="5616141" cy="3977640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2072640" y="4865607"/>
            <a:ext cx="1267043" cy="1"/>
          </a:xfrm>
          <a:prstGeom prst="straightConnector1">
            <a:avLst/>
          </a:prstGeom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402601" y="4842745"/>
            <a:ext cx="1267043" cy="1"/>
          </a:xfrm>
          <a:prstGeom prst="straightConnector1">
            <a:avLst/>
          </a:prstGeom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mtClean="0"/>
              <a:t>Write Python code in a “notebook” in your browser</a:t>
            </a:r>
          </a:p>
          <a:p>
            <a:r>
              <a:rPr lang="en-GB" smtClean="0"/>
              <a:t>Output is included in the notebook</a:t>
            </a:r>
          </a:p>
          <a:p>
            <a:r>
              <a:rPr lang="en-GB" smtClean="0"/>
              <a:t>Easy to share notebooks</a:t>
            </a:r>
          </a:p>
          <a:p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5"/>
              </a:rPr>
              <a:t>https://jupyter.org/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Jupyter notebooks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mtClean="0">
                <a:hlinkClick r:id="rId2"/>
              </a:rPr>
              <a:t>jupyter_examples.ipynb</a:t>
            </a:r>
            <a:endParaRPr lang="en-GB" smtClean="0"/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Running python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smtClean="0">
                <a:solidFill>
                  <a:schemeClr val="bg1">
                    <a:lumMod val="85000"/>
                  </a:schemeClr>
                </a:solidFill>
              </a:rPr>
              <a:t>Interactive mode: 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Running code in the console. On Windows: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⊞ </a:t>
            </a:r>
            <a:r>
              <a:rPr lang="de-DE" smtClean="0">
                <a:solidFill>
                  <a:schemeClr val="bg1">
                    <a:lumMod val="85000"/>
                  </a:schemeClr>
                </a:solidFill>
              </a:rPr>
              <a:t>win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+ R  “cmd”  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smtClean="0">
                <a:solidFill>
                  <a:schemeClr val="bg1">
                    <a:lumMod val="85000"/>
                  </a:schemeClr>
                </a:solidFill>
              </a:rPr>
              <a:t>Scripts: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</a:rPr>
              <a:t> Executing a python-script (filenames with .py extension) 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console: </a:t>
            </a:r>
            <a:r>
              <a:rPr lang="en-GB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python filename.py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smtClean="0">
                <a:sym typeface="Wingdings" panose="05000000000000000000" pitchFamily="2" charset="2"/>
              </a:rPr>
              <a:t>Notebooks:</a:t>
            </a:r>
            <a:r>
              <a:rPr lang="en-GB" smtClean="0">
                <a:sym typeface="Wingdings" panose="05000000000000000000" pitchFamily="2" charset="2"/>
              </a:rPr>
              <a:t> Running code in a “notebook”, e.g. Jupyter</a:t>
            </a:r>
          </a:p>
          <a:p>
            <a:pPr marL="514350" indent="-514350">
              <a:buFont typeface="+mj-lt"/>
              <a:buAutoNum type="arabicPeriod"/>
            </a:pPr>
            <a:endParaRPr lang="en-GB">
              <a:sym typeface="Wingdings" panose="05000000000000000000" pitchFamily="2" charset="2"/>
            </a:endParaRPr>
          </a:p>
          <a:p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4356100"/>
            <a:ext cx="10350500" cy="2070100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(2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</a:rPr>
              <a:t>Start Jupyter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⊞ win 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“Jupyter” 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enter 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Jupyter notebooks</a:t>
            </a:r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1690688"/>
            <a:ext cx="10350500" cy="4334192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(20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new Jupyter notebook called „&lt;your name&gt;“ on your desktop.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Copy and run one of the plotting examples from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seaborn.pydata.org/examples/index.html</a:t>
            </a: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Upload your notebook to the cloud at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tubcloud.tu-berlin.de/s/yXken8P3toea5XR</a:t>
            </a: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Look at and run some of the others’ examples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4"/>
              </a:rPr>
              <a:t>https://jupyter-notebook.readthedocs.io/en/stable/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Introduction to data analysis with Pandas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501105"/>
            <a:ext cx="5779996" cy="5779996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63" l="0" r="100000">
                        <a14:foregroundMark x1="77315" y1="21630" x2="77315" y2="21630"/>
                        <a14:foregroundMark x1="89259" y1="26222" x2="89259" y2="26222"/>
                        <a14:foregroundMark x1="84815" y1="59259" x2="84815" y2="59259"/>
                        <a14:foregroundMark x1="10741" y1="67407" x2="10741" y2="67407"/>
                        <a14:foregroundMark x1="16111" y1="70519" x2="16111" y2="70519"/>
                        <a14:foregroundMark x1="21852" y1="74815" x2="21852" y2="74815"/>
                        <a14:foregroundMark x1="31389" y1="72000" x2="31389" y2="72000"/>
                        <a14:foregroundMark x1="42315" y1="70222" x2="42315" y2="70222"/>
                        <a14:foregroundMark x1="48241" y1="70222" x2="48241" y2="70222"/>
                        <a14:backgroundMark x1="33426" y1="47111" x2="33426" y2="47111"/>
                        <a14:backgroundMark x1="53796" y1="31852" x2="53796" y2="31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3" y="4001294"/>
            <a:ext cx="4041902" cy="252618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</a:t>
            </a:r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5"/>
              </a:rPr>
              <a:t>https://pandas.pydata.org/</a:t>
            </a:r>
            <a:endParaRPr lang="en-GB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1" y="1825625"/>
            <a:ext cx="5007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Part of the Anaconda distribution</a:t>
            </a:r>
          </a:p>
          <a:p>
            <a:r>
              <a:rPr lang="en-GB" smtClean="0"/>
              <a:t>The “Excel”, “R data.tables” of Python</a:t>
            </a:r>
          </a:p>
          <a:p>
            <a:r>
              <a:rPr lang="en-GB" smtClean="0"/>
              <a:t>Easy loading / saving / manipulation of tabular data</a:t>
            </a:r>
          </a:p>
          <a:p>
            <a:r>
              <a:rPr lang="en-GB" smtClean="0"/>
              <a:t>Integrated easy plotting</a:t>
            </a:r>
          </a:p>
          <a:p>
            <a:r>
              <a:rPr lang="en-GB" smtClean="0"/>
              <a:t>Querying data</a:t>
            </a:r>
          </a:p>
          <a:p>
            <a:r>
              <a:rPr lang="en-GB" smtClean="0"/>
              <a:t>Support for time series</a:t>
            </a:r>
          </a:p>
          <a:p>
            <a:r>
              <a:rPr lang="en-GB" smtClean="0"/>
              <a:t>…</a:t>
            </a:r>
          </a:p>
          <a:p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DataFrame, Series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Core classes: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DataFrame</a:t>
            </a:r>
            <a:r>
              <a:rPr lang="en-GB" smtClean="0"/>
              <a:t> and </a:t>
            </a:r>
            <a:r>
              <a:rPr lang="en-GB" smtClean="0">
                <a:solidFill>
                  <a:srgbClr val="7030A0"/>
                </a:solidFill>
              </a:rPr>
              <a:t>Series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Series</a:t>
            </a:r>
            <a:r>
              <a:rPr lang="en-GB"/>
              <a:t>: An ordered, indexed sequence of arbitrary values (numbers, strings, dates, </a:t>
            </a:r>
            <a:r>
              <a:rPr lang="en-GB" smtClean="0"/>
              <a:t>….)</a:t>
            </a: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DataFrame</a:t>
            </a:r>
            <a:r>
              <a:rPr lang="en-GB" smtClean="0"/>
              <a:t>: A two dimensional datatype with rows, columns and an index – a table. Or: a collection of Series (columns) with the same index</a:t>
            </a:r>
            <a:endParaRPr lang="en-GB"/>
          </a:p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76" y="4262256"/>
            <a:ext cx="5726912" cy="219340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Creating and exploring a dataset</a:t>
            </a:r>
          </a:p>
          <a:p>
            <a:r>
              <a:rPr lang="en-GB" b="1" smtClean="0"/>
              <a:t>Indexing:</a:t>
            </a:r>
            <a:r>
              <a:rPr lang="en-GB" smtClean="0"/>
              <a:t> Selecting a certain data item from a Series, or a data item or sequence of data items from a DataFrame</a:t>
            </a:r>
          </a:p>
          <a:p>
            <a:r>
              <a:rPr lang="en-GB" b="1" smtClean="0"/>
              <a:t>Aggregation: </a:t>
            </a:r>
            <a:r>
              <a:rPr lang="en-GB" smtClean="0"/>
              <a:t>Running functions on sequences of data items</a:t>
            </a:r>
          </a:p>
          <a:p>
            <a:r>
              <a:rPr lang="en-GB" b="1" smtClean="0"/>
              <a:t>Grouping</a:t>
            </a:r>
          </a:p>
          <a:p>
            <a:r>
              <a:rPr lang="en-GB" b="1" smtClean="0"/>
              <a:t>Selection: </a:t>
            </a:r>
            <a:r>
              <a:rPr lang="en-GB" smtClean="0"/>
              <a:t>Selecting items/sequences using logic</a:t>
            </a:r>
          </a:p>
          <a:p>
            <a:r>
              <a:rPr lang="en-GB" b="1" smtClean="0"/>
              <a:t>Plotting</a:t>
            </a:r>
            <a:endParaRPr lang="en-GB" b="1"/>
          </a:p>
        </p:txBody>
      </p:sp>
      <p:sp>
        <p:nvSpPr>
          <p:cNvPr id="4" name="Rechteck 3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https://pandas.pydata.org/pandas-docs/stable/user_guide/index.html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Data science?</a:t>
            </a:r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1600200" y="1617028"/>
            <a:ext cx="2377440" cy="2377440"/>
          </a:xfrm>
          <a:prstGeom prst="ellipse">
            <a:avLst/>
          </a:prstGeom>
          <a:noFill/>
          <a:ln w="28575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rgbClr val="C50E1F"/>
                </a:solidFill>
              </a:rPr>
              <a:t>software development</a:t>
            </a:r>
            <a:endParaRPr lang="en-GB" b="1">
              <a:solidFill>
                <a:srgbClr val="C50E1F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034020" y="1690688"/>
            <a:ext cx="2230120" cy="2230120"/>
          </a:xfrm>
          <a:prstGeom prst="ellipse">
            <a:avLst/>
          </a:prstGeom>
          <a:noFill/>
          <a:ln w="28575">
            <a:solidFill>
              <a:srgbClr val="C50E1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rgbClr val="C50E1F"/>
                </a:solidFill>
              </a:rPr>
              <a:t>data science</a:t>
            </a:r>
            <a:endParaRPr lang="en-GB" b="1">
              <a:solidFill>
                <a:srgbClr val="C50E1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8200" y="4129088"/>
            <a:ext cx="6537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mobile apps, websites, business software, robots, </a:t>
            </a:r>
            <a:r>
              <a:rPr lang="en-GB" b="1"/>
              <a:t>autonomous </a:t>
            </a:r>
            <a:r>
              <a:rPr lang="en-GB" b="1" smtClean="0"/>
              <a:t>cars, crypto currencies, satellites, nuclear plants</a:t>
            </a:r>
            <a:br>
              <a:rPr lang="en-GB" b="1" smtClean="0"/>
            </a:br>
            <a:r>
              <a:rPr lang="en-GB" smtClean="0"/>
              <a:t>teams of professional developers</a:t>
            </a:r>
          </a:p>
          <a:p>
            <a:r>
              <a:rPr lang="en-GB" smtClean="0"/>
              <a:t>thousands of lines of code</a:t>
            </a:r>
          </a:p>
          <a:p>
            <a:r>
              <a:rPr lang="en-GB" smtClean="0"/>
              <a:t>project management, release dates, leanagilescrum</a:t>
            </a:r>
          </a:p>
          <a:p>
            <a:r>
              <a:rPr lang="en-GB" smtClean="0"/>
              <a:t>requirements</a:t>
            </a:r>
          </a:p>
          <a:p>
            <a:r>
              <a:rPr lang="en-GB" smtClean="0"/>
              <a:t>software design, architecture, patterns, styles</a:t>
            </a:r>
          </a:p>
          <a:p>
            <a:r>
              <a:rPr lang="en-GB" smtClean="0"/>
              <a:t>clients, users</a:t>
            </a:r>
          </a:p>
          <a:p>
            <a:r>
              <a:rPr lang="en-GB" smtClean="0"/>
              <a:t>result: tested, working, re-usable, safe code</a:t>
            </a:r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7504430" y="4129088"/>
            <a:ext cx="4474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data analysis, statistics, simulations, physical, mathematical computations</a:t>
            </a:r>
          </a:p>
          <a:p>
            <a:r>
              <a:rPr lang="en-GB" smtClean="0"/>
              <a:t>scientist(s), co-authors</a:t>
            </a:r>
          </a:p>
          <a:p>
            <a:r>
              <a:rPr lang="en-GB" smtClean="0"/>
              <a:t>as few lines of code as possible</a:t>
            </a:r>
          </a:p>
          <a:p>
            <a:r>
              <a:rPr lang="en-GB" smtClean="0"/>
              <a:t>project management !?</a:t>
            </a:r>
          </a:p>
          <a:p>
            <a:r>
              <a:rPr lang="en-GB" smtClean="0"/>
              <a:t>problems, ideas, data</a:t>
            </a:r>
          </a:p>
          <a:p>
            <a:r>
              <a:rPr lang="en-GB" smtClean="0"/>
              <a:t>exploration</a:t>
            </a:r>
          </a:p>
          <a:p>
            <a:r>
              <a:rPr lang="en-GB" smtClean="0"/>
              <a:t>scientific community</a:t>
            </a:r>
          </a:p>
          <a:p>
            <a:r>
              <a:rPr lang="en-GB" smtClean="0"/>
              <a:t>result: (reproducible) findings</a:t>
            </a:r>
            <a:endParaRPr lang="en-GB"/>
          </a:p>
        </p:txBody>
      </p:sp>
      <p:cxnSp>
        <p:nvCxnSpPr>
          <p:cNvPr id="13" name="Gerader Verbinder 12"/>
          <p:cNvCxnSpPr/>
          <p:nvPr/>
        </p:nvCxnSpPr>
        <p:spPr>
          <a:xfrm>
            <a:off x="4507230" y="2574608"/>
            <a:ext cx="2997200" cy="0"/>
          </a:xfrm>
          <a:prstGeom prst="line">
            <a:avLst/>
          </a:prstGeom>
          <a:ln w="381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756910" y="2147888"/>
            <a:ext cx="497840" cy="1097280"/>
          </a:xfrm>
          <a:prstGeom prst="line">
            <a:avLst/>
          </a:prstGeom>
          <a:ln w="381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07230" y="2879408"/>
            <a:ext cx="2997200" cy="0"/>
          </a:xfrm>
          <a:prstGeom prst="line">
            <a:avLst/>
          </a:prstGeom>
          <a:ln w="381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mtClean="0">
                <a:hlinkClick r:id="rId2"/>
              </a:rPr>
              <a:t>pandas_intro.ipynb</a:t>
            </a:r>
            <a:endParaRPr lang="en-GB" smtClean="0"/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Series</a:t>
            </a:r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1690688"/>
            <a:ext cx="10350500" cy="2603406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(10 mins):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ctr"/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Generate a random Series that is correlated (&gt;= 0.5) to the prime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numbers below 100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https://pandas.pydata.org/pandas-docs/stable/reference/api/pandas.Series.html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Series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2823882"/>
            <a:ext cx="11282083" cy="3469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corr = -1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r = None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00B0F0"/>
                </a:solidFill>
                <a:latin typeface="Consolas" panose="020B0609020204030204" pitchFamily="49" charset="0"/>
              </a:rPr>
              <a:t>corr &lt; 0.6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   r = pd.Series(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random.sample(range(1, 100), 25)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, index=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primes.index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    corr = primes.corr(r)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r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.plot(title="correlation = " + str(corr))</a:t>
            </a:r>
          </a:p>
          <a:p>
            <a:pPr marL="0" indent="0">
              <a:buNone/>
            </a:pP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primes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.plot()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03300" y="1690688"/>
            <a:ext cx="10350500" cy="927006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(10 mins):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</a:t>
            </a: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a random Series that is correlated (&gt;= 0.5) to the prime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numbers below 100</a:t>
            </a: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https://pandas.pydata.org/pandas-docs/stable/reference/api/pandas.Series.html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indexing Series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31188" cy="4351338"/>
          </a:xfrm>
        </p:spPr>
        <p:txBody>
          <a:bodyPr numCol="1">
            <a:noAutofit/>
          </a:bodyPr>
          <a:lstStyle/>
          <a:p>
            <a:r>
              <a:rPr lang="en-GB" b="1" smtClean="0"/>
              <a:t>Series</a:t>
            </a:r>
            <a:r>
              <a:rPr lang="en-GB" smtClean="0"/>
              <a:t> </a:t>
            </a:r>
            <a:r>
              <a:rPr lang="en-GB" smtClean="0">
                <a:sym typeface="Wingdings" panose="05000000000000000000" pitchFamily="2" charset="2"/>
              </a:rPr>
              <a:t> Value (1d)</a:t>
            </a:r>
            <a:br>
              <a:rPr lang="en-GB" smtClean="0">
                <a:sym typeface="Wingdings" panose="05000000000000000000" pitchFamily="2" charset="2"/>
              </a:rPr>
            </a:br>
            <a:endParaRPr lang="en-GB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s1 = Series(</a:t>
            </a:r>
            <a:r>
              <a:rPr lang="en-GB" sz="24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range(5)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s1[2]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2</a:t>
            </a:r>
          </a:p>
          <a:p>
            <a:pPr marL="0" indent="0">
              <a:buNone/>
            </a:pPr>
            <a:endParaRPr lang="en-GB" sz="2400" i="1" smtClean="0">
              <a:solidFill>
                <a:srgbClr val="BC8FDD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s2 </a:t>
            </a: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Series(</a:t>
            </a:r>
          </a:p>
          <a:p>
            <a:pPr marL="457200" lvl="1" indent="0">
              <a:buNone/>
            </a:pP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range(5),</a:t>
            </a:r>
            <a:br>
              <a:rPr lang="en-GB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index=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[‘A’, ‘B’, ‘C’, ‘D’, ‘E’]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2[‘D’]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3</a:t>
            </a:r>
            <a:endParaRPr lang="en-GB" sz="2400" smtClean="0">
              <a:sym typeface="Wingdings" panose="05000000000000000000" pitchFamily="2" charset="2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08354"/>
              </p:ext>
            </p:extLst>
          </p:nvPr>
        </p:nvGraphicFramePr>
        <p:xfrm>
          <a:off x="7373470" y="1598505"/>
          <a:ext cx="1308848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</a:tblGrid>
              <a:tr h="172817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63719"/>
              </p:ext>
            </p:extLst>
          </p:nvPr>
        </p:nvGraphicFramePr>
        <p:xfrm>
          <a:off x="7373470" y="4001294"/>
          <a:ext cx="1308848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</a:tblGrid>
              <a:tr h="172817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D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E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indexing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859" cy="4351338"/>
          </a:xfrm>
        </p:spPr>
        <p:txBody>
          <a:bodyPr numCol="1">
            <a:normAutofit fontScale="92500" lnSpcReduction="10000"/>
          </a:bodyPr>
          <a:lstStyle/>
          <a:p>
            <a:r>
              <a:rPr lang="en-GB" sz="3000" b="1">
                <a:sym typeface="Wingdings" panose="05000000000000000000" pitchFamily="2" charset="2"/>
              </a:rPr>
              <a:t>DataFrame</a:t>
            </a:r>
            <a:r>
              <a:rPr lang="en-GB" sz="3000">
                <a:sym typeface="Wingdings" panose="05000000000000000000" pitchFamily="2" charset="2"/>
              </a:rPr>
              <a:t>  Series (2d) / Value (1d)</a:t>
            </a:r>
          </a:p>
          <a:p>
            <a:endParaRPr lang="en-GB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 = DataFrame({</a:t>
            </a:r>
          </a:p>
          <a:p>
            <a:pPr marL="457200" lvl="1" indent="0">
              <a:buNone/>
            </a:pPr>
            <a:r>
              <a:rPr lang="en-GB" sz="190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‘a’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range(5)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GB" sz="190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‘b’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range(2,7)</a:t>
            </a: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</a:t>
            </a: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df[‘b’] </a:t>
            </a:r>
            <a:r>
              <a:rPr lang="en-GB" sz="26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2 3 4 5 6 (column)</a:t>
            </a: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df.iloc[0] </a:t>
            </a:r>
            <a:r>
              <a:rPr lang="en-GB" sz="26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0 2 (row)</a:t>
            </a: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df.iloc[1,1] </a:t>
            </a:r>
            <a:r>
              <a:rPr lang="en-GB" sz="26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3 (value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df.iloc[::2]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every second row</a:t>
            </a:r>
            <a:endParaRPr lang="en-GB" sz="3000" i="1">
              <a:solidFill>
                <a:srgbClr val="BC8FDD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4334"/>
              </p:ext>
            </p:extLst>
          </p:nvPr>
        </p:nvGraphicFramePr>
        <p:xfrm>
          <a:off x="7324164" y="2544366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62017"/>
              </p:ext>
            </p:extLst>
          </p:nvPr>
        </p:nvGraphicFramePr>
        <p:xfrm>
          <a:off x="9529481" y="2533791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34835"/>
              </p:ext>
            </p:extLst>
          </p:nvPr>
        </p:nvGraphicFramePr>
        <p:xfrm>
          <a:off x="7324164" y="4626069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583"/>
              </p:ext>
            </p:extLst>
          </p:nvPr>
        </p:nvGraphicFramePr>
        <p:xfrm>
          <a:off x="9529481" y="4615494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indexing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859" cy="4351338"/>
          </a:xfrm>
        </p:spPr>
        <p:txBody>
          <a:bodyPr numCol="1">
            <a:normAutofit fontScale="92500" lnSpcReduction="20000"/>
          </a:bodyPr>
          <a:lstStyle/>
          <a:p>
            <a:r>
              <a:rPr lang="en-GB" sz="3000" b="1" smtClean="0">
                <a:sym typeface="Wingdings" panose="05000000000000000000" pitchFamily="2" charset="2"/>
              </a:rPr>
              <a:t>names or numbers</a:t>
            </a:r>
            <a:endParaRPr lang="en-GB" sz="3000">
              <a:sym typeface="Wingdings" panose="05000000000000000000" pitchFamily="2" charset="2"/>
            </a:endParaRPr>
          </a:p>
          <a:p>
            <a:endParaRPr lang="en-GB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df1 </a:t>
            </a: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DataFrame</a:t>
            </a: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([</a:t>
            </a:r>
            <a:endParaRPr lang="en-GB" sz="260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sz="19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GB" sz="19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range(2,7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 </a:t>
            </a: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DataFrame</a:t>
            </a: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endParaRPr lang="en-GB" sz="260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sz="20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{ </a:t>
            </a:r>
            <a:r>
              <a:rPr lang="en-GB" sz="1900" smtClean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‘</a:t>
            </a:r>
            <a:r>
              <a:rPr lang="en-GB" sz="190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a’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range(5)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GB" sz="1900" smtClean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‘</a:t>
            </a:r>
            <a:r>
              <a:rPr lang="en-GB" sz="190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b’</a:t>
            </a:r>
            <a:r>
              <a:rPr lang="en-GB" sz="19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GB" sz="190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range(2,7</a:t>
            </a:r>
            <a:r>
              <a:rPr lang="en-GB" sz="19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GB" sz="19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GB" sz="1900" smtClean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‘C’</a:t>
            </a:r>
            <a:r>
              <a:rPr lang="en-GB" sz="19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GB" sz="19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range(3,8) </a:t>
            </a:r>
            <a:r>
              <a:rPr lang="en-GB" sz="19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},</a:t>
            </a:r>
          </a:p>
          <a:p>
            <a:pPr marL="457200" lvl="1" indent="0">
              <a:buNone/>
            </a:pPr>
            <a:r>
              <a:rPr lang="en-GB" sz="19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index=</a:t>
            </a:r>
            <a:r>
              <a:rPr lang="en-GB" sz="19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[‘A’,’B’,’C’,’D’,’E’]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GB" sz="3000" i="1">
              <a:solidFill>
                <a:srgbClr val="BC8FDD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24044"/>
              </p:ext>
            </p:extLst>
          </p:nvPr>
        </p:nvGraphicFramePr>
        <p:xfrm>
          <a:off x="5531223" y="2311447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2042"/>
              </p:ext>
            </p:extLst>
          </p:nvPr>
        </p:nvGraphicFramePr>
        <p:xfrm>
          <a:off x="5531223" y="4626069"/>
          <a:ext cx="250115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25288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c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D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E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1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indexing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859" cy="4351338"/>
          </a:xfrm>
        </p:spPr>
        <p:txBody>
          <a:bodyPr numCol="1">
            <a:normAutofit fontScale="77500" lnSpcReduction="20000"/>
          </a:bodyPr>
          <a:lstStyle/>
          <a:p>
            <a:r>
              <a:rPr lang="en-GB" sz="3600" b="1" smtClean="0">
                <a:sym typeface="Wingdings" panose="05000000000000000000" pitchFamily="2" charset="2"/>
              </a:rPr>
              <a:t>names or numbers</a:t>
            </a:r>
            <a:endParaRPr lang="en-GB" sz="3600">
              <a:sym typeface="Wingdings" panose="05000000000000000000" pitchFamily="2" charset="2"/>
            </a:endParaRPr>
          </a:p>
          <a:p>
            <a:endParaRPr lang="en-GB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df1[0] </a:t>
            </a:r>
            <a:r>
              <a:rPr lang="en-GB" sz="26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first column</a:t>
            </a:r>
            <a:endParaRPr lang="en-GB" sz="2600" i="1" smtClean="0">
              <a:solidFill>
                <a:srgbClr val="BC8FDD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df1.iloc[0]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first row</a:t>
            </a: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</a:t>
            </a: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f1.iloc[0,1]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row=0, col=1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df1.iloc[::2,1]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every second item of col=1</a:t>
            </a:r>
          </a:p>
          <a:p>
            <a:pPr marL="0" indent="0">
              <a:buNone/>
            </a:pP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3000">
                <a:sym typeface="Wingdings" panose="05000000000000000000" pitchFamily="2" charset="2"/>
              </a:rPr>
              <a:t/>
            </a:r>
            <a:br>
              <a:rPr lang="en-GB" sz="3000">
                <a:sym typeface="Wingdings" panose="05000000000000000000" pitchFamily="2" charset="2"/>
              </a:rPr>
            </a:b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df2[‘a’]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df2[[‘a’,’c’]]</a:t>
            </a:r>
          </a:p>
          <a:p>
            <a:pPr marL="0" indent="0">
              <a:buNone/>
            </a:pPr>
            <a:r>
              <a:rPr lang="en-GB" sz="26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</a:t>
            </a: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f2.loc[‘A’] == df2.iloc[0]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True</a:t>
            </a:r>
          </a:p>
          <a:p>
            <a:pPr marL="0" indent="0">
              <a:buNone/>
            </a:pPr>
            <a:r>
              <a:rPr lang="en-GB" sz="26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df2.loc[[‘C’,’E’],[‘a’,’b’]]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2 4</a:t>
            </a:r>
          </a:p>
          <a:p>
            <a:pPr marL="0" indent="0">
              <a:buNone/>
            </a:pPr>
            <a:r>
              <a:rPr lang="en-GB" sz="26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26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# 4 6</a:t>
            </a:r>
            <a:endParaRPr lang="en-GB" sz="3000" i="1">
              <a:solidFill>
                <a:srgbClr val="BC8FDD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66044"/>
              </p:ext>
            </p:extLst>
          </p:nvPr>
        </p:nvGraphicFramePr>
        <p:xfrm>
          <a:off x="8113059" y="1917000"/>
          <a:ext cx="196327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00815"/>
              </p:ext>
            </p:extLst>
          </p:nvPr>
        </p:nvGraphicFramePr>
        <p:xfrm>
          <a:off x="8113059" y="4348163"/>
          <a:ext cx="250115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25288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c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D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E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aggregating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smtClean="0">
                <a:sym typeface="Wingdings" panose="05000000000000000000" pitchFamily="2" charset="2"/>
              </a:rPr>
              <a:t>Series</a:t>
            </a:r>
            <a:r>
              <a:rPr lang="en-GB" sz="2400" smtClean="0">
                <a:sym typeface="Wingdings" panose="05000000000000000000" pitchFamily="2" charset="2"/>
              </a:rPr>
              <a:t>  Value (1d): 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Series(</a:t>
            </a:r>
            <a:r>
              <a:rPr lang="en-GB" sz="2400" smtClean="0">
                <a:solidFill>
                  <a:srgbClr val="FF33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range(5)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).sum()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10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GB" sz="240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mtClean="0">
                <a:sym typeface="Wingdings" panose="05000000000000000000" pitchFamily="2" charset="2"/>
              </a:rPr>
              <a:t/>
            </a:r>
            <a:br>
              <a:rPr lang="en-GB" smtClean="0">
                <a:sym typeface="Wingdings" panose="05000000000000000000" pitchFamily="2" charset="2"/>
              </a:rPr>
            </a:br>
            <a:r>
              <a:rPr lang="en-GB" b="1" smtClean="0">
                <a:sym typeface="Wingdings" panose="05000000000000000000" pitchFamily="2" charset="2"/>
              </a:rPr>
              <a:t>DataFrame</a:t>
            </a:r>
            <a:r>
              <a:rPr lang="en-GB" smtClean="0">
                <a:sym typeface="Wingdings" panose="05000000000000000000" pitchFamily="2" charset="2"/>
              </a:rPr>
              <a:t>  Series (2d) / Value (1d)</a:t>
            </a:r>
            <a:br>
              <a:rPr lang="en-GB" smtClean="0">
                <a:sym typeface="Wingdings" panose="05000000000000000000" pitchFamily="2" charset="2"/>
              </a:rPr>
            </a:br>
            <a:endParaRPr lang="en-GB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df2[‘a’].sum() </a:t>
            </a:r>
            <a:r>
              <a:rPr lang="en-GB" sz="2400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10</a:t>
            </a:r>
            <a:endParaRPr lang="en-GB" sz="2400" smtClean="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df2.sum()</a:t>
            </a:r>
            <a:r>
              <a:rPr lang="en-GB" sz="240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10 20 25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df2[‘A’].sum()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# 5</a:t>
            </a:r>
          </a:p>
          <a:p>
            <a:pPr marL="0" indent="0">
              <a:buNone/>
            </a:pPr>
            <a:r>
              <a:rPr lang="en-GB" sz="240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</a:t>
            </a: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f2.sum(axis=1)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# 5 8 11 14 17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df2.sum().sum() </a:t>
            </a:r>
            <a:r>
              <a:rPr lang="en-GB" sz="2400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55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27736"/>
              </p:ext>
            </p:extLst>
          </p:nvPr>
        </p:nvGraphicFramePr>
        <p:xfrm>
          <a:off x="8278907" y="3747995"/>
          <a:ext cx="3155575" cy="21336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1115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31115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31115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631115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  <a:gridCol w="631115">
                  <a:extLst>
                    <a:ext uri="{9D8B030D-6E8A-4147-A177-3AD203B41FA5}">
                      <a16:colId xmlns:a16="http://schemas.microsoft.com/office/drawing/2014/main" val="498714521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c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1" smtClean="0"/>
                        <a:t>SUM</a:t>
                      </a:r>
                      <a:endParaRPr lang="en-GB" sz="1400" b="0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smtClean="0"/>
                        <a:t>5</a:t>
                      </a:r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smtClean="0"/>
                        <a:t>8</a:t>
                      </a:r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smtClean="0"/>
                        <a:t>11</a:t>
                      </a:r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D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smtClean="0"/>
                        <a:t>14</a:t>
                      </a:r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E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smtClean="0"/>
                        <a:t>17</a:t>
                      </a:r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SUM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smtClean="0"/>
                        <a:t>10</a:t>
                      </a:r>
                      <a:endParaRPr lang="en-GB" sz="1400" b="1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smtClean="0"/>
                        <a:t>20</a:t>
                      </a:r>
                      <a:endParaRPr lang="en-GB" sz="1400" b="1" i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smtClean="0"/>
                        <a:t>25</a:t>
                      </a:r>
                      <a:endParaRPr lang="en-GB" sz="1400" b="1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smtClean="0"/>
                        <a:t>55</a:t>
                      </a:r>
                      <a:endParaRPr lang="en-GB" sz="1400" b="1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115445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8599394" y="3469342"/>
            <a:ext cx="251459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7951694" y="3882932"/>
            <a:ext cx="0" cy="19986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429332" y="303254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2">
                    <a:lumMod val="75000"/>
                  </a:schemeClr>
                </a:solidFill>
              </a:rPr>
              <a:t>axis=1</a:t>
            </a:r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933367" y="445330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2">
                    <a:lumMod val="75000"/>
                  </a:schemeClr>
                </a:solidFill>
              </a:rPr>
              <a:t>axis=0</a:t>
            </a:r>
          </a:p>
          <a:p>
            <a:r>
              <a:rPr lang="en-GB" b="1" i="1" smtClean="0">
                <a:solidFill>
                  <a:schemeClr val="accent2">
                    <a:lumMod val="75000"/>
                  </a:schemeClr>
                </a:solidFill>
              </a:rPr>
              <a:t>default</a:t>
            </a:r>
            <a:endParaRPr lang="en-GB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>
                <a:sym typeface="Wingdings" panose="05000000000000000000" pitchFamily="2" charset="2"/>
              </a:rPr>
              <a:t>Other common </a:t>
            </a:r>
            <a:r>
              <a:rPr lang="en-GB" b="1" smtClean="0">
                <a:sym typeface="Wingdings" panose="05000000000000000000" pitchFamily="2" charset="2"/>
              </a:rPr>
              <a:t>aggregations: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mean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median,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mode, max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min, var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std</a:t>
            </a:r>
            <a:endParaRPr lang="en-GB" smtClean="0">
              <a:hlinkClick r:id="rId2"/>
            </a:endParaRPr>
          </a:p>
          <a:p>
            <a:pPr algn="ctr"/>
            <a:r>
              <a:rPr lang="en-GB" smtClean="0">
                <a:hlinkClick r:id="rId2"/>
              </a:rPr>
              <a:t>https://pandas.pydata.org/pandas-docs/stable/reference/frame.html#computations-descriptive-stats</a:t>
            </a:r>
            <a:endParaRPr lang="en-GB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aggregating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/>
          </a:bodyPr>
          <a:lstStyle/>
          <a:p>
            <a:r>
              <a:rPr lang="en-GB" b="1" smtClean="0">
                <a:sym typeface="Wingdings" panose="05000000000000000000" pitchFamily="2" charset="2"/>
              </a:rPr>
              <a:t>Compute any aggregation:</a:t>
            </a:r>
          </a:p>
          <a:p>
            <a:endParaRPr lang="en-GB" b="1">
              <a:sym typeface="Wingdings" panose="05000000000000000000" pitchFamily="2" charset="2"/>
            </a:endParaRP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df2.aggregate(numpy.sum)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== df2.sum()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df2.aggregate(numpy.sum, axis=1) </a:t>
            </a:r>
            <a:r>
              <a:rPr lang="en-GB" i="1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==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df2.sum(axis=1)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df2.aggregate(numpy.log) </a:t>
            </a: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5x3 df with log(item)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df2.aggregate([numpy.sum, numpy.mean, numpy.std])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df2.aggregate(lambda x: x**2 + x)</a:t>
            </a:r>
          </a:p>
          <a:p>
            <a:endParaRPr lang="en-GB" smtClean="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https://pandas.pydata.org/pandas-docs/stable/reference/frame.html#computations-descriptive-stats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aggregating DataFrames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/>
          </a:bodyPr>
          <a:lstStyle/>
          <a:p>
            <a:r>
              <a:rPr lang="en-GB" b="1" smtClean="0">
                <a:sym typeface="Wingdings" panose="05000000000000000000" pitchFamily="2" charset="2"/>
              </a:rPr>
              <a:t>Custom aggregations on axes</a:t>
            </a:r>
          </a:p>
          <a:p>
            <a:endParaRPr lang="en-GB" b="1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aggregate each column with A - E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df2.apply(lambda rows: (rows[‘A’] – rows[‘E’]))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i="1" smtClean="0">
                <a:solidFill>
                  <a:srgbClr val="BC8FD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 aggregate each row with a / c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df2.apply(lambda cols: (cols[‘a’]/cols’[c’]), 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axis=1</a:t>
            </a: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>
              <a:solidFill>
                <a:srgbClr val="7030A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https://pandas.pydata.org/pandas-docs/stable/reference/frame.html#computations-descriptive-stats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8" y="1946645"/>
            <a:ext cx="4004037" cy="13524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Data science</a:t>
            </a:r>
            <a:endParaRPr lang="en-GB"/>
          </a:p>
        </p:txBody>
      </p:sp>
      <p:sp>
        <p:nvSpPr>
          <p:cNvPr id="12" name="Richtungspfeil 11"/>
          <p:cNvSpPr/>
          <p:nvPr/>
        </p:nvSpPr>
        <p:spPr>
          <a:xfrm>
            <a:off x="5439410" y="1850450"/>
            <a:ext cx="1869440" cy="365760"/>
          </a:xfrm>
          <a:prstGeom prst="homePlate">
            <a:avLst/>
          </a:prstGeom>
          <a:solidFill>
            <a:srgbClr val="C50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  <a:latin typeface="+mj-lt"/>
              </a:rPr>
              <a:t>easy to learn</a:t>
            </a:r>
            <a:endParaRPr lang="en-GB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ichtungspfeil 13"/>
          <p:cNvSpPr/>
          <p:nvPr/>
        </p:nvSpPr>
        <p:spPr>
          <a:xfrm>
            <a:off x="5439410" y="2439988"/>
            <a:ext cx="1766570" cy="365760"/>
          </a:xfrm>
          <a:prstGeom prst="homePlate">
            <a:avLst/>
          </a:prstGeom>
          <a:solidFill>
            <a:srgbClr val="C50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  <a:latin typeface="+mj-lt"/>
              </a:rPr>
              <a:t>quick results</a:t>
            </a:r>
            <a:endParaRPr lang="en-GB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ichtungspfeil 15"/>
          <p:cNvSpPr/>
          <p:nvPr/>
        </p:nvSpPr>
        <p:spPr>
          <a:xfrm>
            <a:off x="5439410" y="3017153"/>
            <a:ext cx="2052320" cy="365760"/>
          </a:xfrm>
          <a:prstGeom prst="homePlate">
            <a:avLst/>
          </a:prstGeom>
          <a:solidFill>
            <a:srgbClr val="C50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  <a:latin typeface="+mj-lt"/>
              </a:rPr>
              <a:t>reliable results</a:t>
            </a:r>
            <a:endParaRPr lang="en-GB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ichtungspfeil 16"/>
          <p:cNvSpPr/>
          <p:nvPr/>
        </p:nvSpPr>
        <p:spPr>
          <a:xfrm>
            <a:off x="5439410" y="3606691"/>
            <a:ext cx="1869440" cy="365760"/>
          </a:xfrm>
          <a:prstGeom prst="homePlate">
            <a:avLst/>
          </a:prstGeom>
          <a:solidFill>
            <a:srgbClr val="C50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  <a:latin typeface="+mj-lt"/>
              </a:rPr>
              <a:t>easy to share</a:t>
            </a:r>
            <a:endParaRPr lang="en-GB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ichtungspfeil 17"/>
          <p:cNvSpPr/>
          <p:nvPr/>
        </p:nvSpPr>
        <p:spPr>
          <a:xfrm>
            <a:off x="5439410" y="4196229"/>
            <a:ext cx="1766570" cy="365760"/>
          </a:xfrm>
          <a:prstGeom prst="homePlate">
            <a:avLst/>
          </a:prstGeom>
          <a:solidFill>
            <a:srgbClr val="C50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  <a:latin typeface="+mj-lt"/>
              </a:rPr>
              <a:t>reproducible</a:t>
            </a:r>
            <a:endParaRPr lang="en-GB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034020" y="1690688"/>
            <a:ext cx="2230120" cy="2230120"/>
          </a:xfrm>
          <a:prstGeom prst="ellipse">
            <a:avLst/>
          </a:prstGeom>
          <a:noFill/>
          <a:ln w="28575">
            <a:solidFill>
              <a:srgbClr val="C50E1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rgbClr val="C50E1F"/>
                </a:solidFill>
              </a:rPr>
              <a:t>data science</a:t>
            </a:r>
            <a:endParaRPr lang="en-GB" b="1">
              <a:solidFill>
                <a:srgbClr val="C50E1F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504430" y="4129088"/>
            <a:ext cx="4474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data analysis, statistics, simulations, physical, mathematical computations</a:t>
            </a:r>
          </a:p>
          <a:p>
            <a:r>
              <a:rPr lang="en-GB" smtClean="0"/>
              <a:t>scientist(s), co-authors</a:t>
            </a:r>
          </a:p>
          <a:p>
            <a:r>
              <a:rPr lang="en-GB" smtClean="0"/>
              <a:t>as few lines of code as possible</a:t>
            </a:r>
          </a:p>
          <a:p>
            <a:r>
              <a:rPr lang="en-GB" smtClean="0"/>
              <a:t>project management !?</a:t>
            </a:r>
          </a:p>
          <a:p>
            <a:r>
              <a:rPr lang="en-GB" smtClean="0"/>
              <a:t>problems, ideas, data</a:t>
            </a:r>
          </a:p>
          <a:p>
            <a:r>
              <a:rPr lang="en-GB" smtClean="0"/>
              <a:t>exploration</a:t>
            </a:r>
          </a:p>
          <a:p>
            <a:r>
              <a:rPr lang="en-GB" smtClean="0"/>
              <a:t>scientific community</a:t>
            </a:r>
          </a:p>
          <a:p>
            <a:r>
              <a:rPr lang="en-GB" smtClean="0"/>
              <a:t>result: (reproducible) findings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93" y="3085512"/>
            <a:ext cx="1325186" cy="15372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DataFrame transposition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df2.T</a:t>
            </a:r>
            <a:endParaRPr lang="en-GB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08784"/>
              </p:ext>
            </p:extLst>
          </p:nvPr>
        </p:nvGraphicFramePr>
        <p:xfrm>
          <a:off x="2196354" y="3098894"/>
          <a:ext cx="2501152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25288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c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D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E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49201"/>
              </p:ext>
            </p:extLst>
          </p:nvPr>
        </p:nvGraphicFramePr>
        <p:xfrm>
          <a:off x="5916706" y="3403694"/>
          <a:ext cx="3630708" cy="12192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63389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546847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543166896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2572295871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B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C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D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E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a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b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2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c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4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</a:tbl>
          </a:graphicData>
        </a:graphic>
      </p:graphicFrame>
      <p:sp>
        <p:nvSpPr>
          <p:cNvPr id="6" name="Nach unten gekrümmter Pfeil 5"/>
          <p:cNvSpPr/>
          <p:nvPr/>
        </p:nvSpPr>
        <p:spPr>
          <a:xfrm rot="3203758">
            <a:off x="4580965" y="2775698"/>
            <a:ext cx="537882" cy="376518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950758" y="4034118"/>
            <a:ext cx="6790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2805953" y="3403694"/>
            <a:ext cx="1810871" cy="8724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580094" y="3750423"/>
            <a:ext cx="1810871" cy="8724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https://pandas.pydata.org/pandas-docs/stable/reference/api/pandas.DataFrame.transpose.html</a:t>
            </a:r>
            <a:endParaRPr lang="en-GB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735" cy="1325563"/>
          </a:xfrm>
        </p:spPr>
        <p:txBody>
          <a:bodyPr/>
          <a:lstStyle/>
          <a:p>
            <a:r>
              <a:rPr lang="en-GB" smtClean="0"/>
              <a:t>Pandas: DataFrame indexing &amp; aggregation</a:t>
            </a:r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1690688"/>
            <a:ext cx="10350500" cy="4602536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Exercise (10 mins, choose one):</a:t>
            </a: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tx1">
                    <a:lumMod val="95000"/>
                    <a:lumOff val="5000"/>
                  </a:schemeClr>
                </a:solidFill>
              </a:rPr>
              <a:t>Get all 2019 innovation expenditures of sectors with numbers starting with 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“C“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 the innovation expenditures of “C 26” from 2010 to 2019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Imagine that data was corrupted in every 2</a:t>
            </a:r>
            <a:r>
              <a:rPr lang="en-GB" sz="2800" baseline="30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year. Use only the 1</a:t>
            </a:r>
            <a:r>
              <a:rPr lang="en-GB" sz="2800" baseline="30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3</a:t>
            </a:r>
            <a:r>
              <a:rPr lang="en-GB" sz="2800" baseline="30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</a:t>
            </a: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… year to calculate mean expenditures.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 the average change in expenditures since 2006 for sectors “C ..”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https://pandas.pydata.org/pandas-docs/stable/user_guide/indexing.html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163" cy="1325563"/>
          </a:xfrm>
        </p:spPr>
        <p:txBody>
          <a:bodyPr/>
          <a:lstStyle/>
          <a:p>
            <a:r>
              <a:rPr lang="en-GB" smtClean="0"/>
              <a:t>Pandas: DataFrame indexing &amp; aggregation</a:t>
            </a:r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https://pandas.pydata.org/pandas-docs/stable/user_guide/indexing.html</a:t>
            </a:r>
            <a:endParaRPr lang="en-GB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282083" cy="460281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inno_num.loc[</a:t>
            </a:r>
          </a:p>
          <a:p>
            <a:pPr marL="457200" lvl="1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2019", 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[c for c in inno_num.columns if c[0]=="C"]</a:t>
            </a: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inno_num.loc</a:t>
            </a: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[str(y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) for y in </a:t>
            </a:r>
            <a:r>
              <a:rPr lang="en-GB" smtClean="0">
                <a:solidFill>
                  <a:srgbClr val="FF3399"/>
                </a:solidFill>
                <a:latin typeface="Consolas" panose="020B0609020204030204" pitchFamily="49" charset="0"/>
              </a:rPr>
              <a:t>range(2010,2020)], </a:t>
            </a:r>
            <a:r>
              <a:rPr lang="en-GB">
                <a:solidFill>
                  <a:srgbClr val="FF3399"/>
                </a:solidFill>
                <a:latin typeface="Consolas" panose="020B0609020204030204" pitchFamily="49" charset="0"/>
              </a:rPr>
              <a:t>“C 26”</a:t>
            </a:r>
            <a:endParaRPr lang="en-GB" smtClean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inno_num.loc[::2, :].mean()</a:t>
            </a:r>
          </a:p>
          <a:p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inno_num[[c for c in inno_num.columns if c[0]=="C"]].apply(lambda years: (years[-1] - years[0])).mean()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grouping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24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dfg =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dfg.groupby(by=“gender)</a:t>
            </a:r>
          </a:p>
          <a:p>
            <a:pPr marL="0" indent="0">
              <a:buNone/>
            </a:pPr>
            <a:endParaRPr lang="en-GB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7030A0"/>
                </a:solidFill>
                <a:latin typeface="Consolas" panose="020B0609020204030204" pitchFamily="49" charset="0"/>
              </a:rPr>
              <a:t>dfg.groupby(by=“gender”).mean()</a:t>
            </a:r>
          </a:p>
          <a:p>
            <a:pPr marL="0" indent="0">
              <a:buNone/>
            </a:pPr>
            <a:r>
              <a:rPr lang="en-GB">
                <a:solidFill>
                  <a:srgbClr val="7030A0"/>
                </a:solidFill>
                <a:latin typeface="Consolas" panose="020B0609020204030204" pitchFamily="49" charset="0"/>
              </a:rPr>
              <a:t>dfg.groupby(by="gender").aggregate([np.mean, np.std])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2095"/>
              </p:ext>
            </p:extLst>
          </p:nvPr>
        </p:nvGraphicFramePr>
        <p:xfrm>
          <a:off x="1999130" y="1513920"/>
          <a:ext cx="3137648" cy="18288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84412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gender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age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height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1.80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F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1.60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F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1.50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1.45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0.73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https://pandas.pydata.org/pandas-docs/stable/user_guide/groupby.html</a:t>
            </a:r>
            <a:endParaRPr lang="en-GB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50443"/>
              </p:ext>
            </p:extLst>
          </p:nvPr>
        </p:nvGraphicFramePr>
        <p:xfrm>
          <a:off x="5521979" y="844831"/>
          <a:ext cx="3137648" cy="12192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84412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gender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age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height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0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60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1.80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8774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3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7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1.45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51627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4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M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0.73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07111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22736"/>
              </p:ext>
            </p:extLst>
          </p:nvPr>
        </p:nvGraphicFramePr>
        <p:xfrm>
          <a:off x="5521979" y="2490036"/>
          <a:ext cx="3137648" cy="91440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84412">
                  <a:extLst>
                    <a:ext uri="{9D8B030D-6E8A-4147-A177-3AD203B41FA5}">
                      <a16:colId xmlns:a16="http://schemas.microsoft.com/office/drawing/2014/main" val="1357255848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1538930055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4246263632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2099945680"/>
                    </a:ext>
                  </a:extLst>
                </a:gridCol>
              </a:tblGrid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index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gender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age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height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9256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1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F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30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1.60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91982"/>
                  </a:ext>
                </a:extLst>
              </a:tr>
              <a:tr h="277491">
                <a:tc>
                  <a:txBody>
                    <a:bodyPr/>
                    <a:lstStyle/>
                    <a:p>
                      <a:pPr algn="ctr"/>
                      <a:r>
                        <a:rPr lang="en-GB" sz="1400" i="1" smtClean="0"/>
                        <a:t>2</a:t>
                      </a:r>
                      <a:endParaRPr lang="en-GB" sz="14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F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/>
                        <a:t>1.50</a:t>
                      </a:r>
                      <a:endParaRPr lang="en-GB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1783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49" y="2100313"/>
            <a:ext cx="2457450" cy="1447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58" y="3584394"/>
            <a:ext cx="3886200" cy="1714500"/>
          </a:xfrm>
          <a:prstGeom prst="rect">
            <a:avLst/>
          </a:prstGeom>
        </p:spPr>
      </p:pic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Pandas: grouping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245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Average expenditures per sector groups</a:t>
            </a:r>
          </a:p>
          <a:p>
            <a:pPr marL="457200" lvl="1" indent="0">
              <a:buNone/>
            </a:pP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index for grouping:</a:t>
            </a:r>
          </a:p>
          <a:p>
            <a:pPr marL="457200" lvl="1" indent="0">
              <a:buNone/>
            </a:pP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GB" sz="280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(inno_num.T</a:t>
            </a:r>
          </a:p>
          <a:p>
            <a:pPr marL="457200" lvl="1" indent="0">
              <a:buNone/>
            </a:pPr>
            <a:r>
              <a:rPr lang="en-GB" sz="280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.groupby(by=lambda index: index[0])</a:t>
            </a:r>
          </a:p>
          <a:p>
            <a:pPr marL="457200" lvl="1" indent="0">
              <a:buNone/>
            </a:pPr>
            <a:r>
              <a:rPr lang="en-GB" sz="280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sz="2800" smtClean="0">
                <a:solidFill>
                  <a:srgbClr val="7030A0"/>
                </a:solidFill>
                <a:latin typeface="Consolas" panose="020B0609020204030204" pitchFamily="49" charset="0"/>
              </a:rPr>
              <a:t>.apply(np.mean))</a:t>
            </a:r>
            <a:endParaRPr lang="en-GB" sz="280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mtClean="0">
                <a:hlinkClick r:id="rId2"/>
              </a:rPr>
              <a:t>https://pandas.pydata.org/pandas-docs/stable/user_guide/groupby.html</a:t>
            </a:r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71" y="2504697"/>
            <a:ext cx="2575594" cy="158498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074444" y="385528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inno_num.T</a:t>
            </a:r>
            <a:endParaRPr lang="en-GB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034" y="4536320"/>
            <a:ext cx="2790825" cy="137160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10 min break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735" cy="1325563"/>
          </a:xfrm>
        </p:spPr>
        <p:txBody>
          <a:bodyPr/>
          <a:lstStyle/>
          <a:p>
            <a:r>
              <a:rPr lang="en-GB" smtClean="0"/>
              <a:t>Introduction to Python for data scientists</a:t>
            </a:r>
            <a:endParaRPr lang="en-GB"/>
          </a:p>
        </p:txBody>
      </p:sp>
      <p:sp>
        <p:nvSpPr>
          <p:cNvPr id="4" name="Abgerundetes Rechteck 3"/>
          <p:cNvSpPr/>
          <p:nvPr/>
        </p:nvSpPr>
        <p:spPr>
          <a:xfrm>
            <a:off x="1003300" y="1690688"/>
            <a:ext cx="10350500" cy="4602536"/>
          </a:xfrm>
          <a:prstGeom prst="roundRect">
            <a:avLst>
              <a:gd name="adj" fmla="val 320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i="1" smtClean="0">
                <a:solidFill>
                  <a:schemeClr val="accent4">
                    <a:lumMod val="50000"/>
                  </a:schemeClr>
                </a:solidFill>
              </a:rPr>
              <a:t>Final exercise:</a:t>
            </a:r>
          </a:p>
          <a:p>
            <a:endParaRPr lang="en-GB" sz="2800" i="1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8" y="2734574"/>
            <a:ext cx="3297936" cy="41234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What is Python?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mtClean="0"/>
              <a:t>“</a:t>
            </a:r>
            <a:r>
              <a:rPr lang="en-GB"/>
              <a:t>Python is an interpreted, object-oriented, high-level programming language with dynamic semantics</a:t>
            </a:r>
            <a:r>
              <a:rPr lang="en-GB" smtClean="0"/>
              <a:t>.”</a:t>
            </a:r>
          </a:p>
          <a:p>
            <a:pPr>
              <a:lnSpc>
                <a:spcPct val="100000"/>
              </a:lnSpc>
            </a:pPr>
            <a:r>
              <a:rPr lang="en-GB"/>
              <a:t>Invented in the 90s by Guido van Rossum (NL</a:t>
            </a:r>
            <a:r>
              <a:rPr lang="en-GB" smtClean="0"/>
              <a:t>)</a:t>
            </a:r>
          </a:p>
          <a:p>
            <a:pPr>
              <a:lnSpc>
                <a:spcPct val="100000"/>
              </a:lnSpc>
            </a:pPr>
            <a:r>
              <a:rPr lang="en-GB" smtClean="0"/>
              <a:t>Free / Open Source</a:t>
            </a:r>
          </a:p>
          <a:p>
            <a:pPr>
              <a:lnSpc>
                <a:spcPct val="100000"/>
              </a:lnSpc>
            </a:pPr>
            <a:r>
              <a:rPr lang="en-GB" smtClean="0"/>
              <a:t>Has become de-facto standard for data science</a:t>
            </a:r>
            <a:br>
              <a:rPr lang="en-GB" smtClean="0"/>
            </a:br>
            <a:r>
              <a:rPr lang="en-GB" smtClean="0"/>
              <a:t>(along with other languages and tools…)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Python is simple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Easy to learn, quick to get results with</a:t>
            </a:r>
          </a:p>
          <a:p>
            <a:r>
              <a:rPr lang="en-GB" smtClean="0"/>
              <a:t>Intuitive syntax, readable code</a:t>
            </a:r>
          </a:p>
          <a:p>
            <a:r>
              <a:rPr lang="en-GB" smtClean="0"/>
              <a:t>Hard to break</a:t>
            </a:r>
          </a:p>
          <a:p>
            <a:r>
              <a:rPr lang="en-GB" smtClean="0"/>
              <a:t>Runs on every major platform (windows, macOS, linux etc.)</a:t>
            </a:r>
          </a:p>
          <a:p>
            <a:r>
              <a:rPr lang="en-GB" smtClean="0"/>
              <a:t>Huge offer of packages (“add-ons”) to choose from (most problems are already solved)</a:t>
            </a:r>
          </a:p>
          <a:p>
            <a:r>
              <a:rPr lang="en-GB" smtClean="0"/>
              <a:t>Well-tried in professional software development</a:t>
            </a:r>
          </a:p>
          <a:p>
            <a:r>
              <a:rPr lang="en-GB" smtClean="0"/>
              <a:t>Large active community, many tutorials etc.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3E43-6B31-4913-A9FC-0FFF9C3CE0C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3274</Words>
  <Application>Microsoft Office PowerPoint</Application>
  <PresentationFormat>Breitbild</PresentationFormat>
  <Paragraphs>1089</Paragraphs>
  <Slides>76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Consolas</vt:lpstr>
      <vt:lpstr>Roboto</vt:lpstr>
      <vt:lpstr>Wingdings</vt:lpstr>
      <vt:lpstr>Office</vt:lpstr>
      <vt:lpstr>Introduction to Python for data scientists</vt:lpstr>
      <vt:lpstr>Slides and files</vt:lpstr>
      <vt:lpstr>Goals</vt:lpstr>
      <vt:lpstr>Agenda</vt:lpstr>
      <vt:lpstr>Introduction</vt:lpstr>
      <vt:lpstr>Data science?</vt:lpstr>
      <vt:lpstr>Data science</vt:lpstr>
      <vt:lpstr>What is Python?</vt:lpstr>
      <vt:lpstr>Python is simple</vt:lpstr>
      <vt:lpstr>Python is trendy</vt:lpstr>
      <vt:lpstr>Everybody is using Python</vt:lpstr>
      <vt:lpstr>Python: de-facto standard for data analysis </vt:lpstr>
      <vt:lpstr>Running python</vt:lpstr>
      <vt:lpstr>Python syntax</vt:lpstr>
      <vt:lpstr>Python syntax</vt:lpstr>
      <vt:lpstr>Python syntax: Basic types &amp; operations</vt:lpstr>
      <vt:lpstr>Python syntax: Booleans</vt:lpstr>
      <vt:lpstr>Python syntax: Numbers</vt:lpstr>
      <vt:lpstr>Python syntax: Numbers</vt:lpstr>
      <vt:lpstr>Python syntax: strings</vt:lpstr>
      <vt:lpstr>Python syntax: lists</vt:lpstr>
      <vt:lpstr>Python syntax: tuples &amp; sets</vt:lpstr>
      <vt:lpstr>Python syntax: list slicing</vt:lpstr>
      <vt:lpstr>Python syntax: list comprehension</vt:lpstr>
      <vt:lpstr>Python syntax: lists</vt:lpstr>
      <vt:lpstr>Python syntax: lists</vt:lpstr>
      <vt:lpstr>Python syntax: maps</vt:lpstr>
      <vt:lpstr>Python syntax: control flows</vt:lpstr>
      <vt:lpstr>Python syntax: if, else, elif</vt:lpstr>
      <vt:lpstr>Python syntax: while</vt:lpstr>
      <vt:lpstr>Python syntax: for</vt:lpstr>
      <vt:lpstr>Python syntax: control flow</vt:lpstr>
      <vt:lpstr>Python syntax: control flow</vt:lpstr>
      <vt:lpstr>Python syntax: control flow</vt:lpstr>
      <vt:lpstr>Python syntax: control flow</vt:lpstr>
      <vt:lpstr>Python syntax: functions</vt:lpstr>
      <vt:lpstr>Python syntax: functions</vt:lpstr>
      <vt:lpstr>Python syntax: (parameter) unpacking</vt:lpstr>
      <vt:lpstr>Python syntax: (parameter) unpacking</vt:lpstr>
      <vt:lpstr>Python syntax: functions</vt:lpstr>
      <vt:lpstr>Python syntax: functions</vt:lpstr>
      <vt:lpstr>Python syntax: functions</vt:lpstr>
      <vt:lpstr>Python syntax: lambda expressions</vt:lpstr>
      <vt:lpstr>10 min break</vt:lpstr>
      <vt:lpstr>modules &amp; packages</vt:lpstr>
      <vt:lpstr>Python syntax: Modules</vt:lpstr>
      <vt:lpstr>Modules &amp; packages</vt:lpstr>
      <vt:lpstr>Modules &amp; packages</vt:lpstr>
      <vt:lpstr>Modules &amp; packages</vt:lpstr>
      <vt:lpstr>Modules &amp; packages</vt:lpstr>
      <vt:lpstr>Jupyter</vt:lpstr>
      <vt:lpstr>Jupyter</vt:lpstr>
      <vt:lpstr>Jupyter notebooks</vt:lpstr>
      <vt:lpstr>Running python</vt:lpstr>
      <vt:lpstr>Jupyter notebooks</vt:lpstr>
      <vt:lpstr>Introduction to data analysis with Pandas</vt:lpstr>
      <vt:lpstr>Pandas</vt:lpstr>
      <vt:lpstr>Pandas: DataFrame, Series</vt:lpstr>
      <vt:lpstr>Pandas</vt:lpstr>
      <vt:lpstr>Pandas</vt:lpstr>
      <vt:lpstr>Pandas: Series</vt:lpstr>
      <vt:lpstr>Pandas: Series</vt:lpstr>
      <vt:lpstr>Pandas: indexing Series</vt:lpstr>
      <vt:lpstr>Pandas: indexing DataFrames</vt:lpstr>
      <vt:lpstr>Pandas: indexing DataFrames</vt:lpstr>
      <vt:lpstr>Pandas: indexing DataFrames</vt:lpstr>
      <vt:lpstr>Pandas: aggregating DataFrames</vt:lpstr>
      <vt:lpstr>Pandas: aggregating DataFrames</vt:lpstr>
      <vt:lpstr>Pandas: aggregating DataFrames</vt:lpstr>
      <vt:lpstr>Pandas: DataFrame transposition</vt:lpstr>
      <vt:lpstr>Pandas: DataFrame indexing &amp; aggregation</vt:lpstr>
      <vt:lpstr>Pandas: DataFrame indexing &amp; aggregation</vt:lpstr>
      <vt:lpstr>Pandas: grouping</vt:lpstr>
      <vt:lpstr>Pandas: grouping</vt:lpstr>
      <vt:lpstr>10 min break</vt:lpstr>
      <vt:lpstr>Introduction to Python for data scientists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phess</dc:creator>
  <cp:lastModifiedBy>phess</cp:lastModifiedBy>
  <cp:revision>228</cp:revision>
  <dcterms:created xsi:type="dcterms:W3CDTF">2019-05-14T08:21:38Z</dcterms:created>
  <dcterms:modified xsi:type="dcterms:W3CDTF">2019-08-21T14:41:31Z</dcterms:modified>
</cp:coreProperties>
</file>