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61" r:id="rId7"/>
    <p:sldId id="262" r:id="rId8"/>
    <p:sldId id="263" r:id="rId9"/>
    <p:sldId id="264" r:id="rId10"/>
    <p:sldId id="265" r:id="rId11"/>
    <p:sldId id="266" r:id="rId12"/>
    <p:sldId id="259" r:id="rId13"/>
    <p:sldId id="26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502103F-C5DC-49B8-87E6-AC3A85773A70}"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9" d="100"/>
          <a:sy n="89" d="100"/>
        </p:scale>
        <p:origin x="-403"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
        <p:cNvGrpSpPr/>
        <p:nvPr/>
      </p:nvGrpSpPr>
      <p:grpSpPr>
        <a:xfrm>
          <a:off x="0" y="0"/>
          <a:ext cx="0" cy="0"/>
          <a:chOff x="0" y="0"/>
          <a:chExt cx="0" cy="0"/>
        </a:xfrm>
      </p:grpSpPr>
      <p:sp>
        <p:nvSpPr>
          <p:cNvPr id="60" name="Google Shape;6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 name="Google Shape;6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5" name="Google Shape;8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3" name="Google Shape;9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1" name="Google Shape;7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pic>
        <p:nvPicPr>
          <p:cNvPr id="16" name="Google Shape;16;p7" descr="http://www.westmidlandlitho.co.uk/files/banner_background.jpg"/>
          <p:cNvPicPr preferRelativeResize="0"/>
          <p:nvPr/>
        </p:nvPicPr>
        <p:blipFill rotWithShape="1">
          <a:blip r:embed="rId2"/>
          <a:srcRect/>
          <a:stretch>
            <a:fillRect/>
          </a:stretch>
        </p:blipFill>
        <p:spPr>
          <a:xfrm flipH="1">
            <a:off x="0" y="5368499"/>
            <a:ext cx="12192000" cy="1489501"/>
          </a:xfrm>
          <a:prstGeom prst="rect">
            <a:avLst/>
          </a:prstGeom>
          <a:noFill/>
          <a:ln>
            <a:noFill/>
          </a:ln>
        </p:spPr>
      </p:pic>
      <p:sp>
        <p:nvSpPr>
          <p:cNvPr id="17" name="Google Shape;17;p7"/>
          <p:cNvSpPr txBox="1">
            <a:spLocks noGrp="1"/>
          </p:cNvSpPr>
          <p:nvPr>
            <p:ph type="body" idx="1"/>
          </p:nvPr>
        </p:nvSpPr>
        <p:spPr>
          <a:xfrm>
            <a:off x="457200" y="1295401"/>
            <a:ext cx="11353800" cy="5181600"/>
          </a:xfrm>
          <a:prstGeom prst="rect">
            <a:avLst/>
          </a:prstGeom>
          <a:noFill/>
          <a:ln>
            <a:noFill/>
          </a:ln>
        </p:spPr>
        <p:txBody>
          <a:bodyPr spcFirstLastPara="1" wrap="square" lIns="91425" tIns="45700" rIns="91425" bIns="45700" anchor="t" anchorCtr="0">
            <a:normAutofit/>
          </a:bodyPr>
          <a:lstStyle>
            <a:lvl1pPr marL="457200" marR="0" lvl="0" indent="-228600" algn="just">
              <a:lnSpc>
                <a:spcPct val="120000"/>
              </a:lnSpc>
              <a:spcBef>
                <a:spcPts val="480"/>
              </a:spcBef>
              <a:spcAft>
                <a:spcPts val="0"/>
              </a:spcAft>
              <a:buClr>
                <a:srgbClr val="0000FF"/>
              </a:buClr>
              <a:buSzPts val="2400"/>
              <a:buFont typeface="Noto Sans Symbols"/>
              <a:buNone/>
              <a:defRPr sz="2400" b="0">
                <a:solidFill>
                  <a:srgbClr val="0000FF"/>
                </a:solidFill>
                <a:latin typeface="Times New Roman" panose="02020603050405020304"/>
                <a:ea typeface="Times New Roman" panose="02020603050405020304"/>
                <a:cs typeface="Times New Roman" panose="02020603050405020304"/>
                <a:sym typeface="Times New Roman" panose="02020603050405020304"/>
              </a:defRPr>
            </a:lvl1pPr>
            <a:lvl2pPr marL="914400" lvl="1" indent="-381000" algn="just">
              <a:spcBef>
                <a:spcPts val="1200"/>
              </a:spcBef>
              <a:spcAft>
                <a:spcPts val="0"/>
              </a:spcAft>
              <a:buClr>
                <a:schemeClr val="dk1"/>
              </a:buClr>
              <a:buSzPts val="2400"/>
              <a:buFont typeface="Noto Sans Symbols"/>
              <a:buChar char="⮚"/>
              <a:defRPr sz="2400">
                <a:latin typeface="Times New Roman" panose="02020603050405020304"/>
                <a:ea typeface="Times New Roman" panose="02020603050405020304"/>
                <a:cs typeface="Times New Roman" panose="02020603050405020304"/>
                <a:sym typeface="Times New Roman" panose="02020603050405020304"/>
              </a:defRPr>
            </a:lvl2pPr>
            <a:lvl3pPr marL="1371600" lvl="2" indent="-355600" algn="just">
              <a:spcBef>
                <a:spcPts val="1200"/>
              </a:spcBef>
              <a:spcAft>
                <a:spcPts val="0"/>
              </a:spcAft>
              <a:buClr>
                <a:schemeClr val="dk1"/>
              </a:buClr>
              <a:buSzPts val="2000"/>
              <a:buFont typeface="Noto Sans Symbols"/>
              <a:buChar char="✔"/>
              <a:defRPr sz="2000">
                <a:latin typeface="Times New Roman" panose="02020603050405020304"/>
                <a:ea typeface="Times New Roman" panose="02020603050405020304"/>
                <a:cs typeface="Times New Roman" panose="02020603050405020304"/>
                <a:sym typeface="Times New Roman" panose="02020603050405020304"/>
              </a:defRPr>
            </a:lvl3pPr>
            <a:lvl4pPr marL="1828800" lvl="3" indent="-342900" algn="just">
              <a:spcBef>
                <a:spcPts val="360"/>
              </a:spcBef>
              <a:spcAft>
                <a:spcPts val="0"/>
              </a:spcAft>
              <a:buClr>
                <a:schemeClr val="dk1"/>
              </a:buClr>
              <a:buSzPts val="1800"/>
              <a:buChar char="–"/>
              <a:defRPr sz="1800">
                <a:latin typeface="Times New Roman" panose="02020603050405020304"/>
                <a:ea typeface="Times New Roman" panose="02020603050405020304"/>
                <a:cs typeface="Times New Roman" panose="02020603050405020304"/>
                <a:sym typeface="Times New Roman" panose="02020603050405020304"/>
              </a:defRPr>
            </a:lvl4pPr>
            <a:lvl5pPr marL="2286000" lvl="4" indent="-342900" algn="just">
              <a:spcBef>
                <a:spcPts val="360"/>
              </a:spcBef>
              <a:spcAft>
                <a:spcPts val="0"/>
              </a:spcAft>
              <a:buClr>
                <a:schemeClr val="dk1"/>
              </a:buClr>
              <a:buSzPts val="1800"/>
              <a:buChar char="»"/>
              <a:defRPr sz="1800">
                <a:latin typeface="Times New Roman" panose="02020603050405020304"/>
                <a:ea typeface="Times New Roman" panose="02020603050405020304"/>
                <a:cs typeface="Times New Roman" panose="02020603050405020304"/>
                <a:sym typeface="Times New Roman" panose="02020603050405020304"/>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18" name="Google Shape;18;p7"/>
          <p:cNvSpPr txBox="1">
            <a:spLocks noGrp="1"/>
          </p:cNvSpPr>
          <p:nvPr>
            <p:ph type="dt" idx="10"/>
          </p:nvPr>
        </p:nvSpPr>
        <p:spPr>
          <a:xfrm>
            <a:off x="609600" y="6356356"/>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ftr" idx="11"/>
          </p:nvPr>
        </p:nvSpPr>
        <p:spPr>
          <a:xfrm>
            <a:off x="4165600" y="6356356"/>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21" name="Google Shape;21;p7"/>
          <p:cNvSpPr/>
          <p:nvPr/>
        </p:nvSpPr>
        <p:spPr>
          <a:xfrm>
            <a:off x="0" y="0"/>
            <a:ext cx="12192000" cy="1066800"/>
          </a:xfrm>
          <a:prstGeom prst="rect">
            <a:avLst/>
          </a:prstGeom>
          <a:gradFill>
            <a:gsLst>
              <a:gs pos="0">
                <a:srgbClr val="81D2FF"/>
              </a:gs>
              <a:gs pos="50000">
                <a:srgbClr val="B3E1FF"/>
              </a:gs>
              <a:gs pos="100000">
                <a:srgbClr val="DAEFFF"/>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2" name="Google Shape;22;p7"/>
          <p:cNvSpPr txBox="1">
            <a:spLocks noGrp="1"/>
          </p:cNvSpPr>
          <p:nvPr>
            <p:ph type="title"/>
          </p:nvPr>
        </p:nvSpPr>
        <p:spPr>
          <a:xfrm>
            <a:off x="457200" y="136519"/>
            <a:ext cx="11277600" cy="85408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0000"/>
              </a:buClr>
              <a:buSzPts val="3200"/>
              <a:buFont typeface="Times New Roman" panose="02020603050405020304"/>
              <a:buNone/>
              <a:defRPr sz="32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3"/>
        <p:cNvGrpSpPr/>
        <p:nvPr/>
      </p:nvGrpSpPr>
      <p:grpSpPr>
        <a:xfrm>
          <a:off x="0" y="0"/>
          <a:ext cx="0" cy="0"/>
          <a:chOff x="0" y="0"/>
          <a:chExt cx="0" cy="0"/>
        </a:xfrm>
      </p:grpSpPr>
      <p:sp>
        <p:nvSpPr>
          <p:cNvPr id="24" name="Google Shape;24;p8"/>
          <p:cNvSpPr txBox="1">
            <a:spLocks noGrp="1"/>
          </p:cNvSpPr>
          <p:nvPr>
            <p:ph type="dt" idx="10"/>
          </p:nvPr>
        </p:nvSpPr>
        <p:spPr>
          <a:xfrm>
            <a:off x="609600" y="6356356"/>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a:spLocks noGrp="1"/>
          </p:cNvSpPr>
          <p:nvPr>
            <p:ph type="ftr" idx="11"/>
          </p:nvPr>
        </p:nvSpPr>
        <p:spPr>
          <a:xfrm>
            <a:off x="4165600" y="6356356"/>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7"/>
        <p:cNvGrpSpPr/>
        <p:nvPr/>
      </p:nvGrpSpPr>
      <p:grpSpPr>
        <a:xfrm>
          <a:off x="0" y="0"/>
          <a:ext cx="0" cy="0"/>
          <a:chOff x="0" y="0"/>
          <a:chExt cx="0" cy="0"/>
        </a:xfrm>
      </p:grpSpPr>
      <p:sp>
        <p:nvSpPr>
          <p:cNvPr id="28" name="Google Shape;28;p9"/>
          <p:cNvSpPr/>
          <p:nvPr/>
        </p:nvSpPr>
        <p:spPr>
          <a:xfrm>
            <a:off x="2931" y="0"/>
            <a:ext cx="12192000" cy="1066800"/>
          </a:xfrm>
          <a:prstGeom prst="rect">
            <a:avLst/>
          </a:prstGeom>
          <a:gradFill>
            <a:gsLst>
              <a:gs pos="0">
                <a:srgbClr val="81D2FF"/>
              </a:gs>
              <a:gs pos="50000">
                <a:srgbClr val="B3E1FF"/>
              </a:gs>
              <a:gs pos="100000">
                <a:srgbClr val="DAEFFF"/>
              </a:gs>
            </a:gsLst>
            <a:path path="circle">
              <a:fillToRect t="100000" r="100000"/>
            </a:path>
            <a:tileRect l="-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9" name="Google Shape;29;p9"/>
          <p:cNvSpPr txBox="1">
            <a:spLocks noGrp="1"/>
          </p:cNvSpPr>
          <p:nvPr>
            <p:ph type="ctrTitle"/>
          </p:nvPr>
        </p:nvSpPr>
        <p:spPr>
          <a:xfrm>
            <a:off x="1066800" y="163195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0000FF"/>
              </a:buClr>
              <a:buSzPts val="4400"/>
              <a:buFont typeface="Calibri" panose="020F0502020204030204"/>
              <a:buNone/>
              <a:defRPr>
                <a:solidFill>
                  <a:srgbClr val="0000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a:spLocks noGrp="1"/>
          </p:cNvSpPr>
          <p:nvPr>
            <p:ph type="subTitle" idx="1"/>
          </p:nvPr>
        </p:nvSpPr>
        <p:spPr>
          <a:xfrm>
            <a:off x="1981200" y="40386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chemeClr val="dk1"/>
              </a:buClr>
              <a:buSzPts val="3200"/>
              <a:buNone/>
              <a:defRPr>
                <a:solidFill>
                  <a:schemeClr val="dk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id="31" name="Google Shape;31;p9" descr="http://www.westmidlandlitho.co.uk/files/banner_background.jpg"/>
          <p:cNvPicPr preferRelativeResize="0"/>
          <p:nvPr/>
        </p:nvPicPr>
        <p:blipFill rotWithShape="1">
          <a:blip r:embed="rId2"/>
          <a:srcRect/>
          <a:stretch>
            <a:fillRect/>
          </a:stretch>
        </p:blipFill>
        <p:spPr>
          <a:xfrm flipH="1">
            <a:off x="0" y="5368499"/>
            <a:ext cx="12192000" cy="1489501"/>
          </a:xfrm>
          <a:prstGeom prst="rect">
            <a:avLst/>
          </a:prstGeom>
          <a:noFill/>
          <a:ln>
            <a:noFill/>
          </a:ln>
        </p:spPr>
      </p:pic>
      <p:sp>
        <p:nvSpPr>
          <p:cNvPr id="32" name="Google Shape;32;p9"/>
          <p:cNvSpPr txBox="1">
            <a:spLocks noGrp="1"/>
          </p:cNvSpPr>
          <p:nvPr>
            <p:ph type="dt" idx="10"/>
          </p:nvPr>
        </p:nvSpPr>
        <p:spPr>
          <a:xfrm>
            <a:off x="609600" y="6356356"/>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a:spLocks noGrp="1"/>
          </p:cNvSpPr>
          <p:nvPr>
            <p:ph type="ftr" idx="11"/>
          </p:nvPr>
        </p:nvSpPr>
        <p:spPr>
          <a:xfrm>
            <a:off x="4165600" y="6356356"/>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35"/>
        <p:cNvGrpSpPr/>
        <p:nvPr/>
      </p:nvGrpSpPr>
      <p:grpSpPr>
        <a:xfrm>
          <a:off x="0" y="0"/>
          <a:ext cx="0" cy="0"/>
          <a:chOff x="0" y="0"/>
          <a:chExt cx="0" cy="0"/>
        </a:xfrm>
      </p:grpSpPr>
      <p:sp>
        <p:nvSpPr>
          <p:cNvPr id="36" name="Google Shape;36;p10"/>
          <p:cNvSpPr txBox="1">
            <a:spLocks noGrp="1"/>
          </p:cNvSpPr>
          <p:nvPr>
            <p:ph type="ctrTitle"/>
          </p:nvPr>
        </p:nvSpPr>
        <p:spPr>
          <a:xfrm>
            <a:off x="914400" y="2130431"/>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0"/>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8" name="Google Shape;38;p10"/>
          <p:cNvSpPr txBox="1">
            <a:spLocks noGrp="1"/>
          </p:cNvSpPr>
          <p:nvPr>
            <p:ph type="dt" idx="10"/>
          </p:nvPr>
        </p:nvSpPr>
        <p:spPr>
          <a:xfrm>
            <a:off x="609600" y="6356356"/>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a:spLocks noGrp="1"/>
          </p:cNvSpPr>
          <p:nvPr>
            <p:ph type="ftr" idx="11"/>
          </p:nvPr>
        </p:nvSpPr>
        <p:spPr>
          <a:xfrm>
            <a:off x="4165600" y="6356356"/>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963084" y="4406905"/>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1"/>
          <p:cNvSpPr txBox="1">
            <a:spLocks noGrp="1"/>
          </p:cNvSpPr>
          <p:nvPr>
            <p:ph type="body" idx="1"/>
          </p:nvPr>
        </p:nvSpPr>
        <p:spPr>
          <a:xfrm>
            <a:off x="963084" y="2906719"/>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44" name="Google Shape;44;p11"/>
          <p:cNvSpPr txBox="1">
            <a:spLocks noGrp="1"/>
          </p:cNvSpPr>
          <p:nvPr>
            <p:ph type="dt" idx="10"/>
          </p:nvPr>
        </p:nvSpPr>
        <p:spPr>
          <a:xfrm>
            <a:off x="609600" y="6356356"/>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a:spLocks noGrp="1"/>
          </p:cNvSpPr>
          <p:nvPr>
            <p:ph type="ftr" idx="11"/>
          </p:nvPr>
        </p:nvSpPr>
        <p:spPr>
          <a:xfrm>
            <a:off x="4165600" y="6356356"/>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a:spLocks noGrp="1"/>
          </p:cNvSpPr>
          <p:nvPr>
            <p:ph type="body" idx="1"/>
          </p:nvPr>
        </p:nvSpPr>
        <p:spPr>
          <a:xfrm>
            <a:off x="609600" y="1600205"/>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50" name="Google Shape;50;p12"/>
          <p:cNvSpPr txBox="1">
            <a:spLocks noGrp="1"/>
          </p:cNvSpPr>
          <p:nvPr>
            <p:ph type="body" idx="2"/>
          </p:nvPr>
        </p:nvSpPr>
        <p:spPr>
          <a:xfrm>
            <a:off x="6197600" y="1600205"/>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51" name="Google Shape;51;p12"/>
          <p:cNvSpPr txBox="1">
            <a:spLocks noGrp="1"/>
          </p:cNvSpPr>
          <p:nvPr>
            <p:ph type="dt" idx="10"/>
          </p:nvPr>
        </p:nvSpPr>
        <p:spPr>
          <a:xfrm>
            <a:off x="609600" y="6356356"/>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a:spLocks noGrp="1"/>
          </p:cNvSpPr>
          <p:nvPr>
            <p:ph type="ftr" idx="11"/>
          </p:nvPr>
        </p:nvSpPr>
        <p:spPr>
          <a:xfrm>
            <a:off x="4165600" y="6356356"/>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a:spLocks noGrp="1"/>
          </p:cNvSpPr>
          <p:nvPr>
            <p:ph type="dt" idx="10"/>
          </p:nvPr>
        </p:nvSpPr>
        <p:spPr>
          <a:xfrm>
            <a:off x="609600" y="6356356"/>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a:spLocks noGrp="1"/>
          </p:cNvSpPr>
          <p:nvPr>
            <p:ph type="ftr" idx="11"/>
          </p:nvPr>
        </p:nvSpPr>
        <p:spPr>
          <a:xfrm>
            <a:off x="4165600" y="6356356"/>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a:spLocks noGrp="1"/>
          </p:cNvSpPr>
          <p:nvPr>
            <p:ph type="body" idx="1"/>
          </p:nvPr>
        </p:nvSpPr>
        <p:spPr>
          <a:xfrm>
            <a:off x="609600" y="1600205"/>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a:spLocks noGrp="1"/>
          </p:cNvSpPr>
          <p:nvPr>
            <p:ph type="dt" idx="10"/>
          </p:nvPr>
        </p:nvSpPr>
        <p:spPr>
          <a:xfrm>
            <a:off x="609600" y="6356356"/>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a:spLocks noGrp="1"/>
          </p:cNvSpPr>
          <p:nvPr>
            <p:ph type="ftr" idx="11"/>
          </p:nvPr>
        </p:nvSpPr>
        <p:spPr>
          <a:xfrm>
            <a:off x="4165600" y="6356356"/>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p:nvPr/>
        </p:nvSpPr>
        <p:spPr>
          <a:xfrm>
            <a:off x="862263" y="1293564"/>
            <a:ext cx="11048999" cy="1754286"/>
          </a:xfrm>
          <a:prstGeom prst="rect">
            <a:avLst/>
          </a:prstGeom>
          <a:noFill/>
          <a:ln>
            <a:noFill/>
          </a:ln>
        </p:spPr>
        <p:txBody>
          <a:bodyPr spcFirstLastPara="1" wrap="square" lIns="91425" tIns="45700" rIns="91425" bIns="45700" anchor="t" anchorCtr="0">
            <a:spAutoFit/>
          </a:bodyPr>
          <a:lstStyle/>
          <a:p>
            <a:r>
              <a:rPr lang="en-US" sz="3600" b="1" i="0" u="none" strike="noStrike" cap="none" dirty="0" err="1">
                <a:solidFill>
                  <a:srgbClr val="0070C0"/>
                </a:solidFill>
                <a:latin typeface="Calibri" panose="020F0502020204030204"/>
                <a:ea typeface="Calibri" panose="020F0502020204030204"/>
                <a:cs typeface="Calibri" panose="020F0502020204030204"/>
                <a:sym typeface="Calibri" panose="020F0502020204030204"/>
              </a:rPr>
              <a:t>Báo</a:t>
            </a:r>
            <a:r>
              <a:rPr lang="en-US" sz="3600" b="1" i="0" u="none" strike="noStrike" cap="none" dirty="0">
                <a:solidFill>
                  <a:srgbClr val="0070C0"/>
                </a:solidFill>
                <a:latin typeface="Calibri" panose="020F0502020204030204"/>
                <a:ea typeface="Calibri" panose="020F0502020204030204"/>
                <a:cs typeface="Calibri" panose="020F0502020204030204"/>
                <a:sym typeface="Calibri" panose="020F0502020204030204"/>
              </a:rPr>
              <a:t> </a:t>
            </a:r>
            <a:r>
              <a:rPr lang="en-US" sz="3600" b="1" i="0" u="none" strike="noStrike" cap="none" dirty="0" err="1">
                <a:solidFill>
                  <a:srgbClr val="0070C0"/>
                </a:solidFill>
                <a:latin typeface="Calibri" panose="020F0502020204030204"/>
                <a:ea typeface="Calibri" panose="020F0502020204030204"/>
                <a:cs typeface="Calibri" panose="020F0502020204030204"/>
                <a:sym typeface="Calibri" panose="020F0502020204030204"/>
              </a:rPr>
              <a:t>cáo</a:t>
            </a:r>
            <a:r>
              <a:rPr lang="en-US" sz="3600" b="1" i="0" u="none" strike="noStrike" cap="none" dirty="0">
                <a:solidFill>
                  <a:srgbClr val="0070C0"/>
                </a:solidFill>
                <a:latin typeface="Calibri" panose="020F0502020204030204"/>
                <a:ea typeface="Calibri" panose="020F0502020204030204"/>
                <a:cs typeface="Calibri" panose="020F0502020204030204"/>
                <a:sym typeface="Calibri" panose="020F0502020204030204"/>
              </a:rPr>
              <a:t> </a:t>
            </a:r>
            <a:r>
              <a:rPr lang="en-US" sz="3600" b="1" i="0" u="none" strike="noStrike" cap="none" dirty="0" err="1">
                <a:solidFill>
                  <a:srgbClr val="0070C0"/>
                </a:solidFill>
                <a:latin typeface="Calibri" panose="020F0502020204030204"/>
                <a:ea typeface="Calibri" panose="020F0502020204030204"/>
                <a:cs typeface="Calibri" panose="020F0502020204030204"/>
                <a:sym typeface="Calibri" panose="020F0502020204030204"/>
              </a:rPr>
              <a:t>giữa</a:t>
            </a:r>
            <a:r>
              <a:rPr lang="en-US" sz="3600" b="1" i="0" u="none" strike="noStrike" cap="none" dirty="0">
                <a:solidFill>
                  <a:srgbClr val="0070C0"/>
                </a:solidFill>
                <a:latin typeface="Calibri" panose="020F0502020204030204"/>
                <a:ea typeface="Calibri" panose="020F0502020204030204"/>
                <a:cs typeface="Calibri" panose="020F0502020204030204"/>
                <a:sym typeface="Calibri" panose="020F0502020204030204"/>
              </a:rPr>
              <a:t> </a:t>
            </a:r>
            <a:r>
              <a:rPr lang="en-US" sz="3600" b="1" i="0" u="none" strike="noStrike" cap="none" dirty="0" err="1">
                <a:solidFill>
                  <a:srgbClr val="0070C0"/>
                </a:solidFill>
                <a:latin typeface="Calibri" panose="020F0502020204030204"/>
                <a:ea typeface="Calibri" panose="020F0502020204030204"/>
                <a:cs typeface="Calibri" panose="020F0502020204030204"/>
                <a:sym typeface="Calibri" panose="020F0502020204030204"/>
              </a:rPr>
              <a:t>kỳ</a:t>
            </a:r>
            <a:r>
              <a:rPr lang="en-US" sz="3600" b="1" i="0" u="none" strike="noStrike" cap="none" dirty="0">
                <a:solidFill>
                  <a:srgbClr val="0070C0"/>
                </a:solidFill>
                <a:latin typeface="Calibri" panose="020F0502020204030204"/>
                <a:ea typeface="Calibri" panose="020F0502020204030204"/>
                <a:cs typeface="Calibri" panose="020F0502020204030204"/>
                <a:sym typeface="Calibri" panose="020F0502020204030204"/>
              </a:rPr>
              <a:t>/</a:t>
            </a:r>
            <a:r>
              <a:rPr lang="en-US" sz="3600" b="1" i="0" u="none" strike="noStrike" cap="none" dirty="0" err="1">
                <a:solidFill>
                  <a:srgbClr val="0070C0"/>
                </a:solidFill>
                <a:latin typeface="Calibri" panose="020F0502020204030204"/>
                <a:ea typeface="Calibri" panose="020F0502020204030204"/>
                <a:cs typeface="Calibri" panose="020F0502020204030204"/>
                <a:sym typeface="Calibri" panose="020F0502020204030204"/>
              </a:rPr>
              <a:t>cuối</a:t>
            </a:r>
            <a:r>
              <a:rPr lang="en-US" sz="3600" b="1" i="0" u="none" strike="noStrike" cap="none" dirty="0">
                <a:solidFill>
                  <a:srgbClr val="0070C0"/>
                </a:solidFill>
                <a:latin typeface="Calibri" panose="020F0502020204030204"/>
                <a:ea typeface="Calibri" panose="020F0502020204030204"/>
                <a:cs typeface="Calibri" panose="020F0502020204030204"/>
                <a:sym typeface="Calibri" panose="020F0502020204030204"/>
              </a:rPr>
              <a:t> </a:t>
            </a:r>
            <a:r>
              <a:rPr lang="en-US" sz="3600" b="1" i="0" u="none" strike="noStrike" cap="none" dirty="0" err="1">
                <a:solidFill>
                  <a:srgbClr val="0070C0"/>
                </a:solidFill>
                <a:latin typeface="Calibri" panose="020F0502020204030204"/>
                <a:ea typeface="Calibri" panose="020F0502020204030204"/>
                <a:cs typeface="Calibri" panose="020F0502020204030204"/>
                <a:sym typeface="Calibri" panose="020F0502020204030204"/>
              </a:rPr>
              <a:t>kỳ</a:t>
            </a:r>
            <a:r>
              <a:rPr lang="en-US" sz="3600" b="1" i="0" u="none" strike="noStrike" cap="none" dirty="0">
                <a:solidFill>
                  <a:srgbClr val="0070C0"/>
                </a:solidFill>
                <a:latin typeface="Calibri" panose="020F0502020204030204"/>
                <a:ea typeface="Calibri" panose="020F0502020204030204"/>
                <a:cs typeface="Calibri" panose="020F0502020204030204"/>
                <a:sym typeface="Calibri" panose="020F0502020204030204"/>
              </a:rPr>
              <a:t> </a:t>
            </a:r>
            <a:r>
              <a:rPr lang="en-US" sz="3600" b="1" i="0" u="none" strike="noStrike" cap="none" dirty="0" err="1" smtClean="0">
                <a:solidFill>
                  <a:srgbClr val="0070C0"/>
                </a:solidFill>
                <a:latin typeface="Calibri" panose="020F0502020204030204"/>
                <a:ea typeface="Calibri" panose="020F0502020204030204"/>
                <a:cs typeface="Calibri" panose="020F0502020204030204"/>
                <a:sym typeface="Calibri" panose="020F0502020204030204"/>
              </a:rPr>
              <a:t>môn</a:t>
            </a:r>
            <a:r>
              <a:rPr lang="en-US" sz="3600" b="1" dirty="0">
                <a:solidFill>
                  <a:srgbClr val="0070C0"/>
                </a:solidFill>
                <a:latin typeface="Calibri" panose="020F0502020204030204"/>
                <a:ea typeface="Calibri" panose="020F0502020204030204"/>
                <a:cs typeface="Calibri" panose="020F0502020204030204"/>
                <a:sym typeface="Calibri" panose="020F0502020204030204"/>
              </a:rPr>
              <a:t> </a:t>
            </a:r>
            <a:r>
              <a:rPr lang="en-US" sz="3600" b="1" dirty="0" err="1" smtClean="0">
                <a:solidFill>
                  <a:srgbClr val="0070C0"/>
                </a:solidFill>
                <a:latin typeface="Calibri" panose="020F0502020204030204" pitchFamily="34" charset="0"/>
                <a:ea typeface="Calibri" panose="020F0502020204030204" pitchFamily="34" charset="0"/>
                <a:cs typeface="Calibri" panose="020F0502020204030204" pitchFamily="34" charset="0"/>
              </a:rPr>
              <a:t>lập</a:t>
            </a:r>
            <a:r>
              <a:rPr lang="en-US" sz="3600" b="1" dirty="0" smtClean="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3600" b="1" dirty="0" err="1" smtClean="0">
                <a:solidFill>
                  <a:srgbClr val="0070C0"/>
                </a:solidFill>
                <a:latin typeface="Calibri" panose="020F0502020204030204" pitchFamily="34" charset="0"/>
                <a:ea typeface="Calibri" panose="020F0502020204030204" pitchFamily="34" charset="0"/>
                <a:cs typeface="Calibri" panose="020F0502020204030204" pitchFamily="34" charset="0"/>
              </a:rPr>
              <a:t>trình</a:t>
            </a:r>
            <a:r>
              <a:rPr lang="en-US" sz="3600" b="1" dirty="0" smtClean="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3600" b="1" dirty="0" err="1" smtClean="0">
                <a:solidFill>
                  <a:srgbClr val="0070C0"/>
                </a:solidFill>
                <a:latin typeface="Calibri" panose="020F0502020204030204" pitchFamily="34" charset="0"/>
                <a:ea typeface="Calibri" panose="020F0502020204030204" pitchFamily="34" charset="0"/>
                <a:cs typeface="Calibri" panose="020F0502020204030204" pitchFamily="34" charset="0"/>
              </a:rPr>
              <a:t>trên</a:t>
            </a:r>
            <a:r>
              <a:rPr lang="en-US" sz="3600" b="1" dirty="0" smtClean="0">
                <a:solidFill>
                  <a:srgbClr val="0070C0"/>
                </a:solidFill>
                <a:latin typeface="Calibri" panose="020F0502020204030204" pitchFamily="34" charset="0"/>
                <a:ea typeface="Calibri" panose="020F0502020204030204" pitchFamily="34" charset="0"/>
                <a:cs typeface="Calibri" panose="020F0502020204030204" pitchFamily="34" charset="0"/>
              </a:rPr>
              <a:t> Windows</a:t>
            </a:r>
            <a:endParaRPr lang="en-US" sz="3600"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r>
              <a:rPr lang="vi-VN" sz="3600" dirty="0"/>
              <a:t> </a:t>
            </a:r>
            <a:endParaRPr lang="en-US" sz="3600" dirty="0"/>
          </a:p>
          <a:p>
            <a:pPr marL="0" marR="0" lvl="0" indent="0" algn="ctr" rtl="0">
              <a:spcBef>
                <a:spcPts val="0"/>
              </a:spcBef>
              <a:spcAft>
                <a:spcPts val="0"/>
              </a:spcAft>
              <a:buNone/>
            </a:pPr>
            <a:endParaRPr sz="3600" b="1" i="0" u="none" strike="noStrike" cap="none" dirty="0">
              <a:solidFill>
                <a:srgbClr val="0000FF"/>
              </a:solidFill>
              <a:latin typeface="Calibri" panose="020F0502020204030204"/>
              <a:ea typeface="Calibri" panose="020F0502020204030204"/>
              <a:cs typeface="Calibri" panose="020F0502020204030204"/>
              <a:sym typeface="Calibri" panose="020F0502020204030204"/>
            </a:endParaRPr>
          </a:p>
        </p:txBody>
      </p:sp>
      <p:sp>
        <p:nvSpPr>
          <p:cNvPr id="65" name="Google Shape;65;p1"/>
          <p:cNvSpPr/>
          <p:nvPr/>
        </p:nvSpPr>
        <p:spPr>
          <a:xfrm>
            <a:off x="381000" y="68658"/>
            <a:ext cx="11201400"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rPr>
              <a:t>TRƯỜNG ĐẠI HỌC THỦ DẦU MỘT</a:t>
            </a:r>
            <a:endParaRPr lang="en-US" sz="2400" b="1" i="0"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2400" b="1" i="0"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rPr>
              <a:t>--------------- 🙢🕮🙠 ---------------</a:t>
            </a:r>
            <a:endParaRPr lang="en-US" sz="2400" b="1" i="0"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6" name="Google Shape;66;p1"/>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lt2"/>
                </a:solidFill>
                <a:latin typeface="Arial" panose="020B0604020202020204"/>
                <a:ea typeface="Arial" panose="020B0604020202020204"/>
                <a:cs typeface="Arial" panose="020B0604020202020204"/>
                <a:sym typeface="Arial" panose="020B0604020202020204"/>
              </a:rPr>
            </a:fld>
            <a:endParaRPr sz="1200" b="0" i="0" u="none" strike="noStrike" cap="none">
              <a:solidFill>
                <a:schemeClr val="lt2"/>
              </a:solidFill>
              <a:latin typeface="Arial" panose="020B0604020202020204"/>
              <a:ea typeface="Arial" panose="020B0604020202020204"/>
              <a:cs typeface="Arial" panose="020B0604020202020204"/>
              <a:sym typeface="Arial" panose="020B0604020202020204"/>
            </a:endParaRPr>
          </a:p>
        </p:txBody>
      </p:sp>
      <p:sp>
        <p:nvSpPr>
          <p:cNvPr id="67" name="Google Shape;67;p1"/>
          <p:cNvSpPr/>
          <p:nvPr/>
        </p:nvSpPr>
        <p:spPr>
          <a:xfrm>
            <a:off x="862263" y="3581400"/>
            <a:ext cx="10332728" cy="3120814"/>
          </a:xfrm>
          <a:prstGeom prst="rect">
            <a:avLst/>
          </a:prstGeom>
          <a:noFill/>
          <a:ln>
            <a:noFill/>
          </a:ln>
        </p:spPr>
        <p:txBody>
          <a:bodyPr spcFirstLastPara="1" wrap="square" lIns="91425" tIns="45700" rIns="91425" bIns="45700" anchor="t" anchorCtr="0">
            <a:spAutoFit/>
          </a:bodyPr>
          <a:lstStyle/>
          <a:p>
            <a:pPr marL="0" marR="0" lvl="0" indent="0" algn="l" rtl="0">
              <a:lnSpc>
                <a:spcPct val="120000"/>
              </a:lnSpc>
              <a:spcBef>
                <a:spcPts val="0"/>
              </a:spcBef>
              <a:spcAft>
                <a:spcPts val="0"/>
              </a:spcAft>
              <a:buNone/>
            </a:pPr>
            <a:r>
              <a:rPr lang="en-US" sz="24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Thành</a:t>
            </a: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viên</a:t>
            </a: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1" i="0" u="none" strike="noStrike" cap="none"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nhóm</a:t>
            </a: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dirty="0"/>
          </a:p>
          <a:p>
            <a:r>
              <a:rPr lang="vi-VN" sz="2400" b="1" dirty="0">
                <a:latin typeface="+mj-lt"/>
              </a:rPr>
              <a:t>Lê Quốc Bảo			  MSSV 2224801030361</a:t>
            </a:r>
            <a:endParaRPr lang="en-US" sz="2400" dirty="0">
              <a:latin typeface="+mj-lt"/>
            </a:endParaRPr>
          </a:p>
          <a:p>
            <a:r>
              <a:rPr lang="vi-VN" sz="2400" b="1" dirty="0">
                <a:latin typeface="+mj-lt"/>
              </a:rPr>
              <a:t>Phạm Duy Hoàng	</a:t>
            </a:r>
            <a:r>
              <a:rPr lang="en-US" sz="2400" b="1" dirty="0">
                <a:latin typeface="+mj-lt"/>
              </a:rPr>
              <a:t> </a:t>
            </a:r>
            <a:r>
              <a:rPr lang="en-US" sz="2400" b="1" dirty="0" smtClean="0">
                <a:latin typeface="+mj-lt"/>
              </a:rPr>
              <a:t>            </a:t>
            </a:r>
            <a:r>
              <a:rPr lang="vi-VN" sz="2400" b="1" dirty="0" smtClean="0">
                <a:latin typeface="+mj-lt"/>
              </a:rPr>
              <a:t>MSSV </a:t>
            </a:r>
            <a:r>
              <a:rPr lang="vi-VN" sz="2400" b="1" dirty="0">
                <a:latin typeface="+mj-lt"/>
              </a:rPr>
              <a:t>2224801030293</a:t>
            </a:r>
            <a:endParaRPr lang="en-US" sz="2400" dirty="0">
              <a:latin typeface="+mj-lt"/>
            </a:endParaRPr>
          </a:p>
          <a:p>
            <a:r>
              <a:rPr lang="vi-VN" sz="2400" b="1" dirty="0">
                <a:latin typeface="+mj-lt"/>
              </a:rPr>
              <a:t>Nguyễn Hoàng Phi Hùng	</a:t>
            </a:r>
            <a:r>
              <a:rPr lang="en-US" sz="2400" b="1" dirty="0">
                <a:latin typeface="+mj-lt"/>
              </a:rPr>
              <a:t> </a:t>
            </a:r>
            <a:r>
              <a:rPr lang="vi-VN" sz="2400" b="1" dirty="0" smtClean="0">
                <a:latin typeface="+mj-lt"/>
              </a:rPr>
              <a:t> </a:t>
            </a:r>
            <a:r>
              <a:rPr lang="vi-VN" sz="2400" b="1" dirty="0">
                <a:latin typeface="+mj-lt"/>
              </a:rPr>
              <a:t>MSSV </a:t>
            </a:r>
            <a:r>
              <a:rPr lang="vi-VN" sz="2400" b="1" dirty="0" smtClean="0">
                <a:latin typeface="+mj-lt"/>
              </a:rPr>
              <a:t>2224801030264</a:t>
            </a:r>
            <a:endParaRPr lang="en-US" sz="2400" b="1" dirty="0" smtClean="0">
              <a:latin typeface="+mj-lt"/>
            </a:endParaRPr>
          </a:p>
          <a:p>
            <a:r>
              <a:rPr lang="en-US" sz="2400" b="1" dirty="0">
                <a:latin typeface="+mj-lt"/>
              </a:rPr>
              <a:t>	</a:t>
            </a:r>
            <a:r>
              <a:rPr lang="en-US" sz="2400" b="1" dirty="0" smtClean="0">
                <a:latin typeface="+mj-lt"/>
              </a:rPr>
              <a:t>						</a:t>
            </a:r>
            <a:endParaRPr lang="en-US" sz="2400" b="1" dirty="0" smtClean="0">
              <a:latin typeface="+mj-lt"/>
            </a:endParaRPr>
          </a:p>
          <a:p>
            <a:r>
              <a:rPr lang="en-US" sz="2400" b="1" dirty="0">
                <a:latin typeface="+mj-lt"/>
              </a:rPr>
              <a:t>	</a:t>
            </a:r>
            <a:r>
              <a:rPr lang="en-US" sz="2400" b="1" dirty="0" smtClean="0">
                <a:latin typeface="+mj-lt"/>
              </a:rPr>
              <a:t>	</a:t>
            </a:r>
            <a:endParaRPr lang="en-US" sz="2400" b="1" dirty="0">
              <a:latin typeface="+mj-lt"/>
            </a:endParaRPr>
          </a:p>
          <a:p>
            <a:r>
              <a:rPr lang="en-US" sz="2400" b="1" dirty="0" smtClean="0">
                <a:latin typeface="+mj-lt"/>
              </a:rPr>
              <a:t>		          </a:t>
            </a:r>
            <a:r>
              <a:rPr lang="vi-VN" sz="2400" b="1" dirty="0" smtClean="0">
                <a:latin typeface="+mj-lt"/>
              </a:rPr>
              <a:t>Giảng </a:t>
            </a:r>
            <a:r>
              <a:rPr lang="vi-VN" sz="2400" b="1" dirty="0">
                <a:latin typeface="+mj-lt"/>
              </a:rPr>
              <a:t>viên hướng dẫn: THS.Huỳnh Nguyễn Thành Luân</a:t>
            </a:r>
            <a:endParaRPr lang="en-US" sz="2400" dirty="0">
              <a:latin typeface="+mj-lt"/>
            </a:endParaRPr>
          </a:p>
          <a:p>
            <a:r>
              <a:rPr lang="vi-VN" sz="2400" dirty="0" smtClean="0">
                <a:latin typeface="+mj-lt"/>
              </a:rPr>
              <a:t> </a:t>
            </a:r>
            <a:endParaRPr lang="en-US" sz="2400" dirty="0">
              <a:latin typeface="+mj-lt"/>
            </a:endParaRPr>
          </a:p>
        </p:txBody>
      </p:sp>
      <p:sp>
        <p:nvSpPr>
          <p:cNvPr id="68" name="Google Shape;68;p1"/>
          <p:cNvSpPr/>
          <p:nvPr/>
        </p:nvSpPr>
        <p:spPr>
          <a:xfrm>
            <a:off x="990600" y="2258544"/>
            <a:ext cx="11048999" cy="769441"/>
          </a:xfrm>
          <a:prstGeom prst="rect">
            <a:avLst/>
          </a:prstGeom>
          <a:noFill/>
          <a:ln>
            <a:noFill/>
          </a:ln>
        </p:spPr>
        <p:txBody>
          <a:bodyPr spcFirstLastPara="1" wrap="square" lIns="91425" tIns="45700" rIns="91425" bIns="45700" anchor="t" anchorCtr="0">
            <a:spAutoFit/>
          </a:bodyPr>
          <a:lstStyle/>
          <a:p>
            <a:pPr lvl="0" algn="ctr"/>
            <a:r>
              <a:rPr lang="en-US" sz="4400" b="1" i="0" u="none" strike="noStrike" cap="none" dirty="0" err="1">
                <a:solidFill>
                  <a:srgbClr val="FF0000"/>
                </a:solidFill>
                <a:latin typeface="Calibri" panose="020F0502020204030204"/>
                <a:ea typeface="Calibri" panose="020F0502020204030204"/>
                <a:cs typeface="Calibri" panose="020F0502020204030204"/>
                <a:sym typeface="Calibri" panose="020F0502020204030204"/>
              </a:rPr>
              <a:t>Tên</a:t>
            </a:r>
            <a:r>
              <a:rPr lang="en-US" sz="4400" b="1" i="0" u="none" strike="noStrike" cap="none" dirty="0">
                <a:solidFill>
                  <a:srgbClr val="FF0000"/>
                </a:solidFill>
                <a:latin typeface="Calibri" panose="020F0502020204030204"/>
                <a:ea typeface="Calibri" panose="020F0502020204030204"/>
                <a:cs typeface="Calibri" panose="020F0502020204030204"/>
                <a:sym typeface="Calibri" panose="020F0502020204030204"/>
              </a:rPr>
              <a:t> </a:t>
            </a:r>
            <a:r>
              <a:rPr lang="en-US" sz="4400" b="1" i="0" u="none" strike="noStrike" cap="none" dirty="0" err="1">
                <a:solidFill>
                  <a:srgbClr val="FF0000"/>
                </a:solidFill>
                <a:latin typeface="Calibri" panose="020F0502020204030204"/>
                <a:ea typeface="Calibri" panose="020F0502020204030204"/>
                <a:cs typeface="Calibri" panose="020F0502020204030204"/>
                <a:sym typeface="Calibri" panose="020F0502020204030204"/>
              </a:rPr>
              <a:t>đề</a:t>
            </a:r>
            <a:r>
              <a:rPr lang="en-US" sz="4400" b="1" i="0" u="none" strike="noStrike" cap="none" dirty="0">
                <a:solidFill>
                  <a:srgbClr val="FF0000"/>
                </a:solidFill>
                <a:latin typeface="Calibri" panose="020F0502020204030204"/>
                <a:ea typeface="Calibri" panose="020F0502020204030204"/>
                <a:cs typeface="Calibri" panose="020F0502020204030204"/>
                <a:sym typeface="Calibri" panose="020F0502020204030204"/>
              </a:rPr>
              <a:t> </a:t>
            </a:r>
            <a:r>
              <a:rPr lang="en-US" sz="4400" b="1" i="0" u="none" strike="noStrike" cap="none" dirty="0" err="1" smtClean="0">
                <a:solidFill>
                  <a:srgbClr val="FF0000"/>
                </a:solidFill>
                <a:latin typeface="Calibri" panose="020F0502020204030204"/>
                <a:ea typeface="Calibri" panose="020F0502020204030204"/>
                <a:cs typeface="Calibri" panose="020F0502020204030204"/>
                <a:sym typeface="Calibri" panose="020F0502020204030204"/>
              </a:rPr>
              <a:t>tài</a:t>
            </a:r>
            <a:r>
              <a:rPr lang="en-US" sz="4400" b="1" i="0" u="none" strike="noStrike" cap="none" dirty="0" smtClean="0">
                <a:solidFill>
                  <a:srgbClr val="FF0000"/>
                </a:solidFill>
                <a:latin typeface="Calibri" panose="020F0502020204030204"/>
                <a:ea typeface="Calibri" panose="020F0502020204030204"/>
                <a:cs typeface="Calibri" panose="020F0502020204030204"/>
                <a:sym typeface="Calibri" panose="020F0502020204030204"/>
              </a:rPr>
              <a:t>:</a:t>
            </a:r>
            <a:r>
              <a:rPr lang="vi-VN" sz="4400" b="1" dirty="0" smtClean="0">
                <a:solidFill>
                  <a:srgbClr val="FF0000"/>
                </a:solidFill>
              </a:rPr>
              <a:t> </a:t>
            </a:r>
            <a:r>
              <a:rPr lang="vi-VN" sz="44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Quản</a:t>
            </a:r>
            <a:r>
              <a:rPr lang="vi-VN" sz="4400" b="1" dirty="0" smtClean="0">
                <a:solidFill>
                  <a:srgbClr val="FF0000"/>
                </a:solidFill>
              </a:rPr>
              <a:t> lý Tiệm Thuốc Tây</a:t>
            </a:r>
            <a:endParaRPr sz="4400" b="1" i="0" u="none" strike="noStrike" cap="none" dirty="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88" name="Google Shape;88;p4"/>
          <p:cNvSpPr txBox="1">
            <a:spLocks noGrp="1"/>
          </p:cNvSpPr>
          <p:nvPr>
            <p:ph type="title"/>
          </p:nvPr>
        </p:nvSpPr>
        <p:spPr>
          <a:xfrm>
            <a:off x="457200" y="136519"/>
            <a:ext cx="11277600" cy="85408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Times New Roman" panose="02020603050405020304"/>
              <a:buNone/>
            </a:pPr>
            <a:r>
              <a:rPr lang="en-US"/>
              <a:t>SLIDE CUỐI</a:t>
            </a:r>
            <a:endParaRPr lang="en-US"/>
          </a:p>
        </p:txBody>
      </p:sp>
      <p:graphicFrame>
        <p:nvGraphicFramePr>
          <p:cNvPr id="89" name="Google Shape;89;p4"/>
          <p:cNvGraphicFramePr/>
          <p:nvPr/>
        </p:nvGraphicFramePr>
        <p:xfrm>
          <a:off x="213644" y="2633164"/>
          <a:ext cx="11521281" cy="2194560"/>
        </p:xfrm>
        <a:graphic>
          <a:graphicData uri="http://schemas.openxmlformats.org/drawingml/2006/table">
            <a:tbl>
              <a:tblPr firstRow="1" firstCol="1" bandRow="1">
                <a:noFill/>
                <a:tableStyleId>{6502103F-C5DC-49B8-87E6-AC3A85773A70}</a:tableStyleId>
              </a:tblPr>
              <a:tblGrid>
                <a:gridCol w="3247403"/>
                <a:gridCol w="7184539"/>
                <a:gridCol w="1089339"/>
              </a:tblGrid>
              <a:tr h="488325">
                <a:tc>
                  <a:txBody>
                    <a:bodyPr/>
                    <a:lstStyle/>
                    <a:p>
                      <a:pPr marL="0" lvl="0" indent="0" algn="ctr" rtl="0">
                        <a:spcBef>
                          <a:spcPts val="0"/>
                        </a:spcBef>
                        <a:spcAft>
                          <a:spcPts val="0"/>
                        </a:spcAft>
                        <a:buNone/>
                      </a:pPr>
                      <a:r>
                        <a:rPr lang="en-US" sz="2400" dirty="0" err="1"/>
                        <a:t>Họ</a:t>
                      </a:r>
                      <a:r>
                        <a:rPr lang="en-US" sz="2400" dirty="0"/>
                        <a:t> </a:t>
                      </a:r>
                      <a:r>
                        <a:rPr lang="en-US" sz="2400" dirty="0" err="1"/>
                        <a:t>tên</a:t>
                      </a:r>
                      <a:r>
                        <a:rPr lang="en-US" sz="2400" dirty="0"/>
                        <a:t> SV</a:t>
                      </a:r>
                      <a:endParaRPr sz="2400" dirty="0"/>
                    </a:p>
                  </a:txBody>
                  <a:tcPr marL="68575" marR="68575" marT="0" marB="0"/>
                </a:tc>
                <a:tc>
                  <a:txBody>
                    <a:bodyPr/>
                    <a:lstStyle/>
                    <a:p>
                      <a:pPr marL="0" marR="0" lvl="0" indent="0" algn="ctr" rtl="0">
                        <a:lnSpc>
                          <a:spcPct val="150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Nhiệm vụ được phân công</a:t>
                      </a:r>
                      <a:endParaRPr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ctr" rtl="0">
                        <a:lnSpc>
                          <a:spcPct val="150000"/>
                        </a:lnSpc>
                        <a:spcBef>
                          <a:spcPts val="0"/>
                        </a:spcBef>
                        <a:spcAft>
                          <a:spcPts val="0"/>
                        </a:spcAft>
                        <a:buNone/>
                      </a:pPr>
                      <a:r>
                        <a:rPr lang="en-US" sz="2400">
                          <a:latin typeface="Times New Roman" panose="02020603050405020304"/>
                          <a:ea typeface="Times New Roman" panose="02020603050405020304"/>
                          <a:cs typeface="Times New Roman" panose="02020603050405020304"/>
                          <a:sym typeface="Times New Roman" panose="02020603050405020304"/>
                        </a:rPr>
                        <a:t>Điểm</a:t>
                      </a:r>
                      <a:endParaRPr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r>
              <a:tr h="489500">
                <a:tc>
                  <a:txBody>
                    <a:bodyPr/>
                    <a:lstStyle/>
                    <a:p>
                      <a:pPr marL="0" marR="0" lvl="0" indent="0" algn="l" rtl="0">
                        <a:lnSpc>
                          <a:spcPct val="150000"/>
                        </a:lnSpc>
                        <a:spcBef>
                          <a:spcPts val="0"/>
                        </a:spcBef>
                        <a:spcAft>
                          <a:spcPts val="0"/>
                        </a:spcAft>
                        <a:buNone/>
                      </a:pPr>
                      <a:r>
                        <a:rPr lang="vi-VN" sz="2400" b="1" dirty="0" smtClean="0"/>
                        <a:t>Nguyễn Hoàng</a:t>
                      </a:r>
                      <a:r>
                        <a:rPr lang="en-US" sz="2400" b="1" baseline="0" dirty="0" smtClean="0"/>
                        <a:t> </a:t>
                      </a:r>
                      <a:r>
                        <a:rPr lang="vi-VN" sz="2400" b="1" dirty="0" smtClean="0"/>
                        <a:t>Phi Hùng</a:t>
                      </a:r>
                      <a:endParaRPr sz="2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just" rtl="0">
                        <a:lnSpc>
                          <a:spcPct val="150000"/>
                        </a:lnSpc>
                        <a:spcBef>
                          <a:spcPts val="0"/>
                        </a:spcBef>
                        <a:spcAft>
                          <a:spcPts val="0"/>
                        </a:spcAft>
                        <a:buNone/>
                      </a:pPr>
                      <a:r>
                        <a:rPr lang="vi-VN" sz="2400" u="none" strike="noStrike" cap="none" dirty="0">
                          <a:latin typeface="Times New Roman" panose="02020603050405020304"/>
                          <a:ea typeface="Times New Roman" panose="02020603050405020304"/>
                          <a:cs typeface="Times New Roman" panose="02020603050405020304"/>
                          <a:sym typeface="Times New Roman" panose="02020603050405020304"/>
                        </a:rPr>
                        <a:t>Code chính, làm word, desgin các Form, </a:t>
                      </a:r>
                      <a:r>
                        <a:rPr lang="vi-VN" sz="2400" u="none" strike="noStrike" cap="none" dirty="0">
                          <a:latin typeface="Times New Roman" panose="02020603050405020304"/>
                          <a:ea typeface="Times New Roman" panose="02020603050405020304"/>
                          <a:cs typeface="Times New Roman" panose="02020603050405020304"/>
                          <a:sym typeface="Times New Roman" panose="02020603050405020304"/>
                        </a:rPr>
                        <a:t>xây dựng mô hình 3 </a:t>
                      </a:r>
                      <a:r>
                        <a:rPr lang="vi-VN" sz="2400" u="none" strike="noStrike" cap="none" dirty="0">
                          <a:latin typeface="Times New Roman" panose="02020603050405020304"/>
                          <a:ea typeface="Times New Roman" panose="02020603050405020304"/>
                          <a:cs typeface="Times New Roman" panose="02020603050405020304"/>
                          <a:sym typeface="Times New Roman" panose="02020603050405020304"/>
                        </a:rPr>
                        <a:t>lớp.</a:t>
                      </a:r>
                      <a:endParaRPr lang="vi-VN" sz="2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just" rtl="0">
                        <a:lnSpc>
                          <a:spcPct val="150000"/>
                        </a:lnSpc>
                        <a:spcBef>
                          <a:spcPts val="0"/>
                        </a:spcBef>
                        <a:spcAft>
                          <a:spcPts val="0"/>
                        </a:spcAft>
                        <a:buNone/>
                      </a:pPr>
                      <a:r>
                        <a:rPr lang="vi-VN" sz="2400" u="none" strike="noStrike" cap="none">
                          <a:latin typeface="Times New Roman" panose="02020603050405020304"/>
                          <a:ea typeface="Times New Roman" panose="02020603050405020304"/>
                          <a:cs typeface="Times New Roman" panose="02020603050405020304"/>
                          <a:sym typeface="Times New Roman" panose="02020603050405020304"/>
                        </a:rPr>
                        <a:t>10</a:t>
                      </a:r>
                      <a:endParaRPr lang="vi-VN"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r>
              <a:tr h="489500">
                <a:tc>
                  <a:txBody>
                    <a:bodyPr/>
                    <a:lstStyle/>
                    <a:p>
                      <a:pPr marL="0" marR="0" lvl="0" indent="0" algn="just" rtl="0">
                        <a:lnSpc>
                          <a:spcPct val="150000"/>
                        </a:lnSpc>
                        <a:spcBef>
                          <a:spcPts val="0"/>
                        </a:spcBef>
                        <a:spcAft>
                          <a:spcPts val="0"/>
                        </a:spcAft>
                        <a:buNone/>
                      </a:pPr>
                      <a:r>
                        <a:rPr lang="vi-VN" sz="2400" b="1" dirty="0" smtClean="0"/>
                        <a:t>Lê Quốc Bảo</a:t>
                      </a:r>
                      <a:endParaRPr sz="2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just" rtl="0">
                        <a:lnSpc>
                          <a:spcPct val="150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 </a:t>
                      </a:r>
                      <a:r>
                        <a:rPr lang="vi-VN" altLang="en-US" sz="2400" u="none" strike="noStrike" cap="none">
                          <a:latin typeface="Times New Roman" panose="02020603050405020304"/>
                          <a:ea typeface="Times New Roman" panose="02020603050405020304"/>
                          <a:cs typeface="Times New Roman" panose="02020603050405020304"/>
                          <a:sym typeface="Times New Roman" panose="02020603050405020304"/>
                        </a:rPr>
                        <a:t>Design các Form, làm form đăng nhập, </a:t>
                      </a:r>
                      <a:r>
                        <a:rPr lang="vi-VN" altLang="en-US" sz="2400" u="none" strike="noStrike" cap="none">
                          <a:latin typeface="Times New Roman" panose="02020603050405020304"/>
                          <a:ea typeface="Times New Roman" panose="02020603050405020304"/>
                          <a:cs typeface="Times New Roman" panose="02020603050405020304"/>
                          <a:sym typeface="Times New Roman" panose="02020603050405020304"/>
                        </a:rPr>
                        <a:t>powerpoint</a:t>
                      </a:r>
                      <a:endParaRPr lang="vi-VN" alt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just" rtl="0">
                        <a:lnSpc>
                          <a:spcPct val="150000"/>
                        </a:lnSpc>
                        <a:spcBef>
                          <a:spcPts val="0"/>
                        </a:spcBef>
                        <a:spcAft>
                          <a:spcPts val="0"/>
                        </a:spcAft>
                        <a:buNone/>
                      </a:pPr>
                      <a:r>
                        <a:rPr lang="vi-VN" sz="2400" u="none" strike="noStrike" cap="none">
                          <a:latin typeface="Times New Roman" panose="02020603050405020304"/>
                          <a:ea typeface="Times New Roman" panose="02020603050405020304"/>
                          <a:cs typeface="Times New Roman" panose="02020603050405020304"/>
                          <a:sym typeface="Times New Roman" panose="02020603050405020304"/>
                        </a:rPr>
                        <a:t>8</a:t>
                      </a:r>
                      <a:endParaRPr lang="vi-VN"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r>
              <a:tr h="489500">
                <a:tc>
                  <a:txBody>
                    <a:bodyPr/>
                    <a:lstStyle/>
                    <a:p>
                      <a:pPr marL="0" marR="0" lvl="0" indent="0" algn="just" rtl="0">
                        <a:lnSpc>
                          <a:spcPct val="150000"/>
                        </a:lnSpc>
                        <a:spcBef>
                          <a:spcPts val="0"/>
                        </a:spcBef>
                        <a:spcAft>
                          <a:spcPts val="0"/>
                        </a:spcAft>
                        <a:buNone/>
                      </a:pPr>
                      <a:r>
                        <a:rPr lang="vi-VN" sz="2400" b="1" dirty="0" smtClean="0"/>
                        <a:t>Phạm Duy Hoàng</a:t>
                      </a:r>
                      <a:endParaRPr sz="2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just" rtl="0">
                        <a:lnSpc>
                          <a:spcPct val="150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 </a:t>
                      </a:r>
                      <a:r>
                        <a:rPr lang="vi-VN" altLang="en-US" sz="2400" u="none" strike="noStrike" cap="none">
                          <a:latin typeface="Times New Roman" panose="02020603050405020304"/>
                          <a:ea typeface="Times New Roman" panose="02020603050405020304"/>
                          <a:cs typeface="Times New Roman" panose="02020603050405020304"/>
                          <a:sym typeface="Times New Roman" panose="02020603050405020304"/>
                        </a:rPr>
                        <a:t>Làm csdl, làm form quản lý, tạo tài khoản github cho </a:t>
                      </a:r>
                      <a:r>
                        <a:rPr lang="vi-VN" altLang="en-US" sz="2400" u="none" strike="noStrike" cap="none">
                          <a:latin typeface="Times New Roman" panose="02020603050405020304"/>
                          <a:ea typeface="Times New Roman" panose="02020603050405020304"/>
                          <a:cs typeface="Times New Roman" panose="02020603050405020304"/>
                          <a:sym typeface="Times New Roman" panose="02020603050405020304"/>
                        </a:rPr>
                        <a:t>nhóm.</a:t>
                      </a:r>
                      <a:endParaRPr lang="vi-VN" altLang="en-US" sz="2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c>
                  <a:txBody>
                    <a:bodyPr/>
                    <a:lstStyle/>
                    <a:p>
                      <a:pPr marL="0" marR="0" lvl="0" indent="0" algn="just" rtl="0">
                        <a:lnSpc>
                          <a:spcPct val="150000"/>
                        </a:lnSpc>
                        <a:spcBef>
                          <a:spcPts val="0"/>
                        </a:spcBef>
                        <a:spcAft>
                          <a:spcPts val="0"/>
                        </a:spcAft>
                        <a:buNone/>
                      </a:pPr>
                      <a:r>
                        <a:rPr lang="vi-VN" sz="2400" u="none" strike="noStrike" cap="none" dirty="0">
                          <a:latin typeface="Times New Roman" panose="02020603050405020304"/>
                          <a:ea typeface="Times New Roman" panose="02020603050405020304"/>
                          <a:cs typeface="Times New Roman" panose="02020603050405020304"/>
                          <a:sym typeface="Times New Roman" panose="02020603050405020304"/>
                        </a:rPr>
                        <a:t>8</a:t>
                      </a:r>
                      <a:endParaRPr lang="vi-VN" sz="240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68575" marR="68575" marT="0" marB="0"/>
                </a:tc>
              </a:tr>
            </a:tbl>
          </a:graphicData>
        </a:graphic>
      </p:graphicFrame>
      <p:sp>
        <p:nvSpPr>
          <p:cNvPr id="90" name="Google Shape;90;p4"/>
          <p:cNvSpPr/>
          <p:nvPr/>
        </p:nvSpPr>
        <p:spPr>
          <a:xfrm>
            <a:off x="345127" y="1311438"/>
            <a:ext cx="11389800" cy="461624"/>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Times New Roman" panose="02020603050405020304"/>
              <a:buNone/>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PHÂN CÔNG NHIỆM VỤ </a:t>
            </a:r>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VÀ </a:t>
            </a:r>
            <a:r>
              <a:rPr lang="en-US" sz="2400" b="1">
                <a:solidFill>
                  <a:schemeClr val="dk1"/>
                </a:solidFill>
                <a:latin typeface="Times New Roman" panose="02020603050405020304"/>
                <a:ea typeface="Times New Roman" panose="02020603050405020304"/>
                <a:cs typeface="Times New Roman" panose="02020603050405020304"/>
                <a:sym typeface="Times New Roman" panose="02020603050405020304"/>
              </a:rPr>
              <a:t>ĐIỂM TỰ </a:t>
            </a:r>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CHẤM</a:t>
            </a:r>
            <a:endParaRPr sz="24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5"/>
          <p:cNvPicPr preferRelativeResize="0"/>
          <p:nvPr/>
        </p:nvPicPr>
        <p:blipFill rotWithShape="1">
          <a:blip r:embed="rId1"/>
          <a:srcRect/>
          <a:stretch>
            <a:fillRect/>
          </a:stretch>
        </p:blipFill>
        <p:spPr>
          <a:xfrm>
            <a:off x="4079747" y="1700783"/>
            <a:ext cx="4032504" cy="2449068"/>
          </a:xfrm>
          <a:prstGeom prst="rect">
            <a:avLst/>
          </a:prstGeom>
          <a:noFill/>
          <a:ln>
            <a:noFill/>
          </a:ln>
        </p:spPr>
      </p:pic>
      <p:sp>
        <p:nvSpPr>
          <p:cNvPr id="96" name="Google Shape;96;p5"/>
          <p:cNvSpPr txBox="1"/>
          <p:nvPr/>
        </p:nvSpPr>
        <p:spPr>
          <a:xfrm>
            <a:off x="4818379" y="4391914"/>
            <a:ext cx="201612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C55A11"/>
              </a:buClr>
              <a:buSzPts val="1800"/>
              <a:buFont typeface="Times New Roman" panose="02020603050405020304"/>
              <a:buNone/>
            </a:pPr>
            <a:r>
              <a:rPr lang="en-US" sz="1800" b="1" i="0" u="none" strike="noStrike" cap="none">
                <a:solidFill>
                  <a:srgbClr val="C55A11"/>
                </a:solidFill>
                <a:latin typeface="Times New Roman" panose="02020603050405020304"/>
                <a:ea typeface="Times New Roman" panose="02020603050405020304"/>
                <a:cs typeface="Times New Roman" panose="02020603050405020304"/>
                <a:sym typeface="Times New Roman" panose="02020603050405020304"/>
              </a:rPr>
              <a:t>ANY QUESTIONS?</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7" name="Google Shape;97;p5"/>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txBox="1">
            <a:spLocks noGrp="1"/>
          </p:cNvSpPr>
          <p:nvPr>
            <p:ph type="body" idx="1"/>
          </p:nvPr>
        </p:nvSpPr>
        <p:spPr>
          <a:xfrm>
            <a:off x="457200" y="1295401"/>
            <a:ext cx="11353800" cy="5181600"/>
          </a:xfrm>
          <a:prstGeom prst="rect">
            <a:avLst/>
          </a:prstGeom>
          <a:noFill/>
          <a:ln>
            <a:noFill/>
          </a:ln>
        </p:spPr>
        <p:txBody>
          <a:bodyPr spcFirstLastPara="1" wrap="square" lIns="91425" tIns="45700" rIns="91425" bIns="45700" anchor="t" anchorCtr="0">
            <a:normAutofit/>
          </a:bodyPr>
          <a:lstStyle/>
          <a:p>
            <a:r>
              <a:rPr lang="vi-VN" dirty="0"/>
              <a:t>Đề tài này nhằm mục đích xây dựng và phát triển một hệ thống quản lý toàn diện cho tiệm thuốc tây, một phần quan trọng của hệ thống chăm sóc sức khỏe. Tiệm thuốc tây là nơi mà cộng đồng có thể tìm thấy các sản phẩm dược phẩm và chăm sóc sức khỏe. Mục tiêu của đề tài là tạo ra một công cụ giúp các chủ tiệm thuốc và nhân viên quản lý một cách hiệu quả thông tin về sản phẩm, khách hàng và giao dịch.</a:t>
            </a:r>
            <a:endParaRPr lang="en-US" dirty="0"/>
          </a:p>
          <a:p>
            <a:r>
              <a:rPr lang="vi-VN" dirty="0"/>
              <a:t>Phạm vi của đề tài bao gồm tính năng quản lý sản phẩm và kho hàng, quản lý thông tin khách hàng và giao dịch mua bán. Đặc biệt, hệ thống sẽ cung cấp một giao diện người dùng thân thiện, cho phép người dùng thêm, chỉnh sửa và xóa thông tin sản phẩm, quản lý số lượng tồn kho, tạo và quản lý đơn đặt hàng và hóa đơn bán hàng.</a:t>
            </a:r>
            <a:endParaRPr lang="en-US" dirty="0"/>
          </a:p>
          <a:p>
            <a:pPr marL="0" marR="0" lvl="0" indent="0" algn="just" rtl="0">
              <a:lnSpc>
                <a:spcPct val="120000"/>
              </a:lnSpc>
              <a:spcBef>
                <a:spcPts val="0"/>
              </a:spcBef>
              <a:spcAft>
                <a:spcPts val="0"/>
              </a:spcAft>
              <a:buClr>
                <a:srgbClr val="0000FF"/>
              </a:buClr>
              <a:buSzPts val="2400"/>
              <a:buFont typeface="Noto Sans Symbols"/>
              <a:buNone/>
            </a:pPr>
            <a:endParaRPr b="1" dirty="0"/>
          </a:p>
        </p:txBody>
      </p:sp>
      <p:sp>
        <p:nvSpPr>
          <p:cNvPr id="74" name="Google Shape;74;p2"/>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75" name="Google Shape;75;p2"/>
          <p:cNvSpPr txBox="1">
            <a:spLocks noGrp="1"/>
          </p:cNvSpPr>
          <p:nvPr>
            <p:ph type="title"/>
          </p:nvPr>
        </p:nvSpPr>
        <p:spPr>
          <a:xfrm>
            <a:off x="457200" y="136519"/>
            <a:ext cx="11277600" cy="85408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Times New Roman" panose="02020603050405020304"/>
              <a:buNone/>
            </a:pPr>
            <a:r>
              <a:rPr lang="en-US" dirty="0" err="1" smtClean="0"/>
              <a:t>Tóm</a:t>
            </a:r>
            <a:r>
              <a:rPr lang="en-US" dirty="0" smtClean="0"/>
              <a:t> </a:t>
            </a:r>
            <a:r>
              <a:rPr lang="en-US" dirty="0" err="1"/>
              <a:t>T</a:t>
            </a:r>
            <a:r>
              <a:rPr lang="en-US" dirty="0" err="1" smtClean="0"/>
              <a:t>ắt</a:t>
            </a:r>
            <a:r>
              <a:rPr lang="en-US" dirty="0" smtClean="0"/>
              <a:t> </a:t>
            </a:r>
            <a:endParaRPr dirty="0"/>
          </a:p>
        </p:txBody>
      </p:sp>
      <p:sp>
        <p:nvSpPr>
          <p:cNvPr id="2" name="Oval 1"/>
          <p:cNvSpPr/>
          <p:nvPr/>
        </p:nvSpPr>
        <p:spPr>
          <a:xfrm>
            <a:off x="485685" y="1593791"/>
            <a:ext cx="119642" cy="145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85685" y="4245836"/>
            <a:ext cx="119642" cy="1452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body" idx="1"/>
          </p:nvPr>
        </p:nvSpPr>
        <p:spPr>
          <a:xfrm>
            <a:off x="457200" y="1295401"/>
            <a:ext cx="11353800" cy="5181600"/>
          </a:xfrm>
          <a:prstGeom prst="rect">
            <a:avLst/>
          </a:prstGeom>
          <a:noFill/>
          <a:ln>
            <a:noFill/>
          </a:ln>
        </p:spPr>
        <p:txBody>
          <a:bodyPr spcFirstLastPara="1" wrap="square" lIns="91425" tIns="45700" rIns="91425" bIns="45700" anchor="t" anchorCtr="0">
            <a:normAutofit/>
          </a:bodyPr>
          <a:lstStyle/>
          <a:p>
            <a:pPr marL="0" indent="0">
              <a:spcBef>
                <a:spcPts val="0"/>
              </a:spcBef>
            </a:pPr>
            <a:r>
              <a:rPr lang="en-US" b="1" dirty="0" smtClean="0"/>
              <a:t>1.1: </a:t>
            </a:r>
            <a:r>
              <a:rPr lang="vi-VN" b="1" dirty="0"/>
              <a:t>Ý Tưởng Và Quá Trình Hình Thành Ý </a:t>
            </a:r>
            <a:r>
              <a:rPr lang="vi-VN" b="1" dirty="0" smtClean="0"/>
              <a:t>Tưởng</a:t>
            </a:r>
            <a:endParaRPr lang="en-US" b="1" dirty="0" smtClean="0"/>
          </a:p>
          <a:p>
            <a:pPr marL="0" indent="0">
              <a:spcBef>
                <a:spcPts val="0"/>
              </a:spcBef>
            </a:pPr>
            <a:r>
              <a:rPr lang="en-US" dirty="0" smtClean="0"/>
              <a:t>	</a:t>
            </a:r>
            <a:r>
              <a:rPr lang="vi-VN" dirty="0" smtClean="0"/>
              <a:t>Trong </a:t>
            </a:r>
            <a:r>
              <a:rPr lang="vi-VN" dirty="0"/>
              <a:t>xã hội ngày nay, sức khỏe là một ưu tiên hàng đầu và việc tiếp cận các sản phẩm dược phẩm và chăm sóc sức khỏe đóng vai trò quan trọng trong việc duy trì và cải thiện sức khỏe của cộng đồng</a:t>
            </a:r>
            <a:endParaRPr lang="en-US" b="1" dirty="0"/>
          </a:p>
          <a:p>
            <a:pPr marL="0" indent="0">
              <a:spcBef>
                <a:spcPts val="0"/>
              </a:spcBef>
            </a:pPr>
            <a:endParaRPr lang="en-US" dirty="0"/>
          </a:p>
          <a:p>
            <a:pPr marL="0" indent="0">
              <a:spcBef>
                <a:spcPts val="0"/>
              </a:spcBef>
            </a:pPr>
            <a:r>
              <a:rPr lang="en-US" dirty="0" smtClean="0"/>
              <a:t>	</a:t>
            </a:r>
            <a:r>
              <a:rPr lang="vi-VN" dirty="0" smtClean="0"/>
              <a:t>Ý </a:t>
            </a:r>
            <a:r>
              <a:rPr lang="vi-VN" dirty="0"/>
              <a:t>tưởng cho dự án này bắt nguồn từ nhận thức về sự cần thiết của một hệ thống quản lý tiện lợi và hiệu quả cho tiệm thuốc tây. Chúng em nhận thấy rằng việc tạo ra một nền tảng trực tuyến sẽ giúp tối ưu hóa quản lý sản phẩm, thông tin khách hàng và các giao dịch mua bán. Ý tưởng này đã được hình thành từ sự cần thiết và yêu cầu thực tế từ cộng đồng tiệm thuốc và người tiêu dùng</a:t>
            </a:r>
            <a:r>
              <a:rPr lang="vi-VN" dirty="0" smtClean="0"/>
              <a:t>.</a:t>
            </a:r>
            <a:endParaRPr lang="en-US" dirty="0" smtClean="0"/>
          </a:p>
          <a:p>
            <a:pPr marL="0" indent="0">
              <a:spcBef>
                <a:spcPts val="0"/>
              </a:spcBef>
            </a:pPr>
            <a:endParaRPr lang="en-US" dirty="0"/>
          </a:p>
          <a:p>
            <a:pPr marL="0" indent="0">
              <a:spcBef>
                <a:spcPts val="0"/>
              </a:spcBef>
            </a:pPr>
            <a:endParaRPr lang="en-US" dirty="0"/>
          </a:p>
          <a:p>
            <a:pPr marL="0" indent="0">
              <a:spcBef>
                <a:spcPts val="0"/>
              </a:spcBef>
            </a:pPr>
            <a:endParaRPr lang="en-US" dirty="0"/>
          </a:p>
          <a:p>
            <a:pPr marL="0" marR="0" lvl="0" indent="0" algn="just" rtl="0">
              <a:lnSpc>
                <a:spcPct val="120000"/>
              </a:lnSpc>
              <a:spcBef>
                <a:spcPts val="0"/>
              </a:spcBef>
              <a:spcAft>
                <a:spcPts val="0"/>
              </a:spcAft>
              <a:buClr>
                <a:srgbClr val="0000FF"/>
              </a:buClr>
              <a:buSzPts val="2400"/>
              <a:buFont typeface="Noto Sans Symbols"/>
              <a:buNone/>
            </a:pPr>
            <a:endParaRPr dirty="0"/>
          </a:p>
        </p:txBody>
      </p:sp>
      <p:sp>
        <p:nvSpPr>
          <p:cNvPr id="81" name="Google Shape;81;p3"/>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82" name="Google Shape;82;p3"/>
          <p:cNvSpPr txBox="1">
            <a:spLocks noGrp="1"/>
          </p:cNvSpPr>
          <p:nvPr>
            <p:ph type="title"/>
          </p:nvPr>
        </p:nvSpPr>
        <p:spPr>
          <a:xfrm>
            <a:off x="457200" y="136519"/>
            <a:ext cx="11277600" cy="85408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Times New Roman" panose="02020603050405020304"/>
              <a:buNone/>
            </a:pPr>
            <a:r>
              <a:rPr lang="en-US" dirty="0" err="1" smtClean="0"/>
              <a:t>Chương</a:t>
            </a:r>
            <a:r>
              <a:rPr lang="en-US" dirty="0" smtClean="0"/>
              <a:t> 1: </a:t>
            </a:r>
            <a:r>
              <a:rPr lang="en-US" dirty="0" err="1" smtClean="0"/>
              <a:t>Giới</a:t>
            </a:r>
            <a:r>
              <a:rPr lang="en-US" dirty="0" smtClean="0"/>
              <a:t> </a:t>
            </a:r>
            <a:r>
              <a:rPr lang="en-US" dirty="0" err="1" smtClean="0"/>
              <a:t>thiệu</a:t>
            </a:r>
            <a:r>
              <a:rPr lang="en-US" dirty="0" smtClean="0"/>
              <a:t> </a:t>
            </a:r>
            <a:endParaRPr dirty="0"/>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body" idx="1"/>
          </p:nvPr>
        </p:nvSpPr>
        <p:spPr>
          <a:xfrm>
            <a:off x="457200" y="1295401"/>
            <a:ext cx="11353800" cy="5181600"/>
          </a:xfrm>
          <a:prstGeom prst="rect">
            <a:avLst/>
          </a:prstGeom>
          <a:noFill/>
          <a:ln>
            <a:noFill/>
          </a:ln>
        </p:spPr>
        <p:txBody>
          <a:bodyPr spcFirstLastPara="1" wrap="square" lIns="91425" tIns="45700" rIns="91425" bIns="45700" anchor="t" anchorCtr="0">
            <a:normAutofit/>
          </a:bodyPr>
          <a:lstStyle/>
          <a:p>
            <a:pPr marL="0" marR="0" lvl="0" indent="0" algn="just" rtl="0">
              <a:lnSpc>
                <a:spcPct val="120000"/>
              </a:lnSpc>
              <a:spcBef>
                <a:spcPts val="0"/>
              </a:spcBef>
              <a:spcAft>
                <a:spcPts val="0"/>
              </a:spcAft>
              <a:buClr>
                <a:srgbClr val="0000FF"/>
              </a:buClr>
              <a:buSzPts val="2400"/>
              <a:buFont typeface="Noto Sans Symbols"/>
              <a:buNone/>
            </a:pPr>
            <a:r>
              <a:rPr lang="en-US" b="1" dirty="0" smtClean="0"/>
              <a:t>1.2: </a:t>
            </a:r>
            <a:r>
              <a:rPr lang="en-US" b="1" dirty="0" err="1" smtClean="0"/>
              <a:t>Mục</a:t>
            </a:r>
            <a:r>
              <a:rPr lang="en-US" b="1" dirty="0" smtClean="0"/>
              <a:t> </a:t>
            </a:r>
            <a:r>
              <a:rPr lang="en-US" b="1" dirty="0" err="1" smtClean="0"/>
              <a:t>tiêu</a:t>
            </a:r>
            <a:r>
              <a:rPr lang="en-US" b="1" dirty="0" smtClean="0"/>
              <a:t> </a:t>
            </a:r>
            <a:r>
              <a:rPr lang="en-US" b="1" dirty="0" err="1" smtClean="0"/>
              <a:t>và</a:t>
            </a:r>
            <a:r>
              <a:rPr lang="en-US" b="1" dirty="0" smtClean="0"/>
              <a:t> </a:t>
            </a:r>
            <a:r>
              <a:rPr lang="en-US" b="1" dirty="0" err="1" smtClean="0"/>
              <a:t>phạm</a:t>
            </a:r>
            <a:r>
              <a:rPr lang="en-US" b="1" dirty="0" smtClean="0"/>
              <a:t> vi</a:t>
            </a:r>
            <a:endParaRPr lang="en-US" b="1" dirty="0" smtClean="0"/>
          </a:p>
          <a:p>
            <a:pPr marL="0" indent="0">
              <a:spcBef>
                <a:spcPts val="0"/>
              </a:spcBef>
            </a:pPr>
            <a:r>
              <a:rPr lang="vi-VN" dirty="0"/>
              <a:t>Dự án này nhằm mục đích xây dựng một ứng dụng quản lý tiệm thuốc tây nhằm đem lại nhiều lợi ích cho cả người quản lý và khách hàng:</a:t>
            </a:r>
            <a:endParaRPr lang="en-US" dirty="0"/>
          </a:p>
          <a:p>
            <a:pPr marL="342900" lvl="0" indent="-342900">
              <a:spcBef>
                <a:spcPts val="0"/>
              </a:spcBef>
              <a:buFontTx/>
              <a:buChar char="-"/>
            </a:pPr>
            <a:r>
              <a:rPr lang="vi-VN" dirty="0" smtClean="0"/>
              <a:t>Tạo </a:t>
            </a:r>
            <a:r>
              <a:rPr lang="vi-VN" dirty="0"/>
              <a:t>ra một hệ thống quản lý toàn diện giúp tiện lợi </a:t>
            </a:r>
            <a:endParaRPr lang="en-US" dirty="0" smtClean="0"/>
          </a:p>
          <a:p>
            <a:pPr marL="342900" lvl="0" indent="-342900">
              <a:spcBef>
                <a:spcPts val="0"/>
              </a:spcBef>
              <a:buFontTx/>
              <a:buChar char="-"/>
            </a:pPr>
            <a:r>
              <a:rPr lang="vi-VN" dirty="0"/>
              <a:t>Tăng hiệu suất làm việc cho các chủ tiệm thuốc và nhân </a:t>
            </a:r>
            <a:r>
              <a:rPr lang="vi-VN" dirty="0" smtClean="0"/>
              <a:t>viên</a:t>
            </a:r>
            <a:endParaRPr lang="en-US" dirty="0" smtClean="0"/>
          </a:p>
          <a:p>
            <a:pPr marL="342900" lvl="0" indent="-342900">
              <a:spcBef>
                <a:spcPts val="0"/>
              </a:spcBef>
              <a:buFontTx/>
              <a:buChar char="-"/>
            </a:pPr>
            <a:r>
              <a:rPr lang="vi-VN" dirty="0"/>
              <a:t>Nâng cao chất lượng dịch vụ cho khách hàng thông qua việc cung cấp thông tin sản phẩm chính xác </a:t>
            </a:r>
            <a:endParaRPr lang="vi-VN" dirty="0"/>
          </a:p>
        </p:txBody>
      </p:sp>
      <p:sp>
        <p:nvSpPr>
          <p:cNvPr id="81" name="Google Shape;81;p3"/>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82" name="Google Shape;82;p3"/>
          <p:cNvSpPr txBox="1">
            <a:spLocks noGrp="1"/>
          </p:cNvSpPr>
          <p:nvPr>
            <p:ph type="title"/>
          </p:nvPr>
        </p:nvSpPr>
        <p:spPr>
          <a:xfrm>
            <a:off x="457200" y="136519"/>
            <a:ext cx="11277600" cy="854081"/>
          </a:xfrm>
          <a:prstGeom prst="rect">
            <a:avLst/>
          </a:prstGeom>
          <a:noFill/>
          <a:ln>
            <a:noFill/>
          </a:ln>
        </p:spPr>
        <p:txBody>
          <a:bodyPr spcFirstLastPara="1" wrap="square" lIns="91425" tIns="45700" rIns="91425" bIns="45700" anchor="ctr" anchorCtr="0">
            <a:normAutofit/>
          </a:bodyPr>
          <a:lstStyle/>
          <a:p>
            <a:pPr lvl="0"/>
            <a:r>
              <a:rPr lang="en-US" dirty="0" err="1"/>
              <a:t>Chương</a:t>
            </a:r>
            <a:r>
              <a:rPr lang="en-US" dirty="0"/>
              <a:t> 1: </a:t>
            </a:r>
            <a:r>
              <a:rPr lang="en-US" dirty="0" err="1"/>
              <a:t>Giới</a:t>
            </a:r>
            <a:r>
              <a:rPr lang="en-US" dirty="0"/>
              <a:t> </a:t>
            </a:r>
            <a:r>
              <a:rPr lang="en-US" dirty="0" err="1"/>
              <a:t>thiệu</a:t>
            </a:r>
            <a:r>
              <a:rPr lang="en-US" dirty="0"/>
              <a:t> </a:t>
            </a:r>
            <a:endParaRPr dirty="0"/>
          </a:p>
        </p:txBody>
      </p:sp>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body" idx="1"/>
          </p:nvPr>
        </p:nvSpPr>
        <p:spPr>
          <a:xfrm>
            <a:off x="457200" y="1295401"/>
            <a:ext cx="11353800" cy="5181600"/>
          </a:xfrm>
          <a:prstGeom prst="rect">
            <a:avLst/>
          </a:prstGeom>
          <a:noFill/>
          <a:ln>
            <a:noFill/>
          </a:ln>
        </p:spPr>
        <p:txBody>
          <a:bodyPr spcFirstLastPara="1" wrap="square" lIns="91425" tIns="45700" rIns="91425" bIns="45700" anchor="t" anchorCtr="0">
            <a:normAutofit/>
          </a:bodyPr>
          <a:lstStyle/>
          <a:p>
            <a:pPr marL="0" indent="0">
              <a:spcBef>
                <a:spcPts val="0"/>
              </a:spcBef>
            </a:pPr>
            <a:r>
              <a:rPr lang="vi-VN" dirty="0"/>
              <a:t>Ứng dụng của bao gồm các chức năng sau:</a:t>
            </a:r>
            <a:endParaRPr lang="vi-VN" dirty="0"/>
          </a:p>
          <a:p>
            <a:pPr marL="0" lvl="0" indent="0">
              <a:spcBef>
                <a:spcPts val="0"/>
              </a:spcBef>
            </a:pPr>
            <a:r>
              <a:rPr lang="vi-VN" b="1" dirty="0"/>
              <a:t>     </a:t>
            </a:r>
            <a:r>
              <a:rPr lang="vi-VN" dirty="0"/>
              <a:t>Danh Sách Thuốc, Danh Sách Nhân Viên, Danh Sách Khách Hàng, Đơn Hàng, Báo Cáo và Thoát Ứng </a:t>
            </a:r>
            <a:r>
              <a:rPr lang="vi-VN" dirty="0" smtClean="0"/>
              <a:t>Dụng</a:t>
            </a:r>
            <a:endParaRPr lang="en-US" dirty="0" smtClean="0"/>
          </a:p>
          <a:p>
            <a:pPr marL="0" lvl="0" indent="0">
              <a:spcBef>
                <a:spcPts val="0"/>
              </a:spcBef>
            </a:pPr>
            <a:endParaRPr lang="en-US" b="1" dirty="0"/>
          </a:p>
          <a:p>
            <a:pPr marL="0" lvl="0" indent="0">
              <a:spcBef>
                <a:spcPts val="0"/>
              </a:spcBef>
            </a:pPr>
            <a:r>
              <a:rPr lang="en-US" b="1" dirty="0" smtClean="0"/>
              <a:t>1.3: </a:t>
            </a:r>
            <a:r>
              <a:rPr lang="en-US" b="1" dirty="0" err="1" smtClean="0"/>
              <a:t>Công</a:t>
            </a:r>
            <a:r>
              <a:rPr lang="en-US" b="1" dirty="0" smtClean="0"/>
              <a:t> </a:t>
            </a:r>
            <a:r>
              <a:rPr lang="en-US" b="1" dirty="0" err="1" smtClean="0"/>
              <a:t>nghệ</a:t>
            </a:r>
            <a:r>
              <a:rPr lang="en-US" b="1" dirty="0" smtClean="0"/>
              <a:t> </a:t>
            </a:r>
            <a:r>
              <a:rPr lang="en-US" b="1" dirty="0" err="1" smtClean="0"/>
              <a:t>và</a:t>
            </a:r>
            <a:r>
              <a:rPr lang="en-US" b="1" dirty="0" smtClean="0"/>
              <a:t> </a:t>
            </a:r>
            <a:r>
              <a:rPr lang="en-US" b="1" dirty="0" err="1" smtClean="0"/>
              <a:t>công</a:t>
            </a:r>
            <a:r>
              <a:rPr lang="en-US" b="1" dirty="0" smtClean="0"/>
              <a:t> </a:t>
            </a:r>
            <a:r>
              <a:rPr lang="en-US" b="1" dirty="0" err="1" smtClean="0"/>
              <a:t>cụ</a:t>
            </a:r>
            <a:r>
              <a:rPr lang="en-US" b="1" dirty="0" smtClean="0"/>
              <a:t> </a:t>
            </a:r>
            <a:endParaRPr lang="en-US" b="1" dirty="0" smtClean="0"/>
          </a:p>
          <a:p>
            <a:pPr marL="0" lvl="0" indent="0">
              <a:spcBef>
                <a:spcPts val="0"/>
              </a:spcBef>
            </a:pPr>
            <a:r>
              <a:rPr lang="en-US" b="1" dirty="0" smtClean="0"/>
              <a:t>- </a:t>
            </a:r>
            <a:r>
              <a:rPr lang="vi-VN" dirty="0" smtClean="0"/>
              <a:t>Công </a:t>
            </a:r>
            <a:r>
              <a:rPr lang="vi-VN" dirty="0"/>
              <a:t>nghệ và ngôn ngữ: C#, .NET </a:t>
            </a:r>
            <a:r>
              <a:rPr lang="vi-VN" dirty="0" smtClean="0"/>
              <a:t>Framework.</a:t>
            </a:r>
            <a:endParaRPr lang="en-US" dirty="0"/>
          </a:p>
          <a:p>
            <a:pPr marL="0" lvl="0" indent="0">
              <a:spcBef>
                <a:spcPts val="0"/>
              </a:spcBef>
            </a:pPr>
            <a:r>
              <a:rPr lang="en-US" dirty="0" smtClean="0"/>
              <a:t>- </a:t>
            </a:r>
            <a:r>
              <a:rPr lang="vi-VN" dirty="0" smtClean="0"/>
              <a:t>Công </a:t>
            </a:r>
            <a:r>
              <a:rPr lang="vi-VN" dirty="0"/>
              <a:t>cụ sử dụng: Visual Studio, SQL Server Management Studio.</a:t>
            </a:r>
            <a:endParaRPr lang="en-US" dirty="0"/>
          </a:p>
          <a:p>
            <a:pPr marL="0" lvl="0" indent="0">
              <a:spcBef>
                <a:spcPts val="0"/>
              </a:spcBef>
            </a:pPr>
            <a:endParaRPr lang="vi-VN" b="1" dirty="0"/>
          </a:p>
        </p:txBody>
      </p:sp>
      <p:sp>
        <p:nvSpPr>
          <p:cNvPr id="81" name="Google Shape;81;p3"/>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82" name="Google Shape;82;p3"/>
          <p:cNvSpPr txBox="1">
            <a:spLocks noGrp="1"/>
          </p:cNvSpPr>
          <p:nvPr>
            <p:ph type="title"/>
          </p:nvPr>
        </p:nvSpPr>
        <p:spPr>
          <a:xfrm>
            <a:off x="457200" y="136519"/>
            <a:ext cx="11277600" cy="854081"/>
          </a:xfrm>
          <a:prstGeom prst="rect">
            <a:avLst/>
          </a:prstGeom>
          <a:noFill/>
          <a:ln>
            <a:noFill/>
          </a:ln>
        </p:spPr>
        <p:txBody>
          <a:bodyPr spcFirstLastPara="1" wrap="square" lIns="91425" tIns="45700" rIns="91425" bIns="45700" anchor="ctr" anchorCtr="0">
            <a:normAutofit/>
          </a:bodyPr>
          <a:lstStyle/>
          <a:p>
            <a:pPr lvl="0"/>
            <a:r>
              <a:rPr lang="en-US" dirty="0" err="1"/>
              <a:t>Chương</a:t>
            </a:r>
            <a:r>
              <a:rPr lang="en-US" dirty="0"/>
              <a:t> 1: </a:t>
            </a:r>
            <a:r>
              <a:rPr lang="en-US" dirty="0" err="1"/>
              <a:t>Giới</a:t>
            </a:r>
            <a:r>
              <a:rPr lang="en-US" dirty="0"/>
              <a:t> </a:t>
            </a:r>
            <a:r>
              <a:rPr lang="en-US" dirty="0" err="1"/>
              <a:t>thiệu</a:t>
            </a:r>
            <a:r>
              <a:rPr lang="en-US" dirty="0"/>
              <a:t> </a:t>
            </a:r>
            <a:endParaRPr dirty="0"/>
          </a:p>
        </p:txBody>
      </p:sp>
      <p:sp>
        <p:nvSpPr>
          <p:cNvPr id="2" name="4-Point Star 1"/>
          <p:cNvSpPr/>
          <p:nvPr/>
        </p:nvSpPr>
        <p:spPr>
          <a:xfrm>
            <a:off x="482837" y="1790343"/>
            <a:ext cx="384561" cy="457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body" idx="1"/>
          </p:nvPr>
        </p:nvSpPr>
        <p:spPr>
          <a:xfrm>
            <a:off x="457200" y="1295401"/>
            <a:ext cx="11353800" cy="5181600"/>
          </a:xfrm>
          <a:prstGeom prst="rect">
            <a:avLst/>
          </a:prstGeom>
          <a:noFill/>
          <a:ln>
            <a:noFill/>
          </a:ln>
        </p:spPr>
        <p:txBody>
          <a:bodyPr spcFirstLastPara="1" wrap="square" lIns="91425" tIns="45700" rIns="91425" bIns="45700" anchor="t" anchorCtr="0">
            <a:normAutofit/>
          </a:bodyPr>
          <a:lstStyle/>
          <a:p>
            <a:pPr marL="0" lvl="0" indent="0">
              <a:spcBef>
                <a:spcPts val="0"/>
              </a:spcBef>
            </a:pPr>
            <a:endParaRPr lang="vi-VN" b="1" dirty="0"/>
          </a:p>
        </p:txBody>
      </p:sp>
      <p:sp>
        <p:nvSpPr>
          <p:cNvPr id="81" name="Google Shape;81;p3"/>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82" name="Google Shape;82;p3"/>
          <p:cNvSpPr txBox="1">
            <a:spLocks noGrp="1"/>
          </p:cNvSpPr>
          <p:nvPr>
            <p:ph type="title"/>
          </p:nvPr>
        </p:nvSpPr>
        <p:spPr>
          <a:xfrm>
            <a:off x="457200" y="136519"/>
            <a:ext cx="11277600" cy="854081"/>
          </a:xfrm>
          <a:prstGeom prst="rect">
            <a:avLst/>
          </a:prstGeom>
          <a:noFill/>
          <a:ln>
            <a:noFill/>
          </a:ln>
        </p:spPr>
        <p:txBody>
          <a:bodyPr spcFirstLastPara="1" wrap="square" lIns="91425" tIns="45700" rIns="91425" bIns="45700" anchor="ctr" anchorCtr="0">
            <a:normAutofit/>
          </a:bodyPr>
          <a:lstStyle/>
          <a:p>
            <a:pPr lvl="0"/>
            <a:r>
              <a:rPr lang="en-US" dirty="0" err="1"/>
              <a:t>Chương</a:t>
            </a:r>
            <a:r>
              <a:rPr lang="en-US" dirty="0"/>
              <a:t> </a:t>
            </a:r>
            <a:r>
              <a:rPr lang="en-US" dirty="0" smtClean="0"/>
              <a:t>2: </a:t>
            </a:r>
            <a:r>
              <a:rPr lang="en-US" dirty="0" err="1" smtClean="0"/>
              <a:t>Thiết</a:t>
            </a:r>
            <a:r>
              <a:rPr lang="en-US" dirty="0" smtClean="0"/>
              <a:t> </a:t>
            </a:r>
            <a:r>
              <a:rPr lang="en-US" dirty="0" err="1" smtClean="0"/>
              <a:t>Kế</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body" idx="1"/>
          </p:nvPr>
        </p:nvSpPr>
        <p:spPr>
          <a:xfrm>
            <a:off x="457200" y="1295401"/>
            <a:ext cx="11353800" cy="5181600"/>
          </a:xfrm>
          <a:prstGeom prst="rect">
            <a:avLst/>
          </a:prstGeom>
          <a:noFill/>
          <a:ln>
            <a:noFill/>
          </a:ln>
        </p:spPr>
        <p:txBody>
          <a:bodyPr spcFirstLastPara="1" wrap="square" lIns="91425" tIns="45700" rIns="91425" bIns="45700" anchor="t" anchorCtr="0">
            <a:normAutofit/>
          </a:bodyPr>
          <a:lstStyle/>
          <a:p>
            <a:pPr marL="0" lvl="0" indent="0">
              <a:spcBef>
                <a:spcPts val="0"/>
              </a:spcBef>
            </a:pPr>
            <a:endParaRPr lang="vi-VN" b="1" dirty="0"/>
          </a:p>
        </p:txBody>
      </p:sp>
      <p:sp>
        <p:nvSpPr>
          <p:cNvPr id="81" name="Google Shape;81;p3"/>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82" name="Google Shape;82;p3"/>
          <p:cNvSpPr txBox="1">
            <a:spLocks noGrp="1"/>
          </p:cNvSpPr>
          <p:nvPr>
            <p:ph type="title"/>
          </p:nvPr>
        </p:nvSpPr>
        <p:spPr>
          <a:xfrm>
            <a:off x="457200" y="136519"/>
            <a:ext cx="11277600" cy="854081"/>
          </a:xfrm>
          <a:prstGeom prst="rect">
            <a:avLst/>
          </a:prstGeom>
          <a:noFill/>
          <a:ln>
            <a:noFill/>
          </a:ln>
        </p:spPr>
        <p:txBody>
          <a:bodyPr spcFirstLastPara="1" wrap="square" lIns="91425" tIns="45700" rIns="91425" bIns="45700" anchor="ctr" anchorCtr="0">
            <a:normAutofit/>
          </a:bodyPr>
          <a:lstStyle/>
          <a:p>
            <a:pPr lvl="0"/>
            <a:r>
              <a:rPr lang="en-US" dirty="0" err="1"/>
              <a:t>Chương</a:t>
            </a:r>
            <a:r>
              <a:rPr lang="en-US" dirty="0"/>
              <a:t> </a:t>
            </a:r>
            <a:r>
              <a:rPr lang="en-US" dirty="0" smtClean="0"/>
              <a:t>2: </a:t>
            </a:r>
            <a:r>
              <a:rPr lang="en-US" dirty="0" err="1" smtClean="0"/>
              <a:t>Thiết</a:t>
            </a:r>
            <a:r>
              <a:rPr lang="en-US" dirty="0" smtClean="0"/>
              <a:t> </a:t>
            </a:r>
            <a:r>
              <a:rPr lang="en-US" dirty="0" err="1" smtClean="0"/>
              <a:t>Kế</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body" idx="1"/>
          </p:nvPr>
        </p:nvSpPr>
        <p:spPr>
          <a:xfrm>
            <a:off x="457200" y="1295401"/>
            <a:ext cx="11353800" cy="5181600"/>
          </a:xfrm>
          <a:prstGeom prst="rect">
            <a:avLst/>
          </a:prstGeom>
          <a:noFill/>
          <a:ln>
            <a:noFill/>
          </a:ln>
        </p:spPr>
        <p:txBody>
          <a:bodyPr spcFirstLastPara="1" wrap="square" lIns="91425" tIns="45700" rIns="91425" bIns="45700" anchor="t" anchorCtr="0">
            <a:normAutofit/>
          </a:bodyPr>
          <a:lstStyle/>
          <a:p>
            <a:pPr marL="0" lvl="0" indent="0">
              <a:spcBef>
                <a:spcPts val="0"/>
              </a:spcBef>
            </a:pPr>
            <a:endParaRPr lang="vi-VN" b="1" dirty="0"/>
          </a:p>
        </p:txBody>
      </p:sp>
      <p:sp>
        <p:nvSpPr>
          <p:cNvPr id="81" name="Google Shape;81;p3"/>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82" name="Google Shape;82;p3"/>
          <p:cNvSpPr txBox="1">
            <a:spLocks noGrp="1"/>
          </p:cNvSpPr>
          <p:nvPr>
            <p:ph type="title"/>
          </p:nvPr>
        </p:nvSpPr>
        <p:spPr>
          <a:xfrm>
            <a:off x="457200" y="136519"/>
            <a:ext cx="11277600" cy="854081"/>
          </a:xfrm>
          <a:prstGeom prst="rect">
            <a:avLst/>
          </a:prstGeom>
          <a:noFill/>
          <a:ln>
            <a:noFill/>
          </a:ln>
        </p:spPr>
        <p:txBody>
          <a:bodyPr spcFirstLastPara="1" wrap="square" lIns="91425" tIns="45700" rIns="91425" bIns="45700" anchor="ctr" anchorCtr="0">
            <a:normAutofit/>
          </a:bodyPr>
          <a:lstStyle/>
          <a:p>
            <a:pPr lvl="0"/>
            <a:r>
              <a:rPr lang="en-US" dirty="0" err="1"/>
              <a:t>Chương</a:t>
            </a:r>
            <a:r>
              <a:rPr lang="en-US" dirty="0"/>
              <a:t> </a:t>
            </a:r>
            <a:r>
              <a:rPr lang="en-US" dirty="0" smtClean="0"/>
              <a:t>2: </a:t>
            </a:r>
            <a:r>
              <a:rPr lang="en-US" dirty="0" err="1" smtClean="0"/>
              <a:t>Thiết</a:t>
            </a:r>
            <a:r>
              <a:rPr lang="en-US" dirty="0" smtClean="0"/>
              <a:t> </a:t>
            </a:r>
            <a:r>
              <a:rPr lang="en-US" dirty="0" err="1" smtClean="0"/>
              <a:t>Kế</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body" idx="1"/>
          </p:nvPr>
        </p:nvSpPr>
        <p:spPr>
          <a:xfrm>
            <a:off x="457200" y="1295401"/>
            <a:ext cx="11353800" cy="5181600"/>
          </a:xfrm>
          <a:prstGeom prst="rect">
            <a:avLst/>
          </a:prstGeom>
          <a:noFill/>
          <a:ln>
            <a:noFill/>
          </a:ln>
        </p:spPr>
        <p:txBody>
          <a:bodyPr spcFirstLastPara="1" wrap="square" lIns="91425" tIns="45700" rIns="91425" bIns="45700" anchor="t" anchorCtr="0">
            <a:normAutofit/>
          </a:bodyPr>
          <a:lstStyle/>
          <a:p>
            <a:pPr marL="0" lvl="0" indent="0">
              <a:spcBef>
                <a:spcPts val="0"/>
              </a:spcBef>
            </a:pPr>
            <a:endParaRPr lang="vi-VN" b="1" dirty="0"/>
          </a:p>
        </p:txBody>
      </p:sp>
      <p:sp>
        <p:nvSpPr>
          <p:cNvPr id="81" name="Google Shape;81;p3"/>
          <p:cNvSpPr txBox="1">
            <a:spLocks noGrp="1"/>
          </p:cNvSpPr>
          <p:nvPr>
            <p:ph type="sldNum" idx="12"/>
          </p:nvPr>
        </p:nvSpPr>
        <p:spPr>
          <a:xfrm>
            <a:off x="8737600" y="6356356"/>
            <a:ext cx="28448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fld>
            <a:endParaRPr lang="en-US"/>
          </a:p>
        </p:txBody>
      </p:sp>
      <p:sp>
        <p:nvSpPr>
          <p:cNvPr id="82" name="Google Shape;82;p3"/>
          <p:cNvSpPr txBox="1">
            <a:spLocks noGrp="1"/>
          </p:cNvSpPr>
          <p:nvPr>
            <p:ph type="title"/>
          </p:nvPr>
        </p:nvSpPr>
        <p:spPr>
          <a:xfrm>
            <a:off x="457200" y="136519"/>
            <a:ext cx="11277600" cy="854081"/>
          </a:xfrm>
          <a:prstGeom prst="rect">
            <a:avLst/>
          </a:prstGeom>
          <a:noFill/>
          <a:ln>
            <a:noFill/>
          </a:ln>
        </p:spPr>
        <p:txBody>
          <a:bodyPr spcFirstLastPara="1" wrap="square" lIns="91425" tIns="45700" rIns="91425" bIns="45700" anchor="ctr" anchorCtr="0">
            <a:normAutofit/>
          </a:bodyPr>
          <a:lstStyle/>
          <a:p>
            <a:pPr lvl="0"/>
            <a:r>
              <a:rPr lang="en-US" dirty="0" err="1"/>
              <a:t>Chương</a:t>
            </a:r>
            <a:r>
              <a:rPr lang="en-US" dirty="0"/>
              <a:t> </a:t>
            </a:r>
            <a:r>
              <a:rPr lang="en-US" dirty="0" smtClean="0"/>
              <a:t>3:Phát </a:t>
            </a:r>
            <a:r>
              <a:rPr lang="en-US" dirty="0" err="1" smtClean="0"/>
              <a:t>Triển</a:t>
            </a:r>
            <a:r>
              <a:rPr lang="en-US" dirty="0" smtClean="0"/>
              <a:t> </a:t>
            </a:r>
            <a:r>
              <a:rPr lang="en-US" dirty="0" err="1" smtClean="0"/>
              <a:t>Ứng</a:t>
            </a:r>
            <a:r>
              <a:rPr lang="en-US" dirty="0" smtClean="0"/>
              <a:t> </a:t>
            </a:r>
            <a:r>
              <a:rPr lang="en-US" dirty="0" err="1" smtClean="0"/>
              <a:t>Dụng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2854</Words>
  <Application>WPS Presentation</Application>
  <PresentationFormat>Custom</PresentationFormat>
  <Paragraphs>113</Paragraphs>
  <Slides>11</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Arial</vt:lpstr>
      <vt:lpstr>Calibri</vt:lpstr>
      <vt:lpstr>Noto Sans Symbols</vt:lpstr>
      <vt:lpstr>Segoe Print</vt:lpstr>
      <vt:lpstr>Times New Roman</vt:lpstr>
      <vt:lpstr>Calibri</vt:lpstr>
      <vt:lpstr>Microsoft YaHei</vt:lpstr>
      <vt:lpstr>Arial Unicode MS</vt:lpstr>
      <vt:lpstr>Office Theme</vt:lpstr>
      <vt:lpstr>PowerPoint 演示文稿</vt:lpstr>
      <vt:lpstr>Tóm Tắt </vt:lpstr>
      <vt:lpstr>Chương 1: Giới thiệu </vt:lpstr>
      <vt:lpstr>Chương 1: Giới thiệu </vt:lpstr>
      <vt:lpstr>Chương 1: Giới thiệu </vt:lpstr>
      <vt:lpstr>Chương 2: Thiết Kế Cơ Sở Dữ Liệu</vt:lpstr>
      <vt:lpstr>Chương 2: Thiết Kế Cơ Sở Dữ Liệu</vt:lpstr>
      <vt:lpstr>Chương 2: Thiết Kế Cơ Sở Dữ Liệu</vt:lpstr>
      <vt:lpstr>Chương 3:Phát Triển Ứng Dụng</vt:lpstr>
      <vt:lpstr>SLIDE CUỐI</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MTN</dc:creator>
  <cp:lastModifiedBy>Devil</cp:lastModifiedBy>
  <cp:revision>6</cp:revision>
  <dcterms:created xsi:type="dcterms:W3CDTF">2018-09-01T09:00:00Z</dcterms:created>
  <dcterms:modified xsi:type="dcterms:W3CDTF">2024-05-07T03:05:25Z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F8AA43AA32794C9EBF64710105588F30_12</vt:lpwstr>
  </property>
  <property fmtid="{D5CDD505-2E9C-101B-9397-08002B2CF9AE}" pid="3" name="KSOProductBuildVer">
    <vt:lpwstr>1033-12.2.0.13489</vt:lpwstr>
  </property>
</Properties>
</file>