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699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766" r:id="rId14"/>
    <p:sldId id="767" r:id="rId15"/>
    <p:sldId id="701" r:id="rId16"/>
    <p:sldId id="702" r:id="rId17"/>
    <p:sldId id="679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477"/>
    <a:srgbClr val="2462B0"/>
    <a:srgbClr val="E14A30"/>
    <a:srgbClr val="FDBA14"/>
    <a:srgbClr val="000000"/>
    <a:srgbClr val="D83F3F"/>
    <a:srgbClr val="FFCE33"/>
    <a:srgbClr val="22B1BF"/>
    <a:srgbClr val="499D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>
        <p:scale>
          <a:sx n="83" d="100"/>
          <a:sy n="83" d="100"/>
        </p:scale>
        <p:origin x="-78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6417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260"/>
            <a:ext cx="9144000" cy="1067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  <p:sp>
        <p:nvSpPr>
          <p:cNvPr id="19" name="Rectangle 18"/>
          <p:cNvSpPr/>
          <p:nvPr userDrawn="1"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9041"/>
            <a:ext cx="12200878" cy="695325"/>
          </a:xfrm>
          <a:prstGeom prst="rect">
            <a:avLst/>
          </a:prstGeom>
        </p:spPr>
      </p:pic>
      <p:pic>
        <p:nvPicPr>
          <p:cNvPr id="18" name="Picture 1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76" y="147718"/>
            <a:ext cx="2896235" cy="4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258C-0E73-48C3-933C-EA2F505AD491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A9ED-C2F5-4634-99DA-1F64BC2CCE03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4491-D23A-4D44-A0D8-46DF6ABF3EB1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522A-3971-4BF1-9667-EDA3A9BB227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3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D7-A3AA-4023-84A0-FAD56F0349C0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4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1F0F-7430-454A-9F74-B8317E7CC42E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4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F7E-54AD-4E38-90FC-966443D023B7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8FC8-D19F-45FA-A611-8D55E07343DE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4845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EBD7-5858-49C3-87FA-B91D126E3F5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1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BCF1-3769-480E-97DC-E8A61256B008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E6A0-8760-4DA7-8FEA-8C49DE218130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5ED5B-D85A-4EA5-8204-F6CC04620474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3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FA4AD3-E019-422D-9D5A-14032CCB68DD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77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95544F-8A32-4659-B791-D60CF9734EB3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8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11788-EFA1-42B4-8B7A-94FB00D6153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73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6D2E9-7F45-4FFF-9DC8-062EA49BDB01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207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7366-9773-4F4A-97B4-89CB2B7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FB3954-A1C9-4A4F-8998-B86B221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3906C1-37FF-43E8-B39B-732E3CC496F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9EB47-7A4C-4FDF-83E9-8BB97BD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0CF0F7-ADEB-41AF-A58A-A551B34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</p:spPr>
        <p:txBody>
          <a:bodyPr/>
          <a:lstStyle/>
          <a:p>
            <a:fld id="{BA17BED6-08A9-4142-BDD8-260A93F5C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7236BEB-A70E-4994-80C4-6C0924B8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23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</p:spPr>
        <p:txBody>
          <a:bodyPr/>
          <a:lstStyle/>
          <a:p>
            <a:fld id="{9A641A84-F220-49FB-A1B1-98FF6CFC5A6C}" type="datetime1">
              <a:rPr lang="vi-VN" smtClean="0"/>
              <a:t>13/03/2020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19" y="86227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</p:spPr>
      </p:pic>
      <p:pic>
        <p:nvPicPr>
          <p:cNvPr id="7" name="Picture 6"/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vi-VN" smtClean="0"/>
              <a:t>Bài 1 - Các khái niệm về cơ sở dữ liệu- Mô hình quan hệ thực thể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9" name="Picture 8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89" y="108244"/>
            <a:ext cx="2896235" cy="4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6887-A4C4-459A-9858-87DCA19365F0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13/03/2020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>
                <a:solidFill>
                  <a:prstClr val="black">
                    <a:tint val="75000"/>
                  </a:prstClr>
                </a:solidFill>
              </a:rPr>
              <a:t>Bài 1 - Các khái niệm về cơ sở dữ liệu- Mô hình quan hệ thực thể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4AFE-2503-429A-9F6C-BDE447D713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mailto:tuyensinh@bachkhoa-aptech.edu.vn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ech-worldwi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tech-woldwid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ech-worldwide.com/pages/about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ustomercare@aptech.ac.i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r>
              <a:rPr lang="en-US" sz="4000" b="1" smtClean="0">
                <a:solidFill>
                  <a:schemeClr val="tx1"/>
                </a:solidFill>
              </a:rPr>
              <a:t>Bài </a:t>
            </a:r>
            <a:r>
              <a:rPr lang="en-US" sz="4000" b="1" smtClean="0"/>
              <a:t>4</a:t>
            </a:r>
            <a:r>
              <a:rPr lang="en-US" sz="4000" smtClean="0">
                <a:solidFill>
                  <a:schemeClr val="tx1"/>
                </a:solidFill>
              </a:rPr>
              <a:t/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Tạo Hyperlinks và Anchors</a:t>
            </a:r>
            <a:r>
              <a:rPr lang="en-US" sz="4000" smtClean="0">
                <a:solidFill>
                  <a:schemeClr val="tx1"/>
                </a:solidFill>
              </a:rPr>
              <a:t/>
            </a:r>
            <a:br>
              <a:rPr lang="en-US" sz="4000" smtClean="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524000" y="4692284"/>
            <a:ext cx="9144000" cy="10675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25" y="86869"/>
            <a:ext cx="12057888" cy="54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88" y="49806"/>
            <a:ext cx="10563012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11" dirty="0"/>
              <a:t>LIÊN </a:t>
            </a:r>
            <a:r>
              <a:rPr lang="vi-VN" spc="-71" dirty="0"/>
              <a:t>KẾT </a:t>
            </a:r>
            <a:r>
              <a:rPr lang="vi-VN" spc="-19" dirty="0"/>
              <a:t>TỚI </a:t>
            </a:r>
            <a:r>
              <a:rPr lang="vi-VN" spc="-24" dirty="0"/>
              <a:t>CÁC </a:t>
            </a:r>
            <a:r>
              <a:rPr lang="vi-VN" spc="-11" dirty="0"/>
              <a:t>LOẠI NỘI DUNG</a:t>
            </a:r>
            <a:r>
              <a:rPr lang="vi-VN" spc="71" dirty="0"/>
              <a:t> </a:t>
            </a:r>
            <a:r>
              <a:rPr lang="vi-VN" spc="-5" dirty="0"/>
              <a:t>KHÁC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10</a:t>
            </a:fld>
            <a:endParaRPr dirty="0"/>
          </a:p>
        </p:txBody>
      </p:sp>
      <p:sp>
        <p:nvSpPr>
          <p:cNvPr id="17" name="object 4"/>
          <p:cNvSpPr txBox="1"/>
          <p:nvPr/>
        </p:nvSpPr>
        <p:spPr>
          <a:xfrm>
            <a:off x="552027" y="941881"/>
            <a:ext cx="11029525" cy="356220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341610" marR="6801" indent="-326493" algn="just">
              <a:lnSpc>
                <a:spcPct val="151400"/>
              </a:lnSpc>
              <a:spcBef>
                <a:spcPts val="114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Siêu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cũng có thể được sử dụng để </a:t>
            </a:r>
            <a:r>
              <a:rPr spc="-5" dirty="0">
                <a:latin typeface="Calibri"/>
                <a:cs typeface="Calibri"/>
              </a:rPr>
              <a:t>liên </a:t>
            </a:r>
            <a:r>
              <a:rPr spc="-24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</a:t>
            </a:r>
            <a:r>
              <a:rPr spc="-5" dirty="0">
                <a:latin typeface="Calibri"/>
                <a:cs typeface="Calibri"/>
              </a:rPr>
              <a:t>và </a:t>
            </a:r>
            <a:r>
              <a:rPr dirty="0">
                <a:latin typeface="Calibri"/>
                <a:cs typeface="Calibri"/>
              </a:rPr>
              <a:t>các </a:t>
            </a:r>
            <a:r>
              <a:rPr spc="-11" dirty="0">
                <a:latin typeface="Calibri"/>
                <a:cs typeface="Calibri"/>
              </a:rPr>
              <a:t>tài </a:t>
            </a:r>
            <a:r>
              <a:rPr dirty="0">
                <a:latin typeface="Calibri"/>
                <a:cs typeface="Calibri"/>
              </a:rPr>
              <a:t>liệu  khác.</a:t>
            </a:r>
          </a:p>
          <a:p>
            <a:pPr marL="341610" marR="6047" indent="-326493" algn="just">
              <a:lnSpc>
                <a:spcPct val="151400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Một số loại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thường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trên các trang web sử dụng các siêu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là 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nén (zip)., Các file thực </a:t>
            </a:r>
            <a:r>
              <a:rPr spc="-5" dirty="0">
                <a:latin typeface="Calibri"/>
                <a:cs typeface="Calibri"/>
              </a:rPr>
              <a:t>thi </a:t>
            </a:r>
            <a:r>
              <a:rPr spc="-11" dirty="0">
                <a:latin typeface="Calibri"/>
                <a:cs typeface="Calibri"/>
              </a:rPr>
              <a:t>(exe)., </a:t>
            </a:r>
            <a:r>
              <a:rPr spc="-54" dirty="0">
                <a:latin typeface="Calibri"/>
                <a:cs typeface="Calibri"/>
              </a:rPr>
              <a:t>Tài </a:t>
            </a:r>
            <a:r>
              <a:rPr dirty="0">
                <a:latin typeface="Calibri"/>
                <a:cs typeface="Calibri"/>
              </a:rPr>
              <a:t>liệu (doc.),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trình đọc  </a:t>
            </a:r>
            <a:r>
              <a:rPr spc="5" dirty="0">
                <a:latin typeface="Calibri"/>
                <a:cs typeface="Calibri"/>
              </a:rPr>
              <a:t>PDF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(pdf.)</a:t>
            </a:r>
            <a:endParaRPr dirty="0">
              <a:latin typeface="Calibri"/>
              <a:cs typeface="Calibri"/>
            </a:endParaRPr>
          </a:p>
          <a:p>
            <a:pPr marL="341610" indent="-326493">
              <a:spcBef>
                <a:spcPts val="1357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Siêu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cũng có </a:t>
            </a:r>
            <a:r>
              <a:rPr spc="5" dirty="0">
                <a:latin typeface="Calibri"/>
                <a:cs typeface="Calibri"/>
              </a:rPr>
              <a:t>thể </a:t>
            </a:r>
            <a:r>
              <a:rPr dirty="0">
                <a:latin typeface="Calibri"/>
                <a:cs typeface="Calibri"/>
              </a:rPr>
              <a:t>được sử dụng </a:t>
            </a:r>
            <a:r>
              <a:rPr spc="5" dirty="0">
                <a:latin typeface="Calibri"/>
                <a:cs typeface="Calibri"/>
              </a:rPr>
              <a:t>để </a:t>
            </a:r>
            <a:r>
              <a:rPr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spc="5" dirty="0">
                <a:latin typeface="Calibri"/>
                <a:cs typeface="Calibri"/>
              </a:rPr>
              <a:t>đến </a:t>
            </a:r>
            <a:r>
              <a:rPr dirty="0">
                <a:latin typeface="Calibri"/>
                <a:cs typeface="Calibri"/>
              </a:rPr>
              <a:t>hình </a:t>
            </a:r>
            <a:r>
              <a:rPr spc="5" dirty="0">
                <a:latin typeface="Calibri"/>
                <a:cs typeface="Calibri"/>
              </a:rPr>
              <a:t>ảnh </a:t>
            </a:r>
            <a:r>
              <a:rPr dirty="0">
                <a:latin typeface="Calibri"/>
                <a:cs typeface="Calibri"/>
              </a:rPr>
              <a:t>.jpg </a:t>
            </a:r>
            <a:r>
              <a:rPr spc="-49" dirty="0">
                <a:latin typeface="Calibri"/>
                <a:cs typeface="Calibri"/>
              </a:rPr>
              <a:t>Và</a:t>
            </a:r>
            <a:r>
              <a:rPr spc="-301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.gif.</a:t>
            </a:r>
            <a:endParaRPr dirty="0">
              <a:latin typeface="Calibri"/>
              <a:cs typeface="Calibri"/>
            </a:endParaRPr>
          </a:p>
          <a:p>
            <a:pPr marL="341610" indent="-326493">
              <a:spcBef>
                <a:spcPts val="1357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Để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xác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định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một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tập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thay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vì</a:t>
            </a:r>
            <a:r>
              <a:rPr spc="1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các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web,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tên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của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tập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phải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được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cung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cấp</a:t>
            </a:r>
          </a:p>
          <a:p>
            <a:pPr marL="341610">
              <a:spcBef>
                <a:spcPts val="2857"/>
              </a:spcBef>
            </a:pPr>
            <a:r>
              <a:rPr dirty="0">
                <a:latin typeface="Calibri"/>
                <a:cs typeface="Calibri"/>
              </a:rPr>
              <a:t>trong thẻ </a:t>
            </a:r>
            <a:r>
              <a:rPr spc="5" dirty="0">
                <a:latin typeface="Calibri"/>
                <a:cs typeface="Calibri"/>
              </a:rPr>
              <a:t>&lt;a&gt; như </a:t>
            </a:r>
            <a:r>
              <a:rPr dirty="0">
                <a:latin typeface="Calibri"/>
                <a:cs typeface="Calibri"/>
              </a:rPr>
              <a:t>trong </a:t>
            </a:r>
            <a:r>
              <a:rPr spc="5" dirty="0">
                <a:latin typeface="Calibri"/>
                <a:cs typeface="Calibri"/>
              </a:rPr>
              <a:t>đoạn mã </a:t>
            </a:r>
            <a:r>
              <a:rPr dirty="0">
                <a:latin typeface="Calibri"/>
                <a:cs typeface="Calibri"/>
              </a:rPr>
              <a:t>sau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đây:</a:t>
            </a:r>
          </a:p>
          <a:p>
            <a:pPr marL="341610">
              <a:lnSpc>
                <a:spcPts val="2255"/>
              </a:lnSpc>
              <a:spcBef>
                <a:spcPts val="1142"/>
              </a:spcBef>
            </a:pPr>
            <a:r>
              <a:rPr spc="5" dirty="0">
                <a:latin typeface="Courier New"/>
                <a:cs typeface="Courier New"/>
              </a:rPr>
              <a:t>&lt;a href=”Compressed.zip”&gt;Click to </a:t>
            </a:r>
            <a:r>
              <a:rPr dirty="0">
                <a:latin typeface="Courier New"/>
                <a:cs typeface="Courier New"/>
              </a:rPr>
              <a:t>download</a:t>
            </a:r>
            <a:r>
              <a:rPr spc="11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the</a:t>
            </a:r>
            <a:endParaRPr dirty="0">
              <a:latin typeface="Courier New"/>
              <a:cs typeface="Courier New"/>
            </a:endParaRPr>
          </a:p>
          <a:p>
            <a:pPr marL="341610">
              <a:lnSpc>
                <a:spcPts val="2255"/>
              </a:lnSpc>
            </a:pPr>
            <a:r>
              <a:rPr dirty="0">
                <a:latin typeface="Courier New"/>
                <a:cs typeface="Courier New"/>
              </a:rPr>
              <a:t>compressed </a:t>
            </a:r>
            <a:r>
              <a:rPr spc="5" dirty="0">
                <a:latin typeface="Courier New"/>
                <a:cs typeface="Courier New"/>
              </a:rPr>
              <a:t>zip file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&lt;/a&gt;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2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25" y="86869"/>
            <a:ext cx="12057888" cy="54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88" y="72666"/>
            <a:ext cx="10563012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en-US" spc="-11" dirty="0"/>
              <a:t>TỔNG KẾT</a:t>
            </a:r>
            <a:endParaRPr lang="vi-VN"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11</a:t>
            </a:fld>
            <a:endParaRPr dirty="0"/>
          </a:p>
        </p:txBody>
      </p:sp>
      <p:sp>
        <p:nvSpPr>
          <p:cNvPr id="6" name="object 4"/>
          <p:cNvSpPr txBox="1"/>
          <p:nvPr/>
        </p:nvSpPr>
        <p:spPr>
          <a:xfrm>
            <a:off x="755226" y="846837"/>
            <a:ext cx="10827173" cy="4778222"/>
          </a:xfrm>
          <a:prstGeom prst="rect">
            <a:avLst/>
          </a:prstGeom>
        </p:spPr>
        <p:txBody>
          <a:bodyPr vert="horz" wrap="square" lIns="0" tIns="16628" rIns="0" bIns="0" rtlCol="0">
            <a:spAutoFit/>
          </a:bodyPr>
          <a:lstStyle/>
          <a:p>
            <a:pPr marL="341610" marR="6801" indent="-326493">
              <a:lnSpc>
                <a:spcPct val="100499"/>
              </a:lnSpc>
              <a:spcBef>
                <a:spcPts val="130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Một hyperlink được gọi là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kết. </a:t>
            </a:r>
            <a:r>
              <a:rPr spc="5" dirty="0">
                <a:latin typeface="Calibri"/>
                <a:cs typeface="Calibri"/>
              </a:rPr>
              <a:t>Nó </a:t>
            </a:r>
            <a:r>
              <a:rPr dirty="0">
                <a:latin typeface="Calibri"/>
                <a:cs typeface="Calibri"/>
              </a:rPr>
              <a:t>đề cập đến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trang  web hoặc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phần trong </a:t>
            </a:r>
            <a:r>
              <a:rPr spc="5" dirty="0">
                <a:latin typeface="Calibri"/>
                <a:cs typeface="Calibri"/>
              </a:rPr>
              <a:t>cùng một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Web.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AC1317"/>
              </a:buClr>
              <a:buFont typeface="Wingdings"/>
              <a:buChar char=""/>
            </a:pPr>
            <a:endParaRPr dirty="0">
              <a:latin typeface="Times New Roman"/>
              <a:cs typeface="Times New Roman"/>
            </a:endParaRPr>
          </a:p>
          <a:p>
            <a:pPr marL="341610" indent="-326493">
              <a:spcBef>
                <a:spcPts val="1267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spc="5" dirty="0">
                <a:latin typeface="Calibri"/>
                <a:cs typeface="Calibri"/>
              </a:rPr>
              <a:t>Phần </a:t>
            </a:r>
            <a:r>
              <a:rPr dirty="0">
                <a:latin typeface="Calibri"/>
                <a:cs typeface="Calibri"/>
              </a:rPr>
              <a:t>tử </a:t>
            </a:r>
            <a:r>
              <a:rPr spc="5" dirty="0">
                <a:latin typeface="Calibri"/>
                <a:cs typeface="Calibri"/>
              </a:rPr>
              <a:t>A </a:t>
            </a:r>
            <a:r>
              <a:rPr dirty="0">
                <a:latin typeface="Calibri"/>
                <a:cs typeface="Calibri"/>
              </a:rPr>
              <a:t>(Anchor) được sử </a:t>
            </a:r>
            <a:r>
              <a:rPr spc="5" dirty="0">
                <a:latin typeface="Calibri"/>
                <a:cs typeface="Calibri"/>
              </a:rPr>
              <a:t>dụng để </a:t>
            </a:r>
            <a:r>
              <a:rPr spc="-5" dirty="0">
                <a:latin typeface="Calibri"/>
                <a:cs typeface="Calibri"/>
              </a:rPr>
              <a:t>tạo </a:t>
            </a:r>
            <a:r>
              <a:rPr spc="-19" dirty="0">
                <a:latin typeface="Calibri"/>
                <a:cs typeface="Calibri"/>
              </a:rPr>
              <a:t>ra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siêu liên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 marL="341610" indent="-326493">
              <a:spcBef>
                <a:spcPts val="2982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Thuộc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tính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target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của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các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phần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tử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xác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định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vị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trí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nơi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mà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các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web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liên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kết</a:t>
            </a:r>
            <a:endParaRPr dirty="0">
              <a:latin typeface="Calibri"/>
              <a:cs typeface="Calibri"/>
            </a:endParaRPr>
          </a:p>
          <a:p>
            <a:pPr marL="341610"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sẽ </a:t>
            </a:r>
            <a:r>
              <a:rPr spc="11" dirty="0">
                <a:latin typeface="Calibri"/>
                <a:cs typeface="Calibri"/>
              </a:rPr>
              <a:t>mở </a:t>
            </a:r>
            <a:r>
              <a:rPr spc="-19" dirty="0">
                <a:latin typeface="Calibri"/>
                <a:cs typeface="Calibri"/>
              </a:rPr>
              <a:t>ra </a:t>
            </a:r>
            <a:r>
              <a:rPr dirty="0">
                <a:latin typeface="Calibri"/>
                <a:cs typeface="Calibri"/>
              </a:rPr>
              <a:t>khi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được</a:t>
            </a:r>
            <a:r>
              <a:rPr spc="-136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nhấp.</a:t>
            </a:r>
          </a:p>
          <a:p>
            <a:pPr>
              <a:spcBef>
                <a:spcPts val="60"/>
              </a:spcBef>
            </a:pPr>
            <a:endParaRPr dirty="0">
              <a:latin typeface="Times New Roman"/>
              <a:cs typeface="Times New Roman"/>
            </a:endParaRPr>
          </a:p>
          <a:p>
            <a:pPr marL="341610" marR="6047" indent="-326493">
              <a:lnSpc>
                <a:spcPct val="1010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Đường dẫn tuyệt đối là các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có </a:t>
            </a:r>
            <a:r>
              <a:rPr spc="5" dirty="0">
                <a:latin typeface="Calibri"/>
                <a:cs typeface="Calibri"/>
              </a:rPr>
              <a:t>chứa </a:t>
            </a:r>
            <a:r>
              <a:rPr dirty="0">
                <a:latin typeface="Calibri"/>
                <a:cs typeface="Calibri"/>
              </a:rPr>
              <a:t>các địa chỉ </a:t>
            </a:r>
            <a:r>
              <a:rPr spc="-5" dirty="0">
                <a:latin typeface="Calibri"/>
                <a:cs typeface="Calibri"/>
              </a:rPr>
              <a:t>đầy </a:t>
            </a:r>
            <a:r>
              <a:rPr dirty="0">
                <a:latin typeface="Calibri"/>
                <a:cs typeface="Calibri"/>
              </a:rPr>
              <a:t>đủ để có được </a:t>
            </a:r>
            <a:r>
              <a:rPr spc="5" dirty="0">
                <a:latin typeface="Calibri"/>
                <a:cs typeface="Calibri"/>
              </a:rPr>
              <a:t>một 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web.</a:t>
            </a:r>
          </a:p>
          <a:p>
            <a:pPr>
              <a:spcBef>
                <a:spcPts val="54"/>
              </a:spcBef>
              <a:buClr>
                <a:srgbClr val="AC1317"/>
              </a:buClr>
              <a:buFont typeface="Wingdings"/>
              <a:buChar char=""/>
            </a:pPr>
            <a:endParaRPr dirty="0">
              <a:latin typeface="Times New Roman"/>
              <a:cs typeface="Times New Roman"/>
            </a:endParaRPr>
          </a:p>
          <a:p>
            <a:pPr marL="341610" marR="6801" indent="-326493">
              <a:lnSpc>
                <a:spcPct val="101200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Đường dẫn tương đối là các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được cung cấp khi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của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trang  web là trong </a:t>
            </a:r>
            <a:r>
              <a:rPr spc="5" dirty="0">
                <a:latin typeface="Calibri"/>
                <a:cs typeface="Calibri"/>
              </a:rPr>
              <a:t>cùng thư mục </a:t>
            </a:r>
            <a:r>
              <a:rPr dirty="0">
                <a:latin typeface="Calibri"/>
                <a:cs typeface="Calibri"/>
              </a:rPr>
              <a:t>với trang hiển thị các liên</a:t>
            </a:r>
            <a:r>
              <a:rPr spc="-279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4"/>
              </a:spcBef>
              <a:buClr>
                <a:srgbClr val="AC1317"/>
              </a:buClr>
              <a:buFont typeface="Wingdings"/>
              <a:buChar char=""/>
            </a:pPr>
            <a:endParaRPr dirty="0">
              <a:latin typeface="Times New Roman"/>
              <a:cs typeface="Times New Roman"/>
            </a:endParaRPr>
          </a:p>
          <a:p>
            <a:pPr marL="341610" marR="6047" indent="-326493">
              <a:lnSpc>
                <a:spcPct val="1010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Để thêm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e-mail đến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siêu liên </a:t>
            </a:r>
            <a:r>
              <a:rPr spc="-19" dirty="0">
                <a:latin typeface="Calibri"/>
                <a:cs typeface="Calibri"/>
              </a:rPr>
              <a:t>kết, </a:t>
            </a:r>
            <a:r>
              <a:rPr dirty="0">
                <a:latin typeface="Calibri"/>
                <a:cs typeface="Calibri"/>
              </a:rPr>
              <a:t>các </a:t>
            </a:r>
            <a:r>
              <a:rPr spc="-11" dirty="0">
                <a:latin typeface="Calibri"/>
                <a:cs typeface="Calibri"/>
              </a:rPr>
              <a:t>href </a:t>
            </a:r>
            <a:r>
              <a:rPr spc="5" dirty="0">
                <a:latin typeface="Calibri"/>
                <a:cs typeface="Calibri"/>
              </a:rPr>
              <a:t>= </a:t>
            </a:r>
            <a:r>
              <a:rPr dirty="0">
                <a:latin typeface="Calibri"/>
                <a:cs typeface="Calibri"/>
              </a:rPr>
              <a:t>thuộc tính phải được theo  sau bởi mailto: địa chỉ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email.</a:t>
            </a:r>
          </a:p>
          <a:p>
            <a:pPr marL="341610" marR="7558" indent="-326493" algn="just">
              <a:lnSpc>
                <a:spcPct val="100899"/>
              </a:lnSpc>
              <a:spcBef>
                <a:spcPts val="5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2364" algn="l"/>
              </a:tabLst>
            </a:pPr>
            <a:r>
              <a:rPr dirty="0">
                <a:latin typeface="Calibri"/>
                <a:cs typeface="Calibri"/>
              </a:rPr>
              <a:t>Siêu liên </a:t>
            </a:r>
            <a:r>
              <a:rPr spc="-24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cũng có thể được sử dụng để </a:t>
            </a:r>
            <a:r>
              <a:rPr spc="-5"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</a:t>
            </a:r>
            <a:r>
              <a:rPr spc="-5" dirty="0">
                <a:latin typeface="Calibri"/>
                <a:cs typeface="Calibri"/>
              </a:rPr>
              <a:t>và tài </a:t>
            </a:r>
            <a:r>
              <a:rPr dirty="0">
                <a:latin typeface="Calibri"/>
                <a:cs typeface="Calibri"/>
              </a:rPr>
              <a:t>liệu như các 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nén </a:t>
            </a:r>
            <a:r>
              <a:rPr spc="-5" dirty="0">
                <a:latin typeface="Calibri"/>
                <a:cs typeface="Calibri"/>
              </a:rPr>
              <a:t>(zip)., </a:t>
            </a:r>
            <a:r>
              <a:rPr dirty="0">
                <a:latin typeface="Calibri"/>
                <a:cs typeface="Calibri"/>
              </a:rPr>
              <a:t>Các file thực thi </a:t>
            </a:r>
            <a:r>
              <a:rPr spc="-11" dirty="0">
                <a:latin typeface="Calibri"/>
                <a:cs typeface="Calibri"/>
              </a:rPr>
              <a:t>(exe)., </a:t>
            </a:r>
            <a:r>
              <a:rPr spc="-49" dirty="0">
                <a:latin typeface="Calibri"/>
                <a:cs typeface="Calibri"/>
              </a:rPr>
              <a:t>Tài </a:t>
            </a:r>
            <a:r>
              <a:rPr dirty="0">
                <a:latin typeface="Calibri"/>
                <a:cs typeface="Calibri"/>
              </a:rPr>
              <a:t>liệu (doc.),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trình </a:t>
            </a:r>
            <a:r>
              <a:rPr spc="5" dirty="0">
                <a:latin typeface="Calibri"/>
                <a:cs typeface="Calibri"/>
              </a:rPr>
              <a:t>đọc PDF  </a:t>
            </a:r>
            <a:r>
              <a:rPr spc="-19" dirty="0">
                <a:latin typeface="Calibri"/>
                <a:cs typeface="Calibri"/>
              </a:rPr>
              <a:t>(pdf.).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27" y="86869"/>
            <a:ext cx="11956287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188" y="30756"/>
            <a:ext cx="2744047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GIỚI</a:t>
            </a:r>
            <a:r>
              <a:rPr lang="vi-VN" spc="-95" dirty="0"/>
              <a:t> </a:t>
            </a:r>
            <a:r>
              <a:rPr lang="vi-VN" spc="-5" dirty="0"/>
              <a:t>THIỆU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0619" y="1154431"/>
            <a:ext cx="11175999" cy="643256"/>
          </a:xfrm>
          <a:custGeom>
            <a:avLst/>
            <a:gdLst/>
            <a:ahLst/>
            <a:cxnLst/>
            <a:rect l="l" t="t" r="r" b="b"/>
            <a:pathLst>
              <a:path w="8382000" h="475614">
                <a:moveTo>
                  <a:pt x="8302752" y="0"/>
                </a:moveTo>
                <a:lnTo>
                  <a:pt x="79247" y="0"/>
                </a:lnTo>
                <a:lnTo>
                  <a:pt x="48402" y="6221"/>
                </a:lnTo>
                <a:lnTo>
                  <a:pt x="23212" y="23193"/>
                </a:lnTo>
                <a:lnTo>
                  <a:pt x="6228" y="48381"/>
                </a:lnTo>
                <a:lnTo>
                  <a:pt x="0" y="79247"/>
                </a:lnTo>
                <a:lnTo>
                  <a:pt x="0" y="396239"/>
                </a:lnTo>
                <a:lnTo>
                  <a:pt x="6228" y="427106"/>
                </a:lnTo>
                <a:lnTo>
                  <a:pt x="23212" y="452294"/>
                </a:lnTo>
                <a:lnTo>
                  <a:pt x="48402" y="469266"/>
                </a:lnTo>
                <a:lnTo>
                  <a:pt x="79247" y="475488"/>
                </a:lnTo>
                <a:lnTo>
                  <a:pt x="8302752" y="475488"/>
                </a:lnTo>
                <a:lnTo>
                  <a:pt x="8333618" y="469266"/>
                </a:lnTo>
                <a:lnTo>
                  <a:pt x="8358806" y="452294"/>
                </a:lnTo>
                <a:lnTo>
                  <a:pt x="8375778" y="427106"/>
                </a:lnTo>
                <a:lnTo>
                  <a:pt x="8382000" y="396239"/>
                </a:lnTo>
                <a:lnTo>
                  <a:pt x="8382000" y="79247"/>
                </a:lnTo>
                <a:lnTo>
                  <a:pt x="8375778" y="48381"/>
                </a:lnTo>
                <a:lnTo>
                  <a:pt x="8358806" y="23193"/>
                </a:lnTo>
                <a:lnTo>
                  <a:pt x="8333618" y="6221"/>
                </a:lnTo>
                <a:lnTo>
                  <a:pt x="8302752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619" y="2128267"/>
            <a:ext cx="11175999" cy="580643"/>
          </a:xfrm>
          <a:custGeom>
            <a:avLst/>
            <a:gdLst/>
            <a:ahLst/>
            <a:cxnLst/>
            <a:rect l="l" t="t" r="r" b="b"/>
            <a:pathLst>
              <a:path w="8382000" h="469900">
                <a:moveTo>
                  <a:pt x="8303767" y="0"/>
                </a:moveTo>
                <a:lnTo>
                  <a:pt x="78231" y="0"/>
                </a:lnTo>
                <a:lnTo>
                  <a:pt x="47780" y="6151"/>
                </a:lnTo>
                <a:lnTo>
                  <a:pt x="22913" y="22923"/>
                </a:lnTo>
                <a:lnTo>
                  <a:pt x="6147" y="47791"/>
                </a:lnTo>
                <a:lnTo>
                  <a:pt x="0" y="78232"/>
                </a:lnTo>
                <a:lnTo>
                  <a:pt x="0" y="391160"/>
                </a:lnTo>
                <a:lnTo>
                  <a:pt x="6147" y="421600"/>
                </a:lnTo>
                <a:lnTo>
                  <a:pt x="22913" y="446468"/>
                </a:lnTo>
                <a:lnTo>
                  <a:pt x="47780" y="463240"/>
                </a:lnTo>
                <a:lnTo>
                  <a:pt x="78231" y="469392"/>
                </a:lnTo>
                <a:lnTo>
                  <a:pt x="8303767" y="469392"/>
                </a:lnTo>
                <a:lnTo>
                  <a:pt x="8334208" y="463240"/>
                </a:lnTo>
                <a:lnTo>
                  <a:pt x="8359076" y="446468"/>
                </a:lnTo>
                <a:lnTo>
                  <a:pt x="8375848" y="421600"/>
                </a:lnTo>
                <a:lnTo>
                  <a:pt x="8382000" y="391160"/>
                </a:lnTo>
                <a:lnTo>
                  <a:pt x="8382000" y="78232"/>
                </a:lnTo>
                <a:lnTo>
                  <a:pt x="8375848" y="47791"/>
                </a:lnTo>
                <a:lnTo>
                  <a:pt x="8359076" y="22923"/>
                </a:lnTo>
                <a:lnTo>
                  <a:pt x="8334208" y="6151"/>
                </a:lnTo>
                <a:lnTo>
                  <a:pt x="8303767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19" y="3033416"/>
            <a:ext cx="11175999" cy="647043"/>
          </a:xfrm>
          <a:custGeom>
            <a:avLst/>
            <a:gdLst/>
            <a:ahLst/>
            <a:cxnLst/>
            <a:rect l="l" t="t" r="r" b="b"/>
            <a:pathLst>
              <a:path w="8382000" h="588645">
                <a:moveTo>
                  <a:pt x="8283956" y="0"/>
                </a:moveTo>
                <a:lnTo>
                  <a:pt x="98043" y="0"/>
                </a:lnTo>
                <a:lnTo>
                  <a:pt x="59878" y="7711"/>
                </a:lnTo>
                <a:lnTo>
                  <a:pt x="28714" y="28733"/>
                </a:lnTo>
                <a:lnTo>
                  <a:pt x="7704" y="59900"/>
                </a:lnTo>
                <a:lnTo>
                  <a:pt x="0" y="98043"/>
                </a:lnTo>
                <a:lnTo>
                  <a:pt x="0" y="490219"/>
                </a:lnTo>
                <a:lnTo>
                  <a:pt x="7704" y="528363"/>
                </a:lnTo>
                <a:lnTo>
                  <a:pt x="28714" y="559530"/>
                </a:lnTo>
                <a:lnTo>
                  <a:pt x="59878" y="580552"/>
                </a:lnTo>
                <a:lnTo>
                  <a:pt x="98043" y="588263"/>
                </a:lnTo>
                <a:lnTo>
                  <a:pt x="8283956" y="588263"/>
                </a:lnTo>
                <a:lnTo>
                  <a:pt x="8322099" y="580552"/>
                </a:lnTo>
                <a:lnTo>
                  <a:pt x="8353266" y="559530"/>
                </a:lnTo>
                <a:lnTo>
                  <a:pt x="8374288" y="528363"/>
                </a:lnTo>
                <a:lnTo>
                  <a:pt x="8382000" y="490219"/>
                </a:lnTo>
                <a:lnTo>
                  <a:pt x="8382000" y="98043"/>
                </a:lnTo>
                <a:lnTo>
                  <a:pt x="8374288" y="59900"/>
                </a:lnTo>
                <a:lnTo>
                  <a:pt x="8353266" y="28733"/>
                </a:lnTo>
                <a:lnTo>
                  <a:pt x="8322099" y="7711"/>
                </a:lnTo>
                <a:lnTo>
                  <a:pt x="8283956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619" y="2841498"/>
            <a:ext cx="11175999" cy="838962"/>
          </a:xfrm>
          <a:custGeom>
            <a:avLst/>
            <a:gdLst/>
            <a:ahLst/>
            <a:cxnLst/>
            <a:rect l="l" t="t" r="r" b="b"/>
            <a:pathLst>
              <a:path w="8382000" h="588645">
                <a:moveTo>
                  <a:pt x="0" y="98043"/>
                </a:moveTo>
                <a:lnTo>
                  <a:pt x="7704" y="59900"/>
                </a:lnTo>
                <a:lnTo>
                  <a:pt x="28714" y="28733"/>
                </a:lnTo>
                <a:lnTo>
                  <a:pt x="59878" y="7711"/>
                </a:lnTo>
                <a:lnTo>
                  <a:pt x="98043" y="0"/>
                </a:lnTo>
                <a:lnTo>
                  <a:pt x="8283956" y="0"/>
                </a:lnTo>
                <a:lnTo>
                  <a:pt x="8322099" y="7711"/>
                </a:lnTo>
                <a:lnTo>
                  <a:pt x="8353266" y="28733"/>
                </a:lnTo>
                <a:lnTo>
                  <a:pt x="8374288" y="59900"/>
                </a:lnTo>
                <a:lnTo>
                  <a:pt x="8382000" y="98043"/>
                </a:lnTo>
                <a:lnTo>
                  <a:pt x="8382000" y="490219"/>
                </a:lnTo>
                <a:lnTo>
                  <a:pt x="8374288" y="528363"/>
                </a:lnTo>
                <a:lnTo>
                  <a:pt x="8353266" y="559530"/>
                </a:lnTo>
                <a:lnTo>
                  <a:pt x="8322099" y="580552"/>
                </a:lnTo>
                <a:lnTo>
                  <a:pt x="8283956" y="588263"/>
                </a:lnTo>
                <a:lnTo>
                  <a:pt x="98043" y="588263"/>
                </a:lnTo>
                <a:lnTo>
                  <a:pt x="59878" y="580552"/>
                </a:lnTo>
                <a:lnTo>
                  <a:pt x="28714" y="559530"/>
                </a:lnTo>
                <a:lnTo>
                  <a:pt x="7704" y="528363"/>
                </a:lnTo>
                <a:lnTo>
                  <a:pt x="0" y="490219"/>
                </a:lnTo>
                <a:lnTo>
                  <a:pt x="0" y="980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619" y="3944665"/>
            <a:ext cx="11175999" cy="739140"/>
          </a:xfrm>
          <a:custGeom>
            <a:avLst/>
            <a:gdLst/>
            <a:ahLst/>
            <a:cxnLst/>
            <a:rect l="l" t="t" r="r" b="b"/>
            <a:pathLst>
              <a:path w="8382000" h="556260">
                <a:moveTo>
                  <a:pt x="8289290" y="0"/>
                </a:moveTo>
                <a:lnTo>
                  <a:pt x="92709" y="0"/>
                </a:lnTo>
                <a:lnTo>
                  <a:pt x="56621" y="7288"/>
                </a:lnTo>
                <a:lnTo>
                  <a:pt x="27152" y="27162"/>
                </a:lnTo>
                <a:lnTo>
                  <a:pt x="7285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85" y="499627"/>
                </a:lnTo>
                <a:lnTo>
                  <a:pt x="27152" y="529097"/>
                </a:lnTo>
                <a:lnTo>
                  <a:pt x="56621" y="548971"/>
                </a:lnTo>
                <a:lnTo>
                  <a:pt x="92709" y="556260"/>
                </a:lnTo>
                <a:lnTo>
                  <a:pt x="8289290" y="556260"/>
                </a:lnTo>
                <a:lnTo>
                  <a:pt x="8325367" y="548971"/>
                </a:lnTo>
                <a:lnTo>
                  <a:pt x="8354837" y="529097"/>
                </a:lnTo>
                <a:lnTo>
                  <a:pt x="8374711" y="499627"/>
                </a:lnTo>
                <a:lnTo>
                  <a:pt x="8382000" y="463550"/>
                </a:lnTo>
                <a:lnTo>
                  <a:pt x="8382000" y="92710"/>
                </a:lnTo>
                <a:lnTo>
                  <a:pt x="8374711" y="56632"/>
                </a:lnTo>
                <a:lnTo>
                  <a:pt x="8354837" y="27162"/>
                </a:lnTo>
                <a:lnTo>
                  <a:pt x="8325367" y="7288"/>
                </a:lnTo>
                <a:lnTo>
                  <a:pt x="8289290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990" y="1383029"/>
            <a:ext cx="11071625" cy="3300776"/>
          </a:xfrm>
          <a:prstGeom prst="rect">
            <a:avLst/>
          </a:prstGeom>
        </p:spPr>
        <p:txBody>
          <a:bodyPr vert="horz" wrap="square" lIns="0" tIns="15114" rIns="0" bIns="0" rtlCol="0">
            <a:spAutoFit/>
          </a:bodyPr>
          <a:lstStyle/>
          <a:p>
            <a:pPr marL="15114">
              <a:spcBef>
                <a:spcPts val="119"/>
              </a:spcBef>
            </a:pPr>
            <a:r>
              <a:rPr spc="-5" dirty="0">
                <a:latin typeface="Arial"/>
                <a:cs typeface="Arial"/>
              </a:rPr>
              <a:t>Nội dung </a:t>
            </a:r>
            <a:r>
              <a:rPr dirty="0">
                <a:latin typeface="Arial"/>
                <a:cs typeface="Arial"/>
              </a:rPr>
              <a:t>văn </a:t>
            </a:r>
            <a:r>
              <a:rPr spc="-5" dirty="0">
                <a:latin typeface="Arial"/>
                <a:cs typeface="Arial"/>
              </a:rPr>
              <a:t>bản </a:t>
            </a:r>
            <a:r>
              <a:rPr dirty="0">
                <a:latin typeface="Arial"/>
                <a:cs typeface="Arial"/>
              </a:rPr>
              <a:t>của </a:t>
            </a:r>
            <a:r>
              <a:rPr spc="-5" dirty="0">
                <a:latin typeface="Arial"/>
                <a:cs typeface="Arial"/>
              </a:rPr>
              <a:t>trang </a:t>
            </a:r>
            <a:r>
              <a:rPr spc="-19" dirty="0">
                <a:latin typeface="Arial"/>
                <a:cs typeface="Arial"/>
              </a:rPr>
              <a:t>web </a:t>
            </a:r>
            <a:r>
              <a:rPr spc="-5" dirty="0">
                <a:latin typeface="Arial"/>
                <a:cs typeface="Arial"/>
              </a:rPr>
              <a:t>là một phần quan trọng </a:t>
            </a:r>
            <a:r>
              <a:rPr dirty="0">
                <a:latin typeface="Arial"/>
                <a:cs typeface="Arial"/>
              </a:rPr>
              <a:t>của </a:t>
            </a:r>
            <a:r>
              <a:rPr spc="-5" dirty="0">
                <a:latin typeface="Arial"/>
                <a:cs typeface="Arial"/>
              </a:rPr>
              <a:t>một trang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web.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5114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Văn bản </a:t>
            </a:r>
            <a:r>
              <a:rPr spc="-11" dirty="0">
                <a:latin typeface="Arial"/>
                <a:cs typeface="Arial"/>
              </a:rPr>
              <a:t>phải </a:t>
            </a:r>
            <a:r>
              <a:rPr spc="-5" dirty="0">
                <a:latin typeface="Arial"/>
                <a:cs typeface="Arial"/>
              </a:rPr>
              <a:t>được hấp dẫn, dễ đọc, </a:t>
            </a:r>
            <a:r>
              <a:rPr dirty="0">
                <a:latin typeface="Arial"/>
                <a:cs typeface="Arial"/>
              </a:rPr>
              <a:t>và </a:t>
            </a:r>
            <a:r>
              <a:rPr spc="-5" dirty="0">
                <a:latin typeface="Arial"/>
                <a:cs typeface="Arial"/>
              </a:rPr>
              <a:t>nên ngắn </a:t>
            </a:r>
            <a:r>
              <a:rPr dirty="0">
                <a:latin typeface="Arial"/>
                <a:cs typeface="Arial"/>
              </a:rPr>
              <a:t>và </a:t>
            </a:r>
            <a:r>
              <a:rPr spc="-5" dirty="0">
                <a:latin typeface="Arial"/>
                <a:cs typeface="Arial"/>
              </a:rPr>
              <a:t>sắc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nét.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4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21918" marR="6047">
              <a:lnSpc>
                <a:spcPts val="2238"/>
              </a:lnSpc>
            </a:pPr>
            <a:r>
              <a:rPr dirty="0">
                <a:latin typeface="Arial"/>
                <a:cs typeface="Arial"/>
              </a:rPr>
              <a:t>Tùy </a:t>
            </a:r>
            <a:r>
              <a:rPr spc="-5" dirty="0">
                <a:latin typeface="Arial"/>
                <a:cs typeface="Arial"/>
              </a:rPr>
              <a:t>chọn định dạng </a:t>
            </a:r>
            <a:r>
              <a:rPr dirty="0">
                <a:latin typeface="Arial"/>
                <a:cs typeface="Arial"/>
              </a:rPr>
              <a:t>văn </a:t>
            </a:r>
            <a:r>
              <a:rPr spc="-5" dirty="0">
                <a:latin typeface="Arial"/>
                <a:cs typeface="Arial"/>
              </a:rPr>
              <a:t>bản như in đậm, in </a:t>
            </a:r>
            <a:r>
              <a:rPr spc="-11" dirty="0">
                <a:latin typeface="Arial"/>
                <a:cs typeface="Arial"/>
              </a:rPr>
              <a:t>nghiêng, </a:t>
            </a:r>
            <a:r>
              <a:rPr spc="-5" dirty="0">
                <a:latin typeface="Arial"/>
                <a:cs typeface="Arial"/>
              </a:rPr>
              <a:t>superscript, subscript, </a:t>
            </a:r>
            <a:r>
              <a:rPr dirty="0">
                <a:latin typeface="Arial"/>
                <a:cs typeface="Arial"/>
              </a:rPr>
              <a:t>và  </a:t>
            </a:r>
            <a:r>
              <a:rPr spc="-5" dirty="0">
                <a:latin typeface="Arial"/>
                <a:cs typeface="Arial"/>
              </a:rPr>
              <a:t>như </a:t>
            </a:r>
            <a:r>
              <a:rPr dirty="0">
                <a:latin typeface="Arial"/>
                <a:cs typeface="Arial"/>
              </a:rPr>
              <a:t>vậy </a:t>
            </a:r>
            <a:r>
              <a:rPr spc="-5" dirty="0">
                <a:latin typeface="Arial"/>
                <a:cs typeface="Arial"/>
              </a:rPr>
              <a:t>phải được áp dụng để thu hút </a:t>
            </a:r>
            <a:r>
              <a:rPr dirty="0">
                <a:latin typeface="Arial"/>
                <a:cs typeface="Arial"/>
              </a:rPr>
              <a:t>sự </a:t>
            </a:r>
            <a:r>
              <a:rPr spc="-5" dirty="0">
                <a:latin typeface="Arial"/>
                <a:cs typeface="Arial"/>
              </a:rPr>
              <a:t>chú </a:t>
            </a:r>
            <a:r>
              <a:rPr dirty="0">
                <a:latin typeface="Arial"/>
                <a:cs typeface="Arial"/>
              </a:rPr>
              <a:t>ý của </a:t>
            </a:r>
            <a:r>
              <a:rPr spc="-11" dirty="0">
                <a:latin typeface="Arial"/>
                <a:cs typeface="Arial"/>
              </a:rPr>
              <a:t>người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dùng.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650">
              <a:lnSpc>
                <a:spcPts val="2409"/>
              </a:lnSpc>
            </a:pPr>
            <a:r>
              <a:rPr spc="-5" dirty="0">
                <a:latin typeface="Arial"/>
                <a:cs typeface="Arial"/>
              </a:rPr>
              <a:t>Màu nền </a:t>
            </a:r>
            <a:r>
              <a:rPr dirty="0">
                <a:latin typeface="Arial"/>
                <a:cs typeface="Arial"/>
              </a:rPr>
              <a:t>và </a:t>
            </a:r>
            <a:r>
              <a:rPr spc="-5" dirty="0">
                <a:latin typeface="Arial"/>
                <a:cs typeface="Arial"/>
              </a:rPr>
              <a:t>hình </a:t>
            </a:r>
            <a:r>
              <a:rPr spc="-11" dirty="0">
                <a:latin typeface="Arial"/>
                <a:cs typeface="Arial"/>
              </a:rPr>
              <a:t>ảnh </a:t>
            </a:r>
            <a:r>
              <a:rPr spc="-5" dirty="0">
                <a:latin typeface="Arial"/>
                <a:cs typeface="Arial"/>
              </a:rPr>
              <a:t>của trang </a:t>
            </a:r>
            <a:r>
              <a:rPr spc="-24" dirty="0">
                <a:latin typeface="Arial"/>
                <a:cs typeface="Arial"/>
              </a:rPr>
              <a:t>web </a:t>
            </a:r>
            <a:r>
              <a:rPr dirty="0">
                <a:latin typeface="Arial"/>
                <a:cs typeface="Arial"/>
              </a:rPr>
              <a:t>có </a:t>
            </a:r>
            <a:r>
              <a:rPr spc="-5" dirty="0">
                <a:latin typeface="Arial"/>
                <a:cs typeface="Arial"/>
              </a:rPr>
              <a:t>thể được </a:t>
            </a:r>
            <a:r>
              <a:rPr spc="-11" dirty="0">
                <a:latin typeface="Arial"/>
                <a:cs typeface="Arial"/>
              </a:rPr>
              <a:t>xác định bằng </a:t>
            </a:r>
            <a:r>
              <a:rPr spc="-5" dirty="0">
                <a:latin typeface="Arial"/>
                <a:cs typeface="Arial"/>
              </a:rPr>
              <a:t>cách </a:t>
            </a:r>
            <a:r>
              <a:rPr dirty="0">
                <a:latin typeface="Arial"/>
                <a:cs typeface="Arial"/>
              </a:rPr>
              <a:t>sử</a:t>
            </a:r>
            <a:r>
              <a:rPr spc="220" dirty="0">
                <a:latin typeface="Arial"/>
                <a:cs typeface="Arial"/>
              </a:rPr>
              <a:t> </a:t>
            </a:r>
            <a:r>
              <a:rPr spc="-11" dirty="0">
                <a:latin typeface="Arial"/>
                <a:cs typeface="Arial"/>
              </a:rPr>
              <a:t>dụng</a:t>
            </a:r>
            <a:endParaRPr dirty="0">
              <a:latin typeface="Arial"/>
              <a:cs typeface="Arial"/>
            </a:endParaRPr>
          </a:p>
          <a:p>
            <a:pPr marL="19650">
              <a:lnSpc>
                <a:spcPts val="2409"/>
              </a:lnSpc>
            </a:pPr>
            <a:r>
              <a:rPr dirty="0">
                <a:latin typeface="Arial"/>
                <a:cs typeface="Arial"/>
              </a:rPr>
              <a:t>HTML.</a:t>
            </a:r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3</a:t>
            </a:r>
            <a:r>
              <a:rPr lang="vi-VN" smtClean="0"/>
              <a:t> -</a:t>
            </a:r>
            <a:r>
              <a:rPr lang="en-US" smtClean="0"/>
              <a:t> Định dạng văn bản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1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27" y="86869"/>
            <a:ext cx="11956287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6" y="65046"/>
            <a:ext cx="5212081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CÁC THẺ TIÊU ĐỀ</a:t>
            </a:r>
            <a:r>
              <a:rPr lang="vi-VN" spc="-90" dirty="0"/>
              <a:t> </a:t>
            </a:r>
            <a:r>
              <a:rPr lang="vi-VN" spc="-5" dirty="0"/>
              <a:t>1-2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0619" y="1219961"/>
            <a:ext cx="11175999" cy="483235"/>
          </a:xfrm>
          <a:custGeom>
            <a:avLst/>
            <a:gdLst/>
            <a:ahLst/>
            <a:cxnLst/>
            <a:rect l="l" t="t" r="r" b="b"/>
            <a:pathLst>
              <a:path w="8382000" h="483235">
                <a:moveTo>
                  <a:pt x="8301482" y="0"/>
                </a:moveTo>
                <a:lnTo>
                  <a:pt x="80517" y="0"/>
                </a:lnTo>
                <a:lnTo>
                  <a:pt x="49179" y="6330"/>
                </a:lnTo>
                <a:lnTo>
                  <a:pt x="23585" y="23590"/>
                </a:lnTo>
                <a:lnTo>
                  <a:pt x="6328" y="49184"/>
                </a:lnTo>
                <a:lnTo>
                  <a:pt x="0" y="80517"/>
                </a:lnTo>
                <a:lnTo>
                  <a:pt x="0" y="402589"/>
                </a:lnTo>
                <a:lnTo>
                  <a:pt x="6328" y="433923"/>
                </a:lnTo>
                <a:lnTo>
                  <a:pt x="23585" y="459517"/>
                </a:lnTo>
                <a:lnTo>
                  <a:pt x="49179" y="476777"/>
                </a:lnTo>
                <a:lnTo>
                  <a:pt x="80517" y="483108"/>
                </a:lnTo>
                <a:lnTo>
                  <a:pt x="8301482" y="483108"/>
                </a:lnTo>
                <a:lnTo>
                  <a:pt x="8332815" y="476777"/>
                </a:lnTo>
                <a:lnTo>
                  <a:pt x="8358409" y="459517"/>
                </a:lnTo>
                <a:lnTo>
                  <a:pt x="8375669" y="433923"/>
                </a:lnTo>
                <a:lnTo>
                  <a:pt x="8382000" y="402589"/>
                </a:lnTo>
                <a:lnTo>
                  <a:pt x="8382000" y="80517"/>
                </a:lnTo>
                <a:lnTo>
                  <a:pt x="8375669" y="49184"/>
                </a:lnTo>
                <a:lnTo>
                  <a:pt x="8358409" y="23590"/>
                </a:lnTo>
                <a:lnTo>
                  <a:pt x="8332815" y="6330"/>
                </a:lnTo>
                <a:lnTo>
                  <a:pt x="8301482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9" y="1219961"/>
            <a:ext cx="11175999" cy="483235"/>
          </a:xfrm>
          <a:custGeom>
            <a:avLst/>
            <a:gdLst/>
            <a:ahLst/>
            <a:cxnLst/>
            <a:rect l="l" t="t" r="r" b="b"/>
            <a:pathLst>
              <a:path w="8382000" h="483235">
                <a:moveTo>
                  <a:pt x="0" y="80517"/>
                </a:moveTo>
                <a:lnTo>
                  <a:pt x="6328" y="49184"/>
                </a:lnTo>
                <a:lnTo>
                  <a:pt x="23585" y="23590"/>
                </a:lnTo>
                <a:lnTo>
                  <a:pt x="49179" y="6330"/>
                </a:lnTo>
                <a:lnTo>
                  <a:pt x="80517" y="0"/>
                </a:lnTo>
                <a:lnTo>
                  <a:pt x="8301482" y="0"/>
                </a:lnTo>
                <a:lnTo>
                  <a:pt x="8332815" y="6330"/>
                </a:lnTo>
                <a:lnTo>
                  <a:pt x="8358409" y="23590"/>
                </a:lnTo>
                <a:lnTo>
                  <a:pt x="8375669" y="49184"/>
                </a:lnTo>
                <a:lnTo>
                  <a:pt x="8382000" y="80517"/>
                </a:lnTo>
                <a:lnTo>
                  <a:pt x="8382000" y="402589"/>
                </a:lnTo>
                <a:lnTo>
                  <a:pt x="8375669" y="433923"/>
                </a:lnTo>
                <a:lnTo>
                  <a:pt x="8358409" y="459517"/>
                </a:lnTo>
                <a:lnTo>
                  <a:pt x="8332815" y="476777"/>
                </a:lnTo>
                <a:lnTo>
                  <a:pt x="8301482" y="483108"/>
                </a:lnTo>
                <a:lnTo>
                  <a:pt x="80517" y="483108"/>
                </a:lnTo>
                <a:lnTo>
                  <a:pt x="49179" y="476777"/>
                </a:lnTo>
                <a:lnTo>
                  <a:pt x="23585" y="459517"/>
                </a:lnTo>
                <a:lnTo>
                  <a:pt x="6328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619" y="1905002"/>
            <a:ext cx="11175999" cy="475615"/>
          </a:xfrm>
          <a:custGeom>
            <a:avLst/>
            <a:gdLst/>
            <a:ahLst/>
            <a:cxnLst/>
            <a:rect l="l" t="t" r="r" b="b"/>
            <a:pathLst>
              <a:path w="8382000" h="475614">
                <a:moveTo>
                  <a:pt x="8302752" y="0"/>
                </a:moveTo>
                <a:lnTo>
                  <a:pt x="79247" y="0"/>
                </a:lnTo>
                <a:lnTo>
                  <a:pt x="48402" y="6221"/>
                </a:lnTo>
                <a:lnTo>
                  <a:pt x="23212" y="23193"/>
                </a:lnTo>
                <a:lnTo>
                  <a:pt x="6228" y="48381"/>
                </a:lnTo>
                <a:lnTo>
                  <a:pt x="0" y="79248"/>
                </a:lnTo>
                <a:lnTo>
                  <a:pt x="0" y="396239"/>
                </a:lnTo>
                <a:lnTo>
                  <a:pt x="6228" y="427106"/>
                </a:lnTo>
                <a:lnTo>
                  <a:pt x="23212" y="452294"/>
                </a:lnTo>
                <a:lnTo>
                  <a:pt x="48402" y="469266"/>
                </a:lnTo>
                <a:lnTo>
                  <a:pt x="79247" y="475488"/>
                </a:lnTo>
                <a:lnTo>
                  <a:pt x="8302752" y="475488"/>
                </a:lnTo>
                <a:lnTo>
                  <a:pt x="8333618" y="469266"/>
                </a:lnTo>
                <a:lnTo>
                  <a:pt x="8358806" y="452294"/>
                </a:lnTo>
                <a:lnTo>
                  <a:pt x="8375778" y="427106"/>
                </a:lnTo>
                <a:lnTo>
                  <a:pt x="8382000" y="396239"/>
                </a:lnTo>
                <a:lnTo>
                  <a:pt x="8382000" y="79248"/>
                </a:lnTo>
                <a:lnTo>
                  <a:pt x="8375778" y="48381"/>
                </a:lnTo>
                <a:lnTo>
                  <a:pt x="8358806" y="23193"/>
                </a:lnTo>
                <a:lnTo>
                  <a:pt x="8333618" y="6221"/>
                </a:lnTo>
                <a:lnTo>
                  <a:pt x="8302752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619" y="1905000"/>
            <a:ext cx="11175999" cy="475615"/>
          </a:xfrm>
          <a:custGeom>
            <a:avLst/>
            <a:gdLst/>
            <a:ahLst/>
            <a:cxnLst/>
            <a:rect l="l" t="t" r="r" b="b"/>
            <a:pathLst>
              <a:path w="8382000" h="475614">
                <a:moveTo>
                  <a:pt x="0" y="79248"/>
                </a:moveTo>
                <a:lnTo>
                  <a:pt x="6228" y="48381"/>
                </a:lnTo>
                <a:lnTo>
                  <a:pt x="23212" y="23193"/>
                </a:lnTo>
                <a:lnTo>
                  <a:pt x="48402" y="6221"/>
                </a:lnTo>
                <a:lnTo>
                  <a:pt x="79247" y="0"/>
                </a:lnTo>
                <a:lnTo>
                  <a:pt x="8302752" y="0"/>
                </a:lnTo>
                <a:lnTo>
                  <a:pt x="8333618" y="6221"/>
                </a:lnTo>
                <a:lnTo>
                  <a:pt x="8358806" y="23193"/>
                </a:lnTo>
                <a:lnTo>
                  <a:pt x="8375778" y="48381"/>
                </a:lnTo>
                <a:lnTo>
                  <a:pt x="8382000" y="79248"/>
                </a:lnTo>
                <a:lnTo>
                  <a:pt x="8382000" y="396239"/>
                </a:lnTo>
                <a:lnTo>
                  <a:pt x="8375778" y="427106"/>
                </a:lnTo>
                <a:lnTo>
                  <a:pt x="8358806" y="452294"/>
                </a:lnTo>
                <a:lnTo>
                  <a:pt x="8333618" y="469266"/>
                </a:lnTo>
                <a:lnTo>
                  <a:pt x="8302752" y="475488"/>
                </a:lnTo>
                <a:lnTo>
                  <a:pt x="79247" y="475488"/>
                </a:lnTo>
                <a:lnTo>
                  <a:pt x="48402" y="469266"/>
                </a:lnTo>
                <a:lnTo>
                  <a:pt x="23212" y="452294"/>
                </a:lnTo>
                <a:lnTo>
                  <a:pt x="6228" y="427106"/>
                </a:lnTo>
                <a:lnTo>
                  <a:pt x="0" y="396239"/>
                </a:lnTo>
                <a:lnTo>
                  <a:pt x="0" y="792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19" y="2590801"/>
            <a:ext cx="11175999" cy="506094"/>
          </a:xfrm>
          <a:custGeom>
            <a:avLst/>
            <a:gdLst/>
            <a:ahLst/>
            <a:cxnLst/>
            <a:rect l="l" t="t" r="r" b="b"/>
            <a:pathLst>
              <a:path w="8382000" h="506094">
                <a:moveTo>
                  <a:pt x="8297671" y="0"/>
                </a:moveTo>
                <a:lnTo>
                  <a:pt x="84328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421639"/>
                </a:lnTo>
                <a:lnTo>
                  <a:pt x="6627" y="454479"/>
                </a:lnTo>
                <a:lnTo>
                  <a:pt x="24699" y="481282"/>
                </a:lnTo>
                <a:lnTo>
                  <a:pt x="51504" y="499346"/>
                </a:lnTo>
                <a:lnTo>
                  <a:pt x="84328" y="505967"/>
                </a:lnTo>
                <a:lnTo>
                  <a:pt x="8297671" y="505967"/>
                </a:lnTo>
                <a:lnTo>
                  <a:pt x="8330511" y="499346"/>
                </a:lnTo>
                <a:lnTo>
                  <a:pt x="8357314" y="481282"/>
                </a:lnTo>
                <a:lnTo>
                  <a:pt x="8375378" y="454479"/>
                </a:lnTo>
                <a:lnTo>
                  <a:pt x="8382000" y="421639"/>
                </a:lnTo>
                <a:lnTo>
                  <a:pt x="8382000" y="84327"/>
                </a:lnTo>
                <a:lnTo>
                  <a:pt x="8375378" y="51488"/>
                </a:lnTo>
                <a:lnTo>
                  <a:pt x="8357314" y="24685"/>
                </a:lnTo>
                <a:lnTo>
                  <a:pt x="8330511" y="6621"/>
                </a:lnTo>
                <a:lnTo>
                  <a:pt x="8297671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174" y="2590801"/>
            <a:ext cx="11175999" cy="506094"/>
          </a:xfrm>
          <a:custGeom>
            <a:avLst/>
            <a:gdLst/>
            <a:ahLst/>
            <a:cxnLst/>
            <a:rect l="l" t="t" r="r" b="b"/>
            <a:pathLst>
              <a:path w="8382000" h="506094">
                <a:moveTo>
                  <a:pt x="0" y="84327"/>
                </a:moveTo>
                <a:lnTo>
                  <a:pt x="6627" y="51488"/>
                </a:lnTo>
                <a:lnTo>
                  <a:pt x="24699" y="24685"/>
                </a:lnTo>
                <a:lnTo>
                  <a:pt x="51504" y="6621"/>
                </a:lnTo>
                <a:lnTo>
                  <a:pt x="84328" y="0"/>
                </a:lnTo>
                <a:lnTo>
                  <a:pt x="8297671" y="0"/>
                </a:lnTo>
                <a:lnTo>
                  <a:pt x="8330511" y="6621"/>
                </a:lnTo>
                <a:lnTo>
                  <a:pt x="8357314" y="24685"/>
                </a:lnTo>
                <a:lnTo>
                  <a:pt x="8375378" y="51488"/>
                </a:lnTo>
                <a:lnTo>
                  <a:pt x="8382000" y="84327"/>
                </a:lnTo>
                <a:lnTo>
                  <a:pt x="8382000" y="421639"/>
                </a:lnTo>
                <a:lnTo>
                  <a:pt x="8375378" y="454479"/>
                </a:lnTo>
                <a:lnTo>
                  <a:pt x="8357314" y="481282"/>
                </a:lnTo>
                <a:lnTo>
                  <a:pt x="8330511" y="499346"/>
                </a:lnTo>
                <a:lnTo>
                  <a:pt x="8297671" y="505967"/>
                </a:lnTo>
                <a:lnTo>
                  <a:pt x="84328" y="505967"/>
                </a:lnTo>
                <a:lnTo>
                  <a:pt x="51504" y="499346"/>
                </a:lnTo>
                <a:lnTo>
                  <a:pt x="24699" y="481282"/>
                </a:lnTo>
                <a:lnTo>
                  <a:pt x="6627" y="454479"/>
                </a:lnTo>
                <a:lnTo>
                  <a:pt x="0" y="421639"/>
                </a:lnTo>
                <a:lnTo>
                  <a:pt x="0" y="8432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0450" y="1292860"/>
            <a:ext cx="11046166" cy="2996078"/>
          </a:xfrm>
          <a:prstGeom prst="rect">
            <a:avLst/>
          </a:prstGeom>
        </p:spPr>
        <p:txBody>
          <a:bodyPr vert="horz" wrap="square" lIns="0" tIns="15114" rIns="0" bIns="0" rtlCol="0">
            <a:spAutoFit/>
          </a:bodyPr>
          <a:lstStyle/>
          <a:p>
            <a:pPr marL="15114">
              <a:spcBef>
                <a:spcPts val="119"/>
              </a:spcBef>
            </a:pPr>
            <a:r>
              <a:rPr spc="-5" dirty="0">
                <a:latin typeface="Calibri"/>
                <a:cs typeface="Calibri"/>
              </a:rPr>
              <a:t>Các phần </a:t>
            </a:r>
            <a:r>
              <a:rPr dirty="0">
                <a:latin typeface="Calibri"/>
                <a:cs typeface="Calibri"/>
              </a:rPr>
              <a:t>tử </a:t>
            </a:r>
            <a:r>
              <a:rPr spc="-5" dirty="0">
                <a:latin typeface="Calibri"/>
                <a:cs typeface="Calibri"/>
              </a:rPr>
              <a:t>heading </a:t>
            </a:r>
            <a:r>
              <a:rPr dirty="0">
                <a:latin typeface="Calibri"/>
                <a:cs typeface="Calibri"/>
              </a:rPr>
              <a:t>định </a:t>
            </a:r>
            <a:r>
              <a:rPr spc="-5" dirty="0">
                <a:latin typeface="Calibri"/>
                <a:cs typeface="Calibri"/>
              </a:rPr>
              <a:t>nghĩa tiêu </a:t>
            </a:r>
            <a:r>
              <a:rPr dirty="0">
                <a:latin typeface="Calibri"/>
                <a:cs typeface="Calibri"/>
              </a:rPr>
              <a:t>đề </a:t>
            </a:r>
            <a:r>
              <a:rPr spc="-5" dirty="0">
                <a:latin typeface="Calibri"/>
                <a:cs typeface="Calibri"/>
              </a:rPr>
              <a:t>cho nội dung cũng như </a:t>
            </a:r>
            <a:r>
              <a:rPr spc="-11" dirty="0">
                <a:latin typeface="Calibri"/>
                <a:cs typeface="Calibri"/>
              </a:rPr>
              <a:t>văn </a:t>
            </a:r>
            <a:r>
              <a:rPr spc="-5" dirty="0">
                <a:latin typeface="Calibri"/>
                <a:cs typeface="Calibri"/>
              </a:rPr>
              <a:t>bản </a:t>
            </a:r>
            <a:r>
              <a:rPr spc="-19" dirty="0">
                <a:latin typeface="Calibri"/>
                <a:cs typeface="Calibri"/>
              </a:rPr>
              <a:t>và </a:t>
            </a:r>
            <a:r>
              <a:rPr spc="-5" dirty="0">
                <a:latin typeface="Calibri"/>
                <a:cs typeface="Calibri"/>
              </a:rPr>
              <a:t>hình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ảnh.</a:t>
            </a:r>
            <a:endParaRPr dirty="0">
              <a:latin typeface="Calibri"/>
              <a:cs typeface="Calibri"/>
            </a:endParaRPr>
          </a:p>
          <a:p>
            <a:pPr marL="15871" marR="6047" indent="-1511">
              <a:lnSpc>
                <a:spcPct val="269500"/>
              </a:lnSpc>
              <a:spcBef>
                <a:spcPts val="350"/>
              </a:spcBef>
            </a:pPr>
            <a:r>
              <a:rPr spc="-11" dirty="0">
                <a:latin typeface="Arial"/>
                <a:cs typeface="Arial"/>
              </a:rPr>
              <a:t>Xác </a:t>
            </a:r>
            <a:r>
              <a:rPr spc="-5" dirty="0">
                <a:latin typeface="Arial"/>
                <a:cs typeface="Arial"/>
              </a:rPr>
              <a:t>định </a:t>
            </a:r>
            <a:r>
              <a:rPr dirty="0">
                <a:latin typeface="Arial"/>
                <a:cs typeface="Arial"/>
              </a:rPr>
              <a:t>cấu trúc </a:t>
            </a:r>
            <a:r>
              <a:rPr spc="-5" dirty="0">
                <a:latin typeface="Arial"/>
                <a:cs typeface="Arial"/>
              </a:rPr>
              <a:t>phân </a:t>
            </a:r>
            <a:r>
              <a:rPr dirty="0">
                <a:latin typeface="Arial"/>
                <a:cs typeface="Arial"/>
              </a:rPr>
              <a:t>cấp của </a:t>
            </a:r>
            <a:r>
              <a:rPr spc="-5" dirty="0">
                <a:latin typeface="Arial"/>
                <a:cs typeface="Arial"/>
              </a:rPr>
              <a:t>một trang </a:t>
            </a:r>
            <a:r>
              <a:rPr spc="-24" dirty="0">
                <a:latin typeface="Arial"/>
                <a:cs typeface="Arial"/>
              </a:rPr>
              <a:t>web </a:t>
            </a:r>
            <a:r>
              <a:rPr spc="-5" dirty="0">
                <a:latin typeface="Arial"/>
                <a:cs typeface="Arial"/>
              </a:rPr>
              <a:t>bằng </a:t>
            </a:r>
            <a:r>
              <a:rPr dirty="0">
                <a:latin typeface="Arial"/>
                <a:cs typeface="Arial"/>
              </a:rPr>
              <a:t>cách </a:t>
            </a:r>
            <a:r>
              <a:rPr spc="-5" dirty="0">
                <a:latin typeface="Arial"/>
                <a:cs typeface="Arial"/>
              </a:rPr>
              <a:t>nhóm </a:t>
            </a:r>
            <a:r>
              <a:rPr dirty="0">
                <a:latin typeface="Arial"/>
                <a:cs typeface="Arial"/>
              </a:rPr>
              <a:t>các </a:t>
            </a:r>
            <a:r>
              <a:rPr spc="-5" dirty="0">
                <a:latin typeface="Arial"/>
                <a:cs typeface="Arial"/>
              </a:rPr>
              <a:t>nội </a:t>
            </a:r>
            <a:r>
              <a:rPr spc="-11" dirty="0">
                <a:latin typeface="Arial"/>
                <a:cs typeface="Arial"/>
              </a:rPr>
              <a:t>dung.  </a:t>
            </a:r>
            <a:r>
              <a:rPr dirty="0">
                <a:latin typeface="Arial"/>
                <a:cs typeface="Arial"/>
              </a:rPr>
              <a:t>HTML </a:t>
            </a:r>
            <a:r>
              <a:rPr spc="-5" dirty="0">
                <a:latin typeface="Arial"/>
                <a:cs typeface="Arial"/>
              </a:rPr>
              <a:t>xác định </a:t>
            </a:r>
            <a:r>
              <a:rPr dirty="0">
                <a:latin typeface="Arial"/>
                <a:cs typeface="Arial"/>
              </a:rPr>
              <a:t>sáu </a:t>
            </a:r>
            <a:r>
              <a:rPr spc="-5" dirty="0">
                <a:latin typeface="Arial"/>
                <a:cs typeface="Arial"/>
              </a:rPr>
              <a:t>mức độ </a:t>
            </a:r>
            <a:r>
              <a:rPr dirty="0">
                <a:latin typeface="Arial"/>
                <a:cs typeface="Arial"/>
              </a:rPr>
              <a:t>của các </a:t>
            </a:r>
            <a:r>
              <a:rPr spc="-5" dirty="0">
                <a:latin typeface="Arial"/>
                <a:cs typeface="Arial"/>
              </a:rPr>
              <a:t>nhóm </a:t>
            </a:r>
            <a:r>
              <a:rPr dirty="0">
                <a:latin typeface="Arial"/>
                <a:cs typeface="Arial"/>
              </a:rPr>
              <a:t>khác </a:t>
            </a:r>
            <a:r>
              <a:rPr spc="-5" dirty="0">
                <a:latin typeface="Arial"/>
                <a:cs typeface="Arial"/>
              </a:rPr>
              <a:t>nhau, </a:t>
            </a:r>
            <a:r>
              <a:rPr dirty="0">
                <a:latin typeface="Arial"/>
                <a:cs typeface="Arial"/>
              </a:rPr>
              <a:t>từ </a:t>
            </a:r>
            <a:r>
              <a:rPr spc="-5" dirty="0">
                <a:latin typeface="Arial"/>
                <a:cs typeface="Arial"/>
              </a:rPr>
              <a:t>H1 đến H6.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4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649207" marR="755017" indent="-326493">
              <a:lnSpc>
                <a:spcPct val="1004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649964" algn="l"/>
              </a:tabLst>
            </a:pPr>
            <a:r>
              <a:rPr dirty="0">
                <a:latin typeface="Calibri"/>
                <a:cs typeface="Calibri"/>
              </a:rPr>
              <a:t>H1 </a:t>
            </a:r>
            <a:r>
              <a:rPr spc="5" dirty="0">
                <a:latin typeface="Calibri"/>
                <a:cs typeface="Calibri"/>
              </a:rPr>
              <a:t>à </a:t>
            </a:r>
            <a:r>
              <a:rPr dirty="0">
                <a:latin typeface="Calibri"/>
                <a:cs typeface="Calibri"/>
              </a:rPr>
              <a:t>tiêu </a:t>
            </a:r>
            <a:r>
              <a:rPr spc="5" dirty="0">
                <a:latin typeface="Calibri"/>
                <a:cs typeface="Calibri"/>
              </a:rPr>
              <a:t>đề </a:t>
            </a:r>
            <a:r>
              <a:rPr dirty="0">
                <a:latin typeface="Calibri"/>
                <a:cs typeface="Calibri"/>
              </a:rPr>
              <a:t>cấp cao nhất </a:t>
            </a:r>
            <a:r>
              <a:rPr spc="-5" dirty="0">
                <a:latin typeface="Calibri"/>
                <a:cs typeface="Calibri"/>
              </a:rPr>
              <a:t>và </a:t>
            </a:r>
            <a:r>
              <a:rPr spc="5" dirty="0">
                <a:latin typeface="Calibri"/>
                <a:cs typeface="Calibri"/>
              </a:rPr>
              <a:t>được </a:t>
            </a:r>
            <a:r>
              <a:rPr dirty="0">
                <a:latin typeface="Calibri"/>
                <a:cs typeface="Calibri"/>
              </a:rPr>
              <a:t>hiển thị với kích </a:t>
            </a:r>
            <a:r>
              <a:rPr spc="5" dirty="0">
                <a:latin typeface="Calibri"/>
                <a:cs typeface="Calibri"/>
              </a:rPr>
              <a:t>thước </a:t>
            </a:r>
            <a:r>
              <a:rPr spc="-5" dirty="0">
                <a:latin typeface="Calibri"/>
                <a:cs typeface="Calibri"/>
              </a:rPr>
              <a:t>font </a:t>
            </a:r>
            <a:r>
              <a:rPr spc="5" dirty="0">
                <a:latin typeface="Calibri"/>
                <a:cs typeface="Calibri"/>
              </a:rPr>
              <a:t>chữ</a:t>
            </a:r>
            <a:r>
              <a:rPr spc="-24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lớn  nhất</a:t>
            </a:r>
          </a:p>
          <a:p>
            <a:pPr marL="649207" marR="639384" indent="-326493">
              <a:lnSpc>
                <a:spcPts val="2678"/>
              </a:lnSpc>
              <a:spcBef>
                <a:spcPts val="90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649964" algn="l"/>
              </a:tabLst>
            </a:pPr>
            <a:r>
              <a:rPr dirty="0">
                <a:latin typeface="Calibri"/>
                <a:cs typeface="Calibri"/>
              </a:rPr>
              <a:t>H6 là tiêu </a:t>
            </a:r>
            <a:r>
              <a:rPr spc="5" dirty="0">
                <a:latin typeface="Calibri"/>
                <a:cs typeface="Calibri"/>
              </a:rPr>
              <a:t>đề mức thấp </a:t>
            </a:r>
            <a:r>
              <a:rPr dirty="0">
                <a:latin typeface="Calibri"/>
                <a:cs typeface="Calibri"/>
              </a:rPr>
              <a:t>nhất </a:t>
            </a:r>
            <a:r>
              <a:rPr spc="-5" dirty="0">
                <a:latin typeface="Calibri"/>
                <a:cs typeface="Calibri"/>
              </a:rPr>
              <a:t>và </a:t>
            </a:r>
            <a:r>
              <a:rPr spc="5" dirty="0">
                <a:latin typeface="Calibri"/>
                <a:cs typeface="Calibri"/>
              </a:rPr>
              <a:t>được </a:t>
            </a:r>
            <a:r>
              <a:rPr dirty="0">
                <a:latin typeface="Calibri"/>
                <a:cs typeface="Calibri"/>
              </a:rPr>
              <a:t>hiển thị với kích </a:t>
            </a:r>
            <a:r>
              <a:rPr spc="5" dirty="0">
                <a:latin typeface="Calibri"/>
                <a:cs typeface="Calibri"/>
              </a:rPr>
              <a:t>thước </a:t>
            </a:r>
            <a:r>
              <a:rPr dirty="0">
                <a:latin typeface="Calibri"/>
                <a:cs typeface="Calibri"/>
              </a:rPr>
              <a:t>phông</a:t>
            </a:r>
            <a:r>
              <a:rPr spc="-328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chữ  </a:t>
            </a:r>
            <a:r>
              <a:rPr dirty="0">
                <a:latin typeface="Calibri"/>
                <a:cs typeface="Calibri"/>
              </a:rPr>
              <a:t>nhỏ</a:t>
            </a:r>
            <a:r>
              <a:rPr spc="-2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nhất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3</a:t>
            </a:r>
            <a:r>
              <a:rPr lang="vi-VN" smtClean="0"/>
              <a:t> -</a:t>
            </a:r>
            <a:r>
              <a:rPr lang="en-US" smtClean="0"/>
              <a:t> Định dạng văn bản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3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HỎI ĐÁP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22343" r="2682" b="25428"/>
          <a:stretch/>
        </p:blipFill>
        <p:spPr>
          <a:xfrm>
            <a:off x="0" y="-2"/>
            <a:ext cx="12238039" cy="392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1DAAA9-0579-4BCE-AD5C-42ECEE80825A}"/>
              </a:ext>
            </a:extLst>
          </p:cNvPr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6000" b="1" smtClean="0">
                <a:solidFill>
                  <a:srgbClr val="7030A0"/>
                </a:solidFill>
                <a:latin typeface="UTM Avo" panose="02040603050506020204" pitchFamily="18" charset="0"/>
              </a:rPr>
              <a:t>TRẢI NGHIỆM THỰC HÀNH</a:t>
            </a:r>
            <a:endParaRPr lang="en-US" sz="6000" b="1" dirty="0">
              <a:solidFill>
                <a:srgbClr val="7030A0"/>
              </a:solidFill>
              <a:latin typeface="UTM Avo" panose="020406030505060202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9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500" b="1" dirty="0" smtClean="0">
                <a:ln>
                  <a:solidFill>
                    <a:schemeClr val="bg1"/>
                  </a:solidFill>
                </a:ln>
                <a:solidFill>
                  <a:srgbClr val="600477"/>
                </a:solidFill>
                <a:latin typeface="UTM Avo" panose="02040603050506020204" pitchFamily="18" charset="0"/>
              </a:rPr>
              <a:t>TRÂN TRỌNG CẢM ƠN!</a:t>
            </a:r>
            <a:endParaRPr lang="en-US" sz="3500" b="1" dirty="0">
              <a:ln>
                <a:solidFill>
                  <a:schemeClr val="bg1"/>
                </a:solidFill>
              </a:ln>
              <a:solidFill>
                <a:srgbClr val="600477"/>
              </a:solidFill>
              <a:latin typeface="UTM Avo" panose="02040603050506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1" y="675061"/>
            <a:ext cx="3777949" cy="467543"/>
          </a:xfrm>
          <a:prstGeom prst="rect">
            <a:avLst/>
          </a:prstGeom>
        </p:spPr>
      </p:pic>
      <p:sp>
        <p:nvSpPr>
          <p:cNvPr id="10" name="Google Shape;4741;p464"/>
          <p:cNvSpPr txBox="1">
            <a:spLocks/>
          </p:cNvSpPr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 smtClean="0">
                <a:latin typeface="Roboto"/>
              </a:rPr>
              <a:t>238 </a:t>
            </a:r>
            <a:r>
              <a:rPr lang="en-US" sz="1800" b="1" dirty="0" err="1" smtClean="0">
                <a:latin typeface="Roboto"/>
              </a:rPr>
              <a:t>Hoàng</a:t>
            </a:r>
            <a:r>
              <a:rPr lang="en-US" sz="1800" b="1" dirty="0" smtClean="0">
                <a:latin typeface="Roboto"/>
              </a:rPr>
              <a:t> </a:t>
            </a:r>
            <a:r>
              <a:rPr lang="en-US" sz="1800" b="1" dirty="0" err="1" smtClean="0">
                <a:latin typeface="Roboto"/>
              </a:rPr>
              <a:t>Quốc</a:t>
            </a:r>
            <a:r>
              <a:rPr lang="en-US" sz="1800" b="1" dirty="0" smtClean="0">
                <a:latin typeface="Roboto"/>
              </a:rPr>
              <a:t> </a:t>
            </a:r>
            <a:r>
              <a:rPr lang="en-US" sz="1800" b="1" dirty="0" err="1" smtClean="0">
                <a:latin typeface="Roboto"/>
              </a:rPr>
              <a:t>Việt</a:t>
            </a:r>
            <a:r>
              <a:rPr lang="en-US" sz="1800" b="1" dirty="0" smtClean="0">
                <a:latin typeface="Roboto"/>
              </a:rPr>
              <a:t>, </a:t>
            </a:r>
            <a:r>
              <a:rPr lang="en-US" sz="1800" b="1" dirty="0" err="1" smtClean="0">
                <a:latin typeface="Roboto"/>
              </a:rPr>
              <a:t>Bắc</a:t>
            </a:r>
            <a:r>
              <a:rPr lang="en-US" sz="1800" b="1" dirty="0" smtClean="0">
                <a:latin typeface="Roboto"/>
              </a:rPr>
              <a:t> </a:t>
            </a:r>
            <a:r>
              <a:rPr lang="en-US" sz="1800" b="1" dirty="0" err="1" smtClean="0">
                <a:latin typeface="Roboto"/>
              </a:rPr>
              <a:t>Từ</a:t>
            </a:r>
            <a:r>
              <a:rPr lang="en-US" sz="1800" b="1" dirty="0" smtClean="0">
                <a:latin typeface="Roboto"/>
              </a:rPr>
              <a:t> </a:t>
            </a:r>
            <a:r>
              <a:rPr lang="en-US" sz="1800" b="1" dirty="0" err="1" smtClean="0">
                <a:latin typeface="Roboto"/>
              </a:rPr>
              <a:t>Liêm</a:t>
            </a:r>
            <a:r>
              <a:rPr lang="en-US" sz="1800" b="1" dirty="0" smtClean="0">
                <a:latin typeface="Roboto"/>
              </a:rPr>
              <a:t>, </a:t>
            </a:r>
            <a:r>
              <a:rPr lang="en-US" sz="1800" b="1" dirty="0" err="1" smtClean="0">
                <a:latin typeface="Roboto"/>
              </a:rPr>
              <a:t>Hà</a:t>
            </a:r>
            <a:r>
              <a:rPr lang="en-US" sz="1800" b="1" dirty="0" smtClean="0">
                <a:latin typeface="Roboto"/>
              </a:rPr>
              <a:t> </a:t>
            </a:r>
            <a:r>
              <a:rPr lang="en-US" sz="1800" b="1" dirty="0" err="1" smtClean="0">
                <a:latin typeface="Roboto"/>
              </a:rPr>
              <a:t>Nội</a:t>
            </a:r>
            <a:endParaRPr lang="vi-VN" sz="1800" b="1" dirty="0">
              <a:latin typeface="Roboto"/>
            </a:endParaRPr>
          </a:p>
        </p:txBody>
      </p:sp>
      <p:sp>
        <p:nvSpPr>
          <p:cNvPr id="11" name="Google Shape;4742;p464"/>
          <p:cNvSpPr txBox="1">
            <a:spLocks/>
          </p:cNvSpPr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 smtClean="0">
                <a:latin typeface="Roboto"/>
              </a:rPr>
              <a:t>0968.27.6996</a:t>
            </a:r>
            <a:endParaRPr lang="en-US" sz="1800" b="1" dirty="0">
              <a:latin typeface="Roboto"/>
            </a:endParaRPr>
          </a:p>
        </p:txBody>
      </p:sp>
      <p:sp>
        <p:nvSpPr>
          <p:cNvPr id="12" name="Google Shape;4743;p464"/>
          <p:cNvSpPr txBox="1">
            <a:spLocks/>
          </p:cNvSpPr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 smtClean="0">
                <a:latin typeface="Roboto"/>
                <a:hlinkClick r:id="rId3"/>
              </a:rPr>
              <a:t>tuyensinh@bachkhoa-aptech.edu.vn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13" name="Google Shape;4745;p464" descr="Receiver"/>
          <p:cNvPicPr preferRelativeResize="0">
            <a:picLocks/>
          </p:cNvPicPr>
          <p:nvPr/>
        </p:nvPicPr>
        <p:blipFill rotWithShape="1">
          <a:blip r:embed="rId4">
            <a:alphaModFix/>
            <a:biLevel thresh="50000"/>
          </a:blip>
          <a:srcRect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4746;p464" descr="Envelope"/>
          <p:cNvPicPr preferRelativeResize="0">
            <a:picLocks/>
          </p:cNvPicPr>
          <p:nvPr/>
        </p:nvPicPr>
        <p:blipFill rotWithShape="1">
          <a:blip r:embed="rId5">
            <a:alphaModFix/>
            <a:biLevel thresh="50000"/>
          </a:blip>
          <a:srcRect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4748;p464" descr="User"/>
          <p:cNvPicPr preferRelativeResize="0">
            <a:picLocks/>
          </p:cNvPicPr>
          <p:nvPr/>
        </p:nvPicPr>
        <p:blipFill rotWithShape="1">
          <a:blip r:embed="rId6">
            <a:alphaModFix/>
            <a:biLevel thresh="50000"/>
          </a:blip>
          <a:srcRect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6" name="Google Shape;4749;p464" descr="decorative element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4750;p464" descr="decorative element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4751;p464" descr="decorative element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4751;p464" descr="decorative element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" name="Google Shape;4743;p464"/>
          <p:cNvSpPr txBox="1">
            <a:spLocks/>
          </p:cNvSpPr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 smtClean="0">
                <a:latin typeface="Roboto"/>
                <a:hlinkClick r:id="rId3"/>
              </a:rPr>
              <a:t>www.bachkhoa-aptech.edu.vn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7170" name="Picture 2" descr="Káº¿t quáº£ hÃ¬nh áº£nh cho world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21" y="4771421"/>
            <a:ext cx="424744" cy="4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>
                <a:latin typeface="UTM Avo" panose="02040603050506020204" pitchFamily="18" charset="0"/>
              </a:rPr>
              <a:t>HỆ THỐNG ĐÀO TẠO CNTT QUỐC TẾ BACHKHOA - APTECH</a:t>
            </a:r>
            <a:endParaRPr lang="en-US" sz="1500" b="1" dirty="0">
              <a:latin typeface="UTM Avo" panose="02040603050506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6" y="1878372"/>
            <a:ext cx="3744411" cy="3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25" y="86869"/>
            <a:ext cx="11757152" cy="66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" y="39899"/>
            <a:ext cx="6092612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MỤC</a:t>
            </a:r>
            <a:r>
              <a:rPr lang="vi-VN" spc="-84" dirty="0"/>
              <a:t> </a:t>
            </a:r>
            <a:r>
              <a:rPr lang="vi-VN" spc="-5" dirty="0"/>
              <a:t>TIÊU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2</a:t>
            </a:fld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552029" y="1138999"/>
            <a:ext cx="7787639" cy="2134091"/>
          </a:xfrm>
          <a:prstGeom prst="rect">
            <a:avLst/>
          </a:prstGeom>
        </p:spPr>
        <p:txBody>
          <a:bodyPr vert="horz" wrap="square" lIns="0" tIns="40812" rIns="0" bIns="0" rtlCol="0">
            <a:spAutoFit/>
          </a:bodyPr>
          <a:lstStyle/>
          <a:p>
            <a:pPr marL="341610" indent="-326493">
              <a:spcBef>
                <a:spcPts val="320"/>
              </a:spcBef>
              <a:buClr>
                <a:srgbClr val="AC1317"/>
              </a:buClr>
              <a:buSzPct val="152380"/>
              <a:buFont typeface="Wingdings"/>
              <a:buChar char=""/>
              <a:tabLst>
                <a:tab pos="341610" algn="l"/>
              </a:tabLst>
            </a:pPr>
            <a:r>
              <a:rPr sz="2400" spc="19" dirty="0">
                <a:latin typeface="Calibri"/>
                <a:cs typeface="Calibri"/>
              </a:rPr>
              <a:t>Mô </a:t>
            </a:r>
            <a:r>
              <a:rPr sz="2400" dirty="0">
                <a:latin typeface="Calibri"/>
                <a:cs typeface="Calibri"/>
              </a:rPr>
              <a:t>tả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hyperlinks.</a:t>
            </a:r>
          </a:p>
          <a:p>
            <a:pPr marL="341610" indent="-326493">
              <a:spcBef>
                <a:spcPts val="1571"/>
              </a:spcBef>
              <a:buClr>
                <a:srgbClr val="AC1317"/>
              </a:buClr>
              <a:buSzPct val="152380"/>
              <a:buFont typeface="Wingdings"/>
              <a:buChar char=""/>
              <a:tabLst>
                <a:tab pos="341610" algn="l"/>
              </a:tabLst>
            </a:pPr>
            <a:r>
              <a:rPr sz="2400" spc="5" dirty="0">
                <a:latin typeface="Calibri"/>
                <a:cs typeface="Calibri"/>
              </a:rPr>
              <a:t>Giải thích </a:t>
            </a:r>
            <a:r>
              <a:rPr sz="2400" dirty="0">
                <a:latin typeface="Calibri"/>
                <a:cs typeface="Calibri"/>
              </a:rPr>
              <a:t>về </a:t>
            </a:r>
            <a:r>
              <a:rPr sz="2400" spc="11" dirty="0">
                <a:latin typeface="Calibri"/>
                <a:cs typeface="Calibri"/>
              </a:rPr>
              <a:t>đường dẫn </a:t>
            </a:r>
            <a:r>
              <a:rPr sz="2400" dirty="0">
                <a:latin typeface="Calibri"/>
                <a:cs typeface="Calibri"/>
              </a:rPr>
              <a:t>tuyệt </a:t>
            </a:r>
            <a:r>
              <a:rPr sz="2400" spc="11" dirty="0">
                <a:latin typeface="Calibri"/>
                <a:cs typeface="Calibri"/>
              </a:rPr>
              <a:t>đối </a:t>
            </a:r>
            <a:r>
              <a:rPr sz="2400" spc="-11" dirty="0">
                <a:latin typeface="Calibri"/>
                <a:cs typeface="Calibri"/>
              </a:rPr>
              <a:t>và </a:t>
            </a:r>
            <a:r>
              <a:rPr sz="2400" spc="11" dirty="0">
                <a:latin typeface="Calibri"/>
                <a:cs typeface="Calibri"/>
              </a:rPr>
              <a:t>tương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đối.</a:t>
            </a:r>
            <a:endParaRPr sz="2400" dirty="0">
              <a:latin typeface="Calibri"/>
              <a:cs typeface="Calibri"/>
            </a:endParaRPr>
          </a:p>
          <a:p>
            <a:pPr marL="341610" indent="-326493">
              <a:spcBef>
                <a:spcPts val="1576"/>
              </a:spcBef>
              <a:buClr>
                <a:srgbClr val="AC1317"/>
              </a:buClr>
              <a:buSzPct val="152380"/>
              <a:buFont typeface="Wingdings"/>
              <a:buChar char=""/>
              <a:tabLst>
                <a:tab pos="341610" algn="l"/>
              </a:tabLst>
            </a:pPr>
            <a:r>
              <a:rPr sz="2400" spc="-54" dirty="0">
                <a:latin typeface="Calibri"/>
                <a:cs typeface="Calibri"/>
              </a:rPr>
              <a:t>Tạo </a:t>
            </a:r>
            <a:r>
              <a:rPr sz="2400" spc="5" dirty="0">
                <a:latin typeface="Calibri"/>
                <a:cs typeface="Calibri"/>
              </a:rPr>
              <a:t>hyperlink </a:t>
            </a:r>
            <a:r>
              <a:rPr sz="2400" dirty="0">
                <a:latin typeface="Calibri"/>
                <a:cs typeface="Calibri"/>
              </a:rPr>
              <a:t>tơi </a:t>
            </a:r>
            <a:r>
              <a:rPr sz="2400" spc="11" dirty="0">
                <a:latin typeface="Calibri"/>
                <a:cs typeface="Calibri"/>
              </a:rPr>
              <a:t>một </a:t>
            </a:r>
            <a:r>
              <a:rPr sz="2400" dirty="0">
                <a:latin typeface="Calibri"/>
                <a:cs typeface="Calibri"/>
              </a:rPr>
              <a:t>trang </a:t>
            </a:r>
            <a:r>
              <a:rPr sz="2400" spc="-5" dirty="0">
                <a:latin typeface="Calibri"/>
                <a:cs typeface="Calibri"/>
              </a:rPr>
              <a:t>Web </a:t>
            </a:r>
            <a:r>
              <a:rPr sz="2400" spc="-11" dirty="0">
                <a:latin typeface="Calibri"/>
                <a:cs typeface="Calibri"/>
              </a:rPr>
              <a:t>và </a:t>
            </a:r>
            <a:r>
              <a:rPr sz="2400" spc="11" dirty="0">
                <a:latin typeface="Calibri"/>
                <a:cs typeface="Calibri"/>
              </a:rPr>
              <a:t>địa </a:t>
            </a:r>
            <a:r>
              <a:rPr sz="2400" spc="5" dirty="0">
                <a:latin typeface="Calibri"/>
                <a:cs typeface="Calibri"/>
              </a:rPr>
              <a:t>chỉ</a:t>
            </a:r>
            <a:r>
              <a:rPr sz="2400" spc="136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e-mail.</a:t>
            </a:r>
            <a:endParaRPr sz="2400" dirty="0">
              <a:latin typeface="Calibri"/>
              <a:cs typeface="Calibri"/>
            </a:endParaRPr>
          </a:p>
          <a:p>
            <a:pPr marL="341610" indent="-326493">
              <a:spcBef>
                <a:spcPts val="1571"/>
              </a:spcBef>
              <a:buClr>
                <a:srgbClr val="AC1317"/>
              </a:buClr>
              <a:buSzPct val="152380"/>
              <a:buFont typeface="Wingdings"/>
              <a:buChar char=""/>
              <a:tabLst>
                <a:tab pos="341610" algn="l"/>
              </a:tabLst>
            </a:pPr>
            <a:r>
              <a:rPr sz="2400" spc="-54" dirty="0">
                <a:latin typeface="Calibri"/>
                <a:cs typeface="Calibri"/>
              </a:rPr>
              <a:t>Tạo </a:t>
            </a:r>
            <a:r>
              <a:rPr sz="2400" spc="5" dirty="0">
                <a:latin typeface="Calibri"/>
                <a:cs typeface="Calibri"/>
              </a:rPr>
              <a:t>hyperlink </a:t>
            </a:r>
            <a:r>
              <a:rPr sz="2400" dirty="0">
                <a:latin typeface="Calibri"/>
                <a:cs typeface="Calibri"/>
              </a:rPr>
              <a:t>tới các </a:t>
            </a:r>
            <a:r>
              <a:rPr sz="2400" spc="5" dirty="0">
                <a:latin typeface="Calibri"/>
                <a:cs typeface="Calibri"/>
              </a:rPr>
              <a:t>anchor </a:t>
            </a:r>
            <a:r>
              <a:rPr sz="2400" spc="-5" dirty="0">
                <a:latin typeface="Calibri"/>
                <a:cs typeface="Calibri"/>
              </a:rPr>
              <a:t>và </a:t>
            </a:r>
            <a:r>
              <a:rPr sz="2400" spc="5" dirty="0">
                <a:latin typeface="Calibri"/>
                <a:cs typeface="Calibri"/>
              </a:rPr>
              <a:t>nội </a:t>
            </a:r>
            <a:r>
              <a:rPr sz="2400" spc="11" dirty="0">
                <a:latin typeface="Calibri"/>
                <a:cs typeface="Calibri"/>
              </a:rPr>
              <a:t>dung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11" dirty="0">
                <a:latin typeface="Calibri"/>
                <a:cs typeface="Calibri"/>
              </a:rPr>
              <a:t>khác.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50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27" y="86869"/>
            <a:ext cx="11956287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187" y="7896"/>
            <a:ext cx="9191414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CÁC </a:t>
            </a:r>
            <a:r>
              <a:rPr lang="vi-VN" spc="-11" dirty="0"/>
              <a:t>LIÊN </a:t>
            </a:r>
            <a:r>
              <a:rPr lang="vi-VN" spc="-24" dirty="0"/>
              <a:t>KẾT(HYPERLINKS)</a:t>
            </a:r>
            <a:r>
              <a:rPr lang="vi-VN" spc="-5" dirty="0"/>
              <a:t> 1-3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3</a:t>
            </a:fld>
            <a:endParaRPr dirty="0"/>
          </a:p>
        </p:txBody>
      </p:sp>
      <p:sp>
        <p:nvSpPr>
          <p:cNvPr id="15" name="object 4"/>
          <p:cNvSpPr txBox="1"/>
          <p:nvPr/>
        </p:nvSpPr>
        <p:spPr>
          <a:xfrm>
            <a:off x="653625" y="856870"/>
            <a:ext cx="10724726" cy="3237146"/>
          </a:xfrm>
          <a:prstGeom prst="rect">
            <a:avLst/>
          </a:prstGeom>
        </p:spPr>
        <p:txBody>
          <a:bodyPr vert="horz" wrap="square" lIns="0" tIns="18139" rIns="0" bIns="0" rtlCol="0">
            <a:spAutoFit/>
          </a:bodyPr>
          <a:lstStyle/>
          <a:p>
            <a:pPr marL="341610" indent="-326493">
              <a:lnSpc>
                <a:spcPts val="2572"/>
              </a:lnSpc>
              <a:spcBef>
                <a:spcPts val="144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Một</a:t>
            </a:r>
            <a:r>
              <a:rPr spc="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hyperlink</a:t>
            </a:r>
            <a:r>
              <a:rPr spc="2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được</a:t>
            </a:r>
            <a:r>
              <a:rPr spc="24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gọi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là</a:t>
            </a:r>
            <a:r>
              <a:rPr spc="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một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liên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kết,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liên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kết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đến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một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trang</a:t>
            </a:r>
            <a:r>
              <a:rPr spc="2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web</a:t>
            </a:r>
            <a:r>
              <a:rPr spc="2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hoặc</a:t>
            </a:r>
            <a:r>
              <a:rPr spc="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một</a:t>
            </a:r>
          </a:p>
          <a:p>
            <a:pPr marL="341610">
              <a:lnSpc>
                <a:spcPts val="2499"/>
              </a:lnSpc>
            </a:pPr>
            <a:r>
              <a:rPr spc="5" dirty="0">
                <a:latin typeface="Calibri"/>
                <a:cs typeface="Calibri"/>
              </a:rPr>
              <a:t>phần </a:t>
            </a:r>
            <a:r>
              <a:rPr dirty="0">
                <a:latin typeface="Calibri"/>
                <a:cs typeface="Calibri"/>
              </a:rPr>
              <a:t>trong cùng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Web.</a:t>
            </a:r>
            <a:endParaRPr dirty="0">
              <a:latin typeface="Calibri"/>
              <a:cs typeface="Calibri"/>
            </a:endParaRPr>
          </a:p>
          <a:p>
            <a:pPr marL="341610" indent="-326493">
              <a:lnSpc>
                <a:spcPts val="24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Phần tử Anchorđược sử </a:t>
            </a:r>
            <a:r>
              <a:rPr spc="5" dirty="0">
                <a:latin typeface="Calibri"/>
                <a:cs typeface="Calibri"/>
              </a:rPr>
              <a:t>dụng </a:t>
            </a:r>
            <a:r>
              <a:rPr dirty="0">
                <a:latin typeface="Calibri"/>
                <a:cs typeface="Calibri"/>
              </a:rPr>
              <a:t>để </a:t>
            </a:r>
            <a:r>
              <a:rPr spc="-5" dirty="0">
                <a:latin typeface="Calibri"/>
                <a:cs typeface="Calibri"/>
              </a:rPr>
              <a:t>tạo </a:t>
            </a:r>
            <a:r>
              <a:rPr spc="-19" dirty="0">
                <a:latin typeface="Calibri"/>
                <a:cs typeface="Calibri"/>
              </a:rPr>
              <a:t>ra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siêu liên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 marL="341610" indent="-326493">
              <a:lnSpc>
                <a:spcPts val="24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Người </a:t>
            </a:r>
            <a:r>
              <a:rPr spc="-11" dirty="0">
                <a:latin typeface="Calibri"/>
                <a:cs typeface="Calibri"/>
              </a:rPr>
              <a:t>ta </a:t>
            </a:r>
            <a:r>
              <a:rPr dirty="0">
                <a:latin typeface="Calibri"/>
                <a:cs typeface="Calibri"/>
              </a:rPr>
              <a:t>có thể chỉ </a:t>
            </a:r>
            <a:r>
              <a:rPr spc="5" dirty="0">
                <a:latin typeface="Calibri"/>
                <a:cs typeface="Calibri"/>
              </a:rPr>
              <a:t>định một </a:t>
            </a:r>
            <a:r>
              <a:rPr dirty="0">
                <a:latin typeface="Calibri"/>
                <a:cs typeface="Calibri"/>
              </a:rPr>
              <a:t>văn bản hoặc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hình </a:t>
            </a:r>
            <a:r>
              <a:rPr spc="5" dirty="0">
                <a:latin typeface="Calibri"/>
                <a:cs typeface="Calibri"/>
              </a:rPr>
              <a:t>ảnh như một </a:t>
            </a:r>
            <a:r>
              <a:rPr dirty="0">
                <a:latin typeface="Calibri"/>
                <a:cs typeface="Calibri"/>
              </a:rPr>
              <a:t>siêu liên</a:t>
            </a:r>
            <a:r>
              <a:rPr spc="-315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 marL="341610" marR="9070" indent="-326493">
              <a:lnSpc>
                <a:spcPts val="2499"/>
              </a:lnSpc>
              <a:spcBef>
                <a:spcPts val="130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Khi chuột được di </a:t>
            </a:r>
            <a:r>
              <a:rPr spc="-5" dirty="0">
                <a:latin typeface="Calibri"/>
                <a:cs typeface="Calibri"/>
              </a:rPr>
              <a:t>chuyển </a:t>
            </a:r>
            <a:r>
              <a:rPr dirty="0">
                <a:latin typeface="Calibri"/>
                <a:cs typeface="Calibri"/>
              </a:rPr>
              <a:t>qua nội dung như </a:t>
            </a:r>
            <a:r>
              <a:rPr spc="-54" dirty="0">
                <a:latin typeface="Calibri"/>
                <a:cs typeface="Calibri"/>
              </a:rPr>
              <a:t>vậy, </a:t>
            </a:r>
            <a:r>
              <a:rPr dirty="0">
                <a:latin typeface="Calibri"/>
                <a:cs typeface="Calibri"/>
              </a:rPr>
              <a:t>con </a:t>
            </a:r>
            <a:r>
              <a:rPr spc="-5" dirty="0">
                <a:latin typeface="Calibri"/>
                <a:cs typeface="Calibri"/>
              </a:rPr>
              <a:t>trỏ </a:t>
            </a:r>
            <a:r>
              <a:rPr dirty="0">
                <a:latin typeface="Calibri"/>
                <a:cs typeface="Calibri"/>
              </a:rPr>
              <a:t>thay đổi thành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bàn  </a:t>
            </a:r>
            <a:r>
              <a:rPr spc="-19" dirty="0">
                <a:latin typeface="Calibri"/>
                <a:cs typeface="Calibri"/>
              </a:rPr>
              <a:t>tay </a:t>
            </a:r>
            <a:r>
              <a:rPr dirty="0">
                <a:latin typeface="Calibri"/>
                <a:cs typeface="Calibri"/>
              </a:rPr>
              <a:t>với ngón </a:t>
            </a:r>
            <a:r>
              <a:rPr spc="-19" dirty="0">
                <a:latin typeface="Calibri"/>
                <a:cs typeface="Calibri"/>
              </a:rPr>
              <a:t>tay </a:t>
            </a:r>
            <a:r>
              <a:rPr spc="-5" dirty="0">
                <a:latin typeface="Calibri"/>
                <a:cs typeface="Calibri"/>
              </a:rPr>
              <a:t>trỏ </a:t>
            </a:r>
            <a:r>
              <a:rPr spc="5" dirty="0">
                <a:latin typeface="Calibri"/>
                <a:cs typeface="Calibri"/>
              </a:rPr>
              <a:t>của nó </a:t>
            </a:r>
            <a:r>
              <a:rPr dirty="0">
                <a:latin typeface="Calibri"/>
                <a:cs typeface="Calibri"/>
              </a:rPr>
              <a:t>hướng về phía nội</a:t>
            </a:r>
            <a:r>
              <a:rPr spc="-8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dung.</a:t>
            </a:r>
          </a:p>
          <a:p>
            <a:pPr marL="341610" indent="-326493">
              <a:lnSpc>
                <a:spcPts val="2368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Điều </a:t>
            </a:r>
            <a:r>
              <a:rPr spc="-5" dirty="0">
                <a:latin typeface="Calibri"/>
                <a:cs typeface="Calibri"/>
              </a:rPr>
              <a:t>này </a:t>
            </a:r>
            <a:r>
              <a:rPr dirty="0">
                <a:latin typeface="Calibri"/>
                <a:cs typeface="Calibri"/>
              </a:rPr>
              <a:t>có nghĩa </a:t>
            </a:r>
            <a:r>
              <a:rPr spc="-5" dirty="0">
                <a:latin typeface="Calibri"/>
                <a:cs typeface="Calibri"/>
              </a:rPr>
              <a:t>rằng </a:t>
            </a:r>
            <a:r>
              <a:rPr dirty="0">
                <a:latin typeface="Calibri"/>
                <a:cs typeface="Calibri"/>
              </a:rPr>
              <a:t>cách nhấn vào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sẽ đưa người sử dụng đến các</a:t>
            </a:r>
            <a:r>
              <a:rPr spc="2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liên</a:t>
            </a:r>
          </a:p>
          <a:p>
            <a:pPr marL="341610">
              <a:lnSpc>
                <a:spcPts val="2499"/>
              </a:lnSpc>
            </a:pP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tương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ứng.</a:t>
            </a:r>
          </a:p>
          <a:p>
            <a:pPr marL="341610" marR="8313" indent="-326493">
              <a:lnSpc>
                <a:spcPts val="2499"/>
              </a:lnSpc>
              <a:spcBef>
                <a:spcPts val="130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Để </a:t>
            </a:r>
            <a:r>
              <a:rPr spc="-5" dirty="0">
                <a:latin typeface="Calibri"/>
                <a:cs typeface="Calibri"/>
              </a:rPr>
              <a:t>xác </a:t>
            </a:r>
            <a:r>
              <a:rPr dirty="0">
                <a:latin typeface="Calibri"/>
                <a:cs typeface="Calibri"/>
              </a:rPr>
              <a:t>định phần trang được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hoặc </a:t>
            </a:r>
            <a:r>
              <a:rPr spc="-5" dirty="0">
                <a:latin typeface="Calibri"/>
                <a:cs typeface="Calibri"/>
              </a:rPr>
              <a:t>trang </a:t>
            </a:r>
            <a:r>
              <a:rPr dirty="0">
                <a:latin typeface="Calibri"/>
                <a:cs typeface="Calibri"/>
              </a:rPr>
              <a:t>web liên </a:t>
            </a:r>
            <a:r>
              <a:rPr spc="-11" dirty="0">
                <a:latin typeface="Calibri"/>
                <a:cs typeface="Calibri"/>
              </a:rPr>
              <a:t>kết, </a:t>
            </a:r>
            <a:r>
              <a:rPr dirty="0">
                <a:latin typeface="Calibri"/>
                <a:cs typeface="Calibri"/>
              </a:rPr>
              <a:t>thuộc tính của  </a:t>
            </a:r>
            <a:r>
              <a:rPr spc="5" dirty="0">
                <a:latin typeface="Calibri"/>
                <a:cs typeface="Calibri"/>
              </a:rPr>
              <a:t>phần </a:t>
            </a:r>
            <a:r>
              <a:rPr dirty="0">
                <a:latin typeface="Calibri"/>
                <a:cs typeface="Calibri"/>
              </a:rPr>
              <a:t>tử </a:t>
            </a:r>
            <a:r>
              <a:rPr spc="5" dirty="0">
                <a:latin typeface="Calibri"/>
                <a:cs typeface="Calibri"/>
              </a:rPr>
              <a:t>A </a:t>
            </a:r>
            <a:r>
              <a:rPr dirty="0">
                <a:latin typeface="Calibri"/>
                <a:cs typeface="Calibri"/>
              </a:rPr>
              <a:t>phải được sử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dụng.</a:t>
            </a:r>
          </a:p>
          <a:p>
            <a:pPr marL="341610" indent="-326493">
              <a:lnSpc>
                <a:spcPts val="2398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Bảng dưới </a:t>
            </a:r>
            <a:r>
              <a:rPr spc="-5" dirty="0">
                <a:latin typeface="Calibri"/>
                <a:cs typeface="Calibri"/>
              </a:rPr>
              <a:t>đây </a:t>
            </a:r>
            <a:r>
              <a:rPr dirty="0">
                <a:latin typeface="Calibri"/>
                <a:cs typeface="Calibri"/>
              </a:rPr>
              <a:t>liệt </a:t>
            </a:r>
            <a:r>
              <a:rPr spc="-24" dirty="0">
                <a:latin typeface="Calibri"/>
                <a:cs typeface="Calibri"/>
              </a:rPr>
              <a:t>kê </a:t>
            </a:r>
            <a:r>
              <a:rPr dirty="0">
                <a:latin typeface="Calibri"/>
                <a:cs typeface="Calibri"/>
              </a:rPr>
              <a:t>các </a:t>
            </a:r>
            <a:r>
              <a:rPr spc="5" dirty="0">
                <a:latin typeface="Calibri"/>
                <a:cs typeface="Calibri"/>
              </a:rPr>
              <a:t>thuộc </a:t>
            </a:r>
            <a:r>
              <a:rPr dirty="0">
                <a:latin typeface="Calibri"/>
                <a:cs typeface="Calibri"/>
              </a:rPr>
              <a:t>tính </a:t>
            </a:r>
            <a:r>
              <a:rPr spc="5" dirty="0">
                <a:latin typeface="Calibri"/>
                <a:cs typeface="Calibri"/>
              </a:rPr>
              <a:t>của </a:t>
            </a:r>
            <a:r>
              <a:rPr dirty="0">
                <a:latin typeface="Calibri"/>
                <a:cs typeface="Calibri"/>
              </a:rPr>
              <a:t>phần tử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A.</a:t>
            </a:r>
          </a:p>
        </p:txBody>
      </p:sp>
      <p:graphicFrame>
        <p:nvGraphicFramePr>
          <p:cNvPr id="1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14910"/>
              </p:ext>
            </p:extLst>
          </p:nvPr>
        </p:nvGraphicFramePr>
        <p:xfrm>
          <a:off x="895771" y="4216512"/>
          <a:ext cx="10057554" cy="1887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220"/>
                <a:gridCol w="8170334"/>
              </a:tblGrid>
              <a:tr h="471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Thuộc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tính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667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tả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4" marB="0">
                    <a:solidFill>
                      <a:srgbClr val="943735"/>
                    </a:solidFill>
                  </a:tcPr>
                </a:tc>
              </a:tr>
              <a:tr h="492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href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9540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8826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định cụ thể các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URL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của trang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web được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liên kết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giá trị  của thuộc tính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tên.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solidFill>
                      <a:srgbClr val="D6E3BC"/>
                    </a:solidFill>
                  </a:tcPr>
                </a:tc>
              </a:tr>
              <a:tr h="3282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hreflang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0176" marB="0"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 ngôn ngữ của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đích.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solidFill>
                      <a:srgbClr val="F1DCDB"/>
                    </a:solidFill>
                  </a:tcPr>
                </a:tc>
              </a:tr>
              <a:tr h="4218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0176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định cụ thể các phần của trang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web,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mà là để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liên</a:t>
                      </a:r>
                      <a:r>
                        <a:rPr sz="16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kết.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00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27" y="86869"/>
            <a:ext cx="11956287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90" y="42186"/>
            <a:ext cx="10969412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CÁC </a:t>
            </a:r>
            <a:r>
              <a:rPr lang="vi-VN" spc="-11" dirty="0"/>
              <a:t>LIÊN </a:t>
            </a:r>
            <a:r>
              <a:rPr lang="vi-VN" spc="-24" dirty="0"/>
              <a:t>KẾT(HYPERLINKS)</a:t>
            </a:r>
            <a:r>
              <a:rPr lang="vi-VN" spc="-5" dirty="0"/>
              <a:t> </a:t>
            </a:r>
            <a:r>
              <a:rPr lang="en-US" spc="-5" dirty="0"/>
              <a:t>2</a:t>
            </a:r>
            <a:r>
              <a:rPr lang="vi-VN" spc="-5" dirty="0"/>
              <a:t>-3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4</a:t>
            </a:fld>
            <a:endParaRPr dirty="0"/>
          </a:p>
        </p:txBody>
      </p:sp>
      <p:sp>
        <p:nvSpPr>
          <p:cNvPr id="13" name="object 4"/>
          <p:cNvSpPr txBox="1"/>
          <p:nvPr/>
        </p:nvSpPr>
        <p:spPr>
          <a:xfrm>
            <a:off x="653626" y="837947"/>
            <a:ext cx="10725573" cy="4019411"/>
          </a:xfrm>
          <a:prstGeom prst="rect">
            <a:avLst/>
          </a:prstGeom>
        </p:spPr>
        <p:txBody>
          <a:bodyPr vert="horz" wrap="square" lIns="0" tIns="18139" rIns="0" bIns="0" rtlCol="0">
            <a:spAutoFit/>
          </a:bodyPr>
          <a:lstStyle/>
          <a:p>
            <a:pPr marL="341610" indent="-326493">
              <a:lnSpc>
                <a:spcPts val="2548"/>
              </a:lnSpc>
              <a:spcBef>
                <a:spcPts val="144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Thẻ &lt;a&gt; </a:t>
            </a:r>
            <a:r>
              <a:rPr dirty="0">
                <a:latin typeface="Calibri"/>
                <a:cs typeface="Calibri"/>
              </a:rPr>
              <a:t>được sử </a:t>
            </a:r>
            <a:r>
              <a:rPr spc="5" dirty="0">
                <a:latin typeface="Calibri"/>
                <a:cs typeface="Calibri"/>
              </a:rPr>
              <a:t>dụng </a:t>
            </a:r>
            <a:r>
              <a:rPr dirty="0">
                <a:latin typeface="Calibri"/>
                <a:cs typeface="Calibri"/>
              </a:rPr>
              <a:t>để </a:t>
            </a:r>
            <a:r>
              <a:rPr spc="5" dirty="0">
                <a:latin typeface="Calibri"/>
                <a:cs typeface="Calibri"/>
              </a:rPr>
              <a:t>cung </a:t>
            </a:r>
            <a:r>
              <a:rPr dirty="0">
                <a:latin typeface="Calibri"/>
                <a:cs typeface="Calibri"/>
              </a:rPr>
              <a:t>cấp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liên</a:t>
            </a:r>
            <a:r>
              <a:rPr spc="-27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 marL="341610" marR="9070" indent="-326493">
              <a:lnSpc>
                <a:spcPts val="2548"/>
              </a:lnSpc>
              <a:spcBef>
                <a:spcPts val="71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Nó </a:t>
            </a:r>
            <a:r>
              <a:rPr dirty="0">
                <a:latin typeface="Calibri"/>
                <a:cs typeface="Calibri"/>
              </a:rPr>
              <a:t>chứa các thuộc tính </a:t>
            </a:r>
            <a:r>
              <a:rPr spc="-11" dirty="0">
                <a:latin typeface="Calibri"/>
                <a:cs typeface="Calibri"/>
              </a:rPr>
              <a:t>href </a:t>
            </a:r>
            <a:r>
              <a:rPr dirty="0">
                <a:latin typeface="Calibri"/>
                <a:cs typeface="Calibri"/>
              </a:rPr>
              <a:t>sẽ có các </a:t>
            </a:r>
            <a:r>
              <a:rPr spc="-5"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URL hoặc đường dẫn của 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Web.</a:t>
            </a:r>
            <a:endParaRPr dirty="0">
              <a:latin typeface="Calibri"/>
              <a:cs typeface="Calibri"/>
            </a:endParaRPr>
          </a:p>
          <a:p>
            <a:pPr marL="341610" indent="-326493">
              <a:lnSpc>
                <a:spcPts val="237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Ví</a:t>
            </a:r>
            <a:r>
              <a:rPr spc="23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dụ:</a:t>
            </a:r>
          </a:p>
          <a:p>
            <a:pPr marL="432303">
              <a:spcBef>
                <a:spcPts val="1886"/>
              </a:spcBef>
            </a:pPr>
            <a:r>
              <a:rPr spc="5" dirty="0">
                <a:latin typeface="Courier New"/>
                <a:cs typeface="Courier New"/>
              </a:rPr>
              <a:t>&lt;a </a:t>
            </a:r>
            <a:r>
              <a:rPr dirty="0">
                <a:latin typeface="Courier New"/>
                <a:cs typeface="Courier New"/>
              </a:rPr>
              <a:t>href=”</a:t>
            </a:r>
            <a:r>
              <a:rPr spc="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  <a:hlinkClick r:id="rId3"/>
              </a:rPr>
              <a:t>http://www.aptech-worldwide.com/</a:t>
            </a:r>
            <a:r>
              <a:rPr dirty="0">
                <a:latin typeface="Courier New"/>
                <a:cs typeface="Courier New"/>
              </a:rPr>
              <a:t>”&gt;</a:t>
            </a:r>
          </a:p>
          <a:p>
            <a:pPr marL="341610" indent="-326493">
              <a:lnSpc>
                <a:spcPts val="2553"/>
              </a:lnSpc>
              <a:spcBef>
                <a:spcPts val="912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Mô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tả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và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văn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bản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tài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liệu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tham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khảo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spc="11" dirty="0">
                <a:latin typeface="Calibri"/>
                <a:cs typeface="Calibri"/>
              </a:rPr>
              <a:t>mà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sẽ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phục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vụ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cho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liên</a:t>
            </a:r>
            <a:r>
              <a:rPr spc="7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phải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được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cung</a:t>
            </a:r>
          </a:p>
          <a:p>
            <a:pPr marL="341610">
              <a:lnSpc>
                <a:spcPts val="2482"/>
              </a:lnSpc>
            </a:pPr>
            <a:r>
              <a:rPr dirty="0">
                <a:latin typeface="Calibri"/>
                <a:cs typeface="Calibri"/>
              </a:rPr>
              <a:t>cấp trước khi </a:t>
            </a:r>
            <a:r>
              <a:rPr spc="5" dirty="0">
                <a:latin typeface="Calibri"/>
                <a:cs typeface="Calibri"/>
              </a:rPr>
              <a:t>đóng </a:t>
            </a:r>
            <a:r>
              <a:rPr dirty="0">
                <a:latin typeface="Calibri"/>
                <a:cs typeface="Calibri"/>
              </a:rPr>
              <a:t>thẻ </a:t>
            </a:r>
            <a:r>
              <a:rPr spc="5" dirty="0">
                <a:latin typeface="Calibri"/>
                <a:cs typeface="Calibri"/>
              </a:rPr>
              <a:t>&lt;a&gt; </a:t>
            </a:r>
            <a:r>
              <a:rPr dirty="0">
                <a:latin typeface="Calibri"/>
                <a:cs typeface="Calibri"/>
              </a:rPr>
              <a:t>bằng cách sử </a:t>
            </a:r>
            <a:r>
              <a:rPr spc="5" dirty="0">
                <a:latin typeface="Calibri"/>
                <a:cs typeface="Calibri"/>
              </a:rPr>
              <a:t>dụng </a:t>
            </a:r>
            <a:r>
              <a:rPr dirty="0">
                <a:latin typeface="Calibri"/>
                <a:cs typeface="Calibri"/>
              </a:rPr>
              <a:t>&lt;/ a&gt;.</a:t>
            </a:r>
          </a:p>
          <a:p>
            <a:pPr marL="341610" indent="-326493">
              <a:lnSpc>
                <a:spcPts val="2572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Ví </a:t>
            </a:r>
            <a:r>
              <a:rPr spc="5">
                <a:latin typeface="Calibri"/>
                <a:cs typeface="Calibri"/>
              </a:rPr>
              <a:t>dụ</a:t>
            </a:r>
            <a:r>
              <a:rPr spc="119">
                <a:latin typeface="Calibri"/>
                <a:cs typeface="Calibri"/>
              </a:rPr>
              <a:t> </a:t>
            </a:r>
            <a:r>
              <a:rPr smtClean="0">
                <a:latin typeface="Calibri"/>
                <a:cs typeface="Calibri"/>
              </a:rPr>
              <a:t>:</a:t>
            </a:r>
            <a:r>
              <a:rPr lang="en-US" smtClean="0">
                <a:latin typeface="Calibri"/>
                <a:cs typeface="Calibri"/>
              </a:rPr>
              <a:t>   </a:t>
            </a:r>
            <a:r>
              <a:rPr smtClean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html&gt;</a:t>
            </a:r>
          </a:p>
          <a:p>
            <a:pPr marL="1106451">
              <a:spcBef>
                <a:spcPts val="553"/>
              </a:spcBef>
            </a:pPr>
            <a:r>
              <a:rPr dirty="0">
                <a:latin typeface="Courier New"/>
                <a:cs typeface="Courier New"/>
              </a:rPr>
              <a:t>&lt;head&gt;</a:t>
            </a:r>
          </a:p>
          <a:p>
            <a:pPr marL="1106451">
              <a:spcBef>
                <a:spcPts val="559"/>
              </a:spcBef>
            </a:pPr>
            <a:r>
              <a:rPr dirty="0">
                <a:latin typeface="Courier New"/>
                <a:cs typeface="Courier New"/>
              </a:rPr>
              <a:t>&lt;/head&gt;</a:t>
            </a:r>
          </a:p>
          <a:p>
            <a:pPr marL="1106451">
              <a:spcBef>
                <a:spcPts val="559"/>
              </a:spcBef>
            </a:pPr>
            <a:r>
              <a:rPr dirty="0">
                <a:latin typeface="Courier New"/>
                <a:cs typeface="Courier New"/>
              </a:rPr>
              <a:t>&lt;body&gt;</a:t>
            </a:r>
          </a:p>
          <a:p>
            <a:pPr marL="1786646">
              <a:spcBef>
                <a:spcPts val="559"/>
              </a:spcBef>
            </a:pPr>
            <a:r>
              <a:rPr dirty="0">
                <a:latin typeface="Courier New"/>
                <a:cs typeface="Courier New"/>
              </a:rPr>
              <a:t>&lt;a</a:t>
            </a:r>
            <a:r>
              <a:rPr spc="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href=”</a:t>
            </a:r>
            <a:r>
              <a:rPr dirty="0">
                <a:latin typeface="Courier New"/>
                <a:cs typeface="Courier New"/>
                <a:hlinkClick r:id="rId4"/>
              </a:rPr>
              <a:t>http://</a:t>
            </a:r>
            <a:r>
              <a:rPr>
                <a:latin typeface="Courier New"/>
                <a:cs typeface="Courier New"/>
                <a:hlinkClick r:id="rId4"/>
              </a:rPr>
              <a:t>www.aptech-woldwide.com</a:t>
            </a:r>
            <a:r>
              <a:rPr smtClean="0">
                <a:latin typeface="Courier New"/>
                <a:cs typeface="Courier New"/>
                <a:hlinkClick r:id="rId4"/>
              </a:rPr>
              <a:t>/”&gt;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12047" y="5236435"/>
            <a:ext cx="4031827" cy="1070358"/>
          </a:xfrm>
          <a:prstGeom prst="rect">
            <a:avLst/>
          </a:prstGeom>
        </p:spPr>
        <p:txBody>
          <a:bodyPr vert="horz" wrap="square" lIns="0" tIns="84646" rIns="0" bIns="0" rtlCol="0">
            <a:spAutoFit/>
          </a:bodyPr>
          <a:lstStyle/>
          <a:p>
            <a:pPr marL="1377018">
              <a:spcBef>
                <a:spcPts val="667"/>
              </a:spcBef>
            </a:pPr>
            <a:r>
              <a:rPr dirty="0">
                <a:latin typeface="Courier New"/>
                <a:cs typeface="Courier New"/>
              </a:rPr>
              <a:t>Click to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view</a:t>
            </a:r>
          </a:p>
          <a:p>
            <a:pPr marL="696823">
              <a:spcBef>
                <a:spcPts val="553"/>
              </a:spcBef>
            </a:pPr>
            <a:r>
              <a:rPr dirty="0">
                <a:latin typeface="Courier New"/>
                <a:cs typeface="Courier New"/>
              </a:rPr>
              <a:t>&lt;/</a:t>
            </a:r>
            <a:r>
              <a:rPr>
                <a:latin typeface="Courier New"/>
                <a:cs typeface="Courier New"/>
              </a:rPr>
              <a:t>body</a:t>
            </a:r>
            <a:r>
              <a:rPr smtClean="0">
                <a:latin typeface="Courier New"/>
                <a:cs typeface="Courier New"/>
              </a:rPr>
              <a:t>&gt;</a:t>
            </a:r>
            <a:endParaRPr lang="en-US" smtClean="0">
              <a:latin typeface="Courier New"/>
              <a:cs typeface="Courier New"/>
            </a:endParaRPr>
          </a:p>
          <a:p>
            <a:pPr marL="696823">
              <a:spcBef>
                <a:spcPts val="553"/>
              </a:spcBef>
            </a:pPr>
            <a:r>
              <a:rPr smtClean="0">
                <a:latin typeface="Courier New"/>
                <a:cs typeface="Courier New"/>
              </a:rPr>
              <a:t>&lt;/</a:t>
            </a:r>
            <a:r>
              <a:rPr dirty="0">
                <a:latin typeface="Courier New"/>
                <a:cs typeface="Courier New"/>
              </a:rPr>
              <a:t>html&gt;</a:t>
            </a:r>
          </a:p>
        </p:txBody>
      </p:sp>
      <p:sp>
        <p:nvSpPr>
          <p:cNvPr id="16" name="object 5"/>
          <p:cNvSpPr txBox="1"/>
          <p:nvPr/>
        </p:nvSpPr>
        <p:spPr>
          <a:xfrm>
            <a:off x="4390941" y="5326380"/>
            <a:ext cx="4412826" cy="295315"/>
          </a:xfrm>
          <a:prstGeom prst="rect">
            <a:avLst/>
          </a:prstGeom>
        </p:spPr>
        <p:txBody>
          <a:bodyPr vert="horz" wrap="square" lIns="0" tIns="18139" rIns="0" bIns="0" rtlCol="0">
            <a:spAutoFit/>
          </a:bodyPr>
          <a:lstStyle/>
          <a:p>
            <a:pPr marL="15114">
              <a:spcBef>
                <a:spcPts val="144"/>
              </a:spcBef>
            </a:pPr>
            <a:r>
              <a:rPr dirty="0">
                <a:latin typeface="Courier New"/>
                <a:cs typeface="Courier New"/>
              </a:rPr>
              <a:t>the Aptech </a:t>
            </a:r>
            <a:r>
              <a:rPr spc="5" dirty="0">
                <a:latin typeface="Courier New"/>
                <a:cs typeface="Courier New"/>
              </a:rPr>
              <a:t>Web</a:t>
            </a:r>
            <a:r>
              <a:rPr spc="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site&lt;/a&gt;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3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25" y="10669"/>
            <a:ext cx="11757152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90" y="26641"/>
            <a:ext cx="10969412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5" dirty="0"/>
              <a:t>CÁC </a:t>
            </a:r>
            <a:r>
              <a:rPr lang="vi-VN" spc="-11" dirty="0"/>
              <a:t>LIÊN </a:t>
            </a:r>
            <a:r>
              <a:rPr lang="vi-VN" spc="-24" dirty="0"/>
              <a:t>KẾT(HYPERLINKS)</a:t>
            </a:r>
            <a:r>
              <a:rPr lang="vi-VN" spc="-5" dirty="0"/>
              <a:t> </a:t>
            </a:r>
            <a:r>
              <a:rPr lang="en-US" spc="-5" dirty="0"/>
              <a:t>3</a:t>
            </a:r>
            <a:r>
              <a:rPr lang="vi-VN" spc="-5" dirty="0"/>
              <a:t>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5</a:t>
            </a:fld>
            <a:endParaRPr dirty="0"/>
          </a:p>
        </p:txBody>
      </p:sp>
      <p:sp>
        <p:nvSpPr>
          <p:cNvPr id="8" name="object 4"/>
          <p:cNvSpPr txBox="1"/>
          <p:nvPr/>
        </p:nvSpPr>
        <p:spPr>
          <a:xfrm>
            <a:off x="653625" y="852297"/>
            <a:ext cx="4181687" cy="295315"/>
          </a:xfrm>
          <a:prstGeom prst="rect">
            <a:avLst/>
          </a:prstGeom>
        </p:spPr>
        <p:txBody>
          <a:bodyPr vert="horz" wrap="square" lIns="0" tIns="18139" rIns="0" bIns="0" rtlCol="0">
            <a:spAutoFit/>
          </a:bodyPr>
          <a:lstStyle/>
          <a:p>
            <a:pPr marL="341610" indent="-326493">
              <a:spcBef>
                <a:spcPts val="144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-5" dirty="0">
                <a:latin typeface="Calibri"/>
                <a:cs typeface="Calibri"/>
              </a:rPr>
              <a:t>Xuất </a:t>
            </a:r>
            <a:r>
              <a:rPr dirty="0">
                <a:latin typeface="Calibri"/>
                <a:cs typeface="Calibri"/>
              </a:rPr>
              <a:t>hiện </a:t>
            </a:r>
            <a:r>
              <a:rPr spc="5" dirty="0">
                <a:latin typeface="Calibri"/>
                <a:cs typeface="Calibri"/>
              </a:rPr>
              <a:t>như </a:t>
            </a:r>
            <a:r>
              <a:rPr dirty="0">
                <a:latin typeface="Calibri"/>
                <a:cs typeface="Calibri"/>
              </a:rPr>
              <a:t>hình dưới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đây:</a:t>
            </a:r>
          </a:p>
        </p:txBody>
      </p:sp>
      <p:sp>
        <p:nvSpPr>
          <p:cNvPr id="9" name="object 5"/>
          <p:cNvSpPr/>
          <p:nvPr/>
        </p:nvSpPr>
        <p:spPr>
          <a:xfrm>
            <a:off x="1219201" y="1447802"/>
            <a:ext cx="9796271" cy="434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5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028" y="86869"/>
            <a:ext cx="10639551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88" y="110766"/>
            <a:ext cx="4801446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11" dirty="0"/>
              <a:t>THUỘC </a:t>
            </a:r>
            <a:r>
              <a:rPr lang="vi-VN" spc="-5" dirty="0"/>
              <a:t>TÍNH</a:t>
            </a:r>
            <a:r>
              <a:rPr lang="vi-VN" spc="-41" dirty="0"/>
              <a:t> </a:t>
            </a:r>
            <a:r>
              <a:rPr lang="vi-VN" spc="-95" dirty="0"/>
              <a:t>TARGET</a:t>
            </a:r>
            <a:endParaRPr lang="vi-VN" spc="-1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6</a:t>
            </a:fld>
            <a:endParaRPr dirty="0"/>
          </a:p>
        </p:txBody>
      </p:sp>
      <p:sp>
        <p:nvSpPr>
          <p:cNvPr id="16" name="object 4"/>
          <p:cNvSpPr txBox="1"/>
          <p:nvPr/>
        </p:nvSpPr>
        <p:spPr>
          <a:xfrm>
            <a:off x="653625" y="833375"/>
            <a:ext cx="10723033" cy="1296439"/>
          </a:xfrm>
          <a:prstGeom prst="rect">
            <a:avLst/>
          </a:prstGeom>
        </p:spPr>
        <p:txBody>
          <a:bodyPr vert="horz" wrap="square" lIns="0" tIns="39301" rIns="0" bIns="0" rtlCol="0">
            <a:spAutoFit/>
          </a:bodyPr>
          <a:lstStyle/>
          <a:p>
            <a:pPr marL="341610" marR="6047" indent="-326493">
              <a:lnSpc>
                <a:spcPts val="2548"/>
              </a:lnSpc>
              <a:spcBef>
                <a:spcPts val="309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Thuộc tính </a:t>
            </a:r>
            <a:r>
              <a:rPr spc="-35" dirty="0">
                <a:latin typeface="Calibri"/>
                <a:cs typeface="Calibri"/>
              </a:rPr>
              <a:t>Target </a:t>
            </a:r>
            <a:r>
              <a:rPr spc="5" dirty="0">
                <a:latin typeface="Calibri"/>
                <a:cs typeface="Calibri"/>
              </a:rPr>
              <a:t>của </a:t>
            </a:r>
            <a:r>
              <a:rPr dirty="0">
                <a:latin typeface="Calibri"/>
                <a:cs typeface="Calibri"/>
              </a:rPr>
              <a:t>các phần tử </a:t>
            </a:r>
            <a:r>
              <a:rPr spc="5"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xác </a:t>
            </a:r>
            <a:r>
              <a:rPr dirty="0">
                <a:latin typeface="Calibri"/>
                <a:cs typeface="Calibri"/>
              </a:rPr>
              <a:t>định vị trí nơi </a:t>
            </a:r>
            <a:r>
              <a:rPr spc="5" dirty="0">
                <a:latin typeface="Calibri"/>
                <a:cs typeface="Calibri"/>
              </a:rPr>
              <a:t>mà </a:t>
            </a:r>
            <a:r>
              <a:rPr dirty="0">
                <a:latin typeface="Calibri"/>
                <a:cs typeface="Calibri"/>
              </a:rPr>
              <a:t>các trang web liên </a:t>
            </a:r>
            <a:r>
              <a:rPr spc="-19" dirty="0">
                <a:latin typeface="Calibri"/>
                <a:cs typeface="Calibri"/>
              </a:rPr>
              <a:t>kết  </a:t>
            </a:r>
            <a:r>
              <a:rPr dirty="0">
                <a:latin typeface="Calibri"/>
                <a:cs typeface="Calibri"/>
              </a:rPr>
              <a:t>sẽ </a:t>
            </a:r>
            <a:r>
              <a:rPr spc="11" dirty="0">
                <a:latin typeface="Calibri"/>
                <a:cs typeface="Calibri"/>
              </a:rPr>
              <a:t>mở </a:t>
            </a:r>
            <a:r>
              <a:rPr spc="-19" dirty="0">
                <a:latin typeface="Calibri"/>
                <a:cs typeface="Calibri"/>
              </a:rPr>
              <a:t>ra </a:t>
            </a:r>
            <a:r>
              <a:rPr dirty="0">
                <a:latin typeface="Calibri"/>
                <a:cs typeface="Calibri"/>
              </a:rPr>
              <a:t>khi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được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nhấp.</a:t>
            </a:r>
          </a:p>
          <a:p>
            <a:pPr marL="341610" indent="-326493">
              <a:lnSpc>
                <a:spcPts val="2333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Người </a:t>
            </a:r>
            <a:r>
              <a:rPr spc="-11" dirty="0">
                <a:latin typeface="Calibri"/>
                <a:cs typeface="Calibri"/>
              </a:rPr>
              <a:t>ta </a:t>
            </a:r>
            <a:r>
              <a:rPr dirty="0">
                <a:latin typeface="Calibri"/>
                <a:cs typeface="Calibri"/>
              </a:rPr>
              <a:t>có thể </a:t>
            </a:r>
            <a:r>
              <a:rPr spc="-5" dirty="0">
                <a:latin typeface="Calibri"/>
                <a:cs typeface="Calibri"/>
              </a:rPr>
              <a:t>gán </a:t>
            </a:r>
            <a:r>
              <a:rPr dirty="0">
                <a:latin typeface="Calibri"/>
                <a:cs typeface="Calibri"/>
              </a:rPr>
              <a:t>giá trị </a:t>
            </a:r>
            <a:r>
              <a:rPr spc="5" dirty="0">
                <a:latin typeface="Calibri"/>
                <a:cs typeface="Calibri"/>
              </a:rPr>
              <a:t>cho thuộc </a:t>
            </a:r>
            <a:r>
              <a:rPr dirty="0">
                <a:latin typeface="Calibri"/>
                <a:cs typeface="Calibri"/>
              </a:rPr>
              <a:t>tính</a:t>
            </a:r>
            <a:r>
              <a:rPr spc="-119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Targer.</a:t>
            </a:r>
            <a:endParaRPr dirty="0">
              <a:latin typeface="Calibri"/>
              <a:cs typeface="Calibri"/>
            </a:endParaRPr>
          </a:p>
          <a:p>
            <a:pPr marL="341610" indent="-326493">
              <a:lnSpc>
                <a:spcPts val="2548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Bảng dưới </a:t>
            </a:r>
            <a:r>
              <a:rPr spc="-5" dirty="0">
                <a:latin typeface="Calibri"/>
                <a:cs typeface="Calibri"/>
              </a:rPr>
              <a:t>đây </a:t>
            </a:r>
            <a:r>
              <a:rPr dirty="0">
                <a:latin typeface="Calibri"/>
                <a:cs typeface="Calibri"/>
              </a:rPr>
              <a:t>liệt </a:t>
            </a:r>
            <a:r>
              <a:rPr spc="-24" dirty="0">
                <a:latin typeface="Calibri"/>
                <a:cs typeface="Calibri"/>
              </a:rPr>
              <a:t>kê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số các giá trị </a:t>
            </a:r>
            <a:r>
              <a:rPr spc="5" dirty="0">
                <a:latin typeface="Calibri"/>
                <a:cs typeface="Calibri"/>
              </a:rPr>
              <a:t>của thuộc </a:t>
            </a:r>
            <a:r>
              <a:rPr dirty="0">
                <a:latin typeface="Calibri"/>
                <a:cs typeface="Calibri"/>
              </a:rPr>
              <a:t>tính</a:t>
            </a:r>
            <a:r>
              <a:rPr spc="-17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target.</a:t>
            </a:r>
            <a:endParaRPr dirty="0">
              <a:latin typeface="Calibri"/>
              <a:cs typeface="Calibri"/>
            </a:endParaRPr>
          </a:p>
        </p:txBody>
      </p:sp>
      <p:graphicFrame>
        <p:nvGraphicFramePr>
          <p:cNvPr id="1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20610"/>
              </p:ext>
            </p:extLst>
          </p:nvPr>
        </p:nvGraphicFramePr>
        <p:xfrm>
          <a:off x="900179" y="2853740"/>
          <a:ext cx="10058400" cy="2362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053"/>
                <a:gridCol w="8319347"/>
              </a:tblGrid>
              <a:tr h="657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Giá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trị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943735"/>
                    </a:solidFill>
                  </a:tcPr>
                </a:tc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tả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93674" marB="0">
                    <a:solidFill>
                      <a:srgbClr val="943735"/>
                    </a:solidFill>
                  </a:tcPr>
                </a:tc>
              </a:tr>
              <a:tr h="4870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_blank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9540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Tải URL trang trong một cửa sổ trống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mới.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6" marB="0">
                    <a:solidFill>
                      <a:srgbClr val="D6E3BC"/>
                    </a:solidFill>
                  </a:tcPr>
                </a:tc>
              </a:tr>
              <a:tr h="7315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_self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9540" marB="0"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269240" marR="850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Tải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URL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trang trong cùng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một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cửa sổ như của các trang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web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hiện tại.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956" marB="0">
                    <a:solidFill>
                      <a:srgbClr val="F1DCDB"/>
                    </a:solidFill>
                  </a:tcPr>
                </a:tc>
              </a:tr>
              <a:tr h="4870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_top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9540" marB="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Tải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URL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trang trong khu vực hoàn toàn của cửa</a:t>
                      </a:r>
                      <a:r>
                        <a:rPr sz="16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sổ.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47956" marB="0"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2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5826" y="86869"/>
            <a:ext cx="10842752" cy="54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8188" y="72666"/>
            <a:ext cx="11071013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dirty="0" smtClean="0"/>
              <a:t>ĐƯỜNG </a:t>
            </a:r>
            <a:r>
              <a:rPr lang="vi-VN" spc="-5" dirty="0"/>
              <a:t>DẪN </a:t>
            </a:r>
            <a:r>
              <a:rPr lang="vi-VN" dirty="0" smtClean="0"/>
              <a:t>TƯƠNG </a:t>
            </a:r>
            <a:r>
              <a:rPr lang="vi-VN" spc="-5" dirty="0"/>
              <a:t>ĐỐI </a:t>
            </a:r>
            <a:r>
              <a:rPr lang="vi-VN" spc="-30" dirty="0"/>
              <a:t>VÀ </a:t>
            </a:r>
            <a:r>
              <a:rPr lang="vi-VN" spc="-24" dirty="0"/>
              <a:t>TUYỆT </a:t>
            </a:r>
            <a:r>
              <a:rPr lang="vi-VN" dirty="0" smtClean="0"/>
              <a:t>ĐỐI</a:t>
            </a:r>
            <a:r>
              <a:rPr lang="vi-VN" spc="-35" dirty="0"/>
              <a:t> </a:t>
            </a:r>
            <a:r>
              <a:rPr lang="vi-VN" spc="-5" dirty="0"/>
              <a:t>1-2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7</a:t>
            </a:fld>
            <a:endParaRPr dirty="0"/>
          </a:p>
        </p:txBody>
      </p:sp>
      <p:sp>
        <p:nvSpPr>
          <p:cNvPr id="16" name="object 4"/>
          <p:cNvSpPr txBox="1"/>
          <p:nvPr/>
        </p:nvSpPr>
        <p:spPr>
          <a:xfrm>
            <a:off x="653625" y="1037591"/>
            <a:ext cx="10751820" cy="4259134"/>
          </a:xfrm>
          <a:prstGeom prst="rect">
            <a:avLst/>
          </a:prstGeom>
        </p:spPr>
        <p:txBody>
          <a:bodyPr vert="horz" wrap="square" lIns="0" tIns="43834" rIns="0" bIns="0" rtlCol="0">
            <a:spAutoFit/>
          </a:bodyPr>
          <a:lstStyle/>
          <a:p>
            <a:pPr marL="341610" marR="29474" indent="-326493">
              <a:lnSpc>
                <a:spcPts val="2499"/>
              </a:lnSpc>
              <a:spcBef>
                <a:spcPts val="345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Đường dẫn </a:t>
            </a:r>
            <a:r>
              <a:rPr spc="-5" dirty="0">
                <a:latin typeface="Calibri"/>
                <a:cs typeface="Calibri"/>
              </a:rPr>
              <a:t>tuyệt </a:t>
            </a:r>
            <a:r>
              <a:rPr dirty="0">
                <a:latin typeface="Calibri"/>
                <a:cs typeface="Calibri"/>
              </a:rPr>
              <a:t>đối là các liên </a:t>
            </a:r>
            <a:r>
              <a:rPr spc="-24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có chứa các địa chỉ </a:t>
            </a:r>
            <a:r>
              <a:rPr spc="-5" dirty="0">
                <a:latin typeface="Calibri"/>
                <a:cs typeface="Calibri"/>
              </a:rPr>
              <a:t>đầy </a:t>
            </a:r>
            <a:r>
              <a:rPr dirty="0">
                <a:latin typeface="Calibri"/>
                <a:cs typeface="Calibri"/>
              </a:rPr>
              <a:t>đủ để có được </a:t>
            </a:r>
            <a:r>
              <a:rPr spc="5" dirty="0">
                <a:latin typeface="Calibri"/>
                <a:cs typeface="Calibri"/>
              </a:rPr>
              <a:t>một  </a:t>
            </a:r>
            <a:r>
              <a:rPr spc="-5" dirty="0">
                <a:latin typeface="Calibri"/>
                <a:cs typeface="Calibri"/>
              </a:rPr>
              <a:t>trang </a:t>
            </a:r>
            <a:r>
              <a:rPr dirty="0">
                <a:latin typeface="Calibri"/>
                <a:cs typeface="Calibri"/>
              </a:rPr>
              <a:t>web.</a:t>
            </a:r>
          </a:p>
          <a:p>
            <a:pPr marL="341610" indent="-326493">
              <a:lnSpc>
                <a:spcPts val="243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spc="5" dirty="0">
                <a:latin typeface="Calibri"/>
                <a:cs typeface="Calibri"/>
              </a:rPr>
              <a:t>Đường </a:t>
            </a:r>
            <a:r>
              <a:rPr dirty="0">
                <a:latin typeface="Calibri"/>
                <a:cs typeface="Calibri"/>
              </a:rPr>
              <a:t>dẫn tuyệt đối là cách tốt nhất để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spc="5" dirty="0">
                <a:latin typeface="Calibri"/>
                <a:cs typeface="Calibri"/>
              </a:rPr>
              <a:t>đến một </a:t>
            </a:r>
            <a:r>
              <a:rPr dirty="0">
                <a:latin typeface="Calibri"/>
                <a:cs typeface="Calibri"/>
              </a:rPr>
              <a:t>trang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web.</a:t>
            </a:r>
          </a:p>
          <a:p>
            <a:pPr marL="95226">
              <a:spcBef>
                <a:spcPts val="2642"/>
              </a:spcBef>
            </a:pPr>
            <a:r>
              <a:rPr b="1" spc="5" dirty="0">
                <a:latin typeface="Calibri"/>
                <a:cs typeface="Calibri"/>
              </a:rPr>
              <a:t>Cú</a:t>
            </a:r>
            <a:r>
              <a:rPr b="1" spc="239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pháp: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01315" marR="6047">
              <a:lnSpc>
                <a:spcPct val="70800"/>
              </a:lnSpc>
            </a:pPr>
            <a:r>
              <a:rPr spc="5" dirty="0">
                <a:latin typeface="Courier New"/>
                <a:cs typeface="Courier New"/>
              </a:rPr>
              <a:t>&lt;a </a:t>
            </a:r>
            <a:r>
              <a:rPr dirty="0">
                <a:latin typeface="Courier New"/>
                <a:cs typeface="Courier New"/>
              </a:rPr>
              <a:t>href=” </a:t>
            </a:r>
            <a:r>
              <a:rPr dirty="0">
                <a:latin typeface="Courier New"/>
                <a:cs typeface="Courier New"/>
                <a:hlinkClick r:id="rId3"/>
              </a:rPr>
              <a:t>http://www.aptech-worldwide.com/pages/about- </a:t>
            </a:r>
            <a:r>
              <a:rPr dirty="0">
                <a:latin typeface="Courier New"/>
                <a:cs typeface="Courier New"/>
              </a:rPr>
              <a:t> us/aboutus_aboutaptechworldwide.html </a:t>
            </a:r>
            <a:r>
              <a:rPr spc="5" dirty="0">
                <a:latin typeface="Courier New"/>
                <a:cs typeface="Courier New"/>
              </a:rPr>
              <a:t>“&gt;Aptech Web  site&lt;/a&gt;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41610" marR="29474" indent="-326493">
              <a:lnSpc>
                <a:spcPts val="2499"/>
              </a:lnSpc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Đường dẫn tương đối là các </a:t>
            </a:r>
            <a:r>
              <a:rPr spc="-5"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được cung cấp khi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của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spc="-5" dirty="0">
                <a:latin typeface="Calibri"/>
                <a:cs typeface="Calibri"/>
              </a:rPr>
              <a:t>trang  </a:t>
            </a:r>
            <a:r>
              <a:rPr spc="5" dirty="0">
                <a:latin typeface="Calibri"/>
                <a:cs typeface="Calibri"/>
              </a:rPr>
              <a:t>web </a:t>
            </a:r>
            <a:r>
              <a:rPr dirty="0">
                <a:latin typeface="Calibri"/>
                <a:cs typeface="Calibri"/>
              </a:rPr>
              <a:t>là trong </a:t>
            </a:r>
            <a:r>
              <a:rPr spc="5" dirty="0">
                <a:latin typeface="Calibri"/>
                <a:cs typeface="Calibri"/>
              </a:rPr>
              <a:t>cùng thư mục </a:t>
            </a:r>
            <a:r>
              <a:rPr dirty="0">
                <a:latin typeface="Calibri"/>
                <a:cs typeface="Calibri"/>
              </a:rPr>
              <a:t>với trang hiển thị các liên</a:t>
            </a:r>
            <a:r>
              <a:rPr spc="-290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5226"/>
            <a:r>
              <a:rPr b="1" spc="5" dirty="0">
                <a:latin typeface="Calibri"/>
                <a:cs typeface="Calibri"/>
              </a:rPr>
              <a:t>Cú</a:t>
            </a:r>
            <a:r>
              <a:rPr b="1" spc="239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pháp: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41610">
              <a:lnSpc>
                <a:spcPts val="2255"/>
              </a:lnSpc>
              <a:spcBef>
                <a:spcPts val="5"/>
              </a:spcBef>
            </a:pPr>
            <a:r>
              <a:rPr spc="5" dirty="0">
                <a:latin typeface="Courier New"/>
                <a:cs typeface="Courier New"/>
              </a:rPr>
              <a:t>&lt;a</a:t>
            </a:r>
            <a:r>
              <a:rPr spc="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href=”</a:t>
            </a:r>
            <a:r>
              <a:rPr>
                <a:latin typeface="Courier New"/>
                <a:cs typeface="Courier New"/>
              </a:rPr>
              <a:t>aboutus_aboutaptechworldwide.html</a:t>
            </a:r>
            <a:r>
              <a:rPr smtClean="0">
                <a:latin typeface="Courier New"/>
                <a:cs typeface="Courier New"/>
              </a:rPr>
              <a:t>”&gt;</a:t>
            </a:r>
            <a:r>
              <a:rPr spc="5" smtClean="0">
                <a:latin typeface="Courier New"/>
                <a:cs typeface="Courier New"/>
              </a:rPr>
              <a:t>Aptech </a:t>
            </a:r>
            <a:r>
              <a:rPr spc="5" dirty="0">
                <a:latin typeface="Courier New"/>
                <a:cs typeface="Courier New"/>
              </a:rPr>
              <a:t>Web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site&lt;/a&gt;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24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024" y="86869"/>
            <a:ext cx="11854690" cy="54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86" y="72666"/>
            <a:ext cx="11275230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dirty="0" smtClean="0"/>
              <a:t>ĐƯỜNG </a:t>
            </a:r>
            <a:r>
              <a:rPr lang="vi-VN" spc="-5" dirty="0"/>
              <a:t>DẪN </a:t>
            </a:r>
            <a:r>
              <a:rPr lang="vi-VN" dirty="0" smtClean="0"/>
              <a:t>TƯƠNG </a:t>
            </a:r>
            <a:r>
              <a:rPr lang="vi-VN" spc="-5" dirty="0"/>
              <a:t>ĐỐI </a:t>
            </a:r>
            <a:r>
              <a:rPr lang="vi-VN" spc="-30" dirty="0"/>
              <a:t>VÀ </a:t>
            </a:r>
            <a:r>
              <a:rPr lang="vi-VN" spc="-24" dirty="0"/>
              <a:t>TUYỆT </a:t>
            </a:r>
            <a:r>
              <a:rPr lang="vi-VN" dirty="0" smtClean="0"/>
              <a:t>ĐỐI</a:t>
            </a:r>
            <a:r>
              <a:rPr lang="vi-VN" spc="-49" dirty="0"/>
              <a:t> </a:t>
            </a:r>
            <a:r>
              <a:rPr lang="vi-VN" dirty="0" smtClean="0"/>
              <a:t>2-2</a:t>
            </a:r>
            <a:endParaRPr lang="vi-VN"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8</a:t>
            </a:fld>
            <a:endParaRPr dirty="0"/>
          </a:p>
        </p:txBody>
      </p:sp>
      <p:sp>
        <p:nvSpPr>
          <p:cNvPr id="16" name="object 4"/>
          <p:cNvSpPr txBox="1"/>
          <p:nvPr/>
        </p:nvSpPr>
        <p:spPr>
          <a:xfrm>
            <a:off x="663369" y="838202"/>
            <a:ext cx="11026986" cy="364863"/>
          </a:xfrm>
          <a:prstGeom prst="rect">
            <a:avLst/>
          </a:prstGeom>
        </p:spPr>
        <p:txBody>
          <a:bodyPr vert="horz" wrap="square" lIns="0" tIns="43834" rIns="0" bIns="0" rtlCol="0">
            <a:spAutoFit/>
          </a:bodyPr>
          <a:lstStyle/>
          <a:p>
            <a:pPr marL="341610" marR="6047" indent="-326493">
              <a:lnSpc>
                <a:spcPts val="2499"/>
              </a:lnSpc>
              <a:spcBef>
                <a:spcPts val="345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có trong </a:t>
            </a:r>
            <a:r>
              <a:rPr spc="5" dirty="0">
                <a:latin typeface="Calibri"/>
                <a:cs typeface="Calibri"/>
              </a:rPr>
              <a:t>thư </a:t>
            </a:r>
            <a:r>
              <a:rPr dirty="0">
                <a:latin typeface="Calibri"/>
                <a:cs typeface="Calibri"/>
              </a:rPr>
              <a:t>mục con, bạn cần phải cung cấp đường dẫn  </a:t>
            </a:r>
            <a:r>
              <a:rPr spc="5" dirty="0">
                <a:latin typeface="Calibri"/>
                <a:cs typeface="Calibri"/>
              </a:rPr>
              <a:t>đến thư mục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con.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653626" y="1449200"/>
            <a:ext cx="10957561" cy="566827"/>
          </a:xfrm>
          <a:prstGeom prst="rect">
            <a:avLst/>
          </a:prstGeom>
        </p:spPr>
        <p:txBody>
          <a:bodyPr vert="horz" wrap="square" lIns="0" tIns="18139" rIns="0" bIns="0" rtlCol="0">
            <a:spAutoFit/>
          </a:bodyPr>
          <a:lstStyle/>
          <a:p>
            <a:pPr marL="341610" indent="-326493">
              <a:spcBef>
                <a:spcPts val="144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Ví dụ, nếu aboutus_aboutaptechworldwide.html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trong </a:t>
            </a:r>
            <a:r>
              <a:rPr spc="5" dirty="0">
                <a:latin typeface="Calibri"/>
                <a:cs typeface="Calibri"/>
              </a:rPr>
              <a:t>một thư mục </a:t>
            </a:r>
            <a:r>
              <a:rPr dirty="0">
                <a:latin typeface="Calibri"/>
                <a:cs typeface="Calibri"/>
              </a:rPr>
              <a:t>con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tên về-chúng tôi thì </a:t>
            </a:r>
            <a:r>
              <a:rPr lang="vi-VN" spc="5" dirty="0">
                <a:latin typeface="Calibri" panose="020F0502020204030204" pitchFamily="34" charset="0"/>
              </a:rPr>
              <a:t>cú </a:t>
            </a:r>
            <a:r>
              <a:rPr lang="vi-VN" dirty="0">
                <a:latin typeface="Calibri" panose="020F0502020204030204" pitchFamily="34" charset="0"/>
              </a:rPr>
              <a:t>pháp </a:t>
            </a:r>
            <a:r>
              <a:rPr lang="vi-VN" spc="5" dirty="0">
                <a:latin typeface="Calibri" panose="020F0502020204030204" pitchFamily="34" charset="0"/>
              </a:rPr>
              <a:t>như </a:t>
            </a:r>
            <a:r>
              <a:rPr lang="vi-VN" dirty="0">
                <a:latin typeface="Calibri" panose="020F0502020204030204" pitchFamily="34" charset="0"/>
              </a:rPr>
              <a:t>sau</a:t>
            </a:r>
            <a:r>
              <a:rPr lang="vi-VN" spc="-203" dirty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8" name="object 6"/>
          <p:cNvSpPr txBox="1">
            <a:spLocks noGrp="1"/>
          </p:cNvSpPr>
          <p:nvPr>
            <p:ph type="body" idx="1"/>
          </p:nvPr>
        </p:nvSpPr>
        <p:spPr>
          <a:xfrm>
            <a:off x="663369" y="2057061"/>
            <a:ext cx="11325431" cy="1430107"/>
          </a:xfrm>
          <a:prstGeom prst="rect">
            <a:avLst/>
          </a:prstGeom>
        </p:spPr>
        <p:txBody>
          <a:bodyPr vert="horz" wrap="square" lIns="0" tIns="173073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51"/>
              </a:spcBef>
              <a:buNone/>
            </a:pPr>
            <a:r>
              <a:rPr sz="2200" b="1" spc="5" dirty="0" err="1">
                <a:latin typeface="Calibri" panose="020F0502020204030204" pitchFamily="34" charset="0"/>
              </a:rPr>
              <a:t>Cú</a:t>
            </a:r>
            <a:r>
              <a:rPr sz="2200" b="1" spc="239" dirty="0">
                <a:latin typeface="Calibri" panose="020F0502020204030204" pitchFamily="34" charset="0"/>
              </a:rPr>
              <a:t> </a:t>
            </a:r>
            <a:r>
              <a:rPr sz="2200" b="1" spc="5" dirty="0">
                <a:latin typeface="Calibri" panose="020F0502020204030204" pitchFamily="34" charset="0"/>
              </a:rPr>
              <a:t>pháp:</a:t>
            </a:r>
          </a:p>
          <a:p>
            <a:pPr marL="260741" marR="6047" indent="0">
              <a:lnSpc>
                <a:spcPct val="70800"/>
              </a:lnSpc>
              <a:spcBef>
                <a:spcPts val="1655"/>
              </a:spcBef>
              <a:buNone/>
            </a:pPr>
            <a:r>
              <a:rPr sz="22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2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aboutus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/aboutus_aboutaptechworldwide.html”&gt;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0741" marR="6047" indent="0">
              <a:lnSpc>
                <a:spcPct val="70800"/>
              </a:lnSpc>
              <a:spcBef>
                <a:spcPts val="1655"/>
              </a:spcBef>
              <a:buNone/>
            </a:pPr>
            <a:r>
              <a:rPr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Aptech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Web</a:t>
            </a:r>
            <a:r>
              <a:rPr sz="2200" spc="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site&lt;/a&gt;</a:t>
            </a:r>
          </a:p>
        </p:txBody>
      </p:sp>
      <p:sp>
        <p:nvSpPr>
          <p:cNvPr id="19" name="object 7"/>
          <p:cNvSpPr txBox="1"/>
          <p:nvPr/>
        </p:nvSpPr>
        <p:spPr>
          <a:xfrm>
            <a:off x="631358" y="3429000"/>
            <a:ext cx="11029525" cy="1407905"/>
          </a:xfrm>
          <a:prstGeom prst="rect">
            <a:avLst/>
          </a:prstGeom>
        </p:spPr>
        <p:txBody>
          <a:bodyPr vert="horz" wrap="square" lIns="0" tIns="43834" rIns="0" bIns="0" rtlCol="0">
            <a:spAutoFit/>
          </a:bodyPr>
          <a:lstStyle/>
          <a:p>
            <a:pPr marL="341610" marR="6047" indent="-326493" algn="just">
              <a:lnSpc>
                <a:spcPts val="2499"/>
              </a:lnSpc>
              <a:spcBef>
                <a:spcPts val="345"/>
              </a:spcBef>
              <a:buClr>
                <a:srgbClr val="AC1317"/>
              </a:buClr>
              <a:buSzPct val="151351"/>
              <a:buFont typeface="Wingdings"/>
              <a:buChar char=""/>
              <a:tabLst>
                <a:tab pos="341610" algn="l"/>
              </a:tabLst>
            </a:pPr>
            <a:r>
              <a:rPr dirty="0">
                <a:latin typeface="Calibri"/>
                <a:cs typeface="Calibri"/>
              </a:rPr>
              <a:t>Các </a:t>
            </a:r>
            <a:r>
              <a:rPr spc="-5" dirty="0">
                <a:latin typeface="Calibri"/>
                <a:cs typeface="Calibri"/>
              </a:rPr>
              <a:t>tập </a:t>
            </a:r>
            <a:r>
              <a:rPr dirty="0">
                <a:latin typeface="Calibri"/>
                <a:cs typeface="Calibri"/>
              </a:rPr>
              <a:t>tin được hiện diện trong </a:t>
            </a:r>
            <a:r>
              <a:rPr spc="5" dirty="0">
                <a:latin typeface="Calibri"/>
                <a:cs typeface="Calibri"/>
              </a:rPr>
              <a:t>thư </a:t>
            </a:r>
            <a:r>
              <a:rPr dirty="0">
                <a:latin typeface="Calibri"/>
                <a:cs typeface="Calibri"/>
              </a:rPr>
              <a:t>mục </a:t>
            </a:r>
            <a:r>
              <a:rPr spc="5" dirty="0">
                <a:latin typeface="Calibri"/>
                <a:cs typeface="Calibri"/>
              </a:rPr>
              <a:t>mà </a:t>
            </a:r>
            <a:r>
              <a:rPr dirty="0">
                <a:latin typeface="Calibri"/>
                <a:cs typeface="Calibri"/>
              </a:rPr>
              <a:t>là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dirty="0">
                <a:latin typeface="Calibri"/>
                <a:cs typeface="Calibri"/>
              </a:rPr>
              <a:t>cấp trên cũng có thể được  liên </a:t>
            </a:r>
            <a:r>
              <a:rPr spc="-19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bằng cách sử dụng đường dẫn tương đối. Cú pháp để liên </a:t>
            </a:r>
            <a:r>
              <a:rPr spc="-24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đến </a:t>
            </a:r>
            <a:r>
              <a:rPr spc="5" dirty="0">
                <a:latin typeface="Calibri"/>
                <a:cs typeface="Calibri"/>
              </a:rPr>
              <a:t>một </a:t>
            </a:r>
            <a:r>
              <a:rPr spc="-5" dirty="0">
                <a:latin typeface="Calibri"/>
                <a:cs typeface="Calibri"/>
              </a:rPr>
              <a:t>tập  </a:t>
            </a:r>
            <a:r>
              <a:rPr dirty="0">
                <a:latin typeface="Calibri"/>
                <a:cs typeface="Calibri"/>
              </a:rPr>
              <a:t>tin </a:t>
            </a:r>
            <a:r>
              <a:rPr spc="5" dirty="0">
                <a:latin typeface="Calibri"/>
                <a:cs typeface="Calibri"/>
              </a:rPr>
              <a:t>một mức như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sau:</a:t>
            </a:r>
          </a:p>
          <a:p>
            <a:pPr marL="95226">
              <a:lnSpc>
                <a:spcPts val="2613"/>
              </a:lnSpc>
              <a:spcBef>
                <a:spcPts val="844"/>
              </a:spcBef>
            </a:pPr>
            <a:r>
              <a:rPr b="1" spc="5" dirty="0">
                <a:latin typeface="Calibri"/>
                <a:cs typeface="Calibri"/>
              </a:rPr>
              <a:t>Cú</a:t>
            </a:r>
            <a:r>
              <a:rPr b="1" spc="239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pháp:</a:t>
            </a:r>
            <a:endParaRPr dirty="0">
              <a:latin typeface="Calibri"/>
              <a:cs typeface="Calibri"/>
            </a:endParaRPr>
          </a:p>
          <a:p>
            <a:pPr marL="401315" marR="423988">
              <a:lnSpc>
                <a:spcPct val="70800"/>
              </a:lnSpc>
              <a:spcBef>
                <a:spcPts val="743"/>
              </a:spcBef>
            </a:pPr>
            <a:r>
              <a:rPr spc="5" dirty="0">
                <a:latin typeface="Courier New"/>
                <a:cs typeface="Courier New"/>
              </a:rPr>
              <a:t>&lt;a </a:t>
            </a:r>
            <a:r>
              <a:rPr dirty="0">
                <a:latin typeface="Courier New"/>
                <a:cs typeface="Courier New"/>
              </a:rPr>
              <a:t>href=”../aboutus_aboutaptechworldwide.html”&gt;Aptech  </a:t>
            </a:r>
            <a:r>
              <a:rPr spc="5" dirty="0">
                <a:latin typeface="Courier New"/>
                <a:cs typeface="Courier New"/>
              </a:rPr>
              <a:t>Web </a:t>
            </a:r>
            <a:r>
              <a:rPr dirty="0">
                <a:latin typeface="Courier New"/>
                <a:cs typeface="Courier New"/>
              </a:rPr>
              <a:t>site</a:t>
            </a:r>
            <a:r>
              <a:rPr spc="11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&lt;/a&gt;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5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26" y="10669"/>
            <a:ext cx="11757152" cy="8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785" y="133321"/>
            <a:ext cx="10461415" cy="506943"/>
          </a:xfrm>
          <a:prstGeom prst="rect">
            <a:avLst/>
          </a:prstGeom>
        </p:spPr>
        <p:txBody>
          <a:bodyPr vert="horz" wrap="square" lIns="0" tIns="14360" rIns="0" bIns="0" rtlCol="0">
            <a:spAutoFit/>
          </a:bodyPr>
          <a:lstStyle/>
          <a:p>
            <a:pPr marL="15114">
              <a:lnSpc>
                <a:spcPct val="100000"/>
              </a:lnSpc>
              <a:spcBef>
                <a:spcPts val="114"/>
              </a:spcBef>
            </a:pPr>
            <a:r>
              <a:rPr lang="vi-VN" spc="-11" dirty="0"/>
              <a:t>LIÊN </a:t>
            </a:r>
            <a:r>
              <a:rPr lang="vi-VN" spc="-71" dirty="0"/>
              <a:t>KẾT </a:t>
            </a:r>
            <a:r>
              <a:rPr lang="vi-VN" spc="-19" dirty="0"/>
              <a:t>TỚI </a:t>
            </a:r>
            <a:r>
              <a:rPr lang="vi-VN" spc="-5" dirty="0"/>
              <a:t>ĐỊA CHỈ</a:t>
            </a:r>
            <a:r>
              <a:rPr lang="vi-VN" dirty="0" smtClean="0"/>
              <a:t> E-MAIL</a:t>
            </a:r>
            <a:endParaRPr lang="vi-VN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582404" y="6530874"/>
            <a:ext cx="5333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31">
              <a:lnSpc>
                <a:spcPts val="1709"/>
              </a:lnSpc>
            </a:pPr>
            <a:fld id="{81D60167-4931-47E6-BA6A-407CBD079E47}" type="slidenum">
              <a:rPr dirty="0"/>
              <a:pPr marL="30231">
                <a:lnSpc>
                  <a:spcPts val="1709"/>
                </a:lnSpc>
              </a:pPr>
              <a:t>9</a:t>
            </a:fld>
            <a:endParaRPr dirty="0"/>
          </a:p>
        </p:txBody>
      </p:sp>
      <p:sp>
        <p:nvSpPr>
          <p:cNvPr id="8" name="object 4"/>
          <p:cNvSpPr txBox="1"/>
          <p:nvPr/>
        </p:nvSpPr>
        <p:spPr>
          <a:xfrm>
            <a:off x="653626" y="934592"/>
            <a:ext cx="11028679" cy="4416894"/>
          </a:xfrm>
          <a:prstGeom prst="rect">
            <a:avLst/>
          </a:prstGeom>
        </p:spPr>
        <p:txBody>
          <a:bodyPr vert="horz" wrap="square" lIns="0" tIns="33253" rIns="0" bIns="0" rtlCol="0">
            <a:spAutoFit/>
          </a:bodyPr>
          <a:lstStyle/>
          <a:p>
            <a:pPr marL="341610" marR="8313" indent="-326493">
              <a:lnSpc>
                <a:spcPts val="2499"/>
              </a:lnSpc>
              <a:spcBef>
                <a:spcPts val="260"/>
              </a:spcBef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spc="-5" dirty="0">
                <a:latin typeface="Calibri"/>
                <a:cs typeface="Calibri"/>
              </a:rPr>
              <a:t>Siêu liên </a:t>
            </a:r>
            <a:r>
              <a:rPr spc="-30" dirty="0">
                <a:latin typeface="Calibri"/>
                <a:cs typeface="Calibri"/>
              </a:rPr>
              <a:t>kết </a:t>
            </a:r>
            <a:r>
              <a:rPr spc="-11" dirty="0">
                <a:latin typeface="Calibri"/>
                <a:cs typeface="Calibri"/>
              </a:rPr>
              <a:t>có </a:t>
            </a:r>
            <a:r>
              <a:rPr spc="-5" dirty="0">
                <a:latin typeface="Calibri"/>
                <a:cs typeface="Calibri"/>
              </a:rPr>
              <a:t>thể </a:t>
            </a:r>
            <a:r>
              <a:rPr dirty="0">
                <a:latin typeface="Calibri"/>
                <a:cs typeface="Calibri"/>
              </a:rPr>
              <a:t>được thậm </a:t>
            </a:r>
            <a:r>
              <a:rPr spc="-5" dirty="0">
                <a:latin typeface="Calibri"/>
                <a:cs typeface="Calibri"/>
              </a:rPr>
              <a:t>chí </a:t>
            </a:r>
            <a:r>
              <a:rPr dirty="0">
                <a:latin typeface="Calibri"/>
                <a:cs typeface="Calibri"/>
              </a:rPr>
              <a:t>áp dụng </a:t>
            </a:r>
            <a:r>
              <a:rPr spc="-5" dirty="0">
                <a:latin typeface="Calibri"/>
                <a:cs typeface="Calibri"/>
              </a:rPr>
              <a:t>cho các </a:t>
            </a:r>
            <a:r>
              <a:rPr dirty="0">
                <a:latin typeface="Calibri"/>
                <a:cs typeface="Calibri"/>
              </a:rPr>
              <a:t>địa </a:t>
            </a:r>
            <a:r>
              <a:rPr spc="-5" dirty="0">
                <a:latin typeface="Calibri"/>
                <a:cs typeface="Calibri"/>
              </a:rPr>
              <a:t>chỉ </a:t>
            </a:r>
            <a:r>
              <a:rPr dirty="0">
                <a:latin typeface="Calibri"/>
                <a:cs typeface="Calibri"/>
              </a:rPr>
              <a:t>e-mail </a:t>
            </a:r>
            <a:r>
              <a:rPr spc="-11" dirty="0">
                <a:latin typeface="Calibri"/>
                <a:cs typeface="Calibri"/>
              </a:rPr>
              <a:t>trong </a:t>
            </a:r>
            <a:r>
              <a:rPr spc="-5" dirty="0">
                <a:latin typeface="Calibri"/>
                <a:cs typeface="Calibri"/>
              </a:rPr>
              <a:t>cùng </a:t>
            </a:r>
            <a:r>
              <a:rPr dirty="0">
                <a:latin typeface="Calibri"/>
                <a:cs typeface="Calibri"/>
              </a:rPr>
              <a:t>một </a:t>
            </a:r>
            <a:r>
              <a:rPr spc="-5" dirty="0">
                <a:latin typeface="Calibri"/>
                <a:cs typeface="Calibri"/>
              </a:rPr>
              <a:t>cách  </a:t>
            </a:r>
            <a:r>
              <a:rPr dirty="0">
                <a:latin typeface="Calibri"/>
                <a:cs typeface="Calibri"/>
              </a:rPr>
              <a:t>như họ </a:t>
            </a:r>
            <a:r>
              <a:rPr spc="-11" dirty="0">
                <a:latin typeface="Calibri"/>
                <a:cs typeface="Calibri"/>
              </a:rPr>
              <a:t>có </a:t>
            </a:r>
            <a:r>
              <a:rPr dirty="0">
                <a:latin typeface="Calibri"/>
                <a:cs typeface="Calibri"/>
              </a:rPr>
              <a:t>thể được dùng </a:t>
            </a:r>
            <a:r>
              <a:rPr spc="-5" dirty="0">
                <a:latin typeface="Calibri"/>
                <a:cs typeface="Calibri"/>
              </a:rPr>
              <a:t>cho </a:t>
            </a:r>
            <a:r>
              <a:rPr spc="-11" dirty="0">
                <a:latin typeface="Calibri"/>
                <a:cs typeface="Calibri"/>
              </a:rPr>
              <a:t>các trang</a:t>
            </a:r>
            <a:r>
              <a:rPr spc="119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Web.</a:t>
            </a:r>
            <a:endParaRPr dirty="0">
              <a:latin typeface="Calibri"/>
              <a:cs typeface="Calibri"/>
            </a:endParaRPr>
          </a:p>
          <a:p>
            <a:pPr marL="341610" marR="6801" indent="-326493">
              <a:lnSpc>
                <a:spcPts val="2499"/>
              </a:lnSpc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dirty="0">
                <a:latin typeface="Calibri"/>
                <a:cs typeface="Calibri"/>
              </a:rPr>
              <a:t>Có nhiệm vụ khác nhau </a:t>
            </a:r>
            <a:r>
              <a:rPr spc="-11" dirty="0">
                <a:latin typeface="Calibri"/>
                <a:cs typeface="Calibri"/>
              </a:rPr>
              <a:t>có </a:t>
            </a:r>
            <a:r>
              <a:rPr spc="-5" dirty="0">
                <a:latin typeface="Calibri"/>
                <a:cs typeface="Calibri"/>
              </a:rPr>
              <a:t>thể </a:t>
            </a:r>
            <a:r>
              <a:rPr dirty="0">
                <a:latin typeface="Calibri"/>
                <a:cs typeface="Calibri"/>
              </a:rPr>
              <a:t>được thực </a:t>
            </a:r>
            <a:r>
              <a:rPr spc="-5" dirty="0">
                <a:latin typeface="Calibri"/>
                <a:cs typeface="Calibri"/>
              </a:rPr>
              <a:t>hiện </a:t>
            </a:r>
            <a:r>
              <a:rPr dirty="0">
                <a:latin typeface="Calibri"/>
                <a:cs typeface="Calibri"/>
              </a:rPr>
              <a:t>khi một </a:t>
            </a:r>
            <a:r>
              <a:rPr spc="-5" dirty="0">
                <a:latin typeface="Calibri"/>
                <a:cs typeface="Calibri"/>
              </a:rPr>
              <a:t>liên </a:t>
            </a:r>
            <a:r>
              <a:rPr spc="-30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được dùng </a:t>
            </a:r>
            <a:r>
              <a:rPr spc="-5" dirty="0">
                <a:latin typeface="Calibri"/>
                <a:cs typeface="Calibri"/>
              </a:rPr>
              <a:t>cho </a:t>
            </a:r>
            <a:r>
              <a:rPr dirty="0">
                <a:latin typeface="Calibri"/>
                <a:cs typeface="Calibri"/>
              </a:rPr>
              <a:t>một e-  </a:t>
            </a:r>
            <a:r>
              <a:rPr spc="-5" dirty="0">
                <a:latin typeface="Calibri"/>
                <a:cs typeface="Calibri"/>
              </a:rPr>
              <a:t>mail?,</a:t>
            </a:r>
            <a:r>
              <a:rPr spc="17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Chẳng</a:t>
            </a:r>
            <a:r>
              <a:rPr spc="2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hạn</a:t>
            </a:r>
            <a:r>
              <a:rPr spc="1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như</a:t>
            </a:r>
            <a:r>
              <a:rPr spc="1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bắt</a:t>
            </a:r>
            <a:r>
              <a:rPr spc="18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đầu</a:t>
            </a:r>
            <a:r>
              <a:rPr spc="1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từ</a:t>
            </a:r>
            <a:r>
              <a:rPr spc="17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khách</a:t>
            </a:r>
            <a:r>
              <a:rPr spc="1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hàng</a:t>
            </a:r>
            <a:r>
              <a:rPr spc="1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e-mail</a:t>
            </a:r>
            <a:r>
              <a:rPr spc="17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mặc</a:t>
            </a:r>
            <a:r>
              <a:rPr spc="18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định,</a:t>
            </a:r>
            <a:r>
              <a:rPr spc="17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tạo</a:t>
            </a:r>
            <a:r>
              <a:rPr spc="184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ra</a:t>
            </a:r>
            <a:r>
              <a:rPr spc="1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một</a:t>
            </a:r>
            <a:r>
              <a:rPr spc="18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1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nhắn</a:t>
            </a:r>
            <a:endParaRPr dirty="0">
              <a:latin typeface="Calibri"/>
              <a:cs typeface="Calibri"/>
            </a:endParaRPr>
          </a:p>
          <a:p>
            <a:pPr marL="341610">
              <a:lnSpc>
                <a:spcPts val="2398"/>
              </a:lnSpc>
            </a:pPr>
            <a:r>
              <a:rPr spc="-5" dirty="0">
                <a:latin typeface="Calibri"/>
                <a:cs typeface="Calibri"/>
              </a:rPr>
              <a:t>mới, </a:t>
            </a:r>
            <a:r>
              <a:rPr dirty="0">
                <a:latin typeface="Calibri"/>
                <a:cs typeface="Calibri"/>
              </a:rPr>
              <a:t>thêm </a:t>
            </a:r>
            <a:r>
              <a:rPr spc="-5" dirty="0">
                <a:latin typeface="Calibri"/>
                <a:cs typeface="Calibri"/>
              </a:rPr>
              <a:t>dòng chủ </a:t>
            </a:r>
            <a:r>
              <a:rPr dirty="0">
                <a:latin typeface="Calibri"/>
                <a:cs typeface="Calibri"/>
              </a:rPr>
              <a:t>đề, </a:t>
            </a:r>
            <a:r>
              <a:rPr spc="-19" dirty="0">
                <a:latin typeface="Calibri"/>
                <a:cs typeface="Calibri"/>
              </a:rPr>
              <a:t>và </a:t>
            </a:r>
            <a:r>
              <a:rPr dirty="0">
                <a:latin typeface="Calibri"/>
                <a:cs typeface="Calibri"/>
              </a:rPr>
              <a:t>như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-54" dirty="0">
                <a:latin typeface="Calibri"/>
                <a:cs typeface="Calibri"/>
              </a:rPr>
              <a:t>vậy.</a:t>
            </a:r>
            <a:endParaRPr dirty="0">
              <a:latin typeface="Calibri"/>
              <a:cs typeface="Calibri"/>
            </a:endParaRPr>
          </a:p>
          <a:p>
            <a:pPr marL="341610" marR="7558" indent="-326493">
              <a:lnSpc>
                <a:spcPts val="2499"/>
              </a:lnSpc>
              <a:spcBef>
                <a:spcPts val="106"/>
              </a:spcBef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dirty="0">
                <a:latin typeface="Calibri"/>
                <a:cs typeface="Calibri"/>
              </a:rPr>
              <a:t>Để thêm một </a:t>
            </a:r>
            <a:r>
              <a:rPr spc="-5" dirty="0">
                <a:latin typeface="Calibri"/>
                <a:cs typeface="Calibri"/>
              </a:rPr>
              <a:t>e-mail </a:t>
            </a:r>
            <a:r>
              <a:rPr dirty="0">
                <a:latin typeface="Calibri"/>
                <a:cs typeface="Calibri"/>
              </a:rPr>
              <a:t>đến một </a:t>
            </a:r>
            <a:r>
              <a:rPr spc="-5" dirty="0">
                <a:latin typeface="Calibri"/>
                <a:cs typeface="Calibri"/>
              </a:rPr>
              <a:t>siêu liên </a:t>
            </a:r>
            <a:r>
              <a:rPr spc="-24" dirty="0">
                <a:latin typeface="Calibri"/>
                <a:cs typeface="Calibri"/>
              </a:rPr>
              <a:t>kết, </a:t>
            </a:r>
            <a:r>
              <a:rPr dirty="0">
                <a:latin typeface="Calibri"/>
                <a:cs typeface="Calibri"/>
              </a:rPr>
              <a:t>thuộc </a:t>
            </a:r>
            <a:r>
              <a:rPr spc="-5" dirty="0">
                <a:latin typeface="Calibri"/>
                <a:cs typeface="Calibri"/>
              </a:rPr>
              <a:t>tính </a:t>
            </a:r>
            <a:r>
              <a:rPr spc="-11" dirty="0">
                <a:latin typeface="Calibri"/>
                <a:cs typeface="Calibri"/>
              </a:rPr>
              <a:t>href </a:t>
            </a:r>
            <a:r>
              <a:rPr spc="-5" dirty="0">
                <a:latin typeface="Calibri"/>
                <a:cs typeface="Calibri"/>
              </a:rPr>
              <a:t>phải </a:t>
            </a:r>
            <a:r>
              <a:rPr dirty="0">
                <a:latin typeface="Calibri"/>
                <a:cs typeface="Calibri"/>
              </a:rPr>
              <a:t>được sử dụng </a:t>
            </a:r>
            <a:r>
              <a:rPr spc="-19" dirty="0">
                <a:latin typeface="Calibri"/>
                <a:cs typeface="Calibri"/>
              </a:rPr>
              <a:t>và </a:t>
            </a:r>
            <a:r>
              <a:rPr spc="-5" dirty="0">
                <a:latin typeface="Calibri"/>
                <a:cs typeface="Calibri"/>
              </a:rPr>
              <a:t>tiếp  theo? mailto: </a:t>
            </a:r>
            <a:r>
              <a:rPr dirty="0">
                <a:latin typeface="Calibri"/>
                <a:cs typeface="Calibri"/>
              </a:rPr>
              <a:t>địa </a:t>
            </a:r>
            <a:r>
              <a:rPr spc="-5" dirty="0">
                <a:latin typeface="Calibri"/>
                <a:cs typeface="Calibri"/>
              </a:rPr>
              <a:t>chỉ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email.</a:t>
            </a:r>
            <a:endParaRPr dirty="0">
              <a:latin typeface="Calibri"/>
              <a:cs typeface="Calibri"/>
            </a:endParaRPr>
          </a:p>
          <a:p>
            <a:pPr marL="341610" indent="-326493">
              <a:lnSpc>
                <a:spcPts val="2428"/>
              </a:lnSpc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spc="-5" dirty="0">
                <a:latin typeface="Calibri"/>
                <a:cs typeface="Calibri"/>
              </a:rPr>
              <a:t>Sau </a:t>
            </a:r>
            <a:r>
              <a:rPr spc="-19" dirty="0">
                <a:latin typeface="Calibri"/>
                <a:cs typeface="Calibri"/>
              </a:rPr>
              <a:t>đây </a:t>
            </a:r>
            <a:r>
              <a:rPr dirty="0">
                <a:latin typeface="Calibri"/>
                <a:cs typeface="Calibri"/>
              </a:rPr>
              <a:t>đoạn mã </a:t>
            </a:r>
            <a:r>
              <a:rPr spc="-5" dirty="0">
                <a:latin typeface="Calibri"/>
                <a:cs typeface="Calibri"/>
              </a:rPr>
              <a:t>cho </a:t>
            </a:r>
            <a:r>
              <a:rPr spc="-11" dirty="0">
                <a:latin typeface="Calibri"/>
                <a:cs typeface="Calibri"/>
              </a:rPr>
              <a:t>thấy </a:t>
            </a:r>
            <a:r>
              <a:rPr spc="-5" dirty="0">
                <a:latin typeface="Calibri"/>
                <a:cs typeface="Calibri"/>
              </a:rPr>
              <a:t>cách </a:t>
            </a:r>
            <a:r>
              <a:rPr dirty="0">
                <a:latin typeface="Calibri"/>
                <a:cs typeface="Calibri"/>
              </a:rPr>
              <a:t>để </a:t>
            </a:r>
            <a:r>
              <a:rPr spc="-5" dirty="0">
                <a:latin typeface="Calibri"/>
                <a:cs typeface="Calibri"/>
              </a:rPr>
              <a:t>siêu liên </a:t>
            </a:r>
            <a:r>
              <a:rPr spc="-30" dirty="0">
                <a:latin typeface="Calibri"/>
                <a:cs typeface="Calibri"/>
              </a:rPr>
              <a:t>kết </a:t>
            </a:r>
            <a:r>
              <a:rPr dirty="0">
                <a:latin typeface="Calibri"/>
                <a:cs typeface="Calibri"/>
              </a:rPr>
              <a:t>một địa </a:t>
            </a:r>
            <a:r>
              <a:rPr spc="-5" dirty="0">
                <a:latin typeface="Calibri"/>
                <a:cs typeface="Calibri"/>
              </a:rPr>
              <a:t>chỉ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e-mail.</a:t>
            </a:r>
            <a:endParaRPr dirty="0">
              <a:latin typeface="Calibri"/>
              <a:cs typeface="Calibri"/>
            </a:endParaRPr>
          </a:p>
          <a:p>
            <a:pPr marL="432303" marR="738389">
              <a:lnSpc>
                <a:spcPct val="70800"/>
              </a:lnSpc>
              <a:spcBef>
                <a:spcPts val="933"/>
              </a:spcBef>
            </a:pPr>
            <a:r>
              <a:rPr spc="5" dirty="0">
                <a:latin typeface="Courier New"/>
                <a:cs typeface="Courier New"/>
              </a:rPr>
              <a:t>&lt;a </a:t>
            </a:r>
            <a:r>
              <a:rPr dirty="0">
                <a:latin typeface="Courier New"/>
                <a:cs typeface="Courier New"/>
              </a:rPr>
              <a:t>href</a:t>
            </a:r>
            <a:r>
              <a:rPr dirty="0">
                <a:latin typeface="Courier New"/>
                <a:cs typeface="Courier New"/>
                <a:hlinkClick r:id="rId3"/>
              </a:rPr>
              <a:t>=”m</a:t>
            </a:r>
            <a:r>
              <a:rPr dirty="0">
                <a:latin typeface="Courier New"/>
                <a:cs typeface="Courier New"/>
              </a:rPr>
              <a:t>ai</a:t>
            </a:r>
            <a:r>
              <a:rPr dirty="0">
                <a:latin typeface="Courier New"/>
                <a:cs typeface="Courier New"/>
                <a:hlinkClick r:id="rId3"/>
              </a:rPr>
              <a:t>lto:customercare@aptech.ac.in”</a:t>
            </a:r>
            <a:r>
              <a:rPr dirty="0">
                <a:latin typeface="Courier New"/>
                <a:cs typeface="Courier New"/>
              </a:rPr>
              <a:t>&gt;Customer  </a:t>
            </a:r>
            <a:r>
              <a:rPr spc="5" dirty="0">
                <a:latin typeface="Courier New"/>
                <a:cs typeface="Courier New"/>
              </a:rPr>
              <a:t>Care&lt;/a&gt;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19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41610" marR="8313" indent="-326493">
              <a:lnSpc>
                <a:spcPts val="2499"/>
              </a:lnSpc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dirty="0">
                <a:latin typeface="Calibri"/>
                <a:cs typeface="Calibri"/>
              </a:rPr>
              <a:t>Để </a:t>
            </a:r>
            <a:r>
              <a:rPr spc="-5" dirty="0">
                <a:latin typeface="Calibri"/>
                <a:cs typeface="Calibri"/>
              </a:rPr>
              <a:t>tự </a:t>
            </a:r>
            <a:r>
              <a:rPr dirty="0">
                <a:latin typeface="Calibri"/>
                <a:cs typeface="Calibri"/>
              </a:rPr>
              <a:t>động thêm một </a:t>
            </a:r>
            <a:r>
              <a:rPr spc="-5" dirty="0">
                <a:latin typeface="Calibri"/>
                <a:cs typeface="Calibri"/>
              </a:rPr>
              <a:t>dòng </a:t>
            </a:r>
            <a:r>
              <a:rPr dirty="0">
                <a:latin typeface="Calibri"/>
                <a:cs typeface="Calibri"/>
              </a:rPr>
              <a:t>tiêu đề </a:t>
            </a:r>
            <a:r>
              <a:rPr spc="-11" dirty="0">
                <a:latin typeface="Calibri"/>
                <a:cs typeface="Calibri"/>
              </a:rPr>
              <a:t>trong các </a:t>
            </a:r>
            <a:r>
              <a:rPr dirty="0">
                <a:latin typeface="Calibri"/>
                <a:cs typeface="Calibri"/>
              </a:rPr>
              <a:t>thông </a:t>
            </a:r>
            <a:r>
              <a:rPr spc="-5" dirty="0">
                <a:latin typeface="Calibri"/>
                <a:cs typeface="Calibri"/>
              </a:rPr>
              <a:t>báo </a:t>
            </a:r>
            <a:r>
              <a:rPr dirty="0">
                <a:latin typeface="Calibri"/>
                <a:cs typeface="Calibri"/>
              </a:rPr>
              <a:t>e-mail mới, </a:t>
            </a:r>
            <a:r>
              <a:rPr spc="-11" dirty="0">
                <a:latin typeface="Calibri"/>
                <a:cs typeface="Calibri"/>
              </a:rPr>
              <a:t>các </a:t>
            </a:r>
            <a:r>
              <a:rPr dirty="0">
                <a:latin typeface="Calibri"/>
                <a:cs typeface="Calibri"/>
              </a:rPr>
              <a:t>đối </a:t>
            </a:r>
            <a:r>
              <a:rPr spc="-5" dirty="0">
                <a:latin typeface="Calibri"/>
                <a:cs typeface="Calibri"/>
              </a:rPr>
              <a:t>tượng  thuộc tính </a:t>
            </a:r>
            <a:r>
              <a:rPr dirty="0">
                <a:latin typeface="Calibri"/>
                <a:cs typeface="Calibri"/>
              </a:rPr>
              <a:t>=? </a:t>
            </a:r>
            <a:r>
              <a:rPr spc="-5" dirty="0">
                <a:latin typeface="Calibri"/>
                <a:cs typeface="Calibri"/>
              </a:rPr>
              <a:t>Phải </a:t>
            </a:r>
            <a:r>
              <a:rPr dirty="0">
                <a:latin typeface="Calibri"/>
                <a:cs typeface="Calibri"/>
              </a:rPr>
              <a:t>được </a:t>
            </a:r>
            <a:r>
              <a:rPr spc="-5" dirty="0">
                <a:latin typeface="Calibri"/>
                <a:cs typeface="Calibri"/>
              </a:rPr>
              <a:t>chèn </a:t>
            </a:r>
            <a:r>
              <a:rPr spc="-11" dirty="0">
                <a:latin typeface="Calibri"/>
                <a:cs typeface="Calibri"/>
              </a:rPr>
              <a:t>vào </a:t>
            </a:r>
            <a:r>
              <a:rPr spc="-5" dirty="0">
                <a:latin typeface="Calibri"/>
                <a:cs typeface="Calibri"/>
              </a:rPr>
              <a:t>sau </a:t>
            </a:r>
            <a:r>
              <a:rPr dirty="0">
                <a:latin typeface="Calibri"/>
                <a:cs typeface="Calibri"/>
              </a:rPr>
              <a:t>khi </a:t>
            </a:r>
            <a:r>
              <a:rPr spc="-11" dirty="0">
                <a:latin typeface="Calibri"/>
                <a:cs typeface="Calibri"/>
              </a:rPr>
              <a:t>các </a:t>
            </a:r>
            <a:r>
              <a:rPr dirty="0">
                <a:latin typeface="Calibri"/>
                <a:cs typeface="Calibri"/>
              </a:rPr>
              <a:t>địa </a:t>
            </a:r>
            <a:r>
              <a:rPr spc="-5" dirty="0">
                <a:latin typeface="Calibri"/>
                <a:cs typeface="Calibri"/>
              </a:rPr>
              <a:t>chỉ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e-mail.</a:t>
            </a:r>
            <a:endParaRPr dirty="0">
              <a:latin typeface="Calibri"/>
              <a:cs typeface="Calibri"/>
            </a:endParaRPr>
          </a:p>
          <a:p>
            <a:pPr marL="341610" marR="6047" indent="-326493">
              <a:lnSpc>
                <a:spcPts val="2499"/>
              </a:lnSpc>
              <a:buClr>
                <a:srgbClr val="AC1317"/>
              </a:buClr>
              <a:buFont typeface="Wingdings"/>
              <a:buChar char=""/>
              <a:tabLst>
                <a:tab pos="340853" algn="l"/>
                <a:tab pos="341610" algn="l"/>
              </a:tabLst>
            </a:pPr>
            <a:r>
              <a:rPr spc="-5" dirty="0">
                <a:latin typeface="Calibri"/>
                <a:cs typeface="Calibri"/>
              </a:rPr>
              <a:t>Sau </a:t>
            </a:r>
            <a:r>
              <a:rPr spc="-19" dirty="0">
                <a:latin typeface="Calibri"/>
                <a:cs typeface="Calibri"/>
              </a:rPr>
              <a:t>đây </a:t>
            </a:r>
            <a:r>
              <a:rPr dirty="0">
                <a:latin typeface="Calibri"/>
                <a:cs typeface="Calibri"/>
              </a:rPr>
              <a:t>đoạn </a:t>
            </a:r>
            <a:r>
              <a:rPr spc="-5" dirty="0">
                <a:latin typeface="Calibri"/>
                <a:cs typeface="Calibri"/>
              </a:rPr>
              <a:t>mã cho </a:t>
            </a:r>
            <a:r>
              <a:rPr spc="-11" dirty="0">
                <a:latin typeface="Calibri"/>
                <a:cs typeface="Calibri"/>
              </a:rPr>
              <a:t>thấy </a:t>
            </a:r>
            <a:r>
              <a:rPr spc="-5" dirty="0">
                <a:latin typeface="Calibri"/>
                <a:cs typeface="Calibri"/>
              </a:rPr>
              <a:t>cách </a:t>
            </a:r>
            <a:r>
              <a:rPr dirty="0">
                <a:latin typeface="Calibri"/>
                <a:cs typeface="Calibri"/>
              </a:rPr>
              <a:t>để thêm một </a:t>
            </a:r>
            <a:r>
              <a:rPr spc="-5" dirty="0">
                <a:latin typeface="Calibri"/>
                <a:cs typeface="Calibri"/>
              </a:rPr>
              <a:t>dòng tiêu </a:t>
            </a:r>
            <a:r>
              <a:rPr dirty="0">
                <a:latin typeface="Calibri"/>
                <a:cs typeface="Calibri"/>
              </a:rPr>
              <a:t>đề đến một địa </a:t>
            </a:r>
            <a:r>
              <a:rPr spc="-5" dirty="0">
                <a:latin typeface="Calibri"/>
                <a:cs typeface="Calibri"/>
              </a:rPr>
              <a:t>chỉ </a:t>
            </a:r>
            <a:r>
              <a:rPr dirty="0">
                <a:latin typeface="Calibri"/>
                <a:cs typeface="Calibri"/>
              </a:rPr>
              <a:t>e-mail  </a:t>
            </a:r>
            <a:r>
              <a:rPr spc="-5" dirty="0">
                <a:latin typeface="Calibri"/>
                <a:cs typeface="Calibri"/>
              </a:rPr>
              <a:t>siêu liên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4" dirty="0">
                <a:latin typeface="Calibri"/>
                <a:cs typeface="Calibri"/>
              </a:rPr>
              <a:t>kết.</a:t>
            </a:r>
            <a:endParaRPr dirty="0">
              <a:latin typeface="Calibri"/>
              <a:cs typeface="Calibri"/>
            </a:endParaRPr>
          </a:p>
          <a:p>
            <a:pPr marL="432303" marR="562294">
              <a:lnSpc>
                <a:spcPct val="70800"/>
              </a:lnSpc>
              <a:spcBef>
                <a:spcPts val="857"/>
              </a:spcBef>
            </a:pPr>
            <a:r>
              <a:rPr spc="5" dirty="0">
                <a:latin typeface="Courier New"/>
                <a:cs typeface="Courier New"/>
              </a:rPr>
              <a:t>&lt;a </a:t>
            </a:r>
            <a:r>
              <a:rPr dirty="0">
                <a:latin typeface="Courier New"/>
                <a:cs typeface="Courier New"/>
              </a:rPr>
              <a:t>href</a:t>
            </a:r>
            <a:r>
              <a:rPr dirty="0">
                <a:latin typeface="Courier New"/>
                <a:cs typeface="Courier New"/>
                <a:hlinkClick r:id="rId3"/>
              </a:rPr>
              <a:t>=”m</a:t>
            </a:r>
            <a:r>
              <a:rPr dirty="0">
                <a:latin typeface="Courier New"/>
                <a:cs typeface="Courier New"/>
              </a:rPr>
              <a:t>ai</a:t>
            </a:r>
            <a:r>
              <a:rPr dirty="0">
                <a:latin typeface="Courier New"/>
                <a:cs typeface="Courier New"/>
                <a:hlinkClick r:id="rId3"/>
              </a:rPr>
              <a:t>lto:customercare@aptech.ac.in?subject=E- 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mail to </a:t>
            </a:r>
            <a:r>
              <a:rPr dirty="0">
                <a:latin typeface="Courier New"/>
                <a:cs typeface="Courier New"/>
              </a:rPr>
              <a:t>Customer Care”&gt;Customer</a:t>
            </a:r>
            <a:r>
              <a:rPr spc="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Care&lt;/a&gt;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</p:spPr>
        <p:txBody>
          <a:bodyPr/>
          <a:lstStyle/>
          <a:p>
            <a:r>
              <a:rPr lang="vi-VN" smtClean="0"/>
              <a:t>Bài </a:t>
            </a:r>
            <a:r>
              <a:rPr lang="en-US"/>
              <a:t>4</a:t>
            </a:r>
            <a:r>
              <a:rPr lang="vi-VN" smtClean="0"/>
              <a:t> -</a:t>
            </a:r>
            <a:r>
              <a:rPr lang="en-US" smtClean="0"/>
              <a:t> Tạo hyperlinks và anchors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1616</Words>
  <Application>Microsoft Office PowerPoint</Application>
  <PresentationFormat>Custom</PresentationFormat>
  <Paragraphs>163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Bài 4 Tạo Hyperlinks và Anchors </vt:lpstr>
      <vt:lpstr>MỤC TIÊU</vt:lpstr>
      <vt:lpstr>CÁC LIÊN KẾT(HYPERLINKS) 1-3</vt:lpstr>
      <vt:lpstr>CÁC LIÊN KẾT(HYPERLINKS) 2-3</vt:lpstr>
      <vt:lpstr>CÁC LIÊN KẾT(HYPERLINKS) 3-3</vt:lpstr>
      <vt:lpstr>THUỘC TÍNH TARGET</vt:lpstr>
      <vt:lpstr>ĐƯỜNG DẪN TƯƠNG ĐỐI VÀ TUYỆT ĐỐI 1-2</vt:lpstr>
      <vt:lpstr>ĐƯỜNG DẪN TƯƠNG ĐỐI VÀ TUYỆT ĐỐI 2-2</vt:lpstr>
      <vt:lpstr>LIÊN KẾT TỚI ĐỊA CHỈ E-MAIL</vt:lpstr>
      <vt:lpstr>LIÊN KẾT TỚI CÁC LOẠI NỘI DUNG KHÁC</vt:lpstr>
      <vt:lpstr>TỔNG KẾT</vt:lpstr>
      <vt:lpstr>GIỚI THIỆU</vt:lpstr>
      <vt:lpstr>CÁC THẺ TIÊU ĐỀ 1-2</vt:lpstr>
      <vt:lpstr>HỎI ĐÁP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Dang</dc:creator>
  <cp:lastModifiedBy>Nguyen </cp:lastModifiedBy>
  <cp:revision>1966</cp:revision>
  <dcterms:created xsi:type="dcterms:W3CDTF">2018-01-11T08:27:42Z</dcterms:created>
  <dcterms:modified xsi:type="dcterms:W3CDTF">2020-03-13T03:13:05Z</dcterms:modified>
</cp:coreProperties>
</file>