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embeddedFontLst>
    <p:embeddedFont>
      <p:font typeface="Book Antiqu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ookAntiqu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ookAntiqua-italic.fntdata"/><Relationship Id="rId30" Type="http://schemas.openxmlformats.org/officeDocument/2006/relationships/font" Target="fonts/BookAntiqua-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BookAntiqu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800" u="none" cap="none" strike="noStrike">
              <a:solidFill>
                <a:schemeClr val="dk1"/>
              </a:solidFill>
              <a:latin typeface="Arial"/>
              <a:ea typeface="Arial"/>
              <a:cs typeface="Arial"/>
              <a:sym typeface="Arial"/>
            </a:endParaRPr>
          </a:p>
        </p:txBody>
      </p:sp>
      <p:sp>
        <p:nvSpPr>
          <p:cNvPr id="70" name="Google Shape;70;p1:notes"/>
          <p:cNvSpPr/>
          <p:nvPr/>
        </p:nvSpPr>
        <p:spPr>
          <a:xfrm>
            <a:off x="0" y="0"/>
            <a:ext cx="1080" cy="1080"/>
          </a:xfrm>
          <a:prstGeom prst="rect">
            <a:avLst/>
          </a:prstGeom>
          <a:noFill/>
          <a:ln>
            <a:noFill/>
          </a:ln>
        </p:spPr>
        <p:txBody>
          <a:bodyPr anchorCtr="0" anchor="t" bIns="39600" lIns="78825" spcFirstLastPara="1" rIns="78825" wrap="square" tIns="396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FFFFFF"/>
                </a:solidFill>
                <a:latin typeface="Calibri"/>
                <a:ea typeface="Calibri"/>
                <a:cs typeface="Calibri"/>
                <a:sym typeface="Calibri"/>
              </a:rPr>
              <a:t>‹#›</a:t>
            </a:fld>
            <a:endParaRPr b="0" i="0" sz="1800" u="none" cap="none" strike="noStrike">
              <a:solidFill>
                <a:schemeClr val="dk1"/>
              </a:solidFill>
              <a:latin typeface="Arial"/>
              <a:ea typeface="Arial"/>
              <a:cs typeface="Arial"/>
              <a:sym typeface="Arial"/>
            </a:endParaRPr>
          </a:p>
        </p:txBody>
      </p:sp>
      <p:sp>
        <p:nvSpPr>
          <p:cNvPr id="71" name="Google Shape;71;p1:notes"/>
          <p:cNvSpPr/>
          <p:nvPr/>
        </p:nvSpPr>
        <p:spPr>
          <a:xfrm>
            <a:off x="3881520" y="8685360"/>
            <a:ext cx="2968200" cy="4503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800" u="none" cap="none" strike="noStrike">
              <a:solidFill>
                <a:schemeClr val="dk1"/>
              </a:solidFill>
              <a:latin typeface="Arial"/>
              <a:ea typeface="Arial"/>
              <a:cs typeface="Arial"/>
              <a:sym typeface="Arial"/>
            </a:endParaRPr>
          </a:p>
        </p:txBody>
      </p:sp>
      <p:sp>
        <p:nvSpPr>
          <p:cNvPr id="72" name="Google Shape;72;p1:notes"/>
          <p:cNvSpPr/>
          <p:nvPr/>
        </p:nvSpPr>
        <p:spPr>
          <a:xfrm>
            <a:off x="3881520" y="8685360"/>
            <a:ext cx="2970000" cy="4521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800" u="none" cap="none" strike="noStrike">
              <a:solidFill>
                <a:schemeClr val="dk1"/>
              </a:solidFill>
              <a:latin typeface="Arial"/>
              <a:ea typeface="Arial"/>
              <a:cs typeface="Arial"/>
              <a:sym typeface="Arial"/>
            </a:endParaRPr>
          </a:p>
        </p:txBody>
      </p:sp>
      <p:sp>
        <p:nvSpPr>
          <p:cNvPr id="73" name="Google Shape;73;p1:notes"/>
          <p:cNvSpPr txBox="1"/>
          <p:nvPr>
            <p:ph idx="1" type="body"/>
          </p:nvPr>
        </p:nvSpPr>
        <p:spPr>
          <a:xfrm>
            <a:off x="685800" y="4343400"/>
            <a:ext cx="5486040" cy="411444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100"/>
              <a:buNone/>
            </a:pPr>
            <a:r>
              <a:t/>
            </a:r>
            <a:endParaRPr/>
          </a:p>
        </p:txBody>
      </p:sp>
      <p:sp>
        <p:nvSpPr>
          <p:cNvPr id="74" name="Google Shape;74;p1:notes"/>
          <p:cNvSpPr txBox="1"/>
          <p:nvPr>
            <p:ph idx="10" type="dt"/>
          </p:nvPr>
        </p:nvSpPr>
        <p:spPr>
          <a:xfrm>
            <a:off x="4279320" y="0"/>
            <a:ext cx="3280320" cy="53424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6/12/2022</a:t>
            </a:r>
            <a:endParaRPr b="0" i="0" sz="1400" u="none" cap="none" strike="noStrike">
              <a:solidFill>
                <a:srgbClr val="000000"/>
              </a:solidFill>
              <a:latin typeface="Arial"/>
              <a:ea typeface="Arial"/>
              <a:cs typeface="Arial"/>
              <a:sym typeface="Arial"/>
            </a:endParaRPr>
          </a:p>
        </p:txBody>
      </p:sp>
      <p:sp>
        <p:nvSpPr>
          <p:cNvPr id="75" name="Google Shape;7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01fdbc34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01fdbc345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93e053e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193e053e5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1fdbc345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01fdbc345a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972e461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1972e4614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e351b134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1e351b1349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972e4614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1972e4614e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d14ca217f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1d14ca217f7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2" name="Shape 12"/>
        <p:cNvGrpSpPr/>
        <p:nvPr/>
      </p:nvGrpSpPr>
      <p:grpSpPr>
        <a:xfrm>
          <a:off x="0" y="0"/>
          <a:ext cx="0" cy="0"/>
          <a:chOff x="0" y="0"/>
          <a:chExt cx="0" cy="0"/>
        </a:xfrm>
      </p:grpSpPr>
      <p:sp>
        <p:nvSpPr>
          <p:cNvPr id="13" name="Google Shape;13;p2"/>
          <p:cNvSpPr txBox="1"/>
          <p:nvPr>
            <p:ph type="title"/>
          </p:nvPr>
        </p:nvSpPr>
        <p:spPr>
          <a:xfrm>
            <a:off x="457200" y="2746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 type="body"/>
          </p:nvPr>
        </p:nvSpPr>
        <p:spPr>
          <a:xfrm>
            <a:off x="457200" y="1600200"/>
            <a:ext cx="4015440" cy="452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 name="Google Shape;15;p2"/>
          <p:cNvSpPr txBox="1"/>
          <p:nvPr>
            <p:ph idx="2" type="body"/>
          </p:nvPr>
        </p:nvSpPr>
        <p:spPr>
          <a:xfrm>
            <a:off x="4673520" y="1600200"/>
            <a:ext cx="4015440" cy="21582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p2"/>
          <p:cNvSpPr txBox="1"/>
          <p:nvPr>
            <p:ph idx="3" type="body"/>
          </p:nvPr>
        </p:nvSpPr>
        <p:spPr>
          <a:xfrm>
            <a:off x="4673520" y="3963600"/>
            <a:ext cx="4015440" cy="21582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 name="Google Shape;17;p2"/>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51" name="Shape 51"/>
        <p:cNvGrpSpPr/>
        <p:nvPr/>
      </p:nvGrpSpPr>
      <p:grpSpPr>
        <a:xfrm>
          <a:off x="0" y="0"/>
          <a:ext cx="0" cy="0"/>
          <a:chOff x="0" y="0"/>
          <a:chExt cx="0" cy="0"/>
        </a:xfrm>
      </p:grpSpPr>
      <p:sp>
        <p:nvSpPr>
          <p:cNvPr id="52" name="Google Shape;52;p11"/>
          <p:cNvSpPr txBox="1"/>
          <p:nvPr>
            <p:ph type="title"/>
          </p:nvPr>
        </p:nvSpPr>
        <p:spPr>
          <a:xfrm>
            <a:off x="457200" y="2746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 type="body"/>
          </p:nvPr>
        </p:nvSpPr>
        <p:spPr>
          <a:xfrm>
            <a:off x="457200" y="1600200"/>
            <a:ext cx="8229240" cy="21582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1"/>
          <p:cNvSpPr txBox="1"/>
          <p:nvPr>
            <p:ph idx="2" type="body"/>
          </p:nvPr>
        </p:nvSpPr>
        <p:spPr>
          <a:xfrm>
            <a:off x="457200" y="3963600"/>
            <a:ext cx="8229240" cy="21582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1"/>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6" name="Shape 56"/>
        <p:cNvGrpSpPr/>
        <p:nvPr/>
      </p:nvGrpSpPr>
      <p:grpSpPr>
        <a:xfrm>
          <a:off x="0" y="0"/>
          <a:ext cx="0" cy="0"/>
          <a:chOff x="0" y="0"/>
          <a:chExt cx="0" cy="0"/>
        </a:xfrm>
      </p:grpSpPr>
      <p:sp>
        <p:nvSpPr>
          <p:cNvPr id="57" name="Google Shape;57;p12"/>
          <p:cNvSpPr txBox="1"/>
          <p:nvPr>
            <p:ph type="title"/>
          </p:nvPr>
        </p:nvSpPr>
        <p:spPr>
          <a:xfrm>
            <a:off x="457200" y="2746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2"/>
          <p:cNvSpPr txBox="1"/>
          <p:nvPr>
            <p:ph idx="1" type="body"/>
          </p:nvPr>
        </p:nvSpPr>
        <p:spPr>
          <a:xfrm>
            <a:off x="457200" y="1600200"/>
            <a:ext cx="4015440" cy="21582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2"/>
          <p:cNvSpPr txBox="1"/>
          <p:nvPr>
            <p:ph idx="2" type="body"/>
          </p:nvPr>
        </p:nvSpPr>
        <p:spPr>
          <a:xfrm>
            <a:off x="4673520" y="1600200"/>
            <a:ext cx="4015440" cy="21582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2"/>
          <p:cNvSpPr txBox="1"/>
          <p:nvPr>
            <p:ph idx="3" type="body"/>
          </p:nvPr>
        </p:nvSpPr>
        <p:spPr>
          <a:xfrm>
            <a:off x="4673520" y="3963600"/>
            <a:ext cx="4015440" cy="21582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2"/>
          <p:cNvSpPr txBox="1"/>
          <p:nvPr>
            <p:ph idx="4" type="body"/>
          </p:nvPr>
        </p:nvSpPr>
        <p:spPr>
          <a:xfrm>
            <a:off x="457200" y="3963600"/>
            <a:ext cx="4015440" cy="21582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2"/>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3" name="Shape 63"/>
        <p:cNvGrpSpPr/>
        <p:nvPr/>
      </p:nvGrpSpPr>
      <p:grpSpPr>
        <a:xfrm>
          <a:off x="0" y="0"/>
          <a:ext cx="0" cy="0"/>
          <a:chOff x="0" y="0"/>
          <a:chExt cx="0" cy="0"/>
        </a:xfrm>
      </p:grpSpPr>
      <p:sp>
        <p:nvSpPr>
          <p:cNvPr id="64" name="Google Shape;64;p13"/>
          <p:cNvSpPr txBox="1"/>
          <p:nvPr>
            <p:ph type="title"/>
          </p:nvPr>
        </p:nvSpPr>
        <p:spPr>
          <a:xfrm>
            <a:off x="457200" y="2746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3"/>
          <p:cNvSpPr txBox="1"/>
          <p:nvPr>
            <p:ph idx="1" type="body"/>
          </p:nvPr>
        </p:nvSpPr>
        <p:spPr>
          <a:xfrm>
            <a:off x="457200" y="1600200"/>
            <a:ext cx="4015440" cy="21582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3"/>
          <p:cNvSpPr txBox="1"/>
          <p:nvPr>
            <p:ph idx="2" type="body"/>
          </p:nvPr>
        </p:nvSpPr>
        <p:spPr>
          <a:xfrm>
            <a:off x="4673520" y="1600200"/>
            <a:ext cx="4015440" cy="21582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3"/>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457200" y="2746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 type="body"/>
          </p:nvPr>
        </p:nvSpPr>
        <p:spPr>
          <a:xfrm>
            <a:off x="457200" y="1600200"/>
            <a:ext cx="8229240" cy="452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457200" y="2746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 type="subTitle"/>
          </p:nvPr>
        </p:nvSpPr>
        <p:spPr>
          <a:xfrm>
            <a:off x="457200" y="1600200"/>
            <a:ext cx="8229240" cy="452592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5" name="Google Shape;25;p4"/>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6" name="Shape 26"/>
        <p:cNvGrpSpPr/>
        <p:nvPr/>
      </p:nvGrpSpPr>
      <p:grpSpPr>
        <a:xfrm>
          <a:off x="0" y="0"/>
          <a:ext cx="0" cy="0"/>
          <a:chOff x="0" y="0"/>
          <a:chExt cx="0" cy="0"/>
        </a:xfrm>
      </p:grpSpPr>
      <p:sp>
        <p:nvSpPr>
          <p:cNvPr id="27" name="Google Shape;27;p5"/>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8" name="Shape 28"/>
        <p:cNvGrpSpPr/>
        <p:nvPr/>
      </p:nvGrpSpPr>
      <p:grpSpPr>
        <a:xfrm>
          <a:off x="0" y="0"/>
          <a:ext cx="0" cy="0"/>
          <a:chOff x="0" y="0"/>
          <a:chExt cx="0" cy="0"/>
        </a:xfrm>
      </p:grpSpPr>
      <p:sp>
        <p:nvSpPr>
          <p:cNvPr id="29" name="Google Shape;29;p6"/>
          <p:cNvSpPr txBox="1"/>
          <p:nvPr>
            <p:ph type="title"/>
          </p:nvPr>
        </p:nvSpPr>
        <p:spPr>
          <a:xfrm>
            <a:off x="457200" y="2746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
          <p:cNvSpPr txBox="1"/>
          <p:nvPr>
            <p:ph idx="1" type="body"/>
          </p:nvPr>
        </p:nvSpPr>
        <p:spPr>
          <a:xfrm>
            <a:off x="457200" y="1600200"/>
            <a:ext cx="4015440" cy="452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6"/>
          <p:cNvSpPr txBox="1"/>
          <p:nvPr>
            <p:ph idx="2" type="body"/>
          </p:nvPr>
        </p:nvSpPr>
        <p:spPr>
          <a:xfrm>
            <a:off x="4673520" y="1600200"/>
            <a:ext cx="4015440" cy="452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7"/>
          <p:cNvSpPr txBox="1"/>
          <p:nvPr>
            <p:ph type="title"/>
          </p:nvPr>
        </p:nvSpPr>
        <p:spPr>
          <a:xfrm>
            <a:off x="457200" y="2746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6" name="Shape 36"/>
        <p:cNvGrpSpPr/>
        <p:nvPr/>
      </p:nvGrpSpPr>
      <p:grpSpPr>
        <a:xfrm>
          <a:off x="0" y="0"/>
          <a:ext cx="0" cy="0"/>
          <a:chOff x="0" y="0"/>
          <a:chExt cx="0" cy="0"/>
        </a:xfrm>
      </p:grpSpPr>
      <p:sp>
        <p:nvSpPr>
          <p:cNvPr id="37" name="Google Shape;37;p8"/>
          <p:cNvSpPr txBox="1"/>
          <p:nvPr>
            <p:ph idx="1" type="subTitle"/>
          </p:nvPr>
        </p:nvSpPr>
        <p:spPr>
          <a:xfrm>
            <a:off x="457200" y="274680"/>
            <a:ext cx="8229240" cy="58510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38" name="Google Shape;38;p8"/>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9" name="Shape 39"/>
        <p:cNvGrpSpPr/>
        <p:nvPr/>
      </p:nvGrpSpPr>
      <p:grpSpPr>
        <a:xfrm>
          <a:off x="0" y="0"/>
          <a:ext cx="0" cy="0"/>
          <a:chOff x="0" y="0"/>
          <a:chExt cx="0" cy="0"/>
        </a:xfrm>
      </p:grpSpPr>
      <p:sp>
        <p:nvSpPr>
          <p:cNvPr id="40" name="Google Shape;40;p9"/>
          <p:cNvSpPr txBox="1"/>
          <p:nvPr>
            <p:ph type="title"/>
          </p:nvPr>
        </p:nvSpPr>
        <p:spPr>
          <a:xfrm>
            <a:off x="457200" y="2746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 type="body"/>
          </p:nvPr>
        </p:nvSpPr>
        <p:spPr>
          <a:xfrm>
            <a:off x="457200" y="1600200"/>
            <a:ext cx="4015440" cy="21582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2" type="body"/>
          </p:nvPr>
        </p:nvSpPr>
        <p:spPr>
          <a:xfrm>
            <a:off x="457200" y="3963600"/>
            <a:ext cx="4015440" cy="21582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9"/>
          <p:cNvSpPr txBox="1"/>
          <p:nvPr>
            <p:ph idx="3" type="body"/>
          </p:nvPr>
        </p:nvSpPr>
        <p:spPr>
          <a:xfrm>
            <a:off x="4673520" y="1600200"/>
            <a:ext cx="4015440" cy="452556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9"/>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5" name="Shape 45"/>
        <p:cNvGrpSpPr/>
        <p:nvPr/>
      </p:nvGrpSpPr>
      <p:grpSpPr>
        <a:xfrm>
          <a:off x="0" y="0"/>
          <a:ext cx="0" cy="0"/>
          <a:chOff x="0" y="0"/>
          <a:chExt cx="0" cy="0"/>
        </a:xfrm>
      </p:grpSpPr>
      <p:sp>
        <p:nvSpPr>
          <p:cNvPr id="46" name="Google Shape;46;p10"/>
          <p:cNvSpPr txBox="1"/>
          <p:nvPr>
            <p:ph type="title"/>
          </p:nvPr>
        </p:nvSpPr>
        <p:spPr>
          <a:xfrm>
            <a:off x="457200" y="274680"/>
            <a:ext cx="8229240" cy="1143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 type="body"/>
          </p:nvPr>
        </p:nvSpPr>
        <p:spPr>
          <a:xfrm>
            <a:off x="457200" y="1600200"/>
            <a:ext cx="4015440" cy="21582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0"/>
          <p:cNvSpPr txBox="1"/>
          <p:nvPr>
            <p:ph idx="2" type="body"/>
          </p:nvPr>
        </p:nvSpPr>
        <p:spPr>
          <a:xfrm>
            <a:off x="4673520" y="1600200"/>
            <a:ext cx="4015440" cy="21582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0"/>
          <p:cNvSpPr txBox="1"/>
          <p:nvPr>
            <p:ph idx="3" type="body"/>
          </p:nvPr>
        </p:nvSpPr>
        <p:spPr>
          <a:xfrm>
            <a:off x="457200" y="3963600"/>
            <a:ext cx="8228520" cy="21582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0"/>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0" y="2130480"/>
            <a:ext cx="7772040" cy="14695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800">
              <a:solidFill>
                <a:schemeClr val="dk1"/>
              </a:solidFill>
              <a:latin typeface="Arial"/>
              <a:ea typeface="Arial"/>
              <a:cs typeface="Arial"/>
              <a:sym typeface="Arial"/>
            </a:endParaRPr>
          </a:p>
        </p:txBody>
      </p:sp>
      <p:sp>
        <p:nvSpPr>
          <p:cNvPr id="10" name="Google Shape;10;p1"/>
          <p:cNvSpPr txBox="1"/>
          <p:nvPr>
            <p:ph idx="1" type="body"/>
          </p:nvPr>
        </p:nvSpPr>
        <p:spPr>
          <a:xfrm>
            <a:off x="457200" y="1604520"/>
            <a:ext cx="8229240" cy="397692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11" name="Google Shape;11;p1"/>
          <p:cNvPicPr preferRelativeResize="0"/>
          <p:nvPr/>
        </p:nvPicPr>
        <p:blipFill rotWithShape="1">
          <a:blip r:embed="rId1">
            <a:alphaModFix/>
          </a:blip>
          <a:srcRect b="0" l="0" r="0" t="0"/>
          <a:stretch/>
        </p:blipFill>
        <p:spPr>
          <a:xfrm>
            <a:off x="0" y="0"/>
            <a:ext cx="9144003" cy="1600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geeksforgeeks.org/" TargetMode="External"/><Relationship Id="rId4" Type="http://schemas.openxmlformats.org/officeDocument/2006/relationships/hyperlink" Target="https://stackoverflow.com/i" TargetMode="External"/><Relationship Id="rId5" Type="http://schemas.openxmlformats.org/officeDocument/2006/relationships/hyperlink" Target="https://docs.flutter.dev/get-started/web" TargetMode="External"/><Relationship Id="rId6" Type="http://schemas.openxmlformats.org/officeDocument/2006/relationships/hyperlink" Target="https://ieeexplore.ieee.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p:nvPr/>
        </p:nvSpPr>
        <p:spPr>
          <a:xfrm>
            <a:off x="916200" y="0"/>
            <a:ext cx="8227800" cy="665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a:off x="474132" y="1361700"/>
            <a:ext cx="8032200" cy="4525500"/>
          </a:xfrm>
          <a:prstGeom prst="rect">
            <a:avLst/>
          </a:prstGeom>
          <a:noFill/>
          <a:ln>
            <a:noFill/>
          </a:ln>
        </p:spPr>
        <p:txBody>
          <a:bodyPr anchorCtr="0" anchor="ctr" bIns="0" lIns="0" spcFirstLastPara="1" rIns="0" wrap="square" tIns="25550">
            <a:noAutofit/>
          </a:bodyPr>
          <a:lstStyle/>
          <a:p>
            <a:pPr indent="0" lvl="0" marL="0" marR="0" rtl="0" algn="ctr">
              <a:lnSpc>
                <a:spcPct val="100000"/>
              </a:lnSpc>
              <a:spcBef>
                <a:spcPts val="0"/>
              </a:spcBef>
              <a:spcAft>
                <a:spcPts val="0"/>
              </a:spcAft>
              <a:buClr>
                <a:srgbClr val="000000"/>
              </a:buClr>
              <a:buSzPts val="2900"/>
              <a:buFont typeface="Arial"/>
              <a:buNone/>
            </a:pPr>
            <a:r>
              <a:rPr b="0" i="0" lang="en-US" sz="2900" u="none" cap="none" strike="noStrike">
                <a:solidFill>
                  <a:srgbClr val="280099"/>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79" name="Google Shape;79;p14"/>
          <p:cNvSpPr/>
          <p:nvPr/>
        </p:nvSpPr>
        <p:spPr>
          <a:xfrm>
            <a:off x="131760" y="0"/>
            <a:ext cx="360" cy="10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195120" y="1306440"/>
            <a:ext cx="1080" cy="10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394513" y="1491150"/>
            <a:ext cx="8676300" cy="1137600"/>
          </a:xfrm>
          <a:prstGeom prst="rect">
            <a:avLst/>
          </a:prstGeom>
          <a:noFill/>
          <a:ln>
            <a:noFill/>
          </a:ln>
        </p:spPr>
        <p:txBody>
          <a:bodyPr anchorCtr="0" anchor="t" bIns="41400" lIns="82800" spcFirstLastPara="1" rIns="82800" wrap="square" tIns="414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14"/>
          <p:cNvSpPr/>
          <p:nvPr/>
        </p:nvSpPr>
        <p:spPr>
          <a:xfrm>
            <a:off x="-3600" y="-102960"/>
            <a:ext cx="197280" cy="205200"/>
          </a:xfrm>
          <a:prstGeom prst="rect">
            <a:avLst/>
          </a:prstGeom>
          <a:noFill/>
          <a:ln>
            <a:noFill/>
          </a:ln>
        </p:spPr>
        <p:txBody>
          <a:bodyPr anchorCtr="0" anchor="ctr" bIns="41400" lIns="82800" spcFirstLastPara="1" rIns="82800" wrap="square" tIns="4140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83" name="Google Shape;83;p14"/>
          <p:cNvSpPr txBox="1"/>
          <p:nvPr/>
        </p:nvSpPr>
        <p:spPr>
          <a:xfrm>
            <a:off x="6597325" y="6297527"/>
            <a:ext cx="213336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800" u="none" cap="none" strike="noStrike">
              <a:solidFill>
                <a:schemeClr val="dk1"/>
              </a:solidFill>
              <a:latin typeface="Arial"/>
              <a:ea typeface="Arial"/>
              <a:cs typeface="Arial"/>
              <a:sym typeface="Arial"/>
            </a:endParaRPr>
          </a:p>
        </p:txBody>
      </p:sp>
      <p:sp>
        <p:nvSpPr>
          <p:cNvPr id="84" name="Google Shape;84;p14"/>
          <p:cNvSpPr/>
          <p:nvPr/>
        </p:nvSpPr>
        <p:spPr>
          <a:xfrm>
            <a:off x="1905120" y="6324480"/>
            <a:ext cx="5409720" cy="33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85" name="Google Shape;85;p14"/>
          <p:cNvSpPr txBox="1"/>
          <p:nvPr>
            <p:ph idx="1" type="body"/>
          </p:nvPr>
        </p:nvSpPr>
        <p:spPr>
          <a:xfrm>
            <a:off x="271850" y="1600475"/>
            <a:ext cx="8676300" cy="845400"/>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b="1" i="0" lang="en-US" sz="4000" u="none" cap="none" strike="noStrike">
                <a:solidFill>
                  <a:srgbClr val="C0504D"/>
                </a:solidFill>
                <a:latin typeface="Times New Roman"/>
                <a:ea typeface="Times New Roman"/>
                <a:cs typeface="Times New Roman"/>
                <a:sym typeface="Times New Roman"/>
              </a:rPr>
              <a:t>Project </a:t>
            </a:r>
            <a:r>
              <a:rPr b="1" i="0" lang="en-US" sz="4000" u="none" cap="none" strike="noStrike">
                <a:solidFill>
                  <a:srgbClr val="C0504D"/>
                </a:solidFill>
                <a:latin typeface="Times New Roman"/>
                <a:ea typeface="Times New Roman"/>
                <a:cs typeface="Times New Roman"/>
                <a:sym typeface="Times New Roman"/>
              </a:rPr>
              <a:t>Title:</a:t>
            </a:r>
            <a:r>
              <a:rPr b="1" lang="en-US" sz="4000">
                <a:solidFill>
                  <a:srgbClr val="C0504D"/>
                </a:solidFill>
                <a:latin typeface="Times New Roman"/>
                <a:ea typeface="Times New Roman"/>
                <a:cs typeface="Times New Roman"/>
                <a:sym typeface="Times New Roman"/>
              </a:rPr>
              <a:t>Movie  Recommender</a:t>
            </a:r>
            <a:endParaRPr sz="4000"/>
          </a:p>
          <a:p>
            <a:pPr indent="-228600" lvl="0" marL="457200" rtl="0" algn="l">
              <a:lnSpc>
                <a:spcPct val="90000"/>
              </a:lnSpc>
              <a:spcBef>
                <a:spcPts val="1000"/>
              </a:spcBef>
              <a:spcAft>
                <a:spcPts val="0"/>
              </a:spcAft>
              <a:buClr>
                <a:schemeClr val="dk1"/>
              </a:buClr>
              <a:buSzPts val="1800"/>
              <a:buNone/>
            </a:pPr>
            <a:r>
              <a:t/>
            </a:r>
            <a:endParaRPr sz="4000"/>
          </a:p>
        </p:txBody>
      </p:sp>
      <p:sp>
        <p:nvSpPr>
          <p:cNvPr id="86" name="Google Shape;86;p14"/>
          <p:cNvSpPr txBox="1"/>
          <p:nvPr>
            <p:ph idx="2" type="body"/>
          </p:nvPr>
        </p:nvSpPr>
        <p:spPr>
          <a:xfrm>
            <a:off x="5431075" y="2376700"/>
            <a:ext cx="4853700" cy="753600"/>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b="1" lang="en-US"/>
              <a:t>Guide :</a:t>
            </a:r>
            <a:endParaRPr b="1"/>
          </a:p>
          <a:p>
            <a:pPr indent="0" lvl="0" marL="114300" rtl="0" algn="l">
              <a:lnSpc>
                <a:spcPct val="90000"/>
              </a:lnSpc>
              <a:spcBef>
                <a:spcPts val="1000"/>
              </a:spcBef>
              <a:spcAft>
                <a:spcPts val="0"/>
              </a:spcAft>
              <a:buSzPts val="1800"/>
              <a:buNone/>
            </a:pPr>
            <a:r>
              <a:rPr lang="en-US"/>
              <a:t>Mr.Aneesh Chandran</a:t>
            </a:r>
            <a:endParaRPr/>
          </a:p>
        </p:txBody>
      </p:sp>
      <p:sp>
        <p:nvSpPr>
          <p:cNvPr id="87" name="Google Shape;87;p14"/>
          <p:cNvSpPr txBox="1"/>
          <p:nvPr>
            <p:ph idx="3" type="body"/>
          </p:nvPr>
        </p:nvSpPr>
        <p:spPr>
          <a:xfrm>
            <a:off x="5371250" y="3388688"/>
            <a:ext cx="3576900" cy="2148900"/>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b="1" lang="en-US"/>
              <a:t>Group No: </a:t>
            </a:r>
            <a:r>
              <a:rPr lang="en-US"/>
              <a:t>4</a:t>
            </a:r>
            <a:endParaRPr/>
          </a:p>
          <a:p>
            <a:pPr indent="0" lvl="0" marL="114300" rtl="0" algn="l">
              <a:lnSpc>
                <a:spcPct val="90000"/>
              </a:lnSpc>
              <a:spcBef>
                <a:spcPts val="1000"/>
              </a:spcBef>
              <a:spcAft>
                <a:spcPts val="0"/>
              </a:spcAft>
              <a:buSzPts val="1800"/>
              <a:buNone/>
            </a:pPr>
            <a:r>
              <a:rPr b="1" lang="en-US"/>
              <a:t>Members:</a:t>
            </a:r>
            <a:endParaRPr b="1"/>
          </a:p>
          <a:p>
            <a:pPr indent="0" lvl="0" marL="114300" rtl="0" algn="just">
              <a:lnSpc>
                <a:spcPct val="90000"/>
              </a:lnSpc>
              <a:spcBef>
                <a:spcPts val="1000"/>
              </a:spcBef>
              <a:spcAft>
                <a:spcPts val="0"/>
              </a:spcAft>
              <a:buSzPts val="1800"/>
              <a:buNone/>
            </a:pPr>
            <a:r>
              <a:rPr lang="en-US"/>
              <a:t>Riniya Mary Pradeep</a:t>
            </a:r>
            <a:endParaRPr/>
          </a:p>
          <a:p>
            <a:pPr indent="0" lvl="0" marL="114300" rtl="0" algn="l">
              <a:lnSpc>
                <a:spcPct val="90000"/>
              </a:lnSpc>
              <a:spcBef>
                <a:spcPts val="1000"/>
              </a:spcBef>
              <a:spcAft>
                <a:spcPts val="0"/>
              </a:spcAft>
              <a:buSzPts val="1800"/>
              <a:buNone/>
            </a:pPr>
            <a:r>
              <a:rPr lang="en-US"/>
              <a:t>Philipose Alexander</a:t>
            </a:r>
            <a:endParaRPr/>
          </a:p>
          <a:p>
            <a:pPr indent="0" lvl="0" marL="114300" rtl="0" algn="l">
              <a:lnSpc>
                <a:spcPct val="90000"/>
              </a:lnSpc>
              <a:spcBef>
                <a:spcPts val="1000"/>
              </a:spcBef>
              <a:spcAft>
                <a:spcPts val="0"/>
              </a:spcAft>
              <a:buSzPts val="1800"/>
              <a:buNone/>
            </a:pPr>
            <a:r>
              <a:rPr lang="en-US"/>
              <a:t>Praveen S</a:t>
            </a:r>
            <a:endParaRPr/>
          </a:p>
          <a:p>
            <a:pPr indent="0" lvl="0" marL="114300" rtl="0" algn="l">
              <a:lnSpc>
                <a:spcPct val="90000"/>
              </a:lnSpc>
              <a:spcBef>
                <a:spcPts val="1000"/>
              </a:spcBef>
              <a:spcAft>
                <a:spcPts val="0"/>
              </a:spcAft>
              <a:buSzPts val="1800"/>
              <a:buNone/>
            </a:pPr>
            <a:r>
              <a:rPr lang="en-US"/>
              <a:t>Rahul Renjith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idx="1" type="body"/>
          </p:nvPr>
        </p:nvSpPr>
        <p:spPr>
          <a:xfrm>
            <a:off x="327550" y="1949950"/>
            <a:ext cx="8778000" cy="4582200"/>
          </a:xfrm>
          <a:prstGeom prst="rect">
            <a:avLst/>
          </a:prstGeom>
          <a:noFill/>
          <a:ln>
            <a:noFill/>
          </a:ln>
        </p:spPr>
        <p:txBody>
          <a:bodyPr anchorCtr="0" anchor="t" bIns="0" lIns="0" spcFirstLastPara="1" rIns="0" wrap="square" tIns="0">
            <a:noAutofit/>
          </a:bodyPr>
          <a:lstStyle/>
          <a:p>
            <a:pPr indent="0" lvl="0" marL="0" marR="0" rtl="0" algn="l">
              <a:lnSpc>
                <a:spcPct val="166666"/>
              </a:lnSpc>
              <a:spcBef>
                <a:spcPts val="0"/>
              </a:spcBef>
              <a:spcAft>
                <a:spcPts val="0"/>
              </a:spcAft>
              <a:buClr>
                <a:schemeClr val="dk1"/>
              </a:buClr>
              <a:buSzPts val="1800"/>
              <a:buFont typeface="Book Antiqua"/>
              <a:buNone/>
            </a:pPr>
            <a:r>
              <a:rPr b="1" lang="en-US" sz="1700">
                <a:solidFill>
                  <a:srgbClr val="0070C0"/>
                </a:solidFill>
                <a:latin typeface="Book Antiqua"/>
                <a:ea typeface="Book Antiqua"/>
                <a:cs typeface="Book Antiqua"/>
                <a:sym typeface="Book Antiqua"/>
              </a:rPr>
              <a:t>Paper Number</a:t>
            </a:r>
            <a:r>
              <a:rPr lang="en-US" sz="1700">
                <a:solidFill>
                  <a:srgbClr val="0070C0"/>
                </a:solidFill>
                <a:latin typeface="Book Antiqua"/>
                <a:ea typeface="Book Antiqua"/>
                <a:cs typeface="Book Antiqua"/>
                <a:sym typeface="Book Antiqua"/>
              </a:rPr>
              <a:t>:1</a:t>
            </a:r>
            <a:endParaRPr sz="2900">
              <a:solidFill>
                <a:srgbClr val="0070C0"/>
              </a:solidFill>
            </a:endParaRPr>
          </a:p>
          <a:p>
            <a:pPr indent="0" lvl="0" marL="0" marR="0" rtl="0" algn="l">
              <a:lnSpc>
                <a:spcPct val="166666"/>
              </a:lnSpc>
              <a:spcBef>
                <a:spcPts val="0"/>
              </a:spcBef>
              <a:spcAft>
                <a:spcPts val="0"/>
              </a:spcAft>
              <a:buClr>
                <a:schemeClr val="dk1"/>
              </a:buClr>
              <a:buSzPts val="1800"/>
              <a:buFont typeface="Book Antiqua"/>
              <a:buNone/>
            </a:pPr>
            <a:r>
              <a:rPr b="1" lang="en-US" sz="1700">
                <a:solidFill>
                  <a:srgbClr val="0070C0"/>
                </a:solidFill>
                <a:latin typeface="Book Antiqua"/>
                <a:ea typeface="Book Antiqua"/>
                <a:cs typeface="Book Antiqua"/>
                <a:sym typeface="Book Antiqua"/>
              </a:rPr>
              <a:t>Paper type</a:t>
            </a:r>
            <a:r>
              <a:rPr lang="en-US" sz="1700">
                <a:solidFill>
                  <a:srgbClr val="0070C0"/>
                </a:solidFill>
                <a:latin typeface="Book Antiqua"/>
                <a:ea typeface="Book Antiqua"/>
                <a:cs typeface="Book Antiqua"/>
                <a:sym typeface="Book Antiqua"/>
              </a:rPr>
              <a:t>: Journal</a:t>
            </a:r>
            <a:endParaRPr sz="2900">
              <a:solidFill>
                <a:srgbClr val="0070C0"/>
              </a:solidFill>
            </a:endParaRPr>
          </a:p>
          <a:p>
            <a:pPr indent="0" lvl="0" marL="0" marR="0" rtl="0" algn="l">
              <a:lnSpc>
                <a:spcPct val="166666"/>
              </a:lnSpc>
              <a:spcBef>
                <a:spcPts val="0"/>
              </a:spcBef>
              <a:spcAft>
                <a:spcPts val="0"/>
              </a:spcAft>
              <a:buClr>
                <a:schemeClr val="dk1"/>
              </a:buClr>
              <a:buSzPts val="1800"/>
              <a:buFont typeface="Book Antiqua"/>
              <a:buNone/>
            </a:pPr>
            <a:r>
              <a:rPr b="1" lang="en-US" sz="1700">
                <a:solidFill>
                  <a:srgbClr val="0070C0"/>
                </a:solidFill>
                <a:latin typeface="Book Antiqua"/>
                <a:ea typeface="Book Antiqua"/>
                <a:cs typeface="Book Antiqua"/>
                <a:sym typeface="Book Antiqua"/>
              </a:rPr>
              <a:t>Name of Publisher:</a:t>
            </a:r>
            <a:r>
              <a:rPr lang="en-US" sz="1700">
                <a:solidFill>
                  <a:srgbClr val="0070C0"/>
                </a:solidFill>
                <a:latin typeface="Book Antiqua"/>
                <a:ea typeface="Book Antiqua"/>
                <a:cs typeface="Book Antiqua"/>
                <a:sym typeface="Book Antiqua"/>
              </a:rPr>
              <a:t>IEEE</a:t>
            </a:r>
            <a:endParaRPr sz="1700">
              <a:solidFill>
                <a:srgbClr val="0070C0"/>
              </a:solidFill>
              <a:latin typeface="Book Antiqua"/>
              <a:ea typeface="Book Antiqua"/>
              <a:cs typeface="Book Antiqua"/>
              <a:sym typeface="Book Antiqua"/>
            </a:endParaRPr>
          </a:p>
          <a:p>
            <a:pPr indent="0" lvl="0" marL="0" marR="0" rtl="0" algn="l">
              <a:lnSpc>
                <a:spcPct val="166666"/>
              </a:lnSpc>
              <a:spcBef>
                <a:spcPts val="0"/>
              </a:spcBef>
              <a:spcAft>
                <a:spcPts val="0"/>
              </a:spcAft>
              <a:buClr>
                <a:schemeClr val="dk1"/>
              </a:buClr>
              <a:buSzPts val="1800"/>
              <a:buFont typeface="Book Antiqua"/>
              <a:buNone/>
            </a:pPr>
            <a:r>
              <a:rPr b="1" lang="en-US" sz="1700">
                <a:solidFill>
                  <a:srgbClr val="0070C0"/>
                </a:solidFill>
                <a:latin typeface="Book Antiqua"/>
                <a:ea typeface="Book Antiqua"/>
                <a:cs typeface="Book Antiqua"/>
                <a:sym typeface="Book Antiqua"/>
              </a:rPr>
              <a:t>Year</a:t>
            </a:r>
            <a:r>
              <a:rPr lang="en-US" sz="1700">
                <a:solidFill>
                  <a:srgbClr val="0070C0"/>
                </a:solidFill>
                <a:latin typeface="Book Antiqua"/>
                <a:ea typeface="Book Antiqua"/>
                <a:cs typeface="Book Antiqua"/>
                <a:sym typeface="Book Antiqua"/>
              </a:rPr>
              <a:t>:2017</a:t>
            </a:r>
            <a:endParaRPr sz="2900">
              <a:solidFill>
                <a:srgbClr val="0070C0"/>
              </a:solidFill>
            </a:endParaRPr>
          </a:p>
          <a:p>
            <a:pPr indent="0" lvl="0" marL="0" marR="0" rtl="0" algn="l">
              <a:lnSpc>
                <a:spcPct val="166666"/>
              </a:lnSpc>
              <a:spcBef>
                <a:spcPts val="0"/>
              </a:spcBef>
              <a:spcAft>
                <a:spcPts val="0"/>
              </a:spcAft>
              <a:buClr>
                <a:schemeClr val="dk1"/>
              </a:buClr>
              <a:buSzPts val="1800"/>
              <a:buFont typeface="Book Antiqua"/>
              <a:buNone/>
            </a:pPr>
            <a:r>
              <a:rPr b="1" lang="en-US" sz="1700">
                <a:solidFill>
                  <a:srgbClr val="0070C0"/>
                </a:solidFill>
                <a:latin typeface="Book Antiqua"/>
                <a:ea typeface="Book Antiqua"/>
                <a:cs typeface="Book Antiqua"/>
                <a:sym typeface="Book Antiqua"/>
              </a:rPr>
              <a:t>Title</a:t>
            </a:r>
            <a:r>
              <a:rPr lang="en-US" sz="1700">
                <a:solidFill>
                  <a:srgbClr val="0070C0"/>
                </a:solidFill>
                <a:latin typeface="Book Antiqua"/>
                <a:ea typeface="Book Antiqua"/>
                <a:cs typeface="Book Antiqua"/>
                <a:sym typeface="Book Antiqua"/>
              </a:rPr>
              <a:t>:</a:t>
            </a:r>
            <a:r>
              <a:rPr lang="en-US" sz="1700">
                <a:solidFill>
                  <a:srgbClr val="0070C0"/>
                </a:solidFill>
                <a:latin typeface="Book Antiqua"/>
                <a:ea typeface="Book Antiqua"/>
                <a:cs typeface="Book Antiqua"/>
                <a:sym typeface="Book Antiqua"/>
              </a:rPr>
              <a:t>A Content-based Movie Recommender System based on Temporal User Preferences</a:t>
            </a:r>
            <a:endParaRPr sz="1700">
              <a:solidFill>
                <a:srgbClr val="0070C0"/>
              </a:solidFill>
              <a:latin typeface="Book Antiqua"/>
              <a:ea typeface="Book Antiqua"/>
              <a:cs typeface="Book Antiqua"/>
              <a:sym typeface="Book Antiqua"/>
            </a:endParaRPr>
          </a:p>
          <a:p>
            <a:pPr indent="0" lvl="0" marL="0" marR="0" rtl="0" algn="l">
              <a:lnSpc>
                <a:spcPct val="166666"/>
              </a:lnSpc>
              <a:spcBef>
                <a:spcPts val="0"/>
              </a:spcBef>
              <a:spcAft>
                <a:spcPts val="0"/>
              </a:spcAft>
              <a:buClr>
                <a:schemeClr val="dk1"/>
              </a:buClr>
              <a:buSzPts val="1800"/>
              <a:buFont typeface="Book Antiqua"/>
              <a:buNone/>
            </a:pPr>
            <a:r>
              <a:rPr b="1" lang="en-US" sz="1700">
                <a:solidFill>
                  <a:srgbClr val="0070C0"/>
                </a:solidFill>
                <a:latin typeface="Book Antiqua"/>
                <a:ea typeface="Book Antiqua"/>
                <a:cs typeface="Book Antiqua"/>
                <a:sym typeface="Book Antiqua"/>
              </a:rPr>
              <a:t>Authors</a:t>
            </a:r>
            <a:r>
              <a:rPr lang="en-US" sz="1700">
                <a:solidFill>
                  <a:srgbClr val="0070C0"/>
                </a:solidFill>
                <a:latin typeface="Book Antiqua"/>
                <a:ea typeface="Book Antiqua"/>
                <a:cs typeface="Book Antiqua"/>
                <a:sym typeface="Book Antiqua"/>
              </a:rPr>
              <a:t>: </a:t>
            </a:r>
            <a:r>
              <a:rPr lang="en-US" sz="1700">
                <a:solidFill>
                  <a:srgbClr val="0070C0"/>
                </a:solidFill>
                <a:latin typeface="Book Antiqua"/>
                <a:ea typeface="Book Antiqua"/>
                <a:cs typeface="Book Antiqua"/>
                <a:sym typeface="Book Antiqua"/>
              </a:rPr>
              <a:t>Bagher Rahimpour Cami,Hamid Hassanpour,Hoda Mashayekhi</a:t>
            </a:r>
            <a:endParaRPr sz="2900">
              <a:solidFill>
                <a:srgbClr val="0070C0"/>
              </a:solidFill>
              <a:latin typeface="Book Antiqua"/>
              <a:ea typeface="Book Antiqua"/>
              <a:cs typeface="Book Antiqua"/>
              <a:sym typeface="Book Antiqua"/>
            </a:endParaRPr>
          </a:p>
          <a:p>
            <a:pPr indent="0" lvl="0" marL="0" marR="0" rtl="0" algn="l">
              <a:lnSpc>
                <a:spcPct val="166666"/>
              </a:lnSpc>
              <a:spcBef>
                <a:spcPts val="0"/>
              </a:spcBef>
              <a:spcAft>
                <a:spcPts val="0"/>
              </a:spcAft>
              <a:buClr>
                <a:schemeClr val="dk1"/>
              </a:buClr>
              <a:buSzPts val="1800"/>
              <a:buFont typeface="Book Antiqua"/>
              <a:buNone/>
            </a:pPr>
            <a:r>
              <a:rPr b="1" lang="en-US" sz="1700">
                <a:solidFill>
                  <a:srgbClr val="0070C0"/>
                </a:solidFill>
                <a:latin typeface="Book Antiqua"/>
                <a:ea typeface="Book Antiqua"/>
                <a:cs typeface="Book Antiqua"/>
                <a:sym typeface="Book Antiqua"/>
              </a:rPr>
              <a:t>Inferences</a:t>
            </a:r>
            <a:r>
              <a:rPr lang="en-US" sz="1700">
                <a:solidFill>
                  <a:srgbClr val="0070C0"/>
                </a:solidFill>
                <a:latin typeface="Book Antiqua"/>
                <a:ea typeface="Book Antiqua"/>
                <a:cs typeface="Book Antiqua"/>
                <a:sym typeface="Book Antiqua"/>
              </a:rPr>
              <a:t>:In this paper, a content-based movie recommender system is developed that captures temporal user preferences in user modeling and predicts the movies.</a:t>
            </a:r>
            <a:r>
              <a:rPr lang="en-US" sz="1700">
                <a:solidFill>
                  <a:srgbClr val="0070C0"/>
                </a:solidFill>
                <a:latin typeface="Book Antiqua"/>
                <a:ea typeface="Book Antiqua"/>
                <a:cs typeface="Book Antiqua"/>
                <a:sym typeface="Book Antiqua"/>
              </a:rPr>
              <a:t>The temporal preferences model is based on Bayesian non-parametric framework and its component: interest extraction, inferring of preferences, and prediction.</a:t>
            </a:r>
            <a:endParaRPr sz="1700">
              <a:solidFill>
                <a:srgbClr val="0070C0"/>
              </a:solidFill>
              <a:latin typeface="Book Antiqua"/>
              <a:ea typeface="Book Antiqua"/>
              <a:cs typeface="Book Antiqua"/>
              <a:sym typeface="Book Antiqua"/>
            </a:endParaRPr>
          </a:p>
          <a:p>
            <a:pPr indent="0" lvl="0" marL="0" marR="0" rtl="0" algn="l">
              <a:lnSpc>
                <a:spcPct val="166666"/>
              </a:lnSpc>
              <a:spcBef>
                <a:spcPts val="0"/>
              </a:spcBef>
              <a:spcAft>
                <a:spcPts val="0"/>
              </a:spcAft>
              <a:buClr>
                <a:srgbClr val="FF0000"/>
              </a:buClr>
              <a:buSzPts val="1800"/>
              <a:buFont typeface="Book Antiqua"/>
              <a:buNone/>
            </a:pPr>
            <a:r>
              <a:t/>
            </a:r>
            <a:endParaRPr sz="2000">
              <a:solidFill>
                <a:srgbClr val="0000FF"/>
              </a:solidFill>
              <a:latin typeface="Book Antiqua"/>
              <a:ea typeface="Book Antiqua"/>
              <a:cs typeface="Book Antiqua"/>
              <a:sym typeface="Book Antiqua"/>
            </a:endParaRPr>
          </a:p>
        </p:txBody>
      </p:sp>
      <p:sp>
        <p:nvSpPr>
          <p:cNvPr id="144" name="Google Shape;144;p23"/>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45" name="Google Shape;145;p23"/>
          <p:cNvSpPr txBox="1"/>
          <p:nvPr>
            <p:ph type="title"/>
          </p:nvPr>
        </p:nvSpPr>
        <p:spPr>
          <a:xfrm>
            <a:off x="327544" y="1464249"/>
            <a:ext cx="8229300" cy="4857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chemeClr val="dk1"/>
              </a:buClr>
              <a:buSzPts val="1100"/>
              <a:buNone/>
            </a:pPr>
            <a:r>
              <a:rPr b="1" lang="en-US" sz="2900" u="sng">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idx="1" type="body"/>
          </p:nvPr>
        </p:nvSpPr>
        <p:spPr>
          <a:xfrm>
            <a:off x="457200" y="1520325"/>
            <a:ext cx="8229300" cy="4605600"/>
          </a:xfrm>
          <a:prstGeom prst="rect">
            <a:avLst/>
          </a:prstGeom>
          <a:noFill/>
          <a:ln>
            <a:noFill/>
          </a:ln>
        </p:spPr>
        <p:txBody>
          <a:bodyPr anchorCtr="0" anchor="t" bIns="0" lIns="0" spcFirstLastPara="1" rIns="0" wrap="square" tIns="0">
            <a:noAutofit/>
          </a:bodyPr>
          <a:lstStyle/>
          <a:p>
            <a:pPr indent="0" lvl="0" marL="0" rtl="0" algn="l">
              <a:lnSpc>
                <a:spcPct val="166666"/>
              </a:lnSpc>
              <a:spcBef>
                <a:spcPts val="0"/>
              </a:spcBef>
              <a:spcAft>
                <a:spcPts val="0"/>
              </a:spcAft>
              <a:buClr>
                <a:schemeClr val="dk1"/>
              </a:buClr>
              <a:buSzPts val="1100"/>
              <a:buFont typeface="Arial"/>
              <a:buNone/>
            </a:pPr>
            <a:r>
              <a:rPr lang="en-US" sz="1600">
                <a:solidFill>
                  <a:srgbClr val="0070C0"/>
                </a:solidFill>
                <a:latin typeface="Book Antiqua"/>
                <a:ea typeface="Book Antiqua"/>
                <a:cs typeface="Book Antiqua"/>
                <a:sym typeface="Book Antiqua"/>
              </a:rPr>
              <a:t>For user modeling,  after extracting user interests from user profile, the priority of each interest is inferred as the user preference. The model is evaluated with MovieLens dataset.</a:t>
            </a:r>
            <a:endParaRPr sz="1600">
              <a:solidFill>
                <a:srgbClr val="0070C0"/>
              </a:solidFill>
              <a:latin typeface="Book Antiqua"/>
              <a:ea typeface="Book Antiqua"/>
              <a:cs typeface="Book Antiqua"/>
              <a:sym typeface="Book Antiqua"/>
            </a:endParaRPr>
          </a:p>
          <a:p>
            <a:pPr indent="0" lvl="0" marL="0" rtl="0" algn="l">
              <a:lnSpc>
                <a:spcPct val="166666"/>
              </a:lnSpc>
              <a:spcBef>
                <a:spcPts val="0"/>
              </a:spcBef>
              <a:spcAft>
                <a:spcPts val="0"/>
              </a:spcAft>
              <a:buClr>
                <a:schemeClr val="dk1"/>
              </a:buClr>
              <a:buSzPts val="1100"/>
              <a:buFont typeface="Arial"/>
              <a:buNone/>
            </a:pPr>
            <a:r>
              <a:rPr b="1" lang="en-US" sz="1600">
                <a:solidFill>
                  <a:srgbClr val="0070C0"/>
                </a:solidFill>
                <a:latin typeface="Book Antiqua"/>
                <a:ea typeface="Book Antiqua"/>
                <a:cs typeface="Book Antiqua"/>
                <a:sym typeface="Book Antiqua"/>
              </a:rPr>
              <a:t>Advantages</a:t>
            </a:r>
            <a:endParaRPr b="1" sz="1600">
              <a:solidFill>
                <a:srgbClr val="0070C0"/>
              </a:solidFill>
              <a:latin typeface="Book Antiqua"/>
              <a:ea typeface="Book Antiqua"/>
              <a:cs typeface="Book Antiqua"/>
              <a:sym typeface="Book Antiqua"/>
            </a:endParaRPr>
          </a:p>
          <a:p>
            <a:pPr indent="-330200" lvl="0" marL="457200" rtl="0" algn="l">
              <a:lnSpc>
                <a:spcPct val="166666"/>
              </a:lnSpc>
              <a:spcBef>
                <a:spcPts val="0"/>
              </a:spcBef>
              <a:spcAft>
                <a:spcPts val="0"/>
              </a:spcAft>
              <a:buClr>
                <a:srgbClr val="0070C0"/>
              </a:buClr>
              <a:buSzPts val="1600"/>
              <a:buFont typeface="Book Antiqua"/>
              <a:buChar char="•"/>
            </a:pPr>
            <a:r>
              <a:rPr lang="en-US" sz="1600">
                <a:solidFill>
                  <a:srgbClr val="0070C0"/>
                </a:solidFill>
                <a:latin typeface="Book Antiqua"/>
                <a:ea typeface="Book Antiqua"/>
                <a:cs typeface="Book Antiqua"/>
                <a:sym typeface="Book Antiqua"/>
              </a:rPr>
              <a:t>Because the recommendations are tailored to a person, the model does not require any information about other users. This makes scaling of a big number of people more simple.</a:t>
            </a:r>
            <a:endParaRPr sz="1600">
              <a:solidFill>
                <a:srgbClr val="0070C0"/>
              </a:solidFill>
              <a:latin typeface="Book Antiqua"/>
              <a:ea typeface="Book Antiqua"/>
              <a:cs typeface="Book Antiqua"/>
              <a:sym typeface="Book Antiqua"/>
            </a:endParaRPr>
          </a:p>
          <a:p>
            <a:pPr indent="-330200" lvl="0" marL="457200" rtl="0" algn="l">
              <a:lnSpc>
                <a:spcPct val="166666"/>
              </a:lnSpc>
              <a:spcBef>
                <a:spcPts val="0"/>
              </a:spcBef>
              <a:spcAft>
                <a:spcPts val="0"/>
              </a:spcAft>
              <a:buClr>
                <a:srgbClr val="0070C0"/>
              </a:buClr>
              <a:buSzPts val="1600"/>
              <a:buFont typeface="Book Antiqua"/>
              <a:buChar char="•"/>
            </a:pPr>
            <a:r>
              <a:rPr lang="en-US" sz="1600">
                <a:solidFill>
                  <a:srgbClr val="0070C0"/>
                </a:solidFill>
                <a:latin typeface="Book Antiqua"/>
                <a:ea typeface="Book Antiqua"/>
                <a:cs typeface="Book Antiqua"/>
                <a:sym typeface="Book Antiqua"/>
              </a:rPr>
              <a:t>New items may be suggested before being rated by a large number of users, as opposed to collective filtering.</a:t>
            </a:r>
            <a:endParaRPr sz="1600">
              <a:solidFill>
                <a:srgbClr val="0070C0"/>
              </a:solidFill>
              <a:latin typeface="Book Antiqua"/>
              <a:ea typeface="Book Antiqua"/>
              <a:cs typeface="Book Antiqua"/>
              <a:sym typeface="Book Antiqua"/>
            </a:endParaRPr>
          </a:p>
          <a:p>
            <a:pPr indent="0" lvl="0" marL="0" rtl="0" algn="l">
              <a:lnSpc>
                <a:spcPct val="166666"/>
              </a:lnSpc>
              <a:spcBef>
                <a:spcPts val="0"/>
              </a:spcBef>
              <a:spcAft>
                <a:spcPts val="0"/>
              </a:spcAft>
              <a:buNone/>
            </a:pPr>
            <a:r>
              <a:rPr b="1" lang="en-US" sz="1600">
                <a:solidFill>
                  <a:srgbClr val="0070C0"/>
                </a:solidFill>
                <a:latin typeface="Book Antiqua"/>
                <a:ea typeface="Book Antiqua"/>
                <a:cs typeface="Book Antiqua"/>
                <a:sym typeface="Book Antiqua"/>
              </a:rPr>
              <a:t>Disadvantages</a:t>
            </a:r>
            <a:endParaRPr b="1" sz="1600">
              <a:solidFill>
                <a:srgbClr val="0070C0"/>
              </a:solidFill>
              <a:latin typeface="Book Antiqua"/>
              <a:ea typeface="Book Antiqua"/>
              <a:cs typeface="Book Antiqua"/>
              <a:sym typeface="Book Antiqua"/>
            </a:endParaRPr>
          </a:p>
          <a:p>
            <a:pPr indent="-330200" lvl="0" marL="457200" rtl="0" algn="l">
              <a:lnSpc>
                <a:spcPct val="166666"/>
              </a:lnSpc>
              <a:spcBef>
                <a:spcPts val="0"/>
              </a:spcBef>
              <a:spcAft>
                <a:spcPts val="0"/>
              </a:spcAft>
              <a:buClr>
                <a:srgbClr val="0070C0"/>
              </a:buClr>
              <a:buSzPts val="1600"/>
              <a:buFont typeface="Book Antiqua"/>
              <a:buChar char="•"/>
            </a:pPr>
            <a:r>
              <a:rPr lang="en-US" sz="1600">
                <a:solidFill>
                  <a:srgbClr val="0070C0"/>
                </a:solidFill>
                <a:latin typeface="Book Antiqua"/>
                <a:ea typeface="Book Antiqua"/>
                <a:cs typeface="Book Antiqua"/>
                <a:sym typeface="Book Antiqua"/>
              </a:rPr>
              <a:t>The model can only give suggestions based on the user's current interests. To put it another way, the model's potential to build on the users' existing interests is limited.</a:t>
            </a:r>
            <a:endParaRPr sz="1600">
              <a:solidFill>
                <a:srgbClr val="0070C0"/>
              </a:solidFill>
              <a:latin typeface="Book Antiqua"/>
              <a:ea typeface="Book Antiqua"/>
              <a:cs typeface="Book Antiqua"/>
              <a:sym typeface="Book Antiqua"/>
            </a:endParaRPr>
          </a:p>
        </p:txBody>
      </p:sp>
      <p:sp>
        <p:nvSpPr>
          <p:cNvPr id="151" name="Google Shape;151;p24"/>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idx="1" type="body"/>
          </p:nvPr>
        </p:nvSpPr>
        <p:spPr>
          <a:xfrm>
            <a:off x="457200" y="2157399"/>
            <a:ext cx="8229300" cy="4175700"/>
          </a:xfrm>
          <a:prstGeom prst="rect">
            <a:avLst/>
          </a:prstGeom>
          <a:noFill/>
          <a:ln>
            <a:noFill/>
          </a:ln>
        </p:spPr>
        <p:txBody>
          <a:bodyPr anchorCtr="0" anchor="t" bIns="0" lIns="0" spcFirstLastPara="1" rIns="0" wrap="square" tIns="0">
            <a:noAutofit/>
          </a:bodyPr>
          <a:lstStyle/>
          <a:p>
            <a:pPr indent="0" lvl="0" marL="0" marR="0" rtl="0" algn="l">
              <a:lnSpc>
                <a:spcPct val="166666"/>
              </a:lnSpc>
              <a:spcBef>
                <a:spcPts val="0"/>
              </a:spcBef>
              <a:spcAft>
                <a:spcPts val="0"/>
              </a:spcAft>
              <a:buClr>
                <a:schemeClr val="dk1"/>
              </a:buClr>
              <a:buSzPts val="1800"/>
              <a:buFont typeface="Book Antiqua"/>
              <a:buNone/>
            </a:pPr>
            <a:r>
              <a:rPr b="1" lang="en-US" sz="1700">
                <a:solidFill>
                  <a:srgbClr val="0070C0"/>
                </a:solidFill>
                <a:latin typeface="Book Antiqua"/>
                <a:ea typeface="Book Antiqua"/>
                <a:cs typeface="Book Antiqua"/>
                <a:sym typeface="Book Antiqua"/>
              </a:rPr>
              <a:t>Paper Number</a:t>
            </a:r>
            <a:r>
              <a:rPr lang="en-US" sz="1700">
                <a:solidFill>
                  <a:srgbClr val="0070C0"/>
                </a:solidFill>
                <a:latin typeface="Book Antiqua"/>
                <a:ea typeface="Book Antiqua"/>
                <a:cs typeface="Book Antiqua"/>
                <a:sym typeface="Book Antiqua"/>
              </a:rPr>
              <a:t>: 2</a:t>
            </a:r>
            <a:endParaRPr sz="2900">
              <a:solidFill>
                <a:srgbClr val="0070C0"/>
              </a:solidFill>
            </a:endParaRPr>
          </a:p>
          <a:p>
            <a:pPr indent="0" lvl="0" marL="0" marR="0" rtl="0" algn="l">
              <a:lnSpc>
                <a:spcPct val="166666"/>
              </a:lnSpc>
              <a:spcBef>
                <a:spcPts val="0"/>
              </a:spcBef>
              <a:spcAft>
                <a:spcPts val="0"/>
              </a:spcAft>
              <a:buClr>
                <a:schemeClr val="dk1"/>
              </a:buClr>
              <a:buSzPts val="1800"/>
              <a:buFont typeface="Book Antiqua"/>
              <a:buNone/>
            </a:pPr>
            <a:r>
              <a:rPr b="1" lang="en-US" sz="1700">
                <a:solidFill>
                  <a:srgbClr val="0070C0"/>
                </a:solidFill>
                <a:latin typeface="Book Antiqua"/>
                <a:ea typeface="Book Antiqua"/>
                <a:cs typeface="Book Antiqua"/>
                <a:sym typeface="Book Antiqua"/>
              </a:rPr>
              <a:t>Paper type</a:t>
            </a:r>
            <a:r>
              <a:rPr lang="en-US" sz="1700">
                <a:solidFill>
                  <a:srgbClr val="0070C0"/>
                </a:solidFill>
                <a:latin typeface="Book Antiqua"/>
                <a:ea typeface="Book Antiqua"/>
                <a:cs typeface="Book Antiqua"/>
                <a:sym typeface="Book Antiqua"/>
              </a:rPr>
              <a:t>: Journal</a:t>
            </a:r>
            <a:endParaRPr sz="2900">
              <a:solidFill>
                <a:srgbClr val="0070C0"/>
              </a:solidFill>
            </a:endParaRPr>
          </a:p>
          <a:p>
            <a:pPr indent="0" lvl="0" marL="0" marR="0" rtl="0" algn="l">
              <a:lnSpc>
                <a:spcPct val="166666"/>
              </a:lnSpc>
              <a:spcBef>
                <a:spcPts val="0"/>
              </a:spcBef>
              <a:spcAft>
                <a:spcPts val="0"/>
              </a:spcAft>
              <a:buClr>
                <a:schemeClr val="dk1"/>
              </a:buClr>
              <a:buSzPts val="1800"/>
              <a:buFont typeface="Book Antiqua"/>
              <a:buNone/>
            </a:pPr>
            <a:r>
              <a:rPr b="1" lang="en-US" sz="1700">
                <a:solidFill>
                  <a:srgbClr val="0070C0"/>
                </a:solidFill>
                <a:latin typeface="Book Antiqua"/>
                <a:ea typeface="Book Antiqua"/>
                <a:cs typeface="Book Antiqua"/>
                <a:sym typeface="Book Antiqua"/>
              </a:rPr>
              <a:t>Name of Publisher</a:t>
            </a:r>
            <a:r>
              <a:rPr lang="en-US" sz="1700">
                <a:solidFill>
                  <a:srgbClr val="0070C0"/>
                </a:solidFill>
                <a:latin typeface="Book Antiqua"/>
                <a:ea typeface="Book Antiqua"/>
                <a:cs typeface="Book Antiqua"/>
                <a:sym typeface="Book Antiqua"/>
              </a:rPr>
              <a:t>: IEEE</a:t>
            </a:r>
            <a:endParaRPr sz="1700">
              <a:solidFill>
                <a:srgbClr val="0070C0"/>
              </a:solidFill>
              <a:latin typeface="Book Antiqua"/>
              <a:ea typeface="Book Antiqua"/>
              <a:cs typeface="Book Antiqua"/>
              <a:sym typeface="Book Antiqua"/>
            </a:endParaRPr>
          </a:p>
          <a:p>
            <a:pPr indent="0" lvl="0" marL="0" marR="0" rtl="0" algn="l">
              <a:lnSpc>
                <a:spcPct val="166666"/>
              </a:lnSpc>
              <a:spcBef>
                <a:spcPts val="0"/>
              </a:spcBef>
              <a:spcAft>
                <a:spcPts val="0"/>
              </a:spcAft>
              <a:buClr>
                <a:schemeClr val="dk1"/>
              </a:buClr>
              <a:buSzPts val="1800"/>
              <a:buFont typeface="Book Antiqua"/>
              <a:buNone/>
            </a:pPr>
            <a:r>
              <a:rPr b="1" lang="en-US" sz="1700">
                <a:solidFill>
                  <a:srgbClr val="0070C0"/>
                </a:solidFill>
                <a:latin typeface="Book Antiqua"/>
                <a:ea typeface="Book Antiqua"/>
                <a:cs typeface="Book Antiqua"/>
                <a:sym typeface="Book Antiqua"/>
              </a:rPr>
              <a:t>Year</a:t>
            </a:r>
            <a:r>
              <a:rPr lang="en-US" sz="1700">
                <a:solidFill>
                  <a:srgbClr val="0070C0"/>
                </a:solidFill>
                <a:latin typeface="Book Antiqua"/>
                <a:ea typeface="Book Antiqua"/>
                <a:cs typeface="Book Antiqua"/>
                <a:sym typeface="Book Antiqua"/>
              </a:rPr>
              <a:t>:2020</a:t>
            </a:r>
            <a:endParaRPr sz="2900">
              <a:solidFill>
                <a:srgbClr val="0070C0"/>
              </a:solidFill>
            </a:endParaRPr>
          </a:p>
          <a:p>
            <a:pPr indent="0" lvl="0" marL="0" marR="0" rtl="0" algn="l">
              <a:lnSpc>
                <a:spcPct val="166666"/>
              </a:lnSpc>
              <a:spcBef>
                <a:spcPts val="0"/>
              </a:spcBef>
              <a:spcAft>
                <a:spcPts val="0"/>
              </a:spcAft>
              <a:buClr>
                <a:schemeClr val="dk1"/>
              </a:buClr>
              <a:buSzPts val="1800"/>
              <a:buFont typeface="Book Antiqua"/>
              <a:buNone/>
            </a:pPr>
            <a:r>
              <a:rPr b="1" lang="en-US" sz="1700">
                <a:solidFill>
                  <a:srgbClr val="0070C0"/>
                </a:solidFill>
                <a:latin typeface="Book Antiqua"/>
                <a:ea typeface="Book Antiqua"/>
                <a:cs typeface="Book Antiqua"/>
                <a:sym typeface="Book Antiqua"/>
              </a:rPr>
              <a:t>Title</a:t>
            </a:r>
            <a:r>
              <a:rPr lang="en-US" sz="1700">
                <a:solidFill>
                  <a:srgbClr val="0070C0"/>
                </a:solidFill>
                <a:latin typeface="Book Antiqua"/>
                <a:ea typeface="Book Antiqua"/>
                <a:cs typeface="Book Antiqua"/>
                <a:sym typeface="Book Antiqua"/>
              </a:rPr>
              <a:t>:</a:t>
            </a:r>
            <a:r>
              <a:rPr lang="en-US" sz="1700">
                <a:solidFill>
                  <a:srgbClr val="0070C0"/>
                </a:solidFill>
                <a:latin typeface="Book Antiqua"/>
                <a:ea typeface="Book Antiqua"/>
                <a:cs typeface="Book Antiqua"/>
                <a:sym typeface="Book Antiqua"/>
              </a:rPr>
              <a:t>Movie Recommender System Using Collaborative Filtering</a:t>
            </a:r>
            <a:endParaRPr sz="1700">
              <a:solidFill>
                <a:srgbClr val="0070C0"/>
              </a:solidFill>
              <a:latin typeface="Book Antiqua"/>
              <a:ea typeface="Book Antiqua"/>
              <a:cs typeface="Book Antiqua"/>
              <a:sym typeface="Book Antiqua"/>
            </a:endParaRPr>
          </a:p>
          <a:p>
            <a:pPr indent="0" lvl="0" marL="0" marR="0" rtl="0" algn="l">
              <a:lnSpc>
                <a:spcPct val="166666"/>
              </a:lnSpc>
              <a:spcBef>
                <a:spcPts val="0"/>
              </a:spcBef>
              <a:spcAft>
                <a:spcPts val="0"/>
              </a:spcAft>
              <a:buClr>
                <a:schemeClr val="dk1"/>
              </a:buClr>
              <a:buSzPts val="1800"/>
              <a:buFont typeface="Book Antiqua"/>
              <a:buNone/>
            </a:pPr>
            <a:r>
              <a:rPr b="1" lang="en-US" sz="1700">
                <a:solidFill>
                  <a:srgbClr val="0070C0"/>
                </a:solidFill>
                <a:latin typeface="Book Antiqua"/>
                <a:ea typeface="Book Antiqua"/>
                <a:cs typeface="Book Antiqua"/>
                <a:sym typeface="Book Antiqua"/>
              </a:rPr>
              <a:t>Authors</a:t>
            </a:r>
            <a:r>
              <a:rPr lang="en-US" sz="1700">
                <a:solidFill>
                  <a:srgbClr val="0070C0"/>
                </a:solidFill>
                <a:latin typeface="Book Antiqua"/>
                <a:ea typeface="Book Antiqua"/>
                <a:cs typeface="Book Antiqua"/>
                <a:sym typeface="Book Antiqua"/>
              </a:rPr>
              <a:t>:</a:t>
            </a:r>
            <a:r>
              <a:rPr lang="en-US" sz="1700">
                <a:solidFill>
                  <a:srgbClr val="0070C0"/>
                </a:solidFill>
                <a:latin typeface="Book Antiqua"/>
                <a:ea typeface="Book Antiqua"/>
                <a:cs typeface="Book Antiqua"/>
                <a:sym typeface="Book Antiqua"/>
              </a:rPr>
              <a:t> Meenu Gupta ,Aditya Thakkar,Aashish,Vishal Gupta,Dhruv Pratap Singh </a:t>
            </a:r>
            <a:r>
              <a:rPr b="1" lang="en-US" sz="1700">
                <a:solidFill>
                  <a:srgbClr val="0070C0"/>
                </a:solidFill>
                <a:latin typeface="Book Antiqua"/>
                <a:ea typeface="Book Antiqua"/>
                <a:cs typeface="Book Antiqua"/>
                <a:sym typeface="Book Antiqua"/>
              </a:rPr>
              <a:t>Inferences</a:t>
            </a:r>
            <a:r>
              <a:rPr lang="en-US" sz="1700">
                <a:solidFill>
                  <a:srgbClr val="0070C0"/>
                </a:solidFill>
                <a:latin typeface="Book Antiqua"/>
                <a:ea typeface="Book Antiqua"/>
                <a:cs typeface="Book Antiqua"/>
                <a:sym typeface="Book Antiqua"/>
              </a:rPr>
              <a:t>:</a:t>
            </a:r>
            <a:r>
              <a:rPr lang="en-US" sz="1700">
                <a:solidFill>
                  <a:srgbClr val="0070C0"/>
                </a:solidFill>
                <a:latin typeface="Book Antiqua"/>
                <a:ea typeface="Book Antiqua"/>
                <a:cs typeface="Book Antiqua"/>
                <a:sym typeface="Book Antiqua"/>
              </a:rPr>
              <a:t>In this paper, the Item-based Collaborative filtering approach is used for obtaining better results. KNN collaborative recommendation system is proposed using cosine similarity by employing Movielens dataset.</a:t>
            </a:r>
            <a:endParaRPr sz="2100">
              <a:solidFill>
                <a:srgbClr val="0000FF"/>
              </a:solidFill>
              <a:latin typeface="Book Antiqua"/>
              <a:ea typeface="Book Antiqua"/>
              <a:cs typeface="Book Antiqua"/>
              <a:sym typeface="Book Antiqua"/>
            </a:endParaRPr>
          </a:p>
        </p:txBody>
      </p:sp>
      <p:sp>
        <p:nvSpPr>
          <p:cNvPr id="157" name="Google Shape;157;p25"/>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58" name="Google Shape;158;p25"/>
          <p:cNvSpPr txBox="1"/>
          <p:nvPr>
            <p:ph type="title"/>
          </p:nvPr>
        </p:nvSpPr>
        <p:spPr>
          <a:xfrm>
            <a:off x="327544" y="1464249"/>
            <a:ext cx="8229300" cy="4857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chemeClr val="dk1"/>
              </a:buClr>
              <a:buSzPts val="1100"/>
              <a:buNone/>
            </a:pPr>
            <a:r>
              <a:rPr b="1" lang="en-US" sz="2900" u="sng">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idx="1" type="body"/>
          </p:nvPr>
        </p:nvSpPr>
        <p:spPr>
          <a:xfrm>
            <a:off x="457350" y="2058249"/>
            <a:ext cx="8229300" cy="4175700"/>
          </a:xfrm>
          <a:prstGeom prst="rect">
            <a:avLst/>
          </a:prstGeom>
          <a:noFill/>
          <a:ln>
            <a:noFill/>
          </a:ln>
        </p:spPr>
        <p:txBody>
          <a:bodyPr anchorCtr="0" anchor="t" bIns="0" lIns="0" spcFirstLastPara="1" rIns="0" wrap="square" tIns="0">
            <a:noAutofit/>
          </a:bodyPr>
          <a:lstStyle/>
          <a:p>
            <a:pPr indent="0" lvl="0" marL="0" marR="0" rtl="0" algn="l">
              <a:lnSpc>
                <a:spcPct val="166666"/>
              </a:lnSpc>
              <a:spcBef>
                <a:spcPts val="0"/>
              </a:spcBef>
              <a:spcAft>
                <a:spcPts val="0"/>
              </a:spcAft>
              <a:buNone/>
            </a:pPr>
            <a:r>
              <a:rPr b="1" lang="en-US" sz="1700">
                <a:solidFill>
                  <a:srgbClr val="0070C0"/>
                </a:solidFill>
                <a:latin typeface="Book Antiqua"/>
                <a:ea typeface="Book Antiqua"/>
                <a:cs typeface="Book Antiqua"/>
                <a:sym typeface="Book Antiqua"/>
              </a:rPr>
              <a:t>Advantages</a:t>
            </a:r>
            <a:endParaRPr b="1" sz="1700">
              <a:solidFill>
                <a:srgbClr val="0070C0"/>
              </a:solidFill>
              <a:latin typeface="Book Antiqua"/>
              <a:ea typeface="Book Antiqua"/>
              <a:cs typeface="Book Antiqua"/>
              <a:sym typeface="Book Antiqua"/>
            </a:endParaRPr>
          </a:p>
          <a:p>
            <a:pPr indent="-336550" lvl="0" marL="457200" marR="0" rtl="0" algn="l">
              <a:lnSpc>
                <a:spcPct val="166666"/>
              </a:lnSpc>
              <a:spcBef>
                <a:spcPts val="0"/>
              </a:spcBef>
              <a:spcAft>
                <a:spcPts val="0"/>
              </a:spcAft>
              <a:buClr>
                <a:srgbClr val="0070C0"/>
              </a:buClr>
              <a:buSzPts val="1700"/>
              <a:buFont typeface="Book Antiqua"/>
              <a:buChar char="•"/>
            </a:pPr>
            <a:r>
              <a:rPr lang="en-US" sz="1700">
                <a:solidFill>
                  <a:srgbClr val="0070C0"/>
                </a:solidFill>
                <a:latin typeface="Book Antiqua"/>
                <a:ea typeface="Book Antiqua"/>
                <a:cs typeface="Book Antiqua"/>
                <a:sym typeface="Book Antiqua"/>
              </a:rPr>
              <a:t>Both accuracy and efficiency increases.</a:t>
            </a:r>
            <a:endParaRPr sz="1700">
              <a:solidFill>
                <a:srgbClr val="0070C0"/>
              </a:solidFill>
              <a:latin typeface="Book Antiqua"/>
              <a:ea typeface="Book Antiqua"/>
              <a:cs typeface="Book Antiqua"/>
              <a:sym typeface="Book Antiqua"/>
            </a:endParaRPr>
          </a:p>
          <a:p>
            <a:pPr indent="-336550" lvl="0" marL="457200" marR="0" rtl="0" algn="l">
              <a:lnSpc>
                <a:spcPct val="166666"/>
              </a:lnSpc>
              <a:spcBef>
                <a:spcPts val="0"/>
              </a:spcBef>
              <a:spcAft>
                <a:spcPts val="0"/>
              </a:spcAft>
              <a:buClr>
                <a:srgbClr val="0070C0"/>
              </a:buClr>
              <a:buSzPts val="1700"/>
              <a:buFont typeface="Book Antiqua"/>
              <a:buChar char="•"/>
            </a:pPr>
            <a:r>
              <a:rPr lang="en-US" sz="1700">
                <a:solidFill>
                  <a:srgbClr val="0070C0"/>
                </a:solidFill>
                <a:latin typeface="Book Antiqua"/>
                <a:ea typeface="Book Antiqua"/>
                <a:cs typeface="Book Antiqua"/>
                <a:sym typeface="Book Antiqua"/>
              </a:rPr>
              <a:t>No explicit data required.</a:t>
            </a:r>
            <a:endParaRPr sz="1700">
              <a:solidFill>
                <a:srgbClr val="0070C0"/>
              </a:solidFill>
              <a:latin typeface="Book Antiqua"/>
              <a:ea typeface="Book Antiqua"/>
              <a:cs typeface="Book Antiqua"/>
              <a:sym typeface="Book Antiqua"/>
            </a:endParaRPr>
          </a:p>
          <a:p>
            <a:pPr indent="0" lvl="0" marL="0" marR="0" rtl="0" algn="l">
              <a:lnSpc>
                <a:spcPct val="166666"/>
              </a:lnSpc>
              <a:spcBef>
                <a:spcPts val="0"/>
              </a:spcBef>
              <a:spcAft>
                <a:spcPts val="0"/>
              </a:spcAft>
              <a:buNone/>
            </a:pPr>
            <a:r>
              <a:rPr b="1" lang="en-US" sz="1700">
                <a:solidFill>
                  <a:srgbClr val="0070C0"/>
                </a:solidFill>
                <a:latin typeface="Book Antiqua"/>
                <a:ea typeface="Book Antiqua"/>
                <a:cs typeface="Book Antiqua"/>
                <a:sym typeface="Book Antiqua"/>
              </a:rPr>
              <a:t>Disadvantages</a:t>
            </a:r>
            <a:endParaRPr b="1" sz="1700">
              <a:solidFill>
                <a:srgbClr val="0070C0"/>
              </a:solidFill>
              <a:latin typeface="Book Antiqua"/>
              <a:ea typeface="Book Antiqua"/>
              <a:cs typeface="Book Antiqua"/>
              <a:sym typeface="Book Antiqua"/>
            </a:endParaRPr>
          </a:p>
          <a:p>
            <a:pPr indent="-336550" lvl="0" marL="457200" marR="0" rtl="0" algn="l">
              <a:lnSpc>
                <a:spcPct val="166666"/>
              </a:lnSpc>
              <a:spcBef>
                <a:spcPts val="0"/>
              </a:spcBef>
              <a:spcAft>
                <a:spcPts val="0"/>
              </a:spcAft>
              <a:buClr>
                <a:srgbClr val="0070C0"/>
              </a:buClr>
              <a:buSzPts val="1700"/>
              <a:buFont typeface="Book Antiqua"/>
              <a:buChar char="•"/>
            </a:pPr>
            <a:r>
              <a:rPr lang="en-US" sz="1700">
                <a:solidFill>
                  <a:srgbClr val="0070C0"/>
                </a:solidFill>
                <a:latin typeface="Book Antiqua"/>
                <a:ea typeface="Book Antiqua"/>
                <a:cs typeface="Book Antiqua"/>
                <a:sym typeface="Book Antiqua"/>
              </a:rPr>
              <a:t>Data privacy</a:t>
            </a:r>
            <a:endParaRPr sz="1700">
              <a:solidFill>
                <a:srgbClr val="0070C0"/>
              </a:solidFill>
              <a:latin typeface="Book Antiqua"/>
              <a:ea typeface="Book Antiqua"/>
              <a:cs typeface="Book Antiqua"/>
              <a:sym typeface="Book Antiqua"/>
            </a:endParaRPr>
          </a:p>
          <a:p>
            <a:pPr indent="-336550" lvl="0" marL="457200" marR="0" rtl="0" algn="l">
              <a:lnSpc>
                <a:spcPct val="166666"/>
              </a:lnSpc>
              <a:spcBef>
                <a:spcPts val="0"/>
              </a:spcBef>
              <a:spcAft>
                <a:spcPts val="0"/>
              </a:spcAft>
              <a:buClr>
                <a:srgbClr val="0070C0"/>
              </a:buClr>
              <a:buSzPts val="1700"/>
              <a:buFont typeface="Book Antiqua"/>
              <a:buChar char="•"/>
            </a:pPr>
            <a:r>
              <a:rPr lang="en-US" sz="1700">
                <a:solidFill>
                  <a:srgbClr val="0070C0"/>
                </a:solidFill>
                <a:latin typeface="Book Antiqua"/>
                <a:ea typeface="Book Antiqua"/>
                <a:cs typeface="Book Antiqua"/>
                <a:sym typeface="Book Antiqua"/>
              </a:rPr>
              <a:t>Cold start problem</a:t>
            </a:r>
            <a:endParaRPr sz="1700">
              <a:solidFill>
                <a:srgbClr val="0070C0"/>
              </a:solidFill>
              <a:latin typeface="Book Antiqua"/>
              <a:ea typeface="Book Antiqua"/>
              <a:cs typeface="Book Antiqua"/>
              <a:sym typeface="Book Antiqua"/>
            </a:endParaRPr>
          </a:p>
        </p:txBody>
      </p:sp>
      <p:sp>
        <p:nvSpPr>
          <p:cNvPr id="164" name="Google Shape;164;p26"/>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idx="1" type="body"/>
          </p:nvPr>
        </p:nvSpPr>
        <p:spPr>
          <a:xfrm>
            <a:off x="457200" y="2157412"/>
            <a:ext cx="8229300" cy="3968400"/>
          </a:xfrm>
          <a:prstGeom prst="rect">
            <a:avLst/>
          </a:prstGeom>
          <a:noFill/>
          <a:ln>
            <a:noFill/>
          </a:ln>
        </p:spPr>
        <p:txBody>
          <a:bodyPr anchorCtr="0" anchor="t" bIns="0" lIns="0" spcFirstLastPara="1" rIns="0" wrap="square" tIns="0">
            <a:noAutofit/>
          </a:bodyPr>
          <a:lstStyle/>
          <a:p>
            <a:pPr indent="0" lvl="0" marL="0" marR="0" rtl="0" algn="l">
              <a:lnSpc>
                <a:spcPct val="166666"/>
              </a:lnSpc>
              <a:spcBef>
                <a:spcPts val="0"/>
              </a:spcBef>
              <a:spcAft>
                <a:spcPts val="0"/>
              </a:spcAft>
              <a:buNone/>
            </a:pPr>
            <a:r>
              <a:rPr b="1" lang="en-US" sz="1700">
                <a:solidFill>
                  <a:srgbClr val="0070C0"/>
                </a:solidFill>
                <a:latin typeface="Book Antiqua"/>
                <a:ea typeface="Book Antiqua"/>
                <a:cs typeface="Book Antiqua"/>
                <a:sym typeface="Book Antiqua"/>
              </a:rPr>
              <a:t>Paper Number: </a:t>
            </a:r>
            <a:r>
              <a:rPr lang="en-US" sz="1700">
                <a:solidFill>
                  <a:srgbClr val="0070C0"/>
                </a:solidFill>
                <a:latin typeface="Book Antiqua"/>
                <a:ea typeface="Book Antiqua"/>
                <a:cs typeface="Book Antiqua"/>
                <a:sym typeface="Book Antiqua"/>
              </a:rPr>
              <a:t>3</a:t>
            </a:r>
            <a:endParaRPr sz="2900">
              <a:solidFill>
                <a:srgbClr val="0070C0"/>
              </a:solidFill>
            </a:endParaRPr>
          </a:p>
          <a:p>
            <a:pPr indent="0" lvl="0" marL="0" marR="0" rtl="0" algn="l">
              <a:lnSpc>
                <a:spcPct val="166666"/>
              </a:lnSpc>
              <a:spcBef>
                <a:spcPts val="0"/>
              </a:spcBef>
              <a:spcAft>
                <a:spcPts val="0"/>
              </a:spcAft>
              <a:buNone/>
            </a:pPr>
            <a:r>
              <a:rPr b="1" lang="en-US" sz="1700">
                <a:solidFill>
                  <a:srgbClr val="0070C0"/>
                </a:solidFill>
                <a:latin typeface="Book Antiqua"/>
                <a:ea typeface="Book Antiqua"/>
                <a:cs typeface="Book Antiqua"/>
                <a:sym typeface="Book Antiqua"/>
              </a:rPr>
              <a:t>Paper type:</a:t>
            </a:r>
            <a:r>
              <a:rPr lang="en-US" sz="1700">
                <a:solidFill>
                  <a:srgbClr val="0070C0"/>
                </a:solidFill>
                <a:latin typeface="Book Antiqua"/>
                <a:ea typeface="Book Antiqua"/>
                <a:cs typeface="Book Antiqua"/>
                <a:sym typeface="Book Antiqua"/>
              </a:rPr>
              <a:t> Journal</a:t>
            </a:r>
            <a:endParaRPr sz="1700">
              <a:solidFill>
                <a:srgbClr val="0070C0"/>
              </a:solidFill>
              <a:latin typeface="Book Antiqua"/>
              <a:ea typeface="Book Antiqua"/>
              <a:cs typeface="Book Antiqua"/>
              <a:sym typeface="Book Antiqua"/>
            </a:endParaRPr>
          </a:p>
          <a:p>
            <a:pPr indent="0" lvl="0" marL="0" marR="0" rtl="0" algn="l">
              <a:lnSpc>
                <a:spcPct val="166666"/>
              </a:lnSpc>
              <a:spcBef>
                <a:spcPts val="0"/>
              </a:spcBef>
              <a:spcAft>
                <a:spcPts val="0"/>
              </a:spcAft>
              <a:buNone/>
            </a:pPr>
            <a:r>
              <a:rPr b="1" lang="en-US" sz="1700">
                <a:solidFill>
                  <a:srgbClr val="0070C0"/>
                </a:solidFill>
                <a:latin typeface="Book Antiqua"/>
                <a:ea typeface="Book Antiqua"/>
                <a:cs typeface="Book Antiqua"/>
                <a:sym typeface="Book Antiqua"/>
              </a:rPr>
              <a:t>Name of Publisher: </a:t>
            </a:r>
            <a:r>
              <a:rPr lang="en-US" sz="1700">
                <a:solidFill>
                  <a:srgbClr val="0070C0"/>
                </a:solidFill>
                <a:latin typeface="Book Antiqua"/>
                <a:ea typeface="Book Antiqua"/>
                <a:cs typeface="Book Antiqua"/>
                <a:sym typeface="Book Antiqua"/>
              </a:rPr>
              <a:t>IEEE</a:t>
            </a:r>
            <a:endParaRPr sz="1700">
              <a:solidFill>
                <a:srgbClr val="0070C0"/>
              </a:solidFill>
              <a:latin typeface="Book Antiqua"/>
              <a:ea typeface="Book Antiqua"/>
              <a:cs typeface="Book Antiqua"/>
              <a:sym typeface="Book Antiqua"/>
            </a:endParaRPr>
          </a:p>
          <a:p>
            <a:pPr indent="0" lvl="0" marL="0" marR="0" rtl="0" algn="l">
              <a:lnSpc>
                <a:spcPct val="166666"/>
              </a:lnSpc>
              <a:spcBef>
                <a:spcPts val="0"/>
              </a:spcBef>
              <a:spcAft>
                <a:spcPts val="0"/>
              </a:spcAft>
              <a:buNone/>
            </a:pPr>
            <a:r>
              <a:rPr b="1" lang="en-US" sz="1700">
                <a:solidFill>
                  <a:srgbClr val="0070C0"/>
                </a:solidFill>
                <a:latin typeface="Book Antiqua"/>
                <a:ea typeface="Book Antiqua"/>
                <a:cs typeface="Book Antiqua"/>
                <a:sym typeface="Book Antiqua"/>
              </a:rPr>
              <a:t>Year:</a:t>
            </a:r>
            <a:r>
              <a:rPr lang="en-US" sz="1700">
                <a:solidFill>
                  <a:srgbClr val="0070C0"/>
                </a:solidFill>
                <a:latin typeface="Book Antiqua"/>
                <a:ea typeface="Book Antiqua"/>
                <a:cs typeface="Book Antiqua"/>
                <a:sym typeface="Book Antiqua"/>
              </a:rPr>
              <a:t> 2020</a:t>
            </a:r>
            <a:endParaRPr sz="1700">
              <a:solidFill>
                <a:srgbClr val="0070C0"/>
              </a:solidFill>
              <a:latin typeface="Book Antiqua"/>
              <a:ea typeface="Book Antiqua"/>
              <a:cs typeface="Book Antiqua"/>
              <a:sym typeface="Book Antiqua"/>
            </a:endParaRPr>
          </a:p>
          <a:p>
            <a:pPr indent="0" lvl="0" marL="0" marR="0" rtl="0" algn="l">
              <a:lnSpc>
                <a:spcPct val="166666"/>
              </a:lnSpc>
              <a:spcBef>
                <a:spcPts val="0"/>
              </a:spcBef>
              <a:spcAft>
                <a:spcPts val="0"/>
              </a:spcAft>
              <a:buNone/>
            </a:pPr>
            <a:r>
              <a:rPr b="1" lang="en-US" sz="1700">
                <a:solidFill>
                  <a:srgbClr val="0070C0"/>
                </a:solidFill>
                <a:latin typeface="Book Antiqua"/>
                <a:ea typeface="Book Antiqua"/>
                <a:cs typeface="Book Antiqua"/>
                <a:sym typeface="Book Antiqua"/>
              </a:rPr>
              <a:t>Title: </a:t>
            </a:r>
            <a:r>
              <a:rPr lang="en-US" sz="1700">
                <a:solidFill>
                  <a:srgbClr val="0070C0"/>
                </a:solidFill>
                <a:latin typeface="Book Antiqua"/>
                <a:ea typeface="Book Antiqua"/>
                <a:cs typeface="Book Antiqua"/>
                <a:sym typeface="Book Antiqua"/>
              </a:rPr>
              <a:t>Analysis of Movie Recommendation Systems; </a:t>
            </a:r>
            <a:r>
              <a:rPr lang="en-US" sz="1700">
                <a:solidFill>
                  <a:srgbClr val="0070C0"/>
                </a:solidFill>
                <a:latin typeface="Book Antiqua"/>
                <a:ea typeface="Book Antiqua"/>
                <a:cs typeface="Book Antiqua"/>
                <a:sym typeface="Book Antiqua"/>
              </a:rPr>
              <a:t>with and without considering the low rated movies.</a:t>
            </a:r>
            <a:endParaRPr sz="1700">
              <a:solidFill>
                <a:srgbClr val="0070C0"/>
              </a:solidFill>
              <a:latin typeface="Book Antiqua"/>
              <a:ea typeface="Book Antiqua"/>
              <a:cs typeface="Book Antiqua"/>
              <a:sym typeface="Book Antiqua"/>
            </a:endParaRPr>
          </a:p>
          <a:p>
            <a:pPr indent="0" lvl="0" marL="0" marR="0" rtl="0" algn="l">
              <a:lnSpc>
                <a:spcPct val="166666"/>
              </a:lnSpc>
              <a:spcBef>
                <a:spcPts val="0"/>
              </a:spcBef>
              <a:spcAft>
                <a:spcPts val="0"/>
              </a:spcAft>
              <a:buNone/>
            </a:pPr>
            <a:r>
              <a:rPr b="1" lang="en-US" sz="1700">
                <a:solidFill>
                  <a:srgbClr val="0070C0"/>
                </a:solidFill>
                <a:latin typeface="Book Antiqua"/>
                <a:ea typeface="Book Antiqua"/>
                <a:cs typeface="Book Antiqua"/>
                <a:sym typeface="Book Antiqua"/>
              </a:rPr>
              <a:t>Authors:</a:t>
            </a:r>
            <a:r>
              <a:rPr lang="en-US" sz="1700">
                <a:solidFill>
                  <a:srgbClr val="0070C0"/>
                </a:solidFill>
                <a:latin typeface="Book Antiqua"/>
                <a:ea typeface="Book Antiqua"/>
                <a:cs typeface="Book Antiqua"/>
                <a:sym typeface="Book Antiqua"/>
              </a:rPr>
              <a:t> Muppana Mahesh Reddy, R. Sujithra  Kanmani, Dr. B. Surendiran.</a:t>
            </a:r>
            <a:endParaRPr sz="1700">
              <a:solidFill>
                <a:srgbClr val="0070C0"/>
              </a:solidFill>
              <a:latin typeface="Book Antiqua"/>
              <a:ea typeface="Book Antiqua"/>
              <a:cs typeface="Book Antiqua"/>
              <a:sym typeface="Book Antiqua"/>
            </a:endParaRPr>
          </a:p>
          <a:p>
            <a:pPr indent="0" lvl="0" marL="0" marR="0" rtl="0" algn="l">
              <a:lnSpc>
                <a:spcPct val="166666"/>
              </a:lnSpc>
              <a:spcBef>
                <a:spcPts val="0"/>
              </a:spcBef>
              <a:spcAft>
                <a:spcPts val="0"/>
              </a:spcAft>
              <a:buNone/>
            </a:pPr>
            <a:r>
              <a:rPr b="1" lang="en-US" sz="1700">
                <a:solidFill>
                  <a:srgbClr val="0070C0"/>
                </a:solidFill>
                <a:latin typeface="Book Antiqua"/>
                <a:ea typeface="Book Antiqua"/>
                <a:cs typeface="Book Antiqua"/>
                <a:sym typeface="Book Antiqua"/>
              </a:rPr>
              <a:t>Inferences</a:t>
            </a:r>
            <a:r>
              <a:rPr lang="en-US" sz="1700">
                <a:solidFill>
                  <a:srgbClr val="0070C0"/>
                </a:solidFill>
                <a:latin typeface="Book Antiqua"/>
                <a:ea typeface="Book Antiqua"/>
                <a:cs typeface="Book Antiqua"/>
                <a:sym typeface="Book Antiqua"/>
              </a:rPr>
              <a:t>: The technique used is “</a:t>
            </a:r>
            <a:r>
              <a:rPr b="1" lang="en-US" sz="1700">
                <a:solidFill>
                  <a:srgbClr val="0070C0"/>
                </a:solidFill>
                <a:latin typeface="Book Antiqua"/>
                <a:ea typeface="Book Antiqua"/>
                <a:cs typeface="Book Antiqua"/>
                <a:sym typeface="Book Antiqua"/>
              </a:rPr>
              <a:t>collaborative filtering</a:t>
            </a:r>
            <a:r>
              <a:rPr lang="en-US" sz="1700">
                <a:solidFill>
                  <a:srgbClr val="0070C0"/>
                </a:solidFill>
                <a:latin typeface="Book Antiqua"/>
                <a:ea typeface="Book Antiqua"/>
                <a:cs typeface="Book Antiqua"/>
                <a:sym typeface="Book Antiqua"/>
              </a:rPr>
              <a:t>” and the similarity measure used is the “</a:t>
            </a:r>
            <a:r>
              <a:rPr b="1" lang="en-US" sz="1700">
                <a:solidFill>
                  <a:srgbClr val="0070C0"/>
                </a:solidFill>
                <a:latin typeface="Book Antiqua"/>
                <a:ea typeface="Book Antiqua"/>
                <a:cs typeface="Book Antiqua"/>
                <a:sym typeface="Book Antiqua"/>
              </a:rPr>
              <a:t>Pearson correlation coefficient</a:t>
            </a:r>
            <a:r>
              <a:rPr lang="en-US" sz="1700">
                <a:solidFill>
                  <a:srgbClr val="0070C0"/>
                </a:solidFill>
                <a:latin typeface="Book Antiqua"/>
                <a:ea typeface="Book Antiqua"/>
                <a:cs typeface="Book Antiqua"/>
                <a:sym typeface="Book Antiqua"/>
              </a:rPr>
              <a:t>”.</a:t>
            </a:r>
            <a:endParaRPr sz="1700">
              <a:solidFill>
                <a:srgbClr val="0070C0"/>
              </a:solidFill>
              <a:latin typeface="Book Antiqua"/>
              <a:ea typeface="Book Antiqua"/>
              <a:cs typeface="Book Antiqua"/>
              <a:sym typeface="Book Antiqua"/>
            </a:endParaRPr>
          </a:p>
          <a:p>
            <a:pPr indent="0" lvl="0" marL="0" marR="0" rtl="0" algn="l">
              <a:lnSpc>
                <a:spcPct val="166666"/>
              </a:lnSpc>
              <a:spcBef>
                <a:spcPts val="0"/>
              </a:spcBef>
              <a:spcAft>
                <a:spcPts val="0"/>
              </a:spcAft>
              <a:buNone/>
            </a:pPr>
            <a:r>
              <a:t/>
            </a:r>
            <a:endParaRPr sz="1600">
              <a:solidFill>
                <a:srgbClr val="0070C0"/>
              </a:solidFill>
              <a:latin typeface="Book Antiqua"/>
              <a:ea typeface="Book Antiqua"/>
              <a:cs typeface="Book Antiqua"/>
              <a:sym typeface="Book Antiqua"/>
            </a:endParaRPr>
          </a:p>
          <a:p>
            <a:pPr indent="0" lvl="0" marL="0" marR="0" rtl="0" algn="l">
              <a:lnSpc>
                <a:spcPct val="166666"/>
              </a:lnSpc>
              <a:spcBef>
                <a:spcPts val="0"/>
              </a:spcBef>
              <a:spcAft>
                <a:spcPts val="0"/>
              </a:spcAft>
              <a:buNone/>
            </a:pPr>
            <a:r>
              <a:t/>
            </a:r>
            <a:endParaRPr sz="1600">
              <a:solidFill>
                <a:srgbClr val="0070C0"/>
              </a:solidFill>
              <a:latin typeface="Book Antiqua"/>
              <a:ea typeface="Book Antiqua"/>
              <a:cs typeface="Book Antiqua"/>
              <a:sym typeface="Book Antiqua"/>
            </a:endParaRPr>
          </a:p>
          <a:p>
            <a:pPr indent="0" lvl="0" marL="0" marR="0" rtl="0" algn="l">
              <a:lnSpc>
                <a:spcPct val="166666"/>
              </a:lnSpc>
              <a:spcBef>
                <a:spcPts val="0"/>
              </a:spcBef>
              <a:spcAft>
                <a:spcPts val="0"/>
              </a:spcAft>
              <a:buNone/>
            </a:pPr>
            <a:r>
              <a:t/>
            </a:r>
            <a:endParaRPr sz="1600">
              <a:solidFill>
                <a:srgbClr val="0070C0"/>
              </a:solidFill>
              <a:latin typeface="Book Antiqua"/>
              <a:ea typeface="Book Antiqua"/>
              <a:cs typeface="Book Antiqua"/>
              <a:sym typeface="Book Antiqua"/>
            </a:endParaRPr>
          </a:p>
          <a:p>
            <a:pPr indent="0" lvl="0" marL="0" marR="0" rtl="0" algn="l">
              <a:lnSpc>
                <a:spcPct val="166666"/>
              </a:lnSpc>
              <a:spcBef>
                <a:spcPts val="0"/>
              </a:spcBef>
              <a:spcAft>
                <a:spcPts val="0"/>
              </a:spcAft>
              <a:buNone/>
            </a:pPr>
            <a:r>
              <a:t/>
            </a:r>
            <a:endParaRPr/>
          </a:p>
          <a:p>
            <a:pPr indent="0" lvl="0" marL="0" rtl="0" algn="l">
              <a:lnSpc>
                <a:spcPct val="150000"/>
              </a:lnSpc>
              <a:spcBef>
                <a:spcPts val="0"/>
              </a:spcBef>
              <a:spcAft>
                <a:spcPts val="0"/>
              </a:spcAft>
              <a:buNone/>
            </a:pPr>
            <a:r>
              <a:t/>
            </a:r>
            <a:endParaRPr sz="2000">
              <a:solidFill>
                <a:srgbClr val="0000FF"/>
              </a:solidFill>
              <a:latin typeface="Book Antiqua"/>
              <a:ea typeface="Book Antiqua"/>
              <a:cs typeface="Book Antiqua"/>
              <a:sym typeface="Book Antiqua"/>
            </a:endParaRPr>
          </a:p>
        </p:txBody>
      </p:sp>
      <p:sp>
        <p:nvSpPr>
          <p:cNvPr id="170" name="Google Shape;170;p27"/>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71" name="Google Shape;171;p27"/>
          <p:cNvSpPr txBox="1"/>
          <p:nvPr>
            <p:ph type="title"/>
          </p:nvPr>
        </p:nvSpPr>
        <p:spPr>
          <a:xfrm>
            <a:off x="327544" y="1464249"/>
            <a:ext cx="8229300" cy="4857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chemeClr val="dk1"/>
              </a:buClr>
              <a:buSzPts val="1100"/>
              <a:buNone/>
            </a:pPr>
            <a:r>
              <a:rPr b="1" lang="en-US" sz="2900" u="sng">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idx="1" type="body"/>
          </p:nvPr>
        </p:nvSpPr>
        <p:spPr>
          <a:xfrm>
            <a:off x="539825" y="2107837"/>
            <a:ext cx="8229300" cy="3968400"/>
          </a:xfrm>
          <a:prstGeom prst="rect">
            <a:avLst/>
          </a:prstGeom>
          <a:noFill/>
          <a:ln>
            <a:noFill/>
          </a:ln>
        </p:spPr>
        <p:txBody>
          <a:bodyPr anchorCtr="0" anchor="t" bIns="0" lIns="0" spcFirstLastPara="1" rIns="0" wrap="square" tIns="0">
            <a:noAutofit/>
          </a:bodyPr>
          <a:lstStyle/>
          <a:p>
            <a:pPr indent="0" lvl="0" marL="0" marR="0" rtl="0" algn="l">
              <a:lnSpc>
                <a:spcPct val="166666"/>
              </a:lnSpc>
              <a:spcBef>
                <a:spcPts val="0"/>
              </a:spcBef>
              <a:spcAft>
                <a:spcPts val="0"/>
              </a:spcAft>
              <a:buClr>
                <a:schemeClr val="dk1"/>
              </a:buClr>
              <a:buSzPts val="1800"/>
              <a:buFont typeface="Book Antiqua"/>
              <a:buNone/>
            </a:pPr>
            <a:r>
              <a:rPr b="1" lang="en-US" sz="2000">
                <a:solidFill>
                  <a:srgbClr val="0070C0"/>
                </a:solidFill>
                <a:latin typeface="Book Antiqua"/>
                <a:ea typeface="Book Antiqua"/>
                <a:cs typeface="Book Antiqua"/>
                <a:sym typeface="Book Antiqua"/>
              </a:rPr>
              <a:t>Advantages</a:t>
            </a:r>
            <a:endParaRPr b="1" sz="2000">
              <a:solidFill>
                <a:srgbClr val="0070C0"/>
              </a:solidFill>
              <a:latin typeface="Book Antiqua"/>
              <a:ea typeface="Book Antiqua"/>
              <a:cs typeface="Book Antiqua"/>
              <a:sym typeface="Book Antiqua"/>
            </a:endParaRPr>
          </a:p>
          <a:p>
            <a:pPr indent="-336550" lvl="0" marL="457200" marR="0" rtl="0" algn="l">
              <a:lnSpc>
                <a:spcPct val="166666"/>
              </a:lnSpc>
              <a:spcBef>
                <a:spcPts val="0"/>
              </a:spcBef>
              <a:spcAft>
                <a:spcPts val="0"/>
              </a:spcAft>
              <a:buClr>
                <a:srgbClr val="0070C0"/>
              </a:buClr>
              <a:buSzPts val="1700"/>
              <a:buFont typeface="Book Antiqua"/>
              <a:buChar char="•"/>
            </a:pPr>
            <a:r>
              <a:rPr lang="en-US" sz="1700">
                <a:solidFill>
                  <a:srgbClr val="0070C0"/>
                </a:solidFill>
                <a:latin typeface="Book Antiqua"/>
                <a:ea typeface="Book Antiqua"/>
                <a:cs typeface="Book Antiqua"/>
                <a:sym typeface="Book Antiqua"/>
              </a:rPr>
              <a:t>This experiment result shows that low rated movies are not significant in finding the movie predictions.</a:t>
            </a:r>
            <a:endParaRPr sz="1700">
              <a:solidFill>
                <a:srgbClr val="0070C0"/>
              </a:solidFill>
              <a:latin typeface="Book Antiqua"/>
              <a:ea typeface="Book Antiqua"/>
              <a:cs typeface="Book Antiqua"/>
              <a:sym typeface="Book Antiqua"/>
            </a:endParaRPr>
          </a:p>
          <a:p>
            <a:pPr indent="-336550" lvl="0" marL="457200" marR="0" rtl="0" algn="l">
              <a:lnSpc>
                <a:spcPct val="166666"/>
              </a:lnSpc>
              <a:spcBef>
                <a:spcPts val="0"/>
              </a:spcBef>
              <a:spcAft>
                <a:spcPts val="0"/>
              </a:spcAft>
              <a:buClr>
                <a:srgbClr val="0070C0"/>
              </a:buClr>
              <a:buSzPts val="1700"/>
              <a:buFont typeface="Book Antiqua"/>
              <a:buChar char="•"/>
            </a:pPr>
            <a:r>
              <a:rPr lang="en-US" sz="1700">
                <a:solidFill>
                  <a:srgbClr val="0070C0"/>
                </a:solidFill>
                <a:latin typeface="Book Antiqua"/>
                <a:ea typeface="Book Antiqua"/>
                <a:cs typeface="Book Antiqua"/>
                <a:sym typeface="Book Antiqua"/>
              </a:rPr>
              <a:t>So it’s suggestable to ignore them while calculating movie predictions.</a:t>
            </a:r>
            <a:endParaRPr sz="1700">
              <a:solidFill>
                <a:srgbClr val="0070C0"/>
              </a:solidFill>
              <a:latin typeface="Book Antiqua"/>
              <a:ea typeface="Book Antiqua"/>
              <a:cs typeface="Book Antiqua"/>
              <a:sym typeface="Book Antiqua"/>
            </a:endParaRPr>
          </a:p>
          <a:p>
            <a:pPr indent="0" lvl="0" marL="0" marR="0" rtl="0" algn="l">
              <a:lnSpc>
                <a:spcPct val="166666"/>
              </a:lnSpc>
              <a:spcBef>
                <a:spcPts val="0"/>
              </a:spcBef>
              <a:spcAft>
                <a:spcPts val="0"/>
              </a:spcAft>
              <a:buNone/>
            </a:pPr>
            <a:r>
              <a:rPr b="1" lang="en-US" sz="1800">
                <a:solidFill>
                  <a:srgbClr val="0070C0"/>
                </a:solidFill>
                <a:latin typeface="Book Antiqua"/>
                <a:ea typeface="Book Antiqua"/>
                <a:cs typeface="Book Antiqua"/>
                <a:sym typeface="Book Antiqua"/>
              </a:rPr>
              <a:t>Disadvantages</a:t>
            </a:r>
            <a:endParaRPr b="1" sz="1800">
              <a:solidFill>
                <a:srgbClr val="0070C0"/>
              </a:solidFill>
              <a:latin typeface="Book Antiqua"/>
              <a:ea typeface="Book Antiqua"/>
              <a:cs typeface="Book Antiqua"/>
              <a:sym typeface="Book Antiqua"/>
            </a:endParaRPr>
          </a:p>
          <a:p>
            <a:pPr indent="-336550" lvl="0" marL="457200" marR="0" rtl="0" algn="l">
              <a:lnSpc>
                <a:spcPct val="166666"/>
              </a:lnSpc>
              <a:spcBef>
                <a:spcPts val="0"/>
              </a:spcBef>
              <a:spcAft>
                <a:spcPts val="0"/>
              </a:spcAft>
              <a:buClr>
                <a:srgbClr val="0070C0"/>
              </a:buClr>
              <a:buSzPts val="1700"/>
              <a:buFont typeface="Book Antiqua"/>
              <a:buChar char="•"/>
            </a:pPr>
            <a:r>
              <a:rPr lang="en-US" sz="1700">
                <a:solidFill>
                  <a:srgbClr val="0070C0"/>
                </a:solidFill>
                <a:highlight>
                  <a:srgbClr val="FFFFFF"/>
                </a:highlight>
              </a:rPr>
              <a:t>Unable to identify synonyms</a:t>
            </a:r>
            <a:endParaRPr sz="1700">
              <a:solidFill>
                <a:srgbClr val="0070C0"/>
              </a:solidFill>
              <a:latin typeface="Book Antiqua"/>
              <a:ea typeface="Book Antiqua"/>
              <a:cs typeface="Book Antiqua"/>
              <a:sym typeface="Book Antiqua"/>
            </a:endParaRPr>
          </a:p>
          <a:p>
            <a:pPr indent="-336550" lvl="0" marL="457200" marR="0" rtl="0" algn="l">
              <a:lnSpc>
                <a:spcPct val="166666"/>
              </a:lnSpc>
              <a:spcBef>
                <a:spcPts val="0"/>
              </a:spcBef>
              <a:spcAft>
                <a:spcPts val="0"/>
              </a:spcAft>
              <a:buClr>
                <a:srgbClr val="0070C0"/>
              </a:buClr>
              <a:buSzPts val="1700"/>
              <a:buFont typeface="Book Antiqua"/>
              <a:buChar char="•"/>
            </a:pPr>
            <a:r>
              <a:rPr lang="en-US" sz="1700">
                <a:solidFill>
                  <a:srgbClr val="0070C0"/>
                </a:solidFill>
                <a:latin typeface="Book Antiqua"/>
                <a:ea typeface="Book Antiqua"/>
                <a:cs typeface="Book Antiqua"/>
                <a:sym typeface="Book Antiqua"/>
              </a:rPr>
              <a:t>Sparisity</a:t>
            </a:r>
            <a:endParaRPr sz="1700">
              <a:solidFill>
                <a:srgbClr val="0070C0"/>
              </a:solidFill>
              <a:latin typeface="Book Antiqua"/>
              <a:ea typeface="Book Antiqua"/>
              <a:cs typeface="Book Antiqua"/>
              <a:sym typeface="Book Antiqua"/>
            </a:endParaRPr>
          </a:p>
          <a:p>
            <a:pPr indent="-336550" lvl="0" marL="457200" marR="0" rtl="0" algn="l">
              <a:lnSpc>
                <a:spcPct val="166666"/>
              </a:lnSpc>
              <a:spcBef>
                <a:spcPts val="0"/>
              </a:spcBef>
              <a:spcAft>
                <a:spcPts val="0"/>
              </a:spcAft>
              <a:buClr>
                <a:srgbClr val="0070C0"/>
              </a:buClr>
              <a:buSzPts val="1700"/>
              <a:buFont typeface="Book Antiqua"/>
              <a:buChar char="•"/>
            </a:pPr>
            <a:r>
              <a:rPr lang="en-US" sz="1700">
                <a:solidFill>
                  <a:srgbClr val="0070C0"/>
                </a:solidFill>
                <a:latin typeface="Book Antiqua"/>
                <a:ea typeface="Book Antiqua"/>
                <a:cs typeface="Book Antiqua"/>
                <a:sym typeface="Book Antiqua"/>
              </a:rPr>
              <a:t>New user problem</a:t>
            </a:r>
            <a:endParaRPr sz="1700">
              <a:solidFill>
                <a:srgbClr val="0070C0"/>
              </a:solidFill>
              <a:latin typeface="Book Antiqua"/>
              <a:ea typeface="Book Antiqua"/>
              <a:cs typeface="Book Antiqua"/>
              <a:sym typeface="Book Antiqua"/>
            </a:endParaRPr>
          </a:p>
          <a:p>
            <a:pPr indent="0" lvl="0" marL="0" marR="0" rtl="0" algn="l">
              <a:lnSpc>
                <a:spcPct val="166666"/>
              </a:lnSpc>
              <a:spcBef>
                <a:spcPts val="0"/>
              </a:spcBef>
              <a:spcAft>
                <a:spcPts val="0"/>
              </a:spcAft>
              <a:buNone/>
            </a:pPr>
            <a:r>
              <a:t/>
            </a:r>
            <a:endParaRPr sz="1800">
              <a:solidFill>
                <a:srgbClr val="0070C0"/>
              </a:solidFill>
              <a:latin typeface="Book Antiqua"/>
              <a:ea typeface="Book Antiqua"/>
              <a:cs typeface="Book Antiqua"/>
              <a:sym typeface="Book Antiqua"/>
            </a:endParaRPr>
          </a:p>
        </p:txBody>
      </p:sp>
      <p:sp>
        <p:nvSpPr>
          <p:cNvPr id="177" name="Google Shape;177;p28"/>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idx="1" type="body"/>
          </p:nvPr>
        </p:nvSpPr>
        <p:spPr>
          <a:xfrm>
            <a:off x="327525" y="2173924"/>
            <a:ext cx="8229300" cy="4159200"/>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lang="en-US" sz="2500">
                <a:solidFill>
                  <a:srgbClr val="0070C0"/>
                </a:solidFill>
                <a:latin typeface="Book Antiqua"/>
                <a:ea typeface="Book Antiqua"/>
                <a:cs typeface="Book Antiqua"/>
                <a:sym typeface="Book Antiqua"/>
              </a:rPr>
              <a:t>Create a Python-based collaborative filtering, content-based, and hybrid filtering algorithm-based movie recommendation system that makes suggestions for movies to users based on their viewing habits, preferences, and ratings. This project also entails data collection and preprocessing, the creation of a machine learning model, the creation of a user interface, and testing the system's efficacy and accuracy.</a:t>
            </a:r>
            <a:endParaRPr sz="2500">
              <a:solidFill>
                <a:srgbClr val="0070C0"/>
              </a:solidFill>
            </a:endParaRPr>
          </a:p>
        </p:txBody>
      </p:sp>
      <p:sp>
        <p:nvSpPr>
          <p:cNvPr id="183" name="Google Shape;183;p29"/>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84" name="Google Shape;184;p29"/>
          <p:cNvSpPr txBox="1"/>
          <p:nvPr>
            <p:ph type="title"/>
          </p:nvPr>
        </p:nvSpPr>
        <p:spPr>
          <a:xfrm>
            <a:off x="327544" y="1464249"/>
            <a:ext cx="8229300" cy="4857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chemeClr val="dk1"/>
              </a:buClr>
              <a:buSzPts val="1100"/>
              <a:buNone/>
            </a:pPr>
            <a:r>
              <a:rPr b="1" lang="en-US" sz="2900" u="sng">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idx="1" type="body"/>
          </p:nvPr>
        </p:nvSpPr>
        <p:spPr>
          <a:xfrm>
            <a:off x="457375" y="2240037"/>
            <a:ext cx="8229300" cy="3968400"/>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lang="en-US" sz="2100">
                <a:solidFill>
                  <a:srgbClr val="0070C0"/>
                </a:solidFill>
                <a:latin typeface="Book Antiqua"/>
                <a:ea typeface="Book Antiqua"/>
                <a:cs typeface="Book Antiqua"/>
                <a:sym typeface="Book Antiqua"/>
              </a:rPr>
              <a:t>The goal of the movie recommendation system project is to create a system that can recommend appropriate movies to users based on their tastes, viewing habits, and ratings. In order to create individualised movie suggestions, this project will make use of a variety of techniques, including collaborative filtering, content-based filtering, and hybrid filtering. Additionally, the system will require testing for accuracy and efficiency, model creation, user interface development, and data preprocessing. A user-friendly movie recommendation system that offers users a seamless and customized movie experience will be the ultimate result. Python programming will be used to carry out the project.</a:t>
            </a:r>
            <a:endParaRPr sz="2100">
              <a:solidFill>
                <a:srgbClr val="0070C0"/>
              </a:solidFill>
            </a:endParaRPr>
          </a:p>
        </p:txBody>
      </p:sp>
      <p:sp>
        <p:nvSpPr>
          <p:cNvPr id="190" name="Google Shape;190;p30"/>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91" name="Google Shape;191;p30"/>
          <p:cNvSpPr txBox="1"/>
          <p:nvPr>
            <p:ph type="title"/>
          </p:nvPr>
        </p:nvSpPr>
        <p:spPr>
          <a:xfrm>
            <a:off x="327544" y="1464249"/>
            <a:ext cx="8229300" cy="4857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chemeClr val="dk1"/>
              </a:buClr>
              <a:buSzPts val="1100"/>
              <a:buNone/>
            </a:pPr>
            <a:r>
              <a:rPr b="1" lang="en-US" sz="2900" u="sng">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idx="1" type="body"/>
          </p:nvPr>
        </p:nvSpPr>
        <p:spPr>
          <a:xfrm>
            <a:off x="457200" y="2157412"/>
            <a:ext cx="8229240" cy="3968347"/>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100"/>
              <a:buNone/>
            </a:pPr>
            <a:r>
              <a:rPr lang="en-US" sz="2000">
                <a:solidFill>
                  <a:srgbClr val="0070C0"/>
                </a:solidFill>
                <a:latin typeface="Book Antiqua"/>
                <a:ea typeface="Book Antiqua"/>
                <a:cs typeface="Book Antiqua"/>
                <a:sym typeface="Book Antiqua"/>
              </a:rPr>
              <a:t>The proposed movie recommendation system will have three main components: data collection and preprocessing, machine learning model building, and user interface development.</a:t>
            </a:r>
            <a:endParaRPr sz="2000">
              <a:solidFill>
                <a:srgbClr val="0070C0"/>
              </a:solidFill>
              <a:latin typeface="Book Antiqua"/>
              <a:ea typeface="Book Antiqua"/>
              <a:cs typeface="Book Antiqua"/>
              <a:sym typeface="Book Antiqua"/>
            </a:endParaRPr>
          </a:p>
          <a:p>
            <a:pPr indent="0" lvl="0" marL="0" rtl="0" algn="l">
              <a:lnSpc>
                <a:spcPct val="115000"/>
              </a:lnSpc>
              <a:spcBef>
                <a:spcPts val="1500"/>
              </a:spcBef>
              <a:spcAft>
                <a:spcPts val="0"/>
              </a:spcAft>
              <a:buClr>
                <a:schemeClr val="dk1"/>
              </a:buClr>
              <a:buSzPts val="1100"/>
              <a:buFont typeface="Arial"/>
              <a:buNone/>
            </a:pPr>
            <a:r>
              <a:rPr lang="en-US" sz="2000">
                <a:solidFill>
                  <a:srgbClr val="0070C0"/>
                </a:solidFill>
                <a:latin typeface="Book Antiqua"/>
                <a:ea typeface="Book Antiqua"/>
                <a:cs typeface="Book Antiqua"/>
                <a:sym typeface="Book Antiqua"/>
              </a:rPr>
              <a:t>In the data collection and preprocessing stage, data will be collected from various sources and preprocessed to prepare it for use in the machine learning model.</a:t>
            </a:r>
            <a:endParaRPr sz="2000">
              <a:solidFill>
                <a:srgbClr val="0070C0"/>
              </a:solidFill>
              <a:latin typeface="Book Antiqua"/>
              <a:ea typeface="Book Antiqua"/>
              <a:cs typeface="Book Antiqua"/>
              <a:sym typeface="Book Antiqua"/>
            </a:endParaRPr>
          </a:p>
          <a:p>
            <a:pPr indent="0" lvl="0" marL="0" rtl="0" algn="l">
              <a:lnSpc>
                <a:spcPct val="115000"/>
              </a:lnSpc>
              <a:spcBef>
                <a:spcPts val="1500"/>
              </a:spcBef>
              <a:spcAft>
                <a:spcPts val="0"/>
              </a:spcAft>
              <a:buClr>
                <a:schemeClr val="dk1"/>
              </a:buClr>
              <a:buSzPts val="1100"/>
              <a:buFont typeface="Arial"/>
              <a:buNone/>
            </a:pPr>
            <a:r>
              <a:rPr lang="en-US" sz="2000">
                <a:solidFill>
                  <a:srgbClr val="0070C0"/>
                </a:solidFill>
                <a:latin typeface="Book Antiqua"/>
                <a:ea typeface="Book Antiqua"/>
                <a:cs typeface="Book Antiqua"/>
                <a:sym typeface="Book Antiqua"/>
              </a:rPr>
              <a:t>The machine learning model will utilize collaborative filtering, content-based filtering, and hybrid filtering algorithms to generate personalized movie recommendations for users. The model will take into account the user's watch history, ratings, and preferences to suggest movies that align with their interests.</a:t>
            </a:r>
            <a:endParaRPr sz="2000">
              <a:solidFill>
                <a:srgbClr val="0070C0"/>
              </a:solidFill>
              <a:latin typeface="Book Antiqua"/>
              <a:ea typeface="Book Antiqua"/>
              <a:cs typeface="Book Antiqua"/>
              <a:sym typeface="Book Antiqua"/>
            </a:endParaRPr>
          </a:p>
          <a:p>
            <a:pPr indent="0" lvl="0" marL="114300" rtl="0" algn="l">
              <a:lnSpc>
                <a:spcPct val="90000"/>
              </a:lnSpc>
              <a:spcBef>
                <a:spcPts val="1500"/>
              </a:spcBef>
              <a:spcAft>
                <a:spcPts val="0"/>
              </a:spcAft>
              <a:buSzPts val="1800"/>
              <a:buNone/>
            </a:pPr>
            <a:r>
              <a:t/>
            </a:r>
            <a:endParaRPr>
              <a:latin typeface="Book Antiqua"/>
              <a:ea typeface="Book Antiqua"/>
              <a:cs typeface="Book Antiqua"/>
              <a:sym typeface="Book Antiqua"/>
            </a:endParaRPr>
          </a:p>
        </p:txBody>
      </p:sp>
      <p:sp>
        <p:nvSpPr>
          <p:cNvPr id="197" name="Google Shape;197;p31"/>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98" name="Google Shape;198;p31"/>
          <p:cNvSpPr txBox="1"/>
          <p:nvPr>
            <p:ph type="title"/>
          </p:nvPr>
        </p:nvSpPr>
        <p:spPr>
          <a:xfrm>
            <a:off x="327544" y="1464249"/>
            <a:ext cx="8229300" cy="4857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chemeClr val="dk1"/>
              </a:buClr>
              <a:buSzPts val="1100"/>
              <a:buNone/>
            </a:pPr>
            <a:r>
              <a:rPr b="1" lang="en-US" sz="2900" u="sng">
                <a:latin typeface="Times New Roman"/>
                <a:ea typeface="Times New Roman"/>
                <a:cs typeface="Times New Roman"/>
                <a:sym typeface="Times New Roman"/>
              </a:rPr>
              <a:t>Architecture of </a:t>
            </a:r>
            <a:r>
              <a:rPr b="1" lang="en-US" sz="2900" u="sng">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idx="1" type="body"/>
          </p:nvPr>
        </p:nvSpPr>
        <p:spPr>
          <a:xfrm>
            <a:off x="457200" y="2157412"/>
            <a:ext cx="8229300" cy="3968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500"/>
              </a:spcBef>
              <a:spcAft>
                <a:spcPts val="0"/>
              </a:spcAft>
              <a:buClr>
                <a:schemeClr val="dk1"/>
              </a:buClr>
              <a:buSzPts val="1100"/>
              <a:buFont typeface="Arial"/>
              <a:buNone/>
            </a:pPr>
            <a:r>
              <a:rPr lang="en-US" sz="2000">
                <a:solidFill>
                  <a:srgbClr val="0070C0"/>
                </a:solidFill>
                <a:latin typeface="Book Antiqua"/>
                <a:ea typeface="Book Antiqua"/>
                <a:cs typeface="Book Antiqua"/>
                <a:sym typeface="Book Antiqua"/>
              </a:rPr>
              <a:t>The user interface component will allow users to interact with the system, input their preferences, and view the recommended movies. The user interface will be designed to provide a seamless and intuitive user experience.</a:t>
            </a:r>
            <a:endParaRPr sz="2000">
              <a:solidFill>
                <a:srgbClr val="0070C0"/>
              </a:solidFill>
              <a:latin typeface="Book Antiqua"/>
              <a:ea typeface="Book Antiqua"/>
              <a:cs typeface="Book Antiqua"/>
              <a:sym typeface="Book Antiqua"/>
            </a:endParaRPr>
          </a:p>
          <a:p>
            <a:pPr indent="0" lvl="0" marL="0" rtl="0" algn="l">
              <a:lnSpc>
                <a:spcPct val="115000"/>
              </a:lnSpc>
              <a:spcBef>
                <a:spcPts val="1500"/>
              </a:spcBef>
              <a:spcAft>
                <a:spcPts val="0"/>
              </a:spcAft>
              <a:buClr>
                <a:schemeClr val="dk1"/>
              </a:buClr>
              <a:buSzPts val="1100"/>
              <a:buFont typeface="Arial"/>
              <a:buNone/>
            </a:pPr>
            <a:r>
              <a:rPr lang="en-US" sz="2000">
                <a:solidFill>
                  <a:srgbClr val="0070C0"/>
                </a:solidFill>
                <a:latin typeface="Book Antiqua"/>
                <a:ea typeface="Book Antiqua"/>
                <a:cs typeface="Book Antiqua"/>
                <a:sym typeface="Book Antiqua"/>
              </a:rPr>
              <a:t>Overall, the proposed system architecture will provide users with personalized and relevant movie recommendations based on their preferences and watch history.</a:t>
            </a:r>
            <a:endParaRPr sz="2000">
              <a:solidFill>
                <a:srgbClr val="0070C0"/>
              </a:solidFill>
              <a:latin typeface="Book Antiqua"/>
              <a:ea typeface="Book Antiqua"/>
              <a:cs typeface="Book Antiqua"/>
              <a:sym typeface="Book Antiqua"/>
            </a:endParaRPr>
          </a:p>
          <a:p>
            <a:pPr indent="0" lvl="0" marL="114300" rtl="0" algn="l">
              <a:spcBef>
                <a:spcPts val="1000"/>
              </a:spcBef>
              <a:spcAft>
                <a:spcPts val="0"/>
              </a:spcAft>
              <a:buClr>
                <a:schemeClr val="dk1"/>
              </a:buClr>
              <a:buSzPts val="1800"/>
              <a:buFont typeface="Arial"/>
              <a:buNone/>
            </a:pPr>
            <a:r>
              <a:t/>
            </a:r>
            <a:endParaRPr>
              <a:latin typeface="Book Antiqua"/>
              <a:ea typeface="Book Antiqua"/>
              <a:cs typeface="Book Antiqua"/>
              <a:sym typeface="Book Antiqua"/>
            </a:endParaRPr>
          </a:p>
          <a:p>
            <a:pPr indent="0" lvl="0" marL="114300" rtl="0" algn="l">
              <a:lnSpc>
                <a:spcPct val="90000"/>
              </a:lnSpc>
              <a:spcBef>
                <a:spcPts val="1000"/>
              </a:spcBef>
              <a:spcAft>
                <a:spcPts val="0"/>
              </a:spcAft>
              <a:buSzPts val="1800"/>
              <a:buNone/>
            </a:pPr>
            <a:r>
              <a:t/>
            </a:r>
            <a:endParaRPr sz="2000">
              <a:solidFill>
                <a:srgbClr val="0070C0"/>
              </a:solidFill>
              <a:latin typeface="Book Antiqua"/>
              <a:ea typeface="Book Antiqua"/>
              <a:cs typeface="Book Antiqua"/>
              <a:sym typeface="Book Antiqua"/>
            </a:endParaRPr>
          </a:p>
        </p:txBody>
      </p:sp>
      <p:sp>
        <p:nvSpPr>
          <p:cNvPr id="204" name="Google Shape;204;p32"/>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05" name="Google Shape;205;p32"/>
          <p:cNvSpPr txBox="1"/>
          <p:nvPr>
            <p:ph type="title"/>
          </p:nvPr>
        </p:nvSpPr>
        <p:spPr>
          <a:xfrm>
            <a:off x="327544" y="1464249"/>
            <a:ext cx="8229300" cy="4857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chemeClr val="dk1"/>
              </a:buClr>
              <a:buSzPts val="1100"/>
              <a:buNone/>
            </a:pPr>
            <a:r>
              <a:rPr b="1" lang="en-US" sz="2900" u="sng">
                <a:latin typeface="Times New Roman"/>
                <a:ea typeface="Times New Roman"/>
                <a:cs typeface="Times New Roman"/>
                <a:sym typeface="Times New Roman"/>
              </a:rPr>
              <a:t>Architecture of Proposed System</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idx="1" type="body"/>
          </p:nvPr>
        </p:nvSpPr>
        <p:spPr>
          <a:xfrm>
            <a:off x="113200" y="1663200"/>
            <a:ext cx="8887200" cy="51948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1000"/>
              </a:spcBef>
              <a:spcAft>
                <a:spcPts val="0"/>
              </a:spcAft>
              <a:buSzPts val="1800"/>
              <a:buNone/>
            </a:pPr>
            <a:r>
              <a:rPr lang="en-US">
                <a:latin typeface="Times New Roman"/>
                <a:ea typeface="Times New Roman"/>
                <a:cs typeface="Times New Roman"/>
                <a:sym typeface="Times New Roman"/>
              </a:rPr>
              <a:t>DEPARTMENT OF COMPUTER SCIENCE &amp;                 ENGINEERING</a:t>
            </a:r>
            <a:endParaRPr>
              <a:latin typeface="Times New Roman"/>
              <a:ea typeface="Times New Roman"/>
              <a:cs typeface="Times New Roman"/>
              <a:sym typeface="Times New Roman"/>
            </a:endParaRPr>
          </a:p>
          <a:p>
            <a:pPr indent="0" lvl="0" marL="0" rtl="0" algn="ctr">
              <a:lnSpc>
                <a:spcPct val="90000"/>
              </a:lnSpc>
              <a:spcBef>
                <a:spcPts val="1000"/>
              </a:spcBef>
              <a:spcAft>
                <a:spcPts val="0"/>
              </a:spcAft>
              <a:buSzPts val="1800"/>
              <a:buNone/>
            </a:pPr>
            <a:r>
              <a:rPr lang="en-US"/>
              <a:t> </a:t>
            </a:r>
            <a:r>
              <a:rPr lang="en-US" sz="2100">
                <a:latin typeface="Times New Roman"/>
                <a:ea typeface="Times New Roman"/>
                <a:cs typeface="Times New Roman"/>
                <a:sym typeface="Times New Roman"/>
              </a:rPr>
              <a:t>Vision of the Department</a:t>
            </a:r>
            <a:endParaRPr sz="21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US" sz="1700">
                <a:latin typeface="Times New Roman"/>
                <a:ea typeface="Times New Roman"/>
                <a:cs typeface="Times New Roman"/>
                <a:sym typeface="Times New Roman"/>
              </a:rPr>
              <a:t>C</a:t>
            </a:r>
            <a:r>
              <a:rPr lang="en-US" sz="1800">
                <a:latin typeface="Times New Roman"/>
                <a:ea typeface="Times New Roman"/>
                <a:cs typeface="Times New Roman"/>
                <a:sym typeface="Times New Roman"/>
              </a:rPr>
              <a:t>reating eminent and ethical leaders in the domain of Computational Sciences through quality</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US" sz="1800">
                <a:latin typeface="Times New Roman"/>
                <a:ea typeface="Times New Roman"/>
                <a:cs typeface="Times New Roman"/>
                <a:sym typeface="Times New Roman"/>
              </a:rPr>
              <a:t>professional education with a focus on holistic learning and excellence.</a:t>
            </a:r>
            <a:endParaRPr sz="18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1100"/>
              <a:buFont typeface="Arial"/>
              <a:buNone/>
            </a:pPr>
            <a:r>
              <a:rPr lang="en-US" sz="1800">
                <a:latin typeface="Times New Roman"/>
                <a:ea typeface="Times New Roman"/>
                <a:cs typeface="Times New Roman"/>
                <a:sym typeface="Times New Roman"/>
              </a:rPr>
              <a:t>   </a:t>
            </a:r>
            <a:r>
              <a:rPr lang="en-US" sz="2100">
                <a:latin typeface="Times New Roman"/>
                <a:ea typeface="Times New Roman"/>
                <a:cs typeface="Times New Roman"/>
                <a:sym typeface="Times New Roman"/>
              </a:rPr>
              <a:t>Mission of the Department</a:t>
            </a:r>
            <a:endParaRPr sz="2100">
              <a:latin typeface="Times New Roman"/>
              <a:ea typeface="Times New Roman"/>
              <a:cs typeface="Times New Roman"/>
              <a:sym typeface="Times New Roman"/>
            </a:endParaRPr>
          </a:p>
          <a:p>
            <a:pPr indent="-336550" lvl="0" marL="457200" rtl="0" algn="l">
              <a:lnSpc>
                <a:spcPct val="90000"/>
              </a:lnSpc>
              <a:spcBef>
                <a:spcPts val="1000"/>
              </a:spcBef>
              <a:spcAft>
                <a:spcPts val="0"/>
              </a:spcAft>
              <a:buSzPts val="1700"/>
              <a:buFont typeface="Times New Roman"/>
              <a:buChar char="•"/>
            </a:pPr>
            <a:r>
              <a:rPr lang="en-US" sz="1700">
                <a:latin typeface="Times New Roman"/>
                <a:ea typeface="Times New Roman"/>
                <a:cs typeface="Times New Roman"/>
                <a:sym typeface="Times New Roman"/>
              </a:rPr>
              <a:t>To create technically competent and ethically conscious graduates in the field of Computer</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US" sz="1700">
                <a:latin typeface="Times New Roman"/>
                <a:ea typeface="Times New Roman"/>
                <a:cs typeface="Times New Roman"/>
                <a:sym typeface="Times New Roman"/>
              </a:rPr>
              <a:t>         Science and Engineering by encouraging holistic learning and excellence.</a:t>
            </a:r>
            <a:endParaRPr sz="1700">
              <a:latin typeface="Times New Roman"/>
              <a:ea typeface="Times New Roman"/>
              <a:cs typeface="Times New Roman"/>
              <a:sym typeface="Times New Roman"/>
            </a:endParaRPr>
          </a:p>
          <a:p>
            <a:pPr indent="-336550" lvl="0" marL="457200" rtl="0" algn="l">
              <a:lnSpc>
                <a:spcPct val="90000"/>
              </a:lnSpc>
              <a:spcBef>
                <a:spcPts val="1000"/>
              </a:spcBef>
              <a:spcAft>
                <a:spcPts val="0"/>
              </a:spcAft>
              <a:buSzPts val="1700"/>
              <a:buFont typeface="Times New Roman"/>
              <a:buChar char="•"/>
            </a:pPr>
            <a:r>
              <a:rPr lang="en-US" sz="1700">
                <a:latin typeface="Times New Roman"/>
                <a:ea typeface="Times New Roman"/>
                <a:cs typeface="Times New Roman"/>
                <a:sym typeface="Times New Roman"/>
              </a:rPr>
              <a:t>To prepare students for careers in Industry, Academia and the Government.</a:t>
            </a:r>
            <a:endParaRPr sz="1700">
              <a:latin typeface="Times New Roman"/>
              <a:ea typeface="Times New Roman"/>
              <a:cs typeface="Times New Roman"/>
              <a:sym typeface="Times New Roman"/>
            </a:endParaRPr>
          </a:p>
          <a:p>
            <a:pPr indent="-336550" lvl="0" marL="457200" rtl="0" algn="l">
              <a:lnSpc>
                <a:spcPct val="9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To instill Entrepreneurial Orientation and research motivation among the students of the</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US" sz="1700">
                <a:latin typeface="Times New Roman"/>
                <a:ea typeface="Times New Roman"/>
                <a:cs typeface="Times New Roman"/>
                <a:sym typeface="Times New Roman"/>
              </a:rPr>
              <a:t>         department.</a:t>
            </a:r>
            <a:endParaRPr sz="1700">
              <a:latin typeface="Times New Roman"/>
              <a:ea typeface="Times New Roman"/>
              <a:cs typeface="Times New Roman"/>
              <a:sym typeface="Times New Roman"/>
            </a:endParaRPr>
          </a:p>
          <a:p>
            <a:pPr indent="-336550" lvl="0" marL="457200" rtl="0" algn="l">
              <a:lnSpc>
                <a:spcPct val="90000"/>
              </a:lnSpc>
              <a:spcBef>
                <a:spcPts val="1000"/>
              </a:spcBef>
              <a:spcAft>
                <a:spcPts val="0"/>
              </a:spcAft>
              <a:buSzPts val="1700"/>
              <a:buFont typeface="Times New Roman"/>
              <a:buChar char="•"/>
            </a:pPr>
            <a:r>
              <a:rPr lang="en-US" sz="1700">
                <a:latin typeface="Times New Roman"/>
                <a:ea typeface="Times New Roman"/>
                <a:cs typeface="Times New Roman"/>
                <a:sym typeface="Times New Roman"/>
              </a:rPr>
              <a:t>To emerge as a leader in education in the region by encouraging teaching, learning, industry</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US" sz="1700">
                <a:latin typeface="Times New Roman"/>
                <a:ea typeface="Times New Roman"/>
                <a:cs typeface="Times New Roman"/>
                <a:sym typeface="Times New Roman"/>
              </a:rPr>
              <a:t>         and societal connect.</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t/>
            </a:r>
            <a:endParaRPr sz="13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600">
              <a:latin typeface="Times New Roman"/>
              <a:ea typeface="Times New Roman"/>
              <a:cs typeface="Times New Roman"/>
              <a:sym typeface="Times New Roman"/>
            </a:endParaRPr>
          </a:p>
        </p:txBody>
      </p:sp>
      <p:sp>
        <p:nvSpPr>
          <p:cNvPr id="93" name="Google Shape;93;p15"/>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11" name="Google Shape;211;p33"/>
          <p:cNvSpPr txBox="1"/>
          <p:nvPr>
            <p:ph type="title"/>
          </p:nvPr>
        </p:nvSpPr>
        <p:spPr>
          <a:xfrm>
            <a:off x="327544" y="1464249"/>
            <a:ext cx="8229300" cy="4857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chemeClr val="dk1"/>
              </a:buClr>
              <a:buSzPts val="1100"/>
              <a:buNone/>
            </a:pPr>
            <a:r>
              <a:rPr b="1" lang="en-US" sz="2900" u="sng">
                <a:latin typeface="Times New Roman"/>
                <a:ea typeface="Times New Roman"/>
                <a:cs typeface="Times New Roman"/>
                <a:sym typeface="Times New Roman"/>
              </a:rPr>
              <a:t>Architecture of Proposed System</a:t>
            </a:r>
            <a:endParaRPr>
              <a:latin typeface="Times New Roman"/>
              <a:ea typeface="Times New Roman"/>
              <a:cs typeface="Times New Roman"/>
              <a:sym typeface="Times New Roman"/>
            </a:endParaRPr>
          </a:p>
        </p:txBody>
      </p:sp>
      <p:pic>
        <p:nvPicPr>
          <p:cNvPr id="212" name="Google Shape;212;p33"/>
          <p:cNvPicPr preferRelativeResize="0"/>
          <p:nvPr/>
        </p:nvPicPr>
        <p:blipFill rotWithShape="1">
          <a:blip r:embed="rId3">
            <a:alphaModFix/>
          </a:blip>
          <a:srcRect b="0" l="0" r="0" t="0"/>
          <a:stretch/>
        </p:blipFill>
        <p:spPr>
          <a:xfrm>
            <a:off x="732000" y="2005100"/>
            <a:ext cx="7679975" cy="4707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idx="1" type="body"/>
          </p:nvPr>
        </p:nvSpPr>
        <p:spPr>
          <a:xfrm>
            <a:off x="457350" y="2516973"/>
            <a:ext cx="8229300" cy="3968400"/>
          </a:xfrm>
          <a:prstGeom prst="rect">
            <a:avLst/>
          </a:prstGeom>
          <a:noFill/>
          <a:ln>
            <a:noFill/>
          </a:ln>
        </p:spPr>
        <p:txBody>
          <a:bodyPr anchorCtr="0" anchor="t" bIns="0" lIns="0" spcFirstLastPara="1" rIns="0" wrap="square" tIns="0">
            <a:noAutofit/>
          </a:bodyPr>
          <a:lstStyle/>
          <a:p>
            <a:pPr indent="0" lvl="0" marL="241300" rtl="0" algn="l">
              <a:lnSpc>
                <a:spcPct val="100000"/>
              </a:lnSpc>
              <a:spcBef>
                <a:spcPts val="0"/>
              </a:spcBef>
              <a:spcAft>
                <a:spcPts val="0"/>
              </a:spcAft>
              <a:buClr>
                <a:schemeClr val="dk1"/>
              </a:buClr>
              <a:buSzPts val="2600"/>
              <a:buFont typeface="Arial"/>
              <a:buNone/>
            </a:pPr>
            <a:r>
              <a:rPr lang="en-US" sz="3200">
                <a:latin typeface="Book Antiqua"/>
                <a:ea typeface="Book Antiqua"/>
                <a:cs typeface="Book Antiqua"/>
                <a:sym typeface="Book Antiqua"/>
              </a:rPr>
              <a:t>Hardware Requirements:</a:t>
            </a:r>
            <a:endParaRPr sz="3200">
              <a:latin typeface="Book Antiqua"/>
              <a:ea typeface="Book Antiqua"/>
              <a:cs typeface="Book Antiqua"/>
              <a:sym typeface="Book Antiqua"/>
            </a:endParaRPr>
          </a:p>
          <a:p>
            <a:pPr indent="-342900" lvl="0" marL="457200" rtl="0" algn="l">
              <a:spcBef>
                <a:spcPts val="1000"/>
              </a:spcBef>
              <a:spcAft>
                <a:spcPts val="0"/>
              </a:spcAft>
              <a:buClr>
                <a:srgbClr val="0070C0"/>
              </a:buClr>
              <a:buSzPts val="1800"/>
              <a:buFont typeface="Book Antiqua"/>
              <a:buAutoNum type="arabicPeriod"/>
            </a:pPr>
            <a:r>
              <a:rPr lang="en-US" sz="1800">
                <a:solidFill>
                  <a:srgbClr val="0070C0"/>
                </a:solidFill>
                <a:latin typeface="Book Antiqua"/>
                <a:ea typeface="Book Antiqua"/>
                <a:cs typeface="Book Antiqua"/>
                <a:sym typeface="Book Antiqua"/>
              </a:rPr>
              <a:t>Server:Multi-core processor,8GB RAM,Sufficient storage.</a:t>
            </a:r>
            <a:endParaRPr sz="1800">
              <a:solidFill>
                <a:srgbClr val="0070C0"/>
              </a:solidFill>
              <a:latin typeface="Book Antiqua"/>
              <a:ea typeface="Book Antiqua"/>
              <a:cs typeface="Book Antiqua"/>
              <a:sym typeface="Book Antiqua"/>
            </a:endParaRPr>
          </a:p>
          <a:p>
            <a:pPr indent="-342900" lvl="0" marL="457200" rtl="0" algn="l">
              <a:spcBef>
                <a:spcPts val="1000"/>
              </a:spcBef>
              <a:spcAft>
                <a:spcPts val="0"/>
              </a:spcAft>
              <a:buClr>
                <a:srgbClr val="0070C0"/>
              </a:buClr>
              <a:buSzPts val="1800"/>
              <a:buFont typeface="Book Antiqua"/>
              <a:buAutoNum type="arabicPeriod"/>
            </a:pPr>
            <a:r>
              <a:rPr lang="en-US" sz="1800">
                <a:solidFill>
                  <a:srgbClr val="0070C0"/>
                </a:solidFill>
                <a:latin typeface="Book Antiqua"/>
                <a:ea typeface="Book Antiqua"/>
                <a:cs typeface="Book Antiqua"/>
                <a:sym typeface="Book Antiqua"/>
              </a:rPr>
              <a:t>Network:Capable of faster download and upload.</a:t>
            </a:r>
            <a:endParaRPr sz="1800">
              <a:solidFill>
                <a:srgbClr val="0070C0"/>
              </a:solidFill>
              <a:latin typeface="Book Antiqua"/>
              <a:ea typeface="Book Antiqua"/>
              <a:cs typeface="Book Antiqua"/>
              <a:sym typeface="Book Antiqua"/>
            </a:endParaRPr>
          </a:p>
          <a:p>
            <a:pPr indent="0" lvl="0" marL="114300" rtl="0" algn="l">
              <a:lnSpc>
                <a:spcPct val="90000"/>
              </a:lnSpc>
              <a:spcBef>
                <a:spcPts val="1000"/>
              </a:spcBef>
              <a:spcAft>
                <a:spcPts val="0"/>
              </a:spcAft>
              <a:buSzPts val="1800"/>
              <a:buNone/>
            </a:pPr>
            <a:r>
              <a:t/>
            </a:r>
            <a:endParaRPr sz="1800">
              <a:solidFill>
                <a:srgbClr val="0070C0"/>
              </a:solidFill>
              <a:latin typeface="Book Antiqua"/>
              <a:ea typeface="Book Antiqua"/>
              <a:cs typeface="Book Antiqua"/>
              <a:sym typeface="Book Antiqua"/>
            </a:endParaRPr>
          </a:p>
          <a:p>
            <a:pPr indent="0" lvl="0" marL="241300" rtl="0" algn="l">
              <a:lnSpc>
                <a:spcPct val="100000"/>
              </a:lnSpc>
              <a:spcBef>
                <a:spcPts val="0"/>
              </a:spcBef>
              <a:spcAft>
                <a:spcPts val="0"/>
              </a:spcAft>
              <a:buSzPts val="2600"/>
              <a:buNone/>
            </a:pPr>
            <a:r>
              <a:rPr lang="en-US" sz="3200">
                <a:latin typeface="Book Antiqua"/>
                <a:ea typeface="Book Antiqua"/>
                <a:cs typeface="Book Antiqua"/>
                <a:sym typeface="Book Antiqua"/>
              </a:rPr>
              <a:t>Software Requirements:</a:t>
            </a:r>
            <a:endParaRPr sz="3200">
              <a:latin typeface="Book Antiqua"/>
              <a:ea typeface="Book Antiqua"/>
              <a:cs typeface="Book Antiqua"/>
              <a:sym typeface="Book Antiqua"/>
            </a:endParaRPr>
          </a:p>
          <a:p>
            <a:pPr indent="-342900" lvl="0" marL="457200" rtl="0" algn="l">
              <a:lnSpc>
                <a:spcPct val="100000"/>
              </a:lnSpc>
              <a:spcBef>
                <a:spcPts val="0"/>
              </a:spcBef>
              <a:spcAft>
                <a:spcPts val="0"/>
              </a:spcAft>
              <a:buClr>
                <a:srgbClr val="0070C0"/>
              </a:buClr>
              <a:buSzPts val="1800"/>
              <a:buFont typeface="Book Antiqua"/>
              <a:buAutoNum type="arabicPeriod"/>
            </a:pPr>
            <a:r>
              <a:rPr lang="en-US" sz="1800">
                <a:solidFill>
                  <a:srgbClr val="0070C0"/>
                </a:solidFill>
                <a:latin typeface="Book Antiqua"/>
                <a:ea typeface="Book Antiqua"/>
                <a:cs typeface="Book Antiqua"/>
                <a:sym typeface="Book Antiqua"/>
              </a:rPr>
              <a:t>Operating System:Windows 10/11</a:t>
            </a:r>
            <a:endParaRPr sz="1800">
              <a:solidFill>
                <a:srgbClr val="0070C0"/>
              </a:solidFill>
              <a:latin typeface="Book Antiqua"/>
              <a:ea typeface="Book Antiqua"/>
              <a:cs typeface="Book Antiqua"/>
              <a:sym typeface="Book Antiqua"/>
            </a:endParaRPr>
          </a:p>
          <a:p>
            <a:pPr indent="-342900" lvl="0" marL="457200" rtl="0" algn="l">
              <a:lnSpc>
                <a:spcPct val="100000"/>
              </a:lnSpc>
              <a:spcBef>
                <a:spcPts val="0"/>
              </a:spcBef>
              <a:spcAft>
                <a:spcPts val="0"/>
              </a:spcAft>
              <a:buClr>
                <a:srgbClr val="0070C0"/>
              </a:buClr>
              <a:buSzPts val="1800"/>
              <a:buFont typeface="Book Antiqua"/>
              <a:buAutoNum type="arabicPeriod"/>
            </a:pPr>
            <a:r>
              <a:rPr lang="en-US" sz="1800">
                <a:solidFill>
                  <a:srgbClr val="0070C0"/>
                </a:solidFill>
                <a:latin typeface="Book Antiqua"/>
                <a:ea typeface="Book Antiqua"/>
                <a:cs typeface="Book Antiqua"/>
                <a:sym typeface="Book Antiqua"/>
              </a:rPr>
              <a:t>Front-End: HTML, CSS, JavaScript</a:t>
            </a:r>
            <a:endParaRPr sz="1800">
              <a:solidFill>
                <a:srgbClr val="0070C0"/>
              </a:solidFill>
              <a:latin typeface="Book Antiqua"/>
              <a:ea typeface="Book Antiqua"/>
              <a:cs typeface="Book Antiqua"/>
              <a:sym typeface="Book Antiqua"/>
            </a:endParaRPr>
          </a:p>
          <a:p>
            <a:pPr indent="-342900" lvl="0" marL="457200" rtl="0" algn="l">
              <a:lnSpc>
                <a:spcPct val="100000"/>
              </a:lnSpc>
              <a:spcBef>
                <a:spcPts val="0"/>
              </a:spcBef>
              <a:spcAft>
                <a:spcPts val="0"/>
              </a:spcAft>
              <a:buClr>
                <a:srgbClr val="0070C0"/>
              </a:buClr>
              <a:buSzPts val="1800"/>
              <a:buFont typeface="Book Antiqua"/>
              <a:buAutoNum type="arabicPeriod"/>
            </a:pPr>
            <a:r>
              <a:rPr lang="en-US" sz="1800">
                <a:solidFill>
                  <a:srgbClr val="0070C0"/>
                </a:solidFill>
                <a:latin typeface="Book Antiqua"/>
                <a:ea typeface="Book Antiqua"/>
                <a:cs typeface="Book Antiqua"/>
                <a:sym typeface="Book Antiqua"/>
              </a:rPr>
              <a:t>Back-End: Python</a:t>
            </a:r>
            <a:endParaRPr sz="1800">
              <a:solidFill>
                <a:srgbClr val="0070C0"/>
              </a:solidFill>
              <a:latin typeface="Book Antiqua"/>
              <a:ea typeface="Book Antiqua"/>
              <a:cs typeface="Book Antiqua"/>
              <a:sym typeface="Book Antiqua"/>
            </a:endParaRPr>
          </a:p>
          <a:p>
            <a:pPr indent="0" lvl="0" marL="0" rtl="0" algn="l">
              <a:lnSpc>
                <a:spcPct val="100000"/>
              </a:lnSpc>
              <a:spcBef>
                <a:spcPts val="0"/>
              </a:spcBef>
              <a:spcAft>
                <a:spcPts val="0"/>
              </a:spcAft>
              <a:buSzPts val="2600"/>
              <a:buNone/>
            </a:pPr>
            <a:r>
              <a:t/>
            </a:r>
            <a:endParaRPr sz="1800">
              <a:solidFill>
                <a:srgbClr val="0070C0"/>
              </a:solidFill>
              <a:latin typeface="Book Antiqua"/>
              <a:ea typeface="Book Antiqua"/>
              <a:cs typeface="Book Antiqua"/>
              <a:sym typeface="Book Antiqua"/>
            </a:endParaRPr>
          </a:p>
          <a:p>
            <a:pPr indent="0" lvl="0" marL="0" rtl="0" algn="l">
              <a:lnSpc>
                <a:spcPct val="100000"/>
              </a:lnSpc>
              <a:spcBef>
                <a:spcPts val="0"/>
              </a:spcBef>
              <a:spcAft>
                <a:spcPts val="0"/>
              </a:spcAft>
              <a:buSzPts val="2600"/>
              <a:buNone/>
            </a:pPr>
            <a:r>
              <a:t/>
            </a:r>
            <a:endParaRPr sz="1800"/>
          </a:p>
          <a:p>
            <a:pPr indent="0" lvl="0" marL="241300" rtl="0" algn="l">
              <a:lnSpc>
                <a:spcPct val="100000"/>
              </a:lnSpc>
              <a:spcBef>
                <a:spcPts val="0"/>
              </a:spcBef>
              <a:spcAft>
                <a:spcPts val="0"/>
              </a:spcAft>
              <a:buClr>
                <a:schemeClr val="dk1"/>
              </a:buClr>
              <a:buSzPts val="2600"/>
              <a:buFont typeface="Arial"/>
              <a:buNone/>
            </a:pPr>
            <a:r>
              <a:t/>
            </a:r>
            <a:endParaRPr sz="1800"/>
          </a:p>
          <a:p>
            <a:pPr indent="0" lvl="0" marL="114300" rtl="0" algn="l">
              <a:lnSpc>
                <a:spcPct val="90000"/>
              </a:lnSpc>
              <a:spcBef>
                <a:spcPts val="1000"/>
              </a:spcBef>
              <a:spcAft>
                <a:spcPts val="0"/>
              </a:spcAft>
              <a:buSzPts val="1800"/>
              <a:buNone/>
            </a:pPr>
            <a:r>
              <a:t/>
            </a:r>
            <a:endParaRPr sz="1800"/>
          </a:p>
        </p:txBody>
      </p:sp>
      <p:sp>
        <p:nvSpPr>
          <p:cNvPr id="218" name="Google Shape;218;p34"/>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19" name="Google Shape;219;p34"/>
          <p:cNvSpPr txBox="1"/>
          <p:nvPr>
            <p:ph type="title"/>
          </p:nvPr>
        </p:nvSpPr>
        <p:spPr>
          <a:xfrm>
            <a:off x="327544" y="1464249"/>
            <a:ext cx="8229300" cy="4857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chemeClr val="dk1"/>
              </a:buClr>
              <a:buSzPts val="1100"/>
              <a:buNone/>
            </a:pPr>
            <a:r>
              <a:rPr b="1" lang="en-US" sz="2900" u="sng">
                <a:latin typeface="Times New Roman"/>
                <a:ea typeface="Times New Roman"/>
                <a:cs typeface="Times New Roman"/>
                <a:sym typeface="Times New Roman"/>
              </a:rPr>
              <a:t>Hardware Software Requirements</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idx="1" type="body"/>
          </p:nvPr>
        </p:nvSpPr>
        <p:spPr>
          <a:xfrm>
            <a:off x="457200" y="2157412"/>
            <a:ext cx="8229240" cy="3968347"/>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lang="en-US" sz="2400">
                <a:solidFill>
                  <a:srgbClr val="0070C0"/>
                </a:solidFill>
              </a:rPr>
              <a:t>This </a:t>
            </a:r>
            <a:r>
              <a:rPr lang="en-US" sz="2400">
                <a:solidFill>
                  <a:srgbClr val="0070C0"/>
                </a:solidFill>
              </a:rPr>
              <a:t>project is proposed to help users to discover new movies based on their personal preferences and past viewing history. With the vast amount of movies available today, it can be overwhelming for users to sift through all the options to find something they will enjoy. Movie recommendation systems use algorithms to analyze a user's viewing history, preferences, and behavior to provide personalized movie recommendations. This can save users time and help them discover new movies that they may have never found on their own.</a:t>
            </a:r>
            <a:endParaRPr sz="2400">
              <a:solidFill>
                <a:srgbClr val="0070C0"/>
              </a:solidFill>
            </a:endParaRPr>
          </a:p>
        </p:txBody>
      </p:sp>
      <p:sp>
        <p:nvSpPr>
          <p:cNvPr id="225" name="Google Shape;225;p35"/>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26" name="Google Shape;226;p35"/>
          <p:cNvSpPr txBox="1"/>
          <p:nvPr>
            <p:ph type="title"/>
          </p:nvPr>
        </p:nvSpPr>
        <p:spPr>
          <a:xfrm>
            <a:off x="327544" y="1464249"/>
            <a:ext cx="8229300" cy="4857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chemeClr val="dk1"/>
              </a:buClr>
              <a:buSzPts val="1100"/>
              <a:buNone/>
            </a:pPr>
            <a:r>
              <a:rPr b="1" lang="en-US" sz="2900" u="sng">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457200" y="809751"/>
            <a:ext cx="8229300" cy="15447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solidFill>
                  <a:srgbClr val="000000"/>
                </a:solidFill>
                <a:latin typeface="Times New Roman"/>
                <a:ea typeface="Times New Roman"/>
                <a:cs typeface="Times New Roman"/>
                <a:sym typeface="Times New Roman"/>
              </a:rPr>
              <a:t>References</a:t>
            </a:r>
            <a:endParaRPr>
              <a:solidFill>
                <a:srgbClr val="000000"/>
              </a:solidFill>
              <a:latin typeface="Times New Roman"/>
              <a:ea typeface="Times New Roman"/>
              <a:cs typeface="Times New Roman"/>
              <a:sym typeface="Times New Roman"/>
            </a:endParaRPr>
          </a:p>
        </p:txBody>
      </p:sp>
      <p:sp>
        <p:nvSpPr>
          <p:cNvPr id="232" name="Google Shape;232;p36"/>
          <p:cNvSpPr txBox="1"/>
          <p:nvPr>
            <p:ph idx="1" type="body"/>
          </p:nvPr>
        </p:nvSpPr>
        <p:spPr>
          <a:xfrm>
            <a:off x="457200" y="2057750"/>
            <a:ext cx="8433300" cy="4602000"/>
          </a:xfrm>
          <a:prstGeom prst="rect">
            <a:avLst/>
          </a:prstGeom>
          <a:noFill/>
          <a:ln>
            <a:noFill/>
          </a:ln>
        </p:spPr>
        <p:txBody>
          <a:bodyPr anchorCtr="0" anchor="t" bIns="0" lIns="0" spcFirstLastPara="1" rIns="0" wrap="square" tIns="0">
            <a:noAutofit/>
          </a:bodyPr>
          <a:lstStyle/>
          <a:p>
            <a:pPr indent="0" lvl="0" marL="0" rtl="0" algn="just">
              <a:lnSpc>
                <a:spcPct val="100000"/>
              </a:lnSpc>
              <a:spcBef>
                <a:spcPts val="1000"/>
              </a:spcBef>
              <a:spcAft>
                <a:spcPts val="0"/>
              </a:spcAft>
              <a:buClr>
                <a:schemeClr val="dk1"/>
              </a:buClr>
              <a:buSzPts val="2000"/>
              <a:buNone/>
            </a:pPr>
            <a:r>
              <a:rPr lang="en-US" sz="1800">
                <a:latin typeface="Times New Roman"/>
                <a:ea typeface="Times New Roman"/>
                <a:cs typeface="Times New Roman"/>
                <a:sym typeface="Times New Roman"/>
              </a:rPr>
              <a:t>[1]https://ieeexplore.ieee.org/document/8311601</a:t>
            </a:r>
            <a:endParaRPr sz="1800">
              <a:latin typeface="Book Antiqua"/>
              <a:ea typeface="Book Antiqua"/>
              <a:cs typeface="Book Antiqua"/>
              <a:sym typeface="Book Antiqua"/>
            </a:endParaRPr>
          </a:p>
          <a:p>
            <a:pPr indent="0" lvl="0" marL="0" rtl="0" algn="just">
              <a:lnSpc>
                <a:spcPct val="100000"/>
              </a:lnSpc>
              <a:spcBef>
                <a:spcPts val="1000"/>
              </a:spcBef>
              <a:spcAft>
                <a:spcPts val="0"/>
              </a:spcAft>
              <a:buClr>
                <a:schemeClr val="dk1"/>
              </a:buClr>
              <a:buSzPts val="2000"/>
              <a:buNone/>
            </a:pPr>
            <a:r>
              <a:rPr lang="en-US" sz="1800">
                <a:latin typeface="Times New Roman"/>
                <a:ea typeface="Times New Roman"/>
                <a:cs typeface="Times New Roman"/>
                <a:sym typeface="Times New Roman"/>
              </a:rPr>
              <a:t>[2]https://ieeexplore.ieee.org/document/9155879</a:t>
            </a:r>
            <a:endParaRPr sz="1800">
              <a:latin typeface="Book Antiqua"/>
              <a:ea typeface="Book Antiqua"/>
              <a:cs typeface="Book Antiqua"/>
              <a:sym typeface="Book Antiqua"/>
            </a:endParaRPr>
          </a:p>
          <a:p>
            <a:pPr indent="0" lvl="0" marL="0" rtl="0" algn="just">
              <a:lnSpc>
                <a:spcPct val="100000"/>
              </a:lnSpc>
              <a:spcBef>
                <a:spcPts val="1000"/>
              </a:spcBef>
              <a:spcAft>
                <a:spcPts val="0"/>
              </a:spcAft>
              <a:buClr>
                <a:schemeClr val="dk1"/>
              </a:buClr>
              <a:buSzPts val="2000"/>
              <a:buNone/>
            </a:pPr>
            <a:r>
              <a:rPr lang="en-US" sz="1700">
                <a:latin typeface="Book Antiqua"/>
                <a:ea typeface="Book Antiqua"/>
                <a:cs typeface="Book Antiqua"/>
                <a:sym typeface="Book Antiqua"/>
              </a:rPr>
              <a:t>[3]https://ieeexplore.ieee.org/document/9077803</a:t>
            </a:r>
            <a:endParaRPr sz="1700">
              <a:latin typeface="Book Antiqua"/>
              <a:ea typeface="Book Antiqua"/>
              <a:cs typeface="Book Antiqua"/>
              <a:sym typeface="Book Antiqua"/>
            </a:endParaRPr>
          </a:p>
          <a:p>
            <a:pPr indent="0" lvl="0" marL="0" rtl="0" algn="just">
              <a:lnSpc>
                <a:spcPct val="100000"/>
              </a:lnSpc>
              <a:spcBef>
                <a:spcPts val="1000"/>
              </a:spcBef>
              <a:spcAft>
                <a:spcPts val="0"/>
              </a:spcAft>
              <a:buClr>
                <a:schemeClr val="dk1"/>
              </a:buClr>
              <a:buSzPts val="2000"/>
              <a:buNone/>
            </a:pPr>
            <a:r>
              <a:rPr lang="en-US" sz="1800">
                <a:latin typeface="Times New Roman"/>
                <a:ea typeface="Times New Roman"/>
                <a:cs typeface="Times New Roman"/>
                <a:sym typeface="Times New Roman"/>
              </a:rPr>
              <a:t>[4]GeeksforGeeks. </a:t>
            </a:r>
            <a:r>
              <a:rPr lang="en-US" sz="1800" u="sng">
                <a:solidFill>
                  <a:schemeClr val="hlink"/>
                </a:solidFill>
                <a:latin typeface="Times New Roman"/>
                <a:ea typeface="Times New Roman"/>
                <a:cs typeface="Times New Roman"/>
                <a:sym typeface="Times New Roman"/>
                <a:hlinkClick r:id="rId3"/>
              </a:rPr>
              <a:t>https://www.geeksforgeeks.org</a:t>
            </a:r>
            <a:endParaRPr sz="1800">
              <a:latin typeface="Times New Roman"/>
              <a:ea typeface="Times New Roman"/>
              <a:cs typeface="Times New Roman"/>
              <a:sym typeface="Times New Roman"/>
            </a:endParaRPr>
          </a:p>
          <a:p>
            <a:pPr indent="-228600" lvl="0" marL="228600" rtl="0" algn="just">
              <a:lnSpc>
                <a:spcPct val="100000"/>
              </a:lnSpc>
              <a:spcBef>
                <a:spcPts val="1000"/>
              </a:spcBef>
              <a:spcAft>
                <a:spcPts val="0"/>
              </a:spcAft>
              <a:buClr>
                <a:schemeClr val="dk1"/>
              </a:buClr>
              <a:buSzPts val="2000"/>
              <a:buNone/>
            </a:pPr>
            <a:r>
              <a:rPr lang="en-US" sz="1800">
                <a:latin typeface="Times New Roman"/>
                <a:ea typeface="Times New Roman"/>
                <a:cs typeface="Times New Roman"/>
                <a:sym typeface="Times New Roman"/>
              </a:rPr>
              <a:t>[5] Stackoverflow. </a:t>
            </a:r>
            <a:r>
              <a:rPr lang="en-US" sz="1800" u="sng">
                <a:solidFill>
                  <a:schemeClr val="hlink"/>
                </a:solidFill>
                <a:latin typeface="Times New Roman"/>
                <a:ea typeface="Times New Roman"/>
                <a:cs typeface="Times New Roman"/>
                <a:sym typeface="Times New Roman"/>
                <a:hlinkClick r:id="rId4"/>
              </a:rPr>
              <a:t>https://stackoverflow.com/i</a:t>
            </a:r>
            <a:r>
              <a:rPr lang="en-US" sz="1800">
                <a:latin typeface="Times New Roman"/>
                <a:ea typeface="Times New Roman"/>
                <a:cs typeface="Times New Roman"/>
                <a:sym typeface="Times New Roman"/>
              </a:rPr>
              <a:t>.</a:t>
            </a:r>
            <a:endParaRPr/>
          </a:p>
          <a:p>
            <a:pPr indent="-228600" lvl="0" marL="228600" rtl="0" algn="just">
              <a:lnSpc>
                <a:spcPct val="100000"/>
              </a:lnSpc>
              <a:spcBef>
                <a:spcPts val="1000"/>
              </a:spcBef>
              <a:spcAft>
                <a:spcPts val="0"/>
              </a:spcAft>
              <a:buClr>
                <a:schemeClr val="dk1"/>
              </a:buClr>
              <a:buSzPts val="2000"/>
              <a:buNone/>
            </a:pPr>
            <a:r>
              <a:rPr lang="en-US" sz="1800">
                <a:latin typeface="Times New Roman"/>
                <a:ea typeface="Times New Roman"/>
                <a:cs typeface="Times New Roman"/>
                <a:sym typeface="Times New Roman"/>
              </a:rPr>
              <a:t>[6]Building web application with flutter. </a:t>
            </a:r>
            <a:r>
              <a:rPr lang="en-US" sz="1800" u="sng">
                <a:solidFill>
                  <a:schemeClr val="hlink"/>
                </a:solidFill>
                <a:latin typeface="Times New Roman"/>
                <a:ea typeface="Times New Roman"/>
                <a:cs typeface="Times New Roman"/>
                <a:sym typeface="Times New Roman"/>
                <a:hlinkClick r:id="rId5"/>
              </a:rPr>
              <a:t>https://docs.flutter.dev/get-started/web</a:t>
            </a:r>
            <a:endParaRPr sz="1800">
              <a:latin typeface="Times New Roman"/>
              <a:ea typeface="Times New Roman"/>
              <a:cs typeface="Times New Roman"/>
              <a:sym typeface="Times New Roman"/>
            </a:endParaRPr>
          </a:p>
          <a:p>
            <a:pPr indent="-228600" lvl="0" marL="228600" rtl="0" algn="just">
              <a:lnSpc>
                <a:spcPct val="100000"/>
              </a:lnSpc>
              <a:spcBef>
                <a:spcPts val="1000"/>
              </a:spcBef>
              <a:spcAft>
                <a:spcPts val="0"/>
              </a:spcAft>
              <a:buClr>
                <a:schemeClr val="dk1"/>
              </a:buClr>
              <a:buSzPts val="2000"/>
              <a:buFont typeface="Arial"/>
              <a:buNone/>
            </a:pPr>
            <a:r>
              <a:rPr lang="en-US" sz="1800">
                <a:latin typeface="Times New Roman"/>
                <a:ea typeface="Times New Roman"/>
                <a:cs typeface="Times New Roman"/>
                <a:sym typeface="Times New Roman"/>
              </a:rPr>
              <a:t>[5]IEEE. </a:t>
            </a:r>
            <a:r>
              <a:rPr lang="en-US" sz="1800" u="sng">
                <a:solidFill>
                  <a:schemeClr val="hlink"/>
                </a:solidFill>
                <a:latin typeface="Times New Roman"/>
                <a:ea typeface="Times New Roman"/>
                <a:cs typeface="Times New Roman"/>
                <a:sym typeface="Times New Roman"/>
                <a:hlinkClick r:id="rId6"/>
              </a:rPr>
              <a:t>https://ieeexplore.ieee.org/</a:t>
            </a:r>
            <a:endParaRPr/>
          </a:p>
          <a:p>
            <a:pPr indent="-228600" lvl="0" marL="228600" rtl="0" algn="just">
              <a:lnSpc>
                <a:spcPct val="100000"/>
              </a:lnSpc>
              <a:spcBef>
                <a:spcPts val="1000"/>
              </a:spcBef>
              <a:spcAft>
                <a:spcPts val="0"/>
              </a:spcAft>
              <a:buClr>
                <a:schemeClr val="dk1"/>
              </a:buClr>
              <a:buSzPts val="2000"/>
              <a:buFont typeface="Arial"/>
              <a:buNone/>
            </a:pPr>
            <a:r>
              <a:t/>
            </a:r>
            <a:endParaRPr/>
          </a:p>
        </p:txBody>
      </p:sp>
      <p:sp>
        <p:nvSpPr>
          <p:cNvPr id="233" name="Google Shape;233;p36"/>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idx="1" type="body"/>
          </p:nvPr>
        </p:nvSpPr>
        <p:spPr>
          <a:xfrm>
            <a:off x="457200" y="1600200"/>
            <a:ext cx="8229300" cy="51537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Programme Educational Objectives (PEOs)</a:t>
            </a:r>
            <a:endParaRPr>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US" sz="1800">
                <a:latin typeface="Times New Roman"/>
                <a:ea typeface="Times New Roman"/>
                <a:cs typeface="Times New Roman"/>
                <a:sym typeface="Times New Roman"/>
              </a:rPr>
              <a:t>1. The graduates shall have sound knowledge of Mathematics, Science, Engineering and</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US" sz="1800">
                <a:latin typeface="Times New Roman"/>
                <a:ea typeface="Times New Roman"/>
                <a:cs typeface="Times New Roman"/>
                <a:sym typeface="Times New Roman"/>
              </a:rPr>
              <a:t>Management to be able to offer practical software and hardware solutions for the problems of</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US" sz="1800">
                <a:latin typeface="Times New Roman"/>
                <a:ea typeface="Times New Roman"/>
                <a:cs typeface="Times New Roman"/>
                <a:sym typeface="Times New Roman"/>
              </a:rPr>
              <a:t>industry and society at large.</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US" sz="1800">
                <a:latin typeface="Times New Roman"/>
                <a:ea typeface="Times New Roman"/>
                <a:cs typeface="Times New Roman"/>
                <a:sym typeface="Times New Roman"/>
              </a:rPr>
              <a:t>2. The graduates shall be able to establish themselves as practicing professionals, researchers or</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US" sz="1800">
                <a:latin typeface="Times New Roman"/>
                <a:ea typeface="Times New Roman"/>
                <a:cs typeface="Times New Roman"/>
                <a:sym typeface="Times New Roman"/>
              </a:rPr>
              <a:t>Entrepreneurs in computer science or allied areas and shall also be able to pursue higher</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US" sz="1800">
                <a:latin typeface="Times New Roman"/>
                <a:ea typeface="Times New Roman"/>
                <a:cs typeface="Times New Roman"/>
                <a:sym typeface="Times New Roman"/>
              </a:rPr>
              <a:t>education in reputed institutes.</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US" sz="1800">
                <a:latin typeface="Times New Roman"/>
                <a:ea typeface="Times New Roman"/>
                <a:cs typeface="Times New Roman"/>
                <a:sym typeface="Times New Roman"/>
              </a:rPr>
              <a:t>3. The graduates shall be able to communicate effectively and work in multidisciplinary teams</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US" sz="1800">
                <a:latin typeface="Times New Roman"/>
                <a:ea typeface="Times New Roman"/>
                <a:cs typeface="Times New Roman"/>
                <a:sym typeface="Times New Roman"/>
              </a:rPr>
              <a:t>with team spirit demonstrating value driven and ethical leadership.</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
        <p:nvSpPr>
          <p:cNvPr id="99" name="Google Shape;99;p16"/>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idx="1" type="body"/>
          </p:nvPr>
        </p:nvSpPr>
        <p:spPr>
          <a:xfrm>
            <a:off x="0" y="1517100"/>
            <a:ext cx="9144000" cy="53409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Clr>
                <a:schemeClr val="dk1"/>
              </a:buClr>
              <a:buSzPts val="1100"/>
              <a:buFont typeface="Arial"/>
              <a:buNone/>
            </a:pPr>
            <a:r>
              <a:rPr b="1" lang="en-US" u="sng">
                <a:latin typeface="Times New Roman"/>
                <a:ea typeface="Times New Roman"/>
                <a:cs typeface="Times New Roman"/>
                <a:sym typeface="Times New Roman"/>
              </a:rPr>
              <a:t>Programme Outcomes</a:t>
            </a:r>
            <a:endParaRPr u="sng">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US" sz="1400">
                <a:latin typeface="Times New Roman"/>
                <a:ea typeface="Times New Roman"/>
                <a:cs typeface="Times New Roman"/>
                <a:sym typeface="Times New Roman"/>
              </a:rPr>
              <a:t>    Engineering Graduates will be able to:</a:t>
            </a:r>
            <a:endParaRPr sz="1400">
              <a:latin typeface="Times New Roman"/>
              <a:ea typeface="Times New Roman"/>
              <a:cs typeface="Times New Roman"/>
              <a:sym typeface="Times New Roman"/>
            </a:endParaRPr>
          </a:p>
          <a:p>
            <a:pPr indent="0" lvl="0" marL="457200" marR="274320" rtl="0" algn="just">
              <a:lnSpc>
                <a:spcPct val="115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1. </a:t>
            </a:r>
            <a:r>
              <a:rPr b="1" lang="en-US" sz="1500">
                <a:latin typeface="Times New Roman"/>
                <a:ea typeface="Times New Roman"/>
                <a:cs typeface="Times New Roman"/>
                <a:sym typeface="Times New Roman"/>
              </a:rPr>
              <a:t>Engineering knowledge:</a:t>
            </a:r>
            <a:r>
              <a:rPr lang="en-US" sz="1500">
                <a:latin typeface="Times New Roman"/>
                <a:ea typeface="Times New Roman"/>
                <a:cs typeface="Times New Roman"/>
                <a:sym typeface="Times New Roman"/>
              </a:rPr>
              <a:t> Apply the knowledge of mathematics, science, engineering fundamentals, and an engineering specialization to the solution of complex engineering problems.</a:t>
            </a:r>
            <a:endParaRPr sz="1500">
              <a:latin typeface="Times New Roman"/>
              <a:ea typeface="Times New Roman"/>
              <a:cs typeface="Times New Roman"/>
              <a:sym typeface="Times New Roman"/>
            </a:endParaRPr>
          </a:p>
          <a:p>
            <a:pPr indent="0" lvl="0" marL="457200" marR="274320" rtl="0" algn="just">
              <a:lnSpc>
                <a:spcPct val="115000"/>
              </a:lnSpc>
              <a:spcBef>
                <a:spcPts val="0"/>
              </a:spcBef>
              <a:spcAft>
                <a:spcPts val="0"/>
              </a:spcAft>
              <a:buClr>
                <a:schemeClr val="dk1"/>
              </a:buClr>
              <a:buSzPts val="1100"/>
              <a:buFont typeface="Arial"/>
              <a:buNone/>
            </a:pPr>
            <a:br>
              <a:rPr lang="en-US" sz="1500">
                <a:latin typeface="Times New Roman"/>
                <a:ea typeface="Times New Roman"/>
                <a:cs typeface="Times New Roman"/>
                <a:sym typeface="Times New Roman"/>
              </a:rPr>
            </a:br>
            <a:r>
              <a:rPr lang="en-US" sz="1500">
                <a:latin typeface="Times New Roman"/>
                <a:ea typeface="Times New Roman"/>
                <a:cs typeface="Times New Roman"/>
                <a:sym typeface="Times New Roman"/>
              </a:rPr>
              <a:t>2. </a:t>
            </a:r>
            <a:r>
              <a:rPr b="1" lang="en-US" sz="1500">
                <a:latin typeface="Times New Roman"/>
                <a:ea typeface="Times New Roman"/>
                <a:cs typeface="Times New Roman"/>
                <a:sym typeface="Times New Roman"/>
              </a:rPr>
              <a:t>Problem analysis:</a:t>
            </a:r>
            <a:r>
              <a:rPr lang="en-US" sz="1500">
                <a:latin typeface="Times New Roman"/>
                <a:ea typeface="Times New Roman"/>
                <a:cs typeface="Times New Roman"/>
                <a:sym typeface="Times New Roman"/>
              </a:rPr>
              <a:t> Identify, formulate, review research literature, and analyze complex engineering problems reaching substantiated conclusions using first principles of mathematics, natural sciences, and engineering sciences.</a:t>
            </a:r>
            <a:endParaRPr sz="1500">
              <a:latin typeface="Times New Roman"/>
              <a:ea typeface="Times New Roman"/>
              <a:cs typeface="Times New Roman"/>
              <a:sym typeface="Times New Roman"/>
            </a:endParaRPr>
          </a:p>
          <a:p>
            <a:pPr indent="0" lvl="0" marL="457200" marR="274320" rtl="0" algn="just">
              <a:lnSpc>
                <a:spcPct val="115000"/>
              </a:lnSpc>
              <a:spcBef>
                <a:spcPts val="0"/>
              </a:spcBef>
              <a:spcAft>
                <a:spcPts val="0"/>
              </a:spcAft>
              <a:buClr>
                <a:schemeClr val="dk1"/>
              </a:buClr>
              <a:buSzPts val="1100"/>
              <a:buFont typeface="Arial"/>
              <a:buNone/>
            </a:pPr>
            <a:br>
              <a:rPr lang="en-US" sz="1500">
                <a:latin typeface="Times New Roman"/>
                <a:ea typeface="Times New Roman"/>
                <a:cs typeface="Times New Roman"/>
                <a:sym typeface="Times New Roman"/>
              </a:rPr>
            </a:br>
            <a:r>
              <a:rPr lang="en-US" sz="1500">
                <a:latin typeface="Times New Roman"/>
                <a:ea typeface="Times New Roman"/>
                <a:cs typeface="Times New Roman"/>
                <a:sym typeface="Times New Roman"/>
              </a:rPr>
              <a:t>3. </a:t>
            </a:r>
            <a:r>
              <a:rPr b="1" lang="en-US" sz="1500">
                <a:latin typeface="Times New Roman"/>
                <a:ea typeface="Times New Roman"/>
                <a:cs typeface="Times New Roman"/>
                <a:sym typeface="Times New Roman"/>
              </a:rPr>
              <a:t>Design/development of solutions:</a:t>
            </a:r>
            <a:r>
              <a:rPr lang="en-US" sz="1500">
                <a:latin typeface="Times New Roman"/>
                <a:ea typeface="Times New Roman"/>
                <a:cs typeface="Times New Roman"/>
                <a:sym typeface="Times New Roman"/>
              </a:rPr>
              <a:t> Design solutions for complex engineering problems and design system components or processes that meet the specified needs with appropriate consideration for the public health and safety, and the cultural, societal, and environmental considerations.</a:t>
            </a:r>
            <a:endParaRPr sz="1500">
              <a:latin typeface="Times New Roman"/>
              <a:ea typeface="Times New Roman"/>
              <a:cs typeface="Times New Roman"/>
              <a:sym typeface="Times New Roman"/>
            </a:endParaRPr>
          </a:p>
          <a:p>
            <a:pPr indent="0" lvl="0" marL="457200" marR="274320" rtl="0" algn="just">
              <a:lnSpc>
                <a:spcPct val="115000"/>
              </a:lnSpc>
              <a:spcBef>
                <a:spcPts val="0"/>
              </a:spcBef>
              <a:spcAft>
                <a:spcPts val="0"/>
              </a:spcAft>
              <a:buClr>
                <a:schemeClr val="dk1"/>
              </a:buClr>
              <a:buSzPts val="1100"/>
              <a:buFont typeface="Arial"/>
              <a:buNone/>
            </a:pPr>
            <a:br>
              <a:rPr lang="en-US" sz="1500">
                <a:latin typeface="Times New Roman"/>
                <a:ea typeface="Times New Roman"/>
                <a:cs typeface="Times New Roman"/>
                <a:sym typeface="Times New Roman"/>
              </a:rPr>
            </a:br>
            <a:r>
              <a:rPr lang="en-US" sz="1500">
                <a:latin typeface="Times New Roman"/>
                <a:ea typeface="Times New Roman"/>
                <a:cs typeface="Times New Roman"/>
                <a:sym typeface="Times New Roman"/>
              </a:rPr>
              <a:t>4. </a:t>
            </a:r>
            <a:r>
              <a:rPr b="1" lang="en-US" sz="1500">
                <a:latin typeface="Times New Roman"/>
                <a:ea typeface="Times New Roman"/>
                <a:cs typeface="Times New Roman"/>
                <a:sym typeface="Times New Roman"/>
              </a:rPr>
              <a:t>Conduct investigations of complex problems:</a:t>
            </a:r>
            <a:r>
              <a:rPr lang="en-US" sz="1500">
                <a:latin typeface="Times New Roman"/>
                <a:ea typeface="Times New Roman"/>
                <a:cs typeface="Times New Roman"/>
                <a:sym typeface="Times New Roman"/>
              </a:rPr>
              <a:t> Use research-based knowledge and research methods including design of experiments, analysis and interpretation of data, and synthesis of the information to provide valid conclusions.</a:t>
            </a:r>
            <a:endParaRPr sz="1500">
              <a:latin typeface="Times New Roman"/>
              <a:ea typeface="Times New Roman"/>
              <a:cs typeface="Times New Roman"/>
              <a:sym typeface="Times New Roman"/>
            </a:endParaRPr>
          </a:p>
          <a:p>
            <a:pPr indent="0" lvl="0" marL="457200" marR="274320" rtl="0" algn="just">
              <a:lnSpc>
                <a:spcPct val="115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5. </a:t>
            </a:r>
            <a:r>
              <a:rPr b="1" lang="en-US" sz="1500">
                <a:latin typeface="Times New Roman"/>
                <a:ea typeface="Times New Roman"/>
                <a:cs typeface="Times New Roman"/>
                <a:sym typeface="Times New Roman"/>
              </a:rPr>
              <a:t>Modern tool usage:</a:t>
            </a:r>
            <a:r>
              <a:rPr lang="en-US" sz="1500">
                <a:latin typeface="Times New Roman"/>
                <a:ea typeface="Times New Roman"/>
                <a:cs typeface="Times New Roman"/>
                <a:sym typeface="Times New Roman"/>
              </a:rPr>
              <a:t> Create, select, and apply appropriate techniques, resources, and modern engineering and IT tools including prediction and modeling to complex engineering activities with an understanding of the limitations.</a:t>
            </a:r>
            <a:endParaRPr sz="15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3100"/>
          </a:p>
        </p:txBody>
      </p:sp>
      <p:sp>
        <p:nvSpPr>
          <p:cNvPr id="105" name="Google Shape;105;p17"/>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idx="1" type="body"/>
          </p:nvPr>
        </p:nvSpPr>
        <p:spPr>
          <a:xfrm>
            <a:off x="0" y="1345500"/>
            <a:ext cx="9144000" cy="5512500"/>
          </a:xfrm>
          <a:prstGeom prst="rect">
            <a:avLst/>
          </a:prstGeom>
          <a:noFill/>
          <a:ln>
            <a:noFill/>
          </a:ln>
        </p:spPr>
        <p:txBody>
          <a:bodyPr anchorCtr="0" anchor="t" bIns="0" lIns="0" spcFirstLastPara="1" rIns="0" wrap="square" tIns="0">
            <a:noAutofit/>
          </a:bodyPr>
          <a:lstStyle/>
          <a:p>
            <a:pPr indent="0" lvl="0" marL="274320" marR="274320" rtl="0" algn="just">
              <a:lnSpc>
                <a:spcPct val="115000"/>
              </a:lnSpc>
              <a:spcBef>
                <a:spcPts val="0"/>
              </a:spcBef>
              <a:spcAft>
                <a:spcPts val="0"/>
              </a:spcAft>
              <a:buClr>
                <a:schemeClr val="dk1"/>
              </a:buClr>
              <a:buSzPts val="1100"/>
              <a:buFont typeface="Arial"/>
              <a:buNone/>
            </a:pPr>
            <a:br>
              <a:rPr lang="en-US" sz="1200">
                <a:latin typeface="Times New Roman"/>
                <a:ea typeface="Times New Roman"/>
                <a:cs typeface="Times New Roman"/>
                <a:sym typeface="Times New Roman"/>
              </a:rPr>
            </a:br>
            <a:r>
              <a:rPr lang="en-US" sz="1400">
                <a:latin typeface="Times New Roman"/>
                <a:ea typeface="Times New Roman"/>
                <a:cs typeface="Times New Roman"/>
                <a:sym typeface="Times New Roman"/>
              </a:rPr>
              <a:t>6. </a:t>
            </a:r>
            <a:r>
              <a:rPr b="1" lang="en-US" sz="1400">
                <a:latin typeface="Times New Roman"/>
                <a:ea typeface="Times New Roman"/>
                <a:cs typeface="Times New Roman"/>
                <a:sym typeface="Times New Roman"/>
              </a:rPr>
              <a:t>The engineer and society:</a:t>
            </a:r>
            <a:r>
              <a:rPr lang="en-US" sz="1400">
                <a:latin typeface="Times New Roman"/>
                <a:ea typeface="Times New Roman"/>
                <a:cs typeface="Times New Roman"/>
                <a:sym typeface="Times New Roman"/>
              </a:rPr>
              <a:t> Apply reasoning informed by the contextual knowledge to assess societal, health, safety, legal and cultural issues and the consequent responsibilities relevant to the professional engineering practice.</a:t>
            </a:r>
            <a:endParaRPr sz="1400">
              <a:latin typeface="Times New Roman"/>
              <a:ea typeface="Times New Roman"/>
              <a:cs typeface="Times New Roman"/>
              <a:sym typeface="Times New Roman"/>
            </a:endParaRPr>
          </a:p>
          <a:p>
            <a:pPr indent="0" lvl="0" marL="274320" marR="274320" rtl="0" algn="just">
              <a:lnSpc>
                <a:spcPct val="115000"/>
              </a:lnSpc>
              <a:spcBef>
                <a:spcPts val="0"/>
              </a:spcBef>
              <a:spcAft>
                <a:spcPts val="0"/>
              </a:spcAft>
              <a:buClr>
                <a:schemeClr val="dk1"/>
              </a:buClr>
              <a:buSzPts val="1100"/>
              <a:buFont typeface="Arial"/>
              <a:buNone/>
            </a:pPr>
            <a:br>
              <a:rPr lang="en-US" sz="1400">
                <a:latin typeface="Times New Roman"/>
                <a:ea typeface="Times New Roman"/>
                <a:cs typeface="Times New Roman"/>
                <a:sym typeface="Times New Roman"/>
              </a:rPr>
            </a:br>
            <a:r>
              <a:rPr lang="en-US" sz="1400">
                <a:latin typeface="Times New Roman"/>
                <a:ea typeface="Times New Roman"/>
                <a:cs typeface="Times New Roman"/>
                <a:sym typeface="Times New Roman"/>
              </a:rPr>
              <a:t>7. </a:t>
            </a:r>
            <a:r>
              <a:rPr b="1" lang="en-US" sz="1400">
                <a:latin typeface="Times New Roman"/>
                <a:ea typeface="Times New Roman"/>
                <a:cs typeface="Times New Roman"/>
                <a:sym typeface="Times New Roman"/>
              </a:rPr>
              <a:t>Environment and sustainability:</a:t>
            </a:r>
            <a:r>
              <a:rPr lang="en-US" sz="1400">
                <a:latin typeface="Times New Roman"/>
                <a:ea typeface="Times New Roman"/>
                <a:cs typeface="Times New Roman"/>
                <a:sym typeface="Times New Roman"/>
              </a:rPr>
              <a:t> Understand the impact of the professional engineering solutions in societal and environmental contexts, and demonstrate the knowledge of, and need for sustainable development.</a:t>
            </a:r>
            <a:endParaRPr sz="1400">
              <a:latin typeface="Times New Roman"/>
              <a:ea typeface="Times New Roman"/>
              <a:cs typeface="Times New Roman"/>
              <a:sym typeface="Times New Roman"/>
            </a:endParaRPr>
          </a:p>
          <a:p>
            <a:pPr indent="0" lvl="0" marL="274320" marR="274320" rtl="0" algn="just">
              <a:lnSpc>
                <a:spcPct val="115000"/>
              </a:lnSpc>
              <a:spcBef>
                <a:spcPts val="0"/>
              </a:spcBef>
              <a:spcAft>
                <a:spcPts val="0"/>
              </a:spcAft>
              <a:buClr>
                <a:schemeClr val="dk1"/>
              </a:buClr>
              <a:buSzPts val="1100"/>
              <a:buFont typeface="Arial"/>
              <a:buNone/>
            </a:pPr>
            <a:br>
              <a:rPr lang="en-US" sz="1400">
                <a:latin typeface="Times New Roman"/>
                <a:ea typeface="Times New Roman"/>
                <a:cs typeface="Times New Roman"/>
                <a:sym typeface="Times New Roman"/>
              </a:rPr>
            </a:br>
            <a:r>
              <a:rPr lang="en-US" sz="1400">
                <a:latin typeface="Times New Roman"/>
                <a:ea typeface="Times New Roman"/>
                <a:cs typeface="Times New Roman"/>
                <a:sym typeface="Times New Roman"/>
              </a:rPr>
              <a:t>8. </a:t>
            </a:r>
            <a:r>
              <a:rPr b="1" lang="en-US" sz="1400">
                <a:latin typeface="Times New Roman"/>
                <a:ea typeface="Times New Roman"/>
                <a:cs typeface="Times New Roman"/>
                <a:sym typeface="Times New Roman"/>
              </a:rPr>
              <a:t>Ethics:</a:t>
            </a:r>
            <a:r>
              <a:rPr lang="en-US" sz="1400">
                <a:latin typeface="Times New Roman"/>
                <a:ea typeface="Times New Roman"/>
                <a:cs typeface="Times New Roman"/>
                <a:sym typeface="Times New Roman"/>
              </a:rPr>
              <a:t> Apply ethical principles and commit to professional ethics and responsibilities and norms of the engineering practice.</a:t>
            </a:r>
            <a:endParaRPr sz="1400">
              <a:latin typeface="Times New Roman"/>
              <a:ea typeface="Times New Roman"/>
              <a:cs typeface="Times New Roman"/>
              <a:sym typeface="Times New Roman"/>
            </a:endParaRPr>
          </a:p>
          <a:p>
            <a:pPr indent="0" lvl="0" marL="274320" marR="274320" rtl="0" algn="just">
              <a:lnSpc>
                <a:spcPct val="115000"/>
              </a:lnSpc>
              <a:spcBef>
                <a:spcPts val="0"/>
              </a:spcBef>
              <a:spcAft>
                <a:spcPts val="0"/>
              </a:spcAft>
              <a:buClr>
                <a:schemeClr val="dk1"/>
              </a:buClr>
              <a:buSzPts val="1100"/>
              <a:buFont typeface="Arial"/>
              <a:buNone/>
            </a:pPr>
            <a:br>
              <a:rPr lang="en-US" sz="1400">
                <a:latin typeface="Times New Roman"/>
                <a:ea typeface="Times New Roman"/>
                <a:cs typeface="Times New Roman"/>
                <a:sym typeface="Times New Roman"/>
              </a:rPr>
            </a:br>
            <a:r>
              <a:rPr lang="en-US" sz="1400">
                <a:latin typeface="Times New Roman"/>
                <a:ea typeface="Times New Roman"/>
                <a:cs typeface="Times New Roman"/>
                <a:sym typeface="Times New Roman"/>
              </a:rPr>
              <a:t>9. </a:t>
            </a:r>
            <a:r>
              <a:rPr b="1" lang="en-US" sz="1400">
                <a:latin typeface="Times New Roman"/>
                <a:ea typeface="Times New Roman"/>
                <a:cs typeface="Times New Roman"/>
                <a:sym typeface="Times New Roman"/>
              </a:rPr>
              <a:t>Individual and team work:</a:t>
            </a:r>
            <a:r>
              <a:rPr lang="en-US" sz="1400">
                <a:latin typeface="Times New Roman"/>
                <a:ea typeface="Times New Roman"/>
                <a:cs typeface="Times New Roman"/>
                <a:sym typeface="Times New Roman"/>
              </a:rPr>
              <a:t> Function effectively as an individual, and as a member or leader in diverse teams, and in multidisciplinary settings.</a:t>
            </a:r>
            <a:endParaRPr sz="1400">
              <a:latin typeface="Times New Roman"/>
              <a:ea typeface="Times New Roman"/>
              <a:cs typeface="Times New Roman"/>
              <a:sym typeface="Times New Roman"/>
            </a:endParaRPr>
          </a:p>
          <a:p>
            <a:pPr indent="0" lvl="0" marL="274320" marR="274320" rtl="0" algn="just">
              <a:lnSpc>
                <a:spcPct val="115000"/>
              </a:lnSpc>
              <a:spcBef>
                <a:spcPts val="0"/>
              </a:spcBef>
              <a:spcAft>
                <a:spcPts val="0"/>
              </a:spcAft>
              <a:buClr>
                <a:schemeClr val="dk1"/>
              </a:buClr>
              <a:buSzPts val="1100"/>
              <a:buFont typeface="Arial"/>
              <a:buNone/>
            </a:pPr>
            <a:br>
              <a:rPr lang="en-US" sz="1400">
                <a:latin typeface="Times New Roman"/>
                <a:ea typeface="Times New Roman"/>
                <a:cs typeface="Times New Roman"/>
                <a:sym typeface="Times New Roman"/>
              </a:rPr>
            </a:br>
            <a:r>
              <a:rPr lang="en-US" sz="1400">
                <a:latin typeface="Times New Roman"/>
                <a:ea typeface="Times New Roman"/>
                <a:cs typeface="Times New Roman"/>
                <a:sym typeface="Times New Roman"/>
              </a:rPr>
              <a:t>10. </a:t>
            </a:r>
            <a:r>
              <a:rPr b="1" lang="en-US" sz="1400">
                <a:latin typeface="Times New Roman"/>
                <a:ea typeface="Times New Roman"/>
                <a:cs typeface="Times New Roman"/>
                <a:sym typeface="Times New Roman"/>
              </a:rPr>
              <a:t>Communication:</a:t>
            </a:r>
            <a:r>
              <a:rPr lang="en-US" sz="1400">
                <a:latin typeface="Times New Roman"/>
                <a:ea typeface="Times New Roman"/>
                <a:cs typeface="Times New Roman"/>
                <a:sym typeface="Times New Roman"/>
              </a:rPr>
              <a:t> Communicate effectively on complex engineering activities with the engineering community and with society at large, such as, being able to comprehend and write effective reports and design documentation, make effective presentations, and give and receive clear instructions.</a:t>
            </a:r>
            <a:endParaRPr sz="1400">
              <a:latin typeface="Times New Roman"/>
              <a:ea typeface="Times New Roman"/>
              <a:cs typeface="Times New Roman"/>
              <a:sym typeface="Times New Roman"/>
            </a:endParaRPr>
          </a:p>
          <a:p>
            <a:pPr indent="0" lvl="0" marL="274320" marR="274320" rtl="0" algn="just">
              <a:lnSpc>
                <a:spcPct val="115000"/>
              </a:lnSpc>
              <a:spcBef>
                <a:spcPts val="0"/>
              </a:spcBef>
              <a:spcAft>
                <a:spcPts val="0"/>
              </a:spcAft>
              <a:buClr>
                <a:schemeClr val="dk1"/>
              </a:buClr>
              <a:buSzPts val="1100"/>
              <a:buFont typeface="Arial"/>
              <a:buNone/>
            </a:pPr>
            <a:br>
              <a:rPr lang="en-US" sz="1400">
                <a:latin typeface="Times New Roman"/>
                <a:ea typeface="Times New Roman"/>
                <a:cs typeface="Times New Roman"/>
                <a:sym typeface="Times New Roman"/>
              </a:rPr>
            </a:br>
            <a:r>
              <a:rPr lang="en-US" sz="1400">
                <a:latin typeface="Times New Roman"/>
                <a:ea typeface="Times New Roman"/>
                <a:cs typeface="Times New Roman"/>
                <a:sym typeface="Times New Roman"/>
              </a:rPr>
              <a:t>11. </a:t>
            </a:r>
            <a:r>
              <a:rPr b="1" lang="en-US" sz="1400">
                <a:latin typeface="Times New Roman"/>
                <a:ea typeface="Times New Roman"/>
                <a:cs typeface="Times New Roman"/>
                <a:sym typeface="Times New Roman"/>
              </a:rPr>
              <a:t>Project management and finance:</a:t>
            </a:r>
            <a:r>
              <a:rPr lang="en-US" sz="1400">
                <a:latin typeface="Times New Roman"/>
                <a:ea typeface="Times New Roman"/>
                <a:cs typeface="Times New Roman"/>
                <a:sym typeface="Times New Roman"/>
              </a:rPr>
              <a:t> Demonstrate knowledge and understanding of the engineering and management principles and apply these to one’s own work, as a member and leader in a team, to manage projects and in multidisciplinary environments.</a:t>
            </a:r>
            <a:br>
              <a:rPr lang="en-US" sz="1400">
                <a:latin typeface="Times New Roman"/>
                <a:ea typeface="Times New Roman"/>
                <a:cs typeface="Times New Roman"/>
                <a:sym typeface="Times New Roman"/>
              </a:rPr>
            </a:br>
            <a:r>
              <a:rPr lang="en-US" sz="1400">
                <a:latin typeface="Times New Roman"/>
                <a:ea typeface="Times New Roman"/>
                <a:cs typeface="Times New Roman"/>
                <a:sym typeface="Times New Roman"/>
              </a:rPr>
              <a:t>12. </a:t>
            </a:r>
            <a:r>
              <a:rPr b="1" lang="en-US" sz="1400">
                <a:latin typeface="Times New Roman"/>
                <a:ea typeface="Times New Roman"/>
                <a:cs typeface="Times New Roman"/>
                <a:sym typeface="Times New Roman"/>
              </a:rPr>
              <a:t>Life-long learning:</a:t>
            </a:r>
            <a:r>
              <a:rPr lang="en-US" sz="1400">
                <a:latin typeface="Times New Roman"/>
                <a:ea typeface="Times New Roman"/>
                <a:cs typeface="Times New Roman"/>
                <a:sym typeface="Times New Roman"/>
              </a:rPr>
              <a:t> Recognize the need for, and have the preparation and ability to engage in independent and life-long learning in the broadest context of technological change</a:t>
            </a:r>
            <a:r>
              <a:rPr lang="en-US"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0" lvl="0" marL="274320" marR="274320" rtl="0" algn="just">
              <a:lnSpc>
                <a:spcPct val="115000"/>
              </a:lnSpc>
              <a:spcBef>
                <a:spcPts val="0"/>
              </a:spcBef>
              <a:spcAft>
                <a:spcPts val="0"/>
              </a:spcAft>
              <a:buClr>
                <a:schemeClr val="dk1"/>
              </a:buClr>
              <a:buSzPts val="1100"/>
              <a:buFont typeface="Arial"/>
              <a:buNone/>
            </a:pPr>
            <a:r>
              <a:t/>
            </a:r>
            <a:endParaRPr sz="1300">
              <a:latin typeface="Times New Roman"/>
              <a:ea typeface="Times New Roman"/>
              <a:cs typeface="Times New Roman"/>
              <a:sym typeface="Times New Roman"/>
            </a:endParaRPr>
          </a:p>
          <a:p>
            <a:pPr indent="0" lvl="0" marL="274320" marR="274320" rtl="0" algn="l">
              <a:lnSpc>
                <a:spcPct val="90000"/>
              </a:lnSpc>
              <a:spcBef>
                <a:spcPts val="1000"/>
              </a:spcBef>
              <a:spcAft>
                <a:spcPts val="0"/>
              </a:spcAft>
              <a:buSzPts val="1800"/>
              <a:buNone/>
            </a:pPr>
            <a:r>
              <a:t/>
            </a:r>
            <a:endParaRPr/>
          </a:p>
        </p:txBody>
      </p:sp>
      <p:sp>
        <p:nvSpPr>
          <p:cNvPr id="111" name="Google Shape;111;p18"/>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idx="1" type="body"/>
          </p:nvPr>
        </p:nvSpPr>
        <p:spPr>
          <a:xfrm>
            <a:off x="82400" y="1600200"/>
            <a:ext cx="8783700" cy="47397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Clr>
                <a:schemeClr val="dk1"/>
              </a:buClr>
              <a:buSzPts val="1100"/>
              <a:buFont typeface="Arial"/>
              <a:buNone/>
            </a:pPr>
            <a:r>
              <a:rPr b="1" lang="en-US" sz="2900" u="sng">
                <a:latin typeface="Times New Roman"/>
                <a:ea typeface="Times New Roman"/>
                <a:cs typeface="Times New Roman"/>
                <a:sym typeface="Times New Roman"/>
              </a:rPr>
              <a:t>Programme</a:t>
            </a:r>
            <a:r>
              <a:rPr b="1" lang="en-US" sz="2300" u="sng">
                <a:latin typeface="Times New Roman"/>
                <a:ea typeface="Times New Roman"/>
                <a:cs typeface="Times New Roman"/>
                <a:sym typeface="Times New Roman"/>
              </a:rPr>
              <a:t> </a:t>
            </a:r>
            <a:r>
              <a:rPr b="1" lang="en-US" u="sng">
                <a:latin typeface="Times New Roman"/>
                <a:ea typeface="Times New Roman"/>
                <a:cs typeface="Times New Roman"/>
                <a:sym typeface="Times New Roman"/>
              </a:rPr>
              <a:t>Specific Outcomes (PSOs)</a:t>
            </a:r>
            <a:endParaRPr u="sng">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t/>
            </a:r>
            <a:endParaRPr u="sng">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On the completion of Computer Science &amp; Engineering program, the students will possess:</a:t>
            </a:r>
            <a:endParaRPr sz="1600">
              <a:latin typeface="Times New Roman"/>
              <a:ea typeface="Times New Roman"/>
              <a:cs typeface="Times New Roman"/>
              <a:sym typeface="Times New Roman"/>
            </a:endParaRPr>
          </a:p>
          <a:p>
            <a:pPr indent="-330200" lvl="0" marL="685800" rtl="0" algn="just">
              <a:lnSpc>
                <a:spcPct val="115000"/>
              </a:lnSpc>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An ability to apply knowledge of data structures and algorithms appropriate to computational problems.</a:t>
            </a:r>
            <a:endParaRPr sz="1600">
              <a:latin typeface="Times New Roman"/>
              <a:ea typeface="Times New Roman"/>
              <a:cs typeface="Times New Roman"/>
              <a:sym typeface="Times New Roman"/>
            </a:endParaRPr>
          </a:p>
          <a:p>
            <a:pPr indent="-330200" lvl="0" marL="685800" rtl="0" algn="just">
              <a:lnSpc>
                <a:spcPct val="115000"/>
              </a:lnSpc>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An ability to apply knowledge of operating systems, programming languages, data management, or networking principles to computational assignments.</a:t>
            </a:r>
            <a:endParaRPr sz="1600">
              <a:latin typeface="Times New Roman"/>
              <a:ea typeface="Times New Roman"/>
              <a:cs typeface="Times New Roman"/>
              <a:sym typeface="Times New Roman"/>
            </a:endParaRPr>
          </a:p>
          <a:p>
            <a:pPr indent="-330200" lvl="0" marL="685800" rtl="0" algn="just">
              <a:lnSpc>
                <a:spcPct val="115000"/>
              </a:lnSpc>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An ability to apply design, development, maintenance or evaluation of software engineering principles in the construction of computer and software systems of varying complexity and quality. </a:t>
            </a:r>
            <a:endParaRPr sz="1600">
              <a:latin typeface="Times New Roman"/>
              <a:ea typeface="Times New Roman"/>
              <a:cs typeface="Times New Roman"/>
              <a:sym typeface="Times New Roman"/>
            </a:endParaRPr>
          </a:p>
          <a:p>
            <a:pPr indent="-330200" lvl="0" marL="685800" rtl="0" algn="just">
              <a:lnSpc>
                <a:spcPct val="115000"/>
              </a:lnSpc>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An ability to understand concepts involved in modeling and design of computer science applications in a way that demonstrates comprehension of the fundamentals and trade-offs involved in design choices.</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3200"/>
          </a:p>
        </p:txBody>
      </p:sp>
      <p:sp>
        <p:nvSpPr>
          <p:cNvPr id="117" name="Google Shape;117;p19"/>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27519" y="1610674"/>
            <a:ext cx="8229300" cy="11430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chemeClr val="dk1"/>
              </a:buClr>
              <a:buSzPts val="1100"/>
              <a:buFont typeface="Arial"/>
              <a:buNone/>
            </a:pPr>
            <a:r>
              <a:rPr b="1" lang="en-US" sz="2900" u="sng">
                <a:latin typeface="Times New Roman"/>
                <a:ea typeface="Times New Roman"/>
                <a:cs typeface="Times New Roman"/>
                <a:sym typeface="Times New Roman"/>
              </a:rPr>
              <a:t>Contents</a:t>
            </a:r>
            <a:endParaRPr sz="2800" u="sng">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800"/>
              <a:buNone/>
            </a:pPr>
            <a:br>
              <a:rPr b="0" i="0" lang="en-US" sz="1800" u="none" cap="none" strike="noStrike">
                <a:solidFill>
                  <a:schemeClr val="dk1"/>
                </a:solidFill>
                <a:latin typeface="Arial"/>
                <a:ea typeface="Arial"/>
                <a:cs typeface="Arial"/>
                <a:sym typeface="Arial"/>
              </a:rPr>
            </a:br>
            <a:endParaRPr/>
          </a:p>
        </p:txBody>
      </p:sp>
      <p:sp>
        <p:nvSpPr>
          <p:cNvPr id="123" name="Google Shape;123;p20"/>
          <p:cNvSpPr txBox="1"/>
          <p:nvPr>
            <p:ph idx="1" type="body"/>
          </p:nvPr>
        </p:nvSpPr>
        <p:spPr>
          <a:xfrm>
            <a:off x="327544" y="2070074"/>
            <a:ext cx="8229240" cy="45255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600"/>
              <a:buFont typeface="Arial"/>
              <a:buChar char="•"/>
            </a:pPr>
            <a:r>
              <a:rPr lang="en-US">
                <a:solidFill>
                  <a:srgbClr val="0070C0"/>
                </a:solidFill>
                <a:latin typeface="Book Antiqua"/>
                <a:ea typeface="Book Antiqua"/>
                <a:cs typeface="Book Antiqua"/>
                <a:sym typeface="Book Antiqua"/>
              </a:rPr>
              <a:t>Introduction</a:t>
            </a:r>
            <a:endParaRPr/>
          </a:p>
          <a:p>
            <a:pPr indent="0" lvl="0" marL="0" marR="0" rtl="0" algn="l">
              <a:lnSpc>
                <a:spcPct val="100000"/>
              </a:lnSpc>
              <a:spcBef>
                <a:spcPts val="0"/>
              </a:spcBef>
              <a:spcAft>
                <a:spcPts val="0"/>
              </a:spcAft>
              <a:buClr>
                <a:srgbClr val="000000"/>
              </a:buClr>
              <a:buSzPts val="2600"/>
              <a:buFont typeface="Arial"/>
              <a:buChar char="•"/>
            </a:pPr>
            <a:r>
              <a:rPr lang="en-US">
                <a:solidFill>
                  <a:srgbClr val="0070C0"/>
                </a:solidFill>
                <a:latin typeface="Book Antiqua"/>
                <a:ea typeface="Book Antiqua"/>
                <a:cs typeface="Book Antiqua"/>
                <a:sym typeface="Book Antiqua"/>
              </a:rPr>
              <a:t>Objectives</a:t>
            </a:r>
            <a:endParaRPr/>
          </a:p>
          <a:p>
            <a:pPr indent="0" lvl="0" marL="0" marR="0" rtl="0" algn="l">
              <a:lnSpc>
                <a:spcPct val="100000"/>
              </a:lnSpc>
              <a:spcBef>
                <a:spcPts val="0"/>
              </a:spcBef>
              <a:spcAft>
                <a:spcPts val="0"/>
              </a:spcAft>
              <a:buClr>
                <a:srgbClr val="000000"/>
              </a:buClr>
              <a:buSzPts val="2600"/>
              <a:buFont typeface="Arial"/>
              <a:buChar char="•"/>
            </a:pPr>
            <a:r>
              <a:rPr lang="en-US">
                <a:solidFill>
                  <a:srgbClr val="0070C0"/>
                </a:solidFill>
                <a:latin typeface="Book Antiqua"/>
                <a:ea typeface="Book Antiqua"/>
                <a:cs typeface="Book Antiqua"/>
                <a:sym typeface="Book Antiqua"/>
              </a:rPr>
              <a:t>Literature Review</a:t>
            </a:r>
            <a:endParaRPr/>
          </a:p>
          <a:p>
            <a:pPr indent="0" lvl="0" marL="0" rtl="0" algn="l">
              <a:lnSpc>
                <a:spcPct val="100000"/>
              </a:lnSpc>
              <a:spcBef>
                <a:spcPts val="0"/>
              </a:spcBef>
              <a:spcAft>
                <a:spcPts val="0"/>
              </a:spcAft>
              <a:buClr>
                <a:srgbClr val="000000"/>
              </a:buClr>
              <a:buSzPts val="2600"/>
              <a:buChar char="•"/>
            </a:pPr>
            <a:r>
              <a:rPr lang="en-US">
                <a:solidFill>
                  <a:srgbClr val="0070C0"/>
                </a:solidFill>
                <a:latin typeface="Book Antiqua"/>
                <a:ea typeface="Book Antiqua"/>
                <a:cs typeface="Book Antiqua"/>
                <a:sym typeface="Book Antiqua"/>
              </a:rPr>
              <a:t>Problem statement</a:t>
            </a:r>
            <a:endParaRPr/>
          </a:p>
          <a:p>
            <a:pPr indent="0" lvl="0" marL="0" marR="0" rtl="0" algn="l">
              <a:lnSpc>
                <a:spcPct val="100000"/>
              </a:lnSpc>
              <a:spcBef>
                <a:spcPts val="0"/>
              </a:spcBef>
              <a:spcAft>
                <a:spcPts val="0"/>
              </a:spcAft>
              <a:buClr>
                <a:srgbClr val="000000"/>
              </a:buClr>
              <a:buSzPts val="2600"/>
              <a:buFont typeface="Arial"/>
              <a:buChar char="•"/>
            </a:pPr>
            <a:r>
              <a:rPr lang="en-US">
                <a:solidFill>
                  <a:srgbClr val="0070C0"/>
                </a:solidFill>
                <a:latin typeface="Book Antiqua"/>
                <a:ea typeface="Book Antiqua"/>
                <a:cs typeface="Book Antiqua"/>
                <a:sym typeface="Book Antiqua"/>
              </a:rPr>
              <a:t>Proposed System</a:t>
            </a:r>
            <a:endParaRPr/>
          </a:p>
          <a:p>
            <a:pPr indent="0" lvl="0" marL="0" marR="0" rtl="0" algn="l">
              <a:lnSpc>
                <a:spcPct val="100000"/>
              </a:lnSpc>
              <a:spcBef>
                <a:spcPts val="0"/>
              </a:spcBef>
              <a:spcAft>
                <a:spcPts val="0"/>
              </a:spcAft>
              <a:buClr>
                <a:srgbClr val="000000"/>
              </a:buClr>
              <a:buSzPts val="2600"/>
              <a:buFont typeface="Arial"/>
              <a:buChar char="•"/>
            </a:pPr>
            <a:r>
              <a:rPr lang="en-US">
                <a:solidFill>
                  <a:srgbClr val="0070C0"/>
                </a:solidFill>
                <a:latin typeface="Book Antiqua"/>
                <a:ea typeface="Book Antiqua"/>
                <a:cs typeface="Book Antiqua"/>
                <a:sym typeface="Book Antiqua"/>
              </a:rPr>
              <a:t>Architecture of Proposed System</a:t>
            </a:r>
            <a:endParaRPr/>
          </a:p>
          <a:p>
            <a:pPr indent="0" lvl="0" marL="0" marR="0" rtl="0" algn="l">
              <a:lnSpc>
                <a:spcPct val="100000"/>
              </a:lnSpc>
              <a:spcBef>
                <a:spcPts val="0"/>
              </a:spcBef>
              <a:spcAft>
                <a:spcPts val="0"/>
              </a:spcAft>
              <a:buClr>
                <a:srgbClr val="000000"/>
              </a:buClr>
              <a:buSzPts val="2600"/>
              <a:buFont typeface="Arial"/>
              <a:buChar char="•"/>
            </a:pPr>
            <a:r>
              <a:rPr lang="en-US">
                <a:solidFill>
                  <a:srgbClr val="0070C0"/>
                </a:solidFill>
                <a:latin typeface="Book Antiqua"/>
                <a:ea typeface="Book Antiqua"/>
                <a:cs typeface="Book Antiqua"/>
                <a:sym typeface="Book Antiqua"/>
              </a:rPr>
              <a:t>Hardware and software requirements</a:t>
            </a:r>
            <a:endParaRPr/>
          </a:p>
          <a:p>
            <a:pPr indent="0" lvl="0" marL="0" marR="0" rtl="0" algn="l">
              <a:lnSpc>
                <a:spcPct val="100000"/>
              </a:lnSpc>
              <a:spcBef>
                <a:spcPts val="0"/>
              </a:spcBef>
              <a:spcAft>
                <a:spcPts val="0"/>
              </a:spcAft>
              <a:buClr>
                <a:srgbClr val="000000"/>
              </a:buClr>
              <a:buSzPts val="2600"/>
              <a:buFont typeface="Arial"/>
              <a:buChar char="•"/>
            </a:pPr>
            <a:r>
              <a:rPr lang="en-US">
                <a:solidFill>
                  <a:srgbClr val="0070C0"/>
                </a:solidFill>
                <a:latin typeface="Book Antiqua"/>
                <a:ea typeface="Book Antiqua"/>
                <a:cs typeface="Book Antiqua"/>
                <a:sym typeface="Book Antiqua"/>
              </a:rPr>
              <a:t>Conclusion</a:t>
            </a:r>
            <a:endParaRPr/>
          </a:p>
          <a:p>
            <a:pPr indent="0" lvl="0" marL="0" marR="0" rtl="0" algn="l">
              <a:lnSpc>
                <a:spcPct val="100000"/>
              </a:lnSpc>
              <a:spcBef>
                <a:spcPts val="0"/>
              </a:spcBef>
              <a:spcAft>
                <a:spcPts val="0"/>
              </a:spcAft>
              <a:buSzPts val="2600"/>
              <a:buFont typeface="Times New Roman"/>
              <a:buChar char="•"/>
            </a:pPr>
            <a:r>
              <a:rPr lang="en-US">
                <a:solidFill>
                  <a:srgbClr val="0070C0"/>
                </a:solidFill>
                <a:latin typeface="Book Antiqua"/>
                <a:ea typeface="Book Antiqua"/>
                <a:cs typeface="Book Antiqua"/>
                <a:sym typeface="Book Antiqua"/>
              </a:rPr>
              <a:t>References</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124" name="Google Shape;124;p20"/>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27544" y="1464249"/>
            <a:ext cx="8229300" cy="4857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chemeClr val="dk1"/>
              </a:buClr>
              <a:buSzPts val="1100"/>
              <a:buFont typeface="Arial"/>
              <a:buNone/>
            </a:pPr>
            <a:r>
              <a:rPr b="1" lang="en-US" sz="2900" u="sng">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30" name="Google Shape;130;p21"/>
          <p:cNvSpPr txBox="1"/>
          <p:nvPr>
            <p:ph idx="1" type="body"/>
          </p:nvPr>
        </p:nvSpPr>
        <p:spPr>
          <a:xfrm>
            <a:off x="457350" y="2157349"/>
            <a:ext cx="8229300" cy="3968400"/>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Clr>
                <a:schemeClr val="dk1"/>
              </a:buClr>
              <a:buSzPts val="1100"/>
              <a:buFont typeface="Arial"/>
              <a:buNone/>
            </a:pPr>
            <a:r>
              <a:rPr lang="en-US" sz="2100">
                <a:solidFill>
                  <a:srgbClr val="0070C0"/>
                </a:solidFill>
                <a:latin typeface="Book Antiqua"/>
                <a:ea typeface="Book Antiqua"/>
                <a:cs typeface="Book Antiqua"/>
                <a:sym typeface="Book Antiqua"/>
              </a:rPr>
              <a:t>With the increasing amount of movies available in various genres, it can be a daunting task for movie enthusiasts to decide what movie to watch next. Our movie recommender software aims to solve this problem by providing personalized movie recommendations based on the user's movie preferences.</a:t>
            </a:r>
            <a:endParaRPr sz="2100">
              <a:solidFill>
                <a:srgbClr val="0070C0"/>
              </a:solidFill>
              <a:latin typeface="Book Antiqua"/>
              <a:ea typeface="Book Antiqua"/>
              <a:cs typeface="Book Antiqua"/>
              <a:sym typeface="Book Antiqua"/>
            </a:endParaRPr>
          </a:p>
          <a:p>
            <a:pPr indent="0" lvl="0" marL="114300" rtl="0" algn="l">
              <a:lnSpc>
                <a:spcPct val="90000"/>
              </a:lnSpc>
              <a:spcBef>
                <a:spcPts val="1000"/>
              </a:spcBef>
              <a:spcAft>
                <a:spcPts val="0"/>
              </a:spcAft>
              <a:buClr>
                <a:schemeClr val="dk1"/>
              </a:buClr>
              <a:buSzPts val="1100"/>
              <a:buFont typeface="Arial"/>
              <a:buNone/>
            </a:pPr>
            <a:r>
              <a:rPr lang="en-US" sz="2100">
                <a:solidFill>
                  <a:srgbClr val="0070C0"/>
                </a:solidFill>
                <a:latin typeface="Book Antiqua"/>
                <a:ea typeface="Book Antiqua"/>
                <a:cs typeface="Book Antiqua"/>
                <a:sym typeface="Book Antiqua"/>
              </a:rPr>
              <a:t>The software uses collaborative filtering techniques to suggest movies based on the ratings and reviews of other users with similar movie preferences. It also incorporates content-based filtering, which recommends movies based on their similarity to previously liked movies, considering the genre, actors, directors, and other relevant attributes.</a:t>
            </a:r>
            <a:endParaRPr sz="2100">
              <a:solidFill>
                <a:srgbClr val="0070C0"/>
              </a:solidFill>
              <a:latin typeface="Book Antiqua"/>
              <a:ea typeface="Book Antiqua"/>
              <a:cs typeface="Book Antiqua"/>
              <a:sym typeface="Book Antiqua"/>
            </a:endParaRPr>
          </a:p>
          <a:p>
            <a:pPr indent="0" lvl="0" marL="114300" rtl="0" algn="l">
              <a:lnSpc>
                <a:spcPct val="90000"/>
              </a:lnSpc>
              <a:spcBef>
                <a:spcPts val="1000"/>
              </a:spcBef>
              <a:spcAft>
                <a:spcPts val="0"/>
              </a:spcAft>
              <a:buClr>
                <a:schemeClr val="dk1"/>
              </a:buClr>
              <a:buSzPts val="1100"/>
              <a:buFont typeface="Arial"/>
              <a:buNone/>
            </a:pPr>
            <a:r>
              <a:rPr lang="en-US" sz="2100">
                <a:solidFill>
                  <a:srgbClr val="0070C0"/>
                </a:solidFill>
                <a:latin typeface="Book Antiqua"/>
                <a:ea typeface="Book Antiqua"/>
                <a:cs typeface="Book Antiqua"/>
                <a:sym typeface="Book Antiqua"/>
              </a:rPr>
              <a:t>The movie recommender software uses </a:t>
            </a:r>
            <a:r>
              <a:rPr lang="en-US" sz="2100">
                <a:solidFill>
                  <a:srgbClr val="0070C0"/>
                </a:solidFill>
                <a:latin typeface="Book Antiqua"/>
                <a:ea typeface="Book Antiqua"/>
                <a:cs typeface="Book Antiqua"/>
                <a:sym typeface="Book Antiqua"/>
              </a:rPr>
              <a:t>Python</a:t>
            </a:r>
            <a:r>
              <a:rPr lang="en-US" sz="2100">
                <a:solidFill>
                  <a:srgbClr val="0070C0"/>
                </a:solidFill>
                <a:latin typeface="Book Antiqua"/>
                <a:ea typeface="Book Antiqua"/>
                <a:cs typeface="Book Antiqua"/>
                <a:sym typeface="Book Antiqua"/>
              </a:rPr>
              <a:t> machine learning and data analysis libraries, such as pandas, numpy, to preprocess, clean, and analyze the movie dataset. </a:t>
            </a:r>
            <a:endParaRPr sz="2100">
              <a:solidFill>
                <a:srgbClr val="0070C0"/>
              </a:solidFill>
              <a:latin typeface="Book Antiqua"/>
              <a:ea typeface="Book Antiqua"/>
              <a:cs typeface="Book Antiqua"/>
              <a:sym typeface="Book Antiqua"/>
            </a:endParaRPr>
          </a:p>
          <a:p>
            <a:pPr indent="0" lvl="0" marL="114300" rtl="0" algn="l">
              <a:lnSpc>
                <a:spcPct val="90000"/>
              </a:lnSpc>
              <a:spcBef>
                <a:spcPts val="1000"/>
              </a:spcBef>
              <a:spcAft>
                <a:spcPts val="0"/>
              </a:spcAft>
              <a:buSzPts val="1800"/>
              <a:buNone/>
            </a:pPr>
            <a:r>
              <a:t/>
            </a:r>
            <a:endParaRPr sz="2000">
              <a:solidFill>
                <a:srgbClr val="0070C0"/>
              </a:solidFill>
              <a:latin typeface="Book Antiqua"/>
              <a:ea typeface="Book Antiqua"/>
              <a:cs typeface="Book Antiqua"/>
              <a:sym typeface="Book Antiqua"/>
            </a:endParaRPr>
          </a:p>
        </p:txBody>
      </p:sp>
      <p:sp>
        <p:nvSpPr>
          <p:cNvPr id="131" name="Google Shape;131;p21"/>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27469" y="1570849"/>
            <a:ext cx="8229300" cy="4857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800"/>
              <a:buNone/>
            </a:pPr>
            <a:r>
              <a:rPr b="1" lang="en-US" sz="2900" u="sng">
                <a:solidFill>
                  <a:srgbClr val="000000"/>
                </a:solidFill>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p:txBody>
      </p:sp>
      <p:sp>
        <p:nvSpPr>
          <p:cNvPr id="137" name="Google Shape;137;p22"/>
          <p:cNvSpPr txBox="1"/>
          <p:nvPr>
            <p:ph idx="1" type="body"/>
          </p:nvPr>
        </p:nvSpPr>
        <p:spPr>
          <a:xfrm>
            <a:off x="457200" y="2157412"/>
            <a:ext cx="8229240" cy="3968347"/>
          </a:xfrm>
          <a:prstGeom prst="rect">
            <a:avLst/>
          </a:prstGeom>
          <a:noFill/>
          <a:ln>
            <a:noFill/>
          </a:ln>
        </p:spPr>
        <p:txBody>
          <a:bodyPr anchorCtr="0" anchor="t" bIns="0" lIns="0" spcFirstLastPara="1" rIns="0" wrap="square" tIns="0">
            <a:noAutofit/>
          </a:bodyPr>
          <a:lstStyle/>
          <a:p>
            <a:pPr indent="-393700" lvl="0" marL="457200" rtl="0" algn="l">
              <a:spcBef>
                <a:spcPts val="1000"/>
              </a:spcBef>
              <a:spcAft>
                <a:spcPts val="0"/>
              </a:spcAft>
              <a:buClr>
                <a:srgbClr val="0070C0"/>
              </a:buClr>
              <a:buSzPts val="2600"/>
              <a:buFont typeface="Book Antiqua"/>
              <a:buChar char="•"/>
            </a:pPr>
            <a:r>
              <a:rPr lang="en-US" sz="2600">
                <a:solidFill>
                  <a:srgbClr val="0070C0"/>
                </a:solidFill>
                <a:latin typeface="Book Antiqua"/>
                <a:ea typeface="Book Antiqua"/>
                <a:cs typeface="Book Antiqua"/>
                <a:sym typeface="Book Antiqua"/>
              </a:rPr>
              <a:t>To develop a personalized movie recommendation system using Python that helps users discover new movies based on their movie preferences.</a:t>
            </a:r>
            <a:endParaRPr sz="2600">
              <a:solidFill>
                <a:srgbClr val="0070C0"/>
              </a:solidFill>
              <a:latin typeface="Book Antiqua"/>
              <a:ea typeface="Book Antiqua"/>
              <a:cs typeface="Book Antiqua"/>
              <a:sym typeface="Book Antiqua"/>
            </a:endParaRPr>
          </a:p>
          <a:p>
            <a:pPr indent="-393700" lvl="0" marL="457200" rtl="0" algn="l">
              <a:spcBef>
                <a:spcPts val="0"/>
              </a:spcBef>
              <a:spcAft>
                <a:spcPts val="0"/>
              </a:spcAft>
              <a:buClr>
                <a:srgbClr val="0070C0"/>
              </a:buClr>
              <a:buSzPts val="2600"/>
              <a:buFont typeface="Book Antiqua"/>
              <a:buChar char="•"/>
            </a:pPr>
            <a:r>
              <a:rPr lang="en-US" sz="2600">
                <a:solidFill>
                  <a:srgbClr val="0070C0"/>
                </a:solidFill>
                <a:latin typeface="Book Antiqua"/>
                <a:ea typeface="Book Antiqua"/>
                <a:cs typeface="Book Antiqua"/>
                <a:sym typeface="Book Antiqua"/>
              </a:rPr>
              <a:t>The goal is to build a user-friendly web interface that allows users to input their movie preferences and receive tailored movie recommendations.</a:t>
            </a:r>
            <a:endParaRPr sz="2600">
              <a:solidFill>
                <a:srgbClr val="0070C0"/>
              </a:solidFill>
              <a:latin typeface="Book Antiqua"/>
              <a:ea typeface="Book Antiqua"/>
              <a:cs typeface="Book Antiqua"/>
              <a:sym typeface="Book Antiqua"/>
            </a:endParaRPr>
          </a:p>
          <a:p>
            <a:pPr indent="-393700" lvl="0" marL="457200" rtl="0" algn="l">
              <a:spcBef>
                <a:spcPts val="0"/>
              </a:spcBef>
              <a:spcAft>
                <a:spcPts val="0"/>
              </a:spcAft>
              <a:buClr>
                <a:srgbClr val="0070C0"/>
              </a:buClr>
              <a:buSzPts val="2600"/>
              <a:buFont typeface="Book Antiqua"/>
              <a:buChar char="•"/>
            </a:pPr>
            <a:r>
              <a:rPr lang="en-US" sz="2600">
                <a:solidFill>
                  <a:srgbClr val="0070C0"/>
                </a:solidFill>
                <a:latin typeface="Book Antiqua"/>
                <a:ea typeface="Book Antiqua"/>
                <a:cs typeface="Book Antiqua"/>
                <a:sym typeface="Book Antiqua"/>
              </a:rPr>
              <a:t>The movie recommender software aims to enhance the movie-watching experience for users and simplify the process of selecting movies.</a:t>
            </a:r>
            <a:endParaRPr sz="4200">
              <a:solidFill>
                <a:srgbClr val="0070C0"/>
              </a:solidFill>
              <a:latin typeface="Book Antiqua"/>
              <a:ea typeface="Book Antiqua"/>
              <a:cs typeface="Book Antiqua"/>
              <a:sym typeface="Book Antiqua"/>
            </a:endParaRPr>
          </a:p>
        </p:txBody>
      </p:sp>
      <p:sp>
        <p:nvSpPr>
          <p:cNvPr id="138" name="Google Shape;138;p22"/>
          <p:cNvSpPr txBox="1"/>
          <p:nvPr>
            <p:ph idx="12" type="sldNum"/>
          </p:nvPr>
        </p:nvSpPr>
        <p:spPr>
          <a:xfrm>
            <a:off x="8556784" y="6333134"/>
            <a:ext cx="548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