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0AF2-5EC7-4DBF-816A-0B3BBC43F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55A78-2801-4E84-B180-BE2B7814B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27D3-75AF-403B-9A1F-64A2B412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FB37-0997-4ADB-BE27-64E4796A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FBF9-FD18-4751-97EE-41BF6237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04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1DDF-6943-41A9-8E6E-DBA03E1C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77DAA-F659-4253-A44B-4E8F1266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2C5D-17D7-4B33-BA8D-12E4845B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2871-6847-4A9D-95CA-7FCCF8E2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78EE-34E8-4BDF-8667-19008DBB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82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D41DC-733C-44DC-992C-20A28D99A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A63AE-0B8B-4670-B035-BB88B5FF9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0692-1FE4-43DE-946D-645054E9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54665-E075-44D2-9893-022542F2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44EA-C5F0-4571-BA01-DDE2C832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3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2EA2-0187-4D41-931D-0E65A619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CB20-E715-4722-95CA-346A466C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F7F0-67EC-45FA-88E8-7BFC6FEF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2EA47-EFB2-4960-92FE-17B686B5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1CE5-173F-4428-BD51-53BFD2E5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52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3472-B769-4BB9-8BA2-407A9662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2154-0803-449D-9BC5-4CDF484F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A320-845C-40E0-8332-2BD288B4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3B49-371C-4B6A-AE2E-92A24C2B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1CEF-3CCA-49F5-B0E7-3D02B0D2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46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2E4D-36A4-40E4-97BA-4B5B226A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FC93-C1AE-4638-B5D6-792AFEAA7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058AA-199B-4BDB-9561-142BD1B5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E975A-9564-4397-90C6-5C9A4F74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FF78D-3A51-46C7-8654-71825A9C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C54FC-DE62-4D24-BAFC-1F57417F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75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1148-EA59-4CB4-A592-732395EE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5DE9-AD93-479E-B601-35B745D3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C9256-68E3-49D6-829F-BB9088EB5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B053F-68F6-40D6-8A56-38FE9B6F5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0B8D6-8335-425D-981B-B2D8ACD56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BEDFA-170D-42AF-91F2-0902CD84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F2BB2-521B-41AB-9747-8A24A93F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BA064-255C-4CCE-B229-C7012FF8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9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1C38-EC75-4A3B-A7CD-D5328BA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CBC8F-9947-417B-A183-AD539EE6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7EC63-5C22-4530-8136-FB3174EC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9850B-C68F-46E1-82CD-2FF6AA0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52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FB2A7-A6C7-42DB-A6FC-974368D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B64C7-17B3-4443-A7F0-4FD44B2A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4F588-6C0B-4B78-B1CD-78C537BD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91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A8C9-9FAC-49E4-935F-852E47E5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18A6-C9E5-492E-8034-C0E30E676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A14BD-E5DF-467A-840F-37A800B01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06652-85EC-4C5B-ADA2-EB78B9A5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6F30-D249-4174-82F0-90261FD7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6FF35-69C6-44CD-920C-51C9D05A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14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85EE-49EC-4C52-A5DA-45A04488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D2AA3-B8EF-4C4D-BED2-BA8B21226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58CA-D457-40B2-99DF-82BA0A5AF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47000-095A-4A85-96CD-2943D392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94183-C3CE-4061-8885-E6BB8045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41718-CA97-4B51-B0B1-F3419437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51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6E9D3-4655-41EB-B287-988595BB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D94D2-0CF8-4546-BB43-5A8BD4C0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CFD4B-7D41-449B-99C1-B6CC697E3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349F-06E2-4031-8092-BB74E4ABF34F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4830-3E03-409A-95AC-72476CF2F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23C8-19B8-44C7-B53D-74C1AD57E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28F1-9BFA-4592-9FD0-F7EF2F8648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92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5F6E-829A-4F1A-A1FF-54F11BCFC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E2E05-91CA-4487-B5AC-3A126FD46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56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DBE62-89E0-4ABA-9331-EEC13464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2600" dirty="0" err="1">
                <a:solidFill>
                  <a:srgbClr val="FFFFFF"/>
                </a:solidFill>
              </a:rPr>
              <a:t>Parameter</a:t>
            </a:r>
            <a:r>
              <a:rPr lang="es-ES" sz="2600" dirty="0">
                <a:solidFill>
                  <a:srgbClr val="FFFFFF"/>
                </a:solidFill>
              </a:rPr>
              <a:t> </a:t>
            </a:r>
            <a:r>
              <a:rPr lang="es-ES" sz="2600" dirty="0" err="1">
                <a:solidFill>
                  <a:srgbClr val="FFFFFF"/>
                </a:solidFill>
              </a:rPr>
              <a:t>Tuning</a:t>
            </a:r>
            <a:r>
              <a:rPr lang="es-ES" sz="2600" dirty="0">
                <a:solidFill>
                  <a:srgbClr val="FFFFFF"/>
                </a:solidFill>
              </a:rPr>
              <a:t/>
            </a:r>
            <a:br>
              <a:rPr lang="es-ES" sz="2600" dirty="0">
                <a:solidFill>
                  <a:srgbClr val="FFFFFF"/>
                </a:solidFill>
              </a:rPr>
            </a:br>
            <a:r>
              <a:rPr lang="es-ES" sz="2600" dirty="0">
                <a:solidFill>
                  <a:srgbClr val="FFFFFF"/>
                </a:solidFill>
              </a:rPr>
              <a:t>Round 2</a:t>
            </a:r>
          </a:p>
        </p:txBody>
      </p:sp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623381D8-DA18-4394-875C-156B59F14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t="6172" r="8631"/>
          <a:stretch/>
        </p:blipFill>
        <p:spPr>
          <a:xfrm>
            <a:off x="3541538" y="555585"/>
            <a:ext cx="7708653" cy="4068427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04A08B-96D5-41B6-8DE9-AE5EF98C3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207033"/>
              </p:ext>
            </p:extLst>
          </p:nvPr>
        </p:nvGraphicFramePr>
        <p:xfrm>
          <a:off x="4426751" y="4624013"/>
          <a:ext cx="6411898" cy="1788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087">
                  <a:extLst>
                    <a:ext uri="{9D8B030D-6E8A-4147-A177-3AD203B41FA5}">
                      <a16:colId xmlns:a16="http://schemas.microsoft.com/office/drawing/2014/main" val="2914616331"/>
                    </a:ext>
                  </a:extLst>
                </a:gridCol>
                <a:gridCol w="5826811">
                  <a:extLst>
                    <a:ext uri="{9D8B030D-6E8A-4147-A177-3AD203B41FA5}">
                      <a16:colId xmlns:a16="http://schemas.microsoft.com/office/drawing/2014/main" val="1053506067"/>
                    </a:ext>
                  </a:extLst>
                </a:gridCol>
              </a:tblGrid>
              <a:tr h="2554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n=200, mate=</a:t>
                      </a:r>
                      <a:r>
                        <a:rPr lang="en-US" sz="1400" u="none" strike="noStrike" dirty="0" err="1">
                          <a:effectLst/>
                        </a:rPr>
                        <a:t>cxOrdered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cxpb</a:t>
                      </a:r>
                      <a:r>
                        <a:rPr lang="en-US" sz="1400" u="none" strike="noStrike" dirty="0">
                          <a:effectLst/>
                        </a:rPr>
                        <a:t>=0.8, </a:t>
                      </a:r>
                      <a:r>
                        <a:rPr lang="en-US" sz="1400" u="none" strike="noStrike" dirty="0" err="1">
                          <a:effectLst/>
                        </a:rPr>
                        <a:t>tournsize</a:t>
                      </a:r>
                      <a:r>
                        <a:rPr lang="en-US" sz="1400" u="none" strike="noStrike" dirty="0">
                          <a:effectLst/>
                        </a:rPr>
                        <a:t>=10, </a:t>
                      </a:r>
                      <a:r>
                        <a:rPr lang="en-US" sz="1400" u="none" strike="noStrike" dirty="0" err="1">
                          <a:effectLst/>
                        </a:rPr>
                        <a:t>mutpb</a:t>
                      </a:r>
                      <a:r>
                        <a:rPr lang="en-US" sz="1400" u="none" strike="noStrike" dirty="0">
                          <a:effectLst/>
                        </a:rPr>
                        <a:t>=0.1, </a:t>
                      </a:r>
                      <a:r>
                        <a:rPr lang="en-US" sz="1400" u="none" strike="noStrike" dirty="0" err="1">
                          <a:effectLst/>
                        </a:rPr>
                        <a:t>indpb</a:t>
                      </a:r>
                      <a:r>
                        <a:rPr lang="en-US" sz="1400" u="none" strike="noStrike" dirty="0">
                          <a:effectLst/>
                        </a:rPr>
                        <a:t>=0.075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extLst>
                  <a:ext uri="{0D108BD9-81ED-4DB2-BD59-A6C34878D82A}">
                    <a16:rowId xmlns:a16="http://schemas.microsoft.com/office/drawing/2014/main" val="2245355325"/>
                  </a:ext>
                </a:extLst>
              </a:tr>
              <a:tr h="2554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n=150, mate=</a:t>
                      </a:r>
                      <a:r>
                        <a:rPr lang="en-US" sz="1400" u="none" strike="noStrike" dirty="0" err="1">
                          <a:effectLst/>
                        </a:rPr>
                        <a:t>cxOrdered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cxpb</a:t>
                      </a:r>
                      <a:r>
                        <a:rPr lang="en-US" sz="1400" u="none" strike="noStrike" dirty="0">
                          <a:effectLst/>
                        </a:rPr>
                        <a:t>=1.0, </a:t>
                      </a:r>
                      <a:r>
                        <a:rPr lang="en-US" sz="1400" u="none" strike="noStrike" dirty="0" err="1">
                          <a:effectLst/>
                        </a:rPr>
                        <a:t>tournsize</a:t>
                      </a:r>
                      <a:r>
                        <a:rPr lang="en-US" sz="1400" u="none" strike="noStrike" dirty="0">
                          <a:effectLst/>
                        </a:rPr>
                        <a:t>=15, </a:t>
                      </a:r>
                      <a:r>
                        <a:rPr lang="en-US" sz="1400" u="none" strike="noStrike" dirty="0" err="1">
                          <a:effectLst/>
                        </a:rPr>
                        <a:t>mutpb</a:t>
                      </a:r>
                      <a:r>
                        <a:rPr lang="en-US" sz="1400" u="none" strike="noStrike" dirty="0">
                          <a:effectLst/>
                        </a:rPr>
                        <a:t>=0.1, </a:t>
                      </a:r>
                      <a:r>
                        <a:rPr lang="en-US" sz="1400" u="none" strike="noStrike" dirty="0" err="1">
                          <a:effectLst/>
                        </a:rPr>
                        <a:t>indpb</a:t>
                      </a:r>
                      <a:r>
                        <a:rPr lang="en-US" sz="1400" u="none" strike="noStrike" dirty="0">
                          <a:effectLst/>
                        </a:rPr>
                        <a:t>=0.03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extLst>
                  <a:ext uri="{0D108BD9-81ED-4DB2-BD59-A6C34878D82A}">
                    <a16:rowId xmlns:a16="http://schemas.microsoft.com/office/drawing/2014/main" val="1411928843"/>
                  </a:ext>
                </a:extLst>
              </a:tr>
              <a:tr h="2554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n=150, mate=</a:t>
                      </a:r>
                      <a:r>
                        <a:rPr lang="en-US" sz="1400" u="none" strike="noStrike" dirty="0" err="1">
                          <a:effectLst/>
                        </a:rPr>
                        <a:t>cxOrdered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cxpb</a:t>
                      </a:r>
                      <a:r>
                        <a:rPr lang="en-US" sz="1400" u="none" strike="noStrike" dirty="0">
                          <a:effectLst/>
                        </a:rPr>
                        <a:t>=0.85, </a:t>
                      </a:r>
                      <a:r>
                        <a:rPr lang="en-US" sz="1400" u="none" strike="noStrike" dirty="0" err="1">
                          <a:effectLst/>
                        </a:rPr>
                        <a:t>tournsize</a:t>
                      </a:r>
                      <a:r>
                        <a:rPr lang="en-US" sz="1400" u="none" strike="noStrike" dirty="0">
                          <a:effectLst/>
                        </a:rPr>
                        <a:t>=10, </a:t>
                      </a:r>
                      <a:r>
                        <a:rPr lang="en-US" sz="1400" u="none" strike="noStrike" dirty="0" err="1">
                          <a:effectLst/>
                        </a:rPr>
                        <a:t>mutpb</a:t>
                      </a:r>
                      <a:r>
                        <a:rPr lang="en-US" sz="1400" u="none" strike="noStrike" dirty="0">
                          <a:effectLst/>
                        </a:rPr>
                        <a:t>=0.2, </a:t>
                      </a:r>
                      <a:r>
                        <a:rPr lang="en-US" sz="1400" u="none" strike="noStrike" dirty="0" err="1">
                          <a:effectLst/>
                        </a:rPr>
                        <a:t>indpb</a:t>
                      </a:r>
                      <a:r>
                        <a:rPr lang="en-US" sz="1400" u="none" strike="noStrike" dirty="0">
                          <a:effectLst/>
                        </a:rPr>
                        <a:t>=0.09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extLst>
                  <a:ext uri="{0D108BD9-81ED-4DB2-BD59-A6C34878D82A}">
                    <a16:rowId xmlns:a16="http://schemas.microsoft.com/office/drawing/2014/main" val="2650943550"/>
                  </a:ext>
                </a:extLst>
              </a:tr>
              <a:tr h="2554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n=175, mate=</a:t>
                      </a:r>
                      <a:r>
                        <a:rPr lang="en-US" sz="1400" u="none" strike="noStrike" dirty="0" err="1">
                          <a:effectLst/>
                        </a:rPr>
                        <a:t>cxOrdered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cxpb</a:t>
                      </a:r>
                      <a:r>
                        <a:rPr lang="en-US" sz="1400" u="none" strike="noStrike" dirty="0">
                          <a:effectLst/>
                        </a:rPr>
                        <a:t>=0.9, </a:t>
                      </a:r>
                      <a:r>
                        <a:rPr lang="en-US" sz="1400" u="none" strike="noStrike" dirty="0" err="1">
                          <a:effectLst/>
                        </a:rPr>
                        <a:t>tournsize</a:t>
                      </a:r>
                      <a:r>
                        <a:rPr lang="en-US" sz="1400" u="none" strike="noStrike" dirty="0">
                          <a:effectLst/>
                        </a:rPr>
                        <a:t>=20, </a:t>
                      </a:r>
                      <a:r>
                        <a:rPr lang="en-US" sz="1400" u="none" strike="noStrike" dirty="0" err="1">
                          <a:effectLst/>
                        </a:rPr>
                        <a:t>mutpb</a:t>
                      </a:r>
                      <a:r>
                        <a:rPr lang="en-US" sz="1400" u="none" strike="noStrike" dirty="0">
                          <a:effectLst/>
                        </a:rPr>
                        <a:t>=0.2, </a:t>
                      </a:r>
                      <a:r>
                        <a:rPr lang="en-US" sz="1400" u="none" strike="noStrike" dirty="0" err="1">
                          <a:effectLst/>
                        </a:rPr>
                        <a:t>indpb</a:t>
                      </a:r>
                      <a:r>
                        <a:rPr lang="en-US" sz="1400" u="none" strike="noStrike" dirty="0">
                          <a:effectLst/>
                        </a:rPr>
                        <a:t>=0.045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extLst>
                  <a:ext uri="{0D108BD9-81ED-4DB2-BD59-A6C34878D82A}">
                    <a16:rowId xmlns:a16="http://schemas.microsoft.com/office/drawing/2014/main" val="1314463649"/>
                  </a:ext>
                </a:extLst>
              </a:tr>
              <a:tr h="2554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n=125, mate=</a:t>
                      </a:r>
                      <a:r>
                        <a:rPr lang="en-US" sz="1400" u="none" strike="noStrike" dirty="0" err="1">
                          <a:effectLst/>
                        </a:rPr>
                        <a:t>cxOrdered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cxpb</a:t>
                      </a:r>
                      <a:r>
                        <a:rPr lang="en-US" sz="1400" u="none" strike="noStrike" dirty="0">
                          <a:effectLst/>
                        </a:rPr>
                        <a:t>=0.8, </a:t>
                      </a:r>
                      <a:r>
                        <a:rPr lang="en-US" sz="1400" u="none" strike="noStrike" dirty="0" err="1">
                          <a:effectLst/>
                        </a:rPr>
                        <a:t>tournsize</a:t>
                      </a:r>
                      <a:r>
                        <a:rPr lang="en-US" sz="1400" u="none" strike="noStrike" dirty="0">
                          <a:effectLst/>
                        </a:rPr>
                        <a:t>=15, </a:t>
                      </a:r>
                      <a:r>
                        <a:rPr lang="en-US" sz="1400" u="none" strike="noStrike" dirty="0" err="1">
                          <a:effectLst/>
                        </a:rPr>
                        <a:t>mutpb</a:t>
                      </a:r>
                      <a:r>
                        <a:rPr lang="en-US" sz="1400" u="none" strike="noStrike" dirty="0">
                          <a:effectLst/>
                        </a:rPr>
                        <a:t>=0.2, </a:t>
                      </a:r>
                      <a:r>
                        <a:rPr lang="en-US" sz="1400" u="none" strike="noStrike" dirty="0" err="1">
                          <a:effectLst/>
                        </a:rPr>
                        <a:t>indpb</a:t>
                      </a:r>
                      <a:r>
                        <a:rPr lang="en-US" sz="1400" u="none" strike="noStrike" dirty="0">
                          <a:effectLst/>
                        </a:rPr>
                        <a:t>=0.075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extLst>
                  <a:ext uri="{0D108BD9-81ED-4DB2-BD59-A6C34878D82A}">
                    <a16:rowId xmlns:a16="http://schemas.microsoft.com/office/drawing/2014/main" val="2473237350"/>
                  </a:ext>
                </a:extLst>
              </a:tr>
              <a:tr h="2554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n=200, mate=</a:t>
                      </a:r>
                      <a:r>
                        <a:rPr lang="en-US" sz="1400" u="none" strike="noStrike" dirty="0" err="1">
                          <a:effectLst/>
                        </a:rPr>
                        <a:t>cxOrdered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cxpb</a:t>
                      </a:r>
                      <a:r>
                        <a:rPr lang="en-US" sz="1400" u="none" strike="noStrike" dirty="0">
                          <a:effectLst/>
                        </a:rPr>
                        <a:t>=0.95, </a:t>
                      </a:r>
                      <a:r>
                        <a:rPr lang="en-US" sz="1400" u="none" strike="noStrike" dirty="0" err="1">
                          <a:effectLst/>
                        </a:rPr>
                        <a:t>tournsize</a:t>
                      </a:r>
                      <a:r>
                        <a:rPr lang="en-US" sz="1400" u="none" strike="noStrike" dirty="0">
                          <a:effectLst/>
                        </a:rPr>
                        <a:t>=20, </a:t>
                      </a:r>
                      <a:r>
                        <a:rPr lang="en-US" sz="1400" u="none" strike="noStrike" dirty="0" err="1">
                          <a:effectLst/>
                        </a:rPr>
                        <a:t>mutpb</a:t>
                      </a:r>
                      <a:r>
                        <a:rPr lang="en-US" sz="1400" u="none" strike="noStrike" dirty="0">
                          <a:effectLst/>
                        </a:rPr>
                        <a:t>=0.175, </a:t>
                      </a:r>
                      <a:r>
                        <a:rPr lang="en-US" sz="1400" u="none" strike="noStrike" dirty="0" err="1">
                          <a:effectLst/>
                        </a:rPr>
                        <a:t>indpb</a:t>
                      </a:r>
                      <a:r>
                        <a:rPr lang="en-US" sz="1400" u="none" strike="noStrike" dirty="0">
                          <a:effectLst/>
                        </a:rPr>
                        <a:t>=0.06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extLst>
                  <a:ext uri="{0D108BD9-81ED-4DB2-BD59-A6C34878D82A}">
                    <a16:rowId xmlns:a16="http://schemas.microsoft.com/office/drawing/2014/main" val="2349844245"/>
                  </a:ext>
                </a:extLst>
              </a:tr>
              <a:tr h="2554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n=175, mate=</a:t>
                      </a:r>
                      <a:r>
                        <a:rPr lang="en-US" sz="1400" u="none" strike="noStrike" dirty="0" err="1">
                          <a:effectLst/>
                        </a:rPr>
                        <a:t>cxOrdered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cxpb</a:t>
                      </a:r>
                      <a:r>
                        <a:rPr lang="en-US" sz="1400" u="none" strike="noStrike" dirty="0">
                          <a:effectLst/>
                        </a:rPr>
                        <a:t>=0.9, </a:t>
                      </a:r>
                      <a:r>
                        <a:rPr lang="en-US" sz="1400" u="none" strike="noStrike" dirty="0" err="1">
                          <a:effectLst/>
                        </a:rPr>
                        <a:t>tournsize</a:t>
                      </a:r>
                      <a:r>
                        <a:rPr lang="en-US" sz="1400" u="none" strike="noStrike" dirty="0">
                          <a:effectLst/>
                        </a:rPr>
                        <a:t>=25, </a:t>
                      </a:r>
                      <a:r>
                        <a:rPr lang="en-US" sz="1400" u="none" strike="noStrike" dirty="0" err="1">
                          <a:effectLst/>
                        </a:rPr>
                        <a:t>mutpb</a:t>
                      </a:r>
                      <a:r>
                        <a:rPr lang="en-US" sz="1400" u="none" strike="noStrike" dirty="0">
                          <a:effectLst/>
                        </a:rPr>
                        <a:t>=0.175, </a:t>
                      </a:r>
                      <a:r>
                        <a:rPr lang="en-US" sz="1400" u="none" strike="noStrike" dirty="0" err="1">
                          <a:effectLst/>
                        </a:rPr>
                        <a:t>indpb</a:t>
                      </a:r>
                      <a:r>
                        <a:rPr lang="en-US" sz="1400" u="none" strike="noStrike" dirty="0">
                          <a:effectLst/>
                        </a:rPr>
                        <a:t>=0.075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0" marR="9230" marT="9230" marB="0" anchor="b"/>
                </a:tc>
                <a:extLst>
                  <a:ext uri="{0D108BD9-81ED-4DB2-BD59-A6C34878D82A}">
                    <a16:rowId xmlns:a16="http://schemas.microsoft.com/office/drawing/2014/main" val="4223941364"/>
                  </a:ext>
                </a:extLst>
              </a:tr>
            </a:tbl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D016A819-0C22-48F6-9FD2-40EE48D86206}"/>
              </a:ext>
            </a:extLst>
          </p:cNvPr>
          <p:cNvSpPr/>
          <p:nvPr/>
        </p:nvSpPr>
        <p:spPr>
          <a:xfrm>
            <a:off x="4350221" y="3780112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1</a:t>
            </a: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73C0C7B5-44B6-4E6A-A49E-05AEBF8DC0A3}"/>
              </a:ext>
            </a:extLst>
          </p:cNvPr>
          <p:cNvSpPr/>
          <p:nvPr/>
        </p:nvSpPr>
        <p:spPr>
          <a:xfrm>
            <a:off x="4821054" y="3864667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2</a:t>
            </a: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447AE853-0E71-412A-8EC4-C8224DE3987E}"/>
              </a:ext>
            </a:extLst>
          </p:cNvPr>
          <p:cNvSpPr/>
          <p:nvPr/>
        </p:nvSpPr>
        <p:spPr>
          <a:xfrm>
            <a:off x="5139945" y="3688089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3</a:t>
            </a: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F2AB0940-3BE5-496F-A9D0-C99542B0D027}"/>
              </a:ext>
            </a:extLst>
          </p:cNvPr>
          <p:cNvSpPr/>
          <p:nvPr/>
        </p:nvSpPr>
        <p:spPr>
          <a:xfrm>
            <a:off x="5958505" y="3757078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4</a:t>
            </a: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CE723D51-49EB-429C-B860-C73A65B4AAC1}"/>
              </a:ext>
            </a:extLst>
          </p:cNvPr>
          <p:cNvSpPr/>
          <p:nvPr/>
        </p:nvSpPr>
        <p:spPr>
          <a:xfrm>
            <a:off x="6147041" y="3864667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5</a:t>
            </a: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BCD528ED-2DE0-47E0-BDA1-76D23B33DBE8}"/>
              </a:ext>
            </a:extLst>
          </p:cNvPr>
          <p:cNvSpPr/>
          <p:nvPr/>
        </p:nvSpPr>
        <p:spPr>
          <a:xfrm>
            <a:off x="6659686" y="3841517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6</a:t>
            </a: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ACF48C8-5C11-4724-9BFA-0D989865522E}"/>
              </a:ext>
            </a:extLst>
          </p:cNvPr>
          <p:cNvSpPr/>
          <p:nvPr/>
        </p:nvSpPr>
        <p:spPr>
          <a:xfrm>
            <a:off x="6820069" y="3690524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7</a:t>
            </a: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E3ABF14F-605D-4117-9581-C7218C364647}"/>
              </a:ext>
            </a:extLst>
          </p:cNvPr>
          <p:cNvSpPr/>
          <p:nvPr/>
        </p:nvSpPr>
        <p:spPr>
          <a:xfrm>
            <a:off x="8125506" y="3886212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1</a:t>
            </a: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82CEF206-1433-45BB-BCA0-E2A0A00CD319}"/>
              </a:ext>
            </a:extLst>
          </p:cNvPr>
          <p:cNvSpPr/>
          <p:nvPr/>
        </p:nvSpPr>
        <p:spPr>
          <a:xfrm>
            <a:off x="8596339" y="3635092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2</a:t>
            </a: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5563ED4A-F636-4757-8026-3F5DBD64023B}"/>
              </a:ext>
            </a:extLst>
          </p:cNvPr>
          <p:cNvSpPr/>
          <p:nvPr/>
        </p:nvSpPr>
        <p:spPr>
          <a:xfrm>
            <a:off x="8903655" y="3608989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3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55DE85F-6D06-4626-8499-9E9988E4609D}"/>
              </a:ext>
            </a:extLst>
          </p:cNvPr>
          <p:cNvSpPr/>
          <p:nvPr/>
        </p:nvSpPr>
        <p:spPr>
          <a:xfrm>
            <a:off x="9745365" y="3770578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4</a:t>
            </a:r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383A350-3D5F-4483-A271-027F75B4DF26}"/>
              </a:ext>
            </a:extLst>
          </p:cNvPr>
          <p:cNvSpPr/>
          <p:nvPr/>
        </p:nvSpPr>
        <p:spPr>
          <a:xfrm>
            <a:off x="9910751" y="3588801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5</a:t>
            </a: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7AE9DB2-E6AE-43D3-ABD1-5B6ED209B3F9}"/>
              </a:ext>
            </a:extLst>
          </p:cNvPr>
          <p:cNvSpPr/>
          <p:nvPr/>
        </p:nvSpPr>
        <p:spPr>
          <a:xfrm>
            <a:off x="10423396" y="3623518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6</a:t>
            </a:r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235443CC-2307-43E3-8612-FEFCAE7A208A}"/>
              </a:ext>
            </a:extLst>
          </p:cNvPr>
          <p:cNvSpPr/>
          <p:nvPr/>
        </p:nvSpPr>
        <p:spPr>
          <a:xfrm>
            <a:off x="10595354" y="3599849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7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4EDD4BA-6275-4A3C-AF9E-186957243FFA}"/>
              </a:ext>
            </a:extLst>
          </p:cNvPr>
          <p:cNvSpPr/>
          <p:nvPr/>
        </p:nvSpPr>
        <p:spPr>
          <a:xfrm>
            <a:off x="4574002" y="4617348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1</a:t>
            </a:r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3C98BA62-44F2-42C9-BCA5-4641AB629414}"/>
              </a:ext>
            </a:extLst>
          </p:cNvPr>
          <p:cNvSpPr/>
          <p:nvPr/>
        </p:nvSpPr>
        <p:spPr>
          <a:xfrm>
            <a:off x="4581843" y="4887082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2</a:t>
            </a:r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033BF2F0-EF89-475D-AC2D-F9115C835EFA}"/>
              </a:ext>
            </a:extLst>
          </p:cNvPr>
          <p:cNvSpPr/>
          <p:nvPr/>
        </p:nvSpPr>
        <p:spPr>
          <a:xfrm>
            <a:off x="4599793" y="5127211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3</a:t>
            </a:r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ECCF92B0-5271-4134-80D2-FAC05B44586A}"/>
              </a:ext>
            </a:extLst>
          </p:cNvPr>
          <p:cNvSpPr/>
          <p:nvPr/>
        </p:nvSpPr>
        <p:spPr>
          <a:xfrm>
            <a:off x="4584987" y="5392968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4</a:t>
            </a: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80EC1617-EF1B-4BDA-BB94-0B1FF57A8940}"/>
              </a:ext>
            </a:extLst>
          </p:cNvPr>
          <p:cNvSpPr/>
          <p:nvPr/>
        </p:nvSpPr>
        <p:spPr>
          <a:xfrm>
            <a:off x="4588317" y="5627876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5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56AF6872-0540-41DD-A36F-63F7A05420AE}"/>
              </a:ext>
            </a:extLst>
          </p:cNvPr>
          <p:cNvSpPr/>
          <p:nvPr/>
        </p:nvSpPr>
        <p:spPr>
          <a:xfrm>
            <a:off x="4580102" y="5905662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6</a:t>
            </a:r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202FA1CC-AAAB-41F9-9C79-66B70DA18341}"/>
              </a:ext>
            </a:extLst>
          </p:cNvPr>
          <p:cNvSpPr/>
          <p:nvPr/>
        </p:nvSpPr>
        <p:spPr>
          <a:xfrm>
            <a:off x="4578441" y="6159792"/>
            <a:ext cx="295054" cy="228027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222BD-51C3-45EC-A2F4-4BF6A5F5CB26}"/>
              </a:ext>
            </a:extLst>
          </p:cNvPr>
          <p:cNvCxnSpPr>
            <a:cxnSpLocks/>
          </p:cNvCxnSpPr>
          <p:nvPr/>
        </p:nvCxnSpPr>
        <p:spPr>
          <a:xfrm flipV="1">
            <a:off x="4190035" y="3661986"/>
            <a:ext cx="3159889" cy="14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CAD6E3-3D06-486A-952C-C07BA5208A4D}"/>
              </a:ext>
            </a:extLst>
          </p:cNvPr>
          <p:cNvCxnSpPr>
            <a:cxnSpLocks/>
          </p:cNvCxnSpPr>
          <p:nvPr/>
        </p:nvCxnSpPr>
        <p:spPr>
          <a:xfrm flipV="1">
            <a:off x="7984671" y="3608988"/>
            <a:ext cx="3159889" cy="14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11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87C5-D223-4CA5-8F6A-41EC4A59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Cúal</a:t>
            </a:r>
            <a:r>
              <a:rPr lang="es-CO" dirty="0"/>
              <a:t> es la mejor configuración?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9E39-F10C-4D61-B187-C586A951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" dirty="0" err="1" smtClean="0"/>
              <a:t>Friedman’s</a:t>
            </a:r>
            <a:r>
              <a:rPr lang="es-ES" dirty="0" smtClean="0"/>
              <a:t> test:</a:t>
            </a:r>
          </a:p>
          <a:p>
            <a:pPr lvl="1"/>
            <a:r>
              <a:rPr lang="es-ES" dirty="0" smtClean="0"/>
              <a:t>P-</a:t>
            </a:r>
            <a:r>
              <a:rPr lang="es-ES" dirty="0" err="1" smtClean="0"/>
              <a:t>value</a:t>
            </a:r>
            <a:r>
              <a:rPr lang="es-ES" dirty="0" smtClean="0"/>
              <a:t>: 0.00081 &lt; 0.05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 err="1" smtClean="0"/>
              <a:t>Nemenyi´s</a:t>
            </a:r>
            <a:r>
              <a:rPr lang="es-ES" dirty="0" smtClean="0"/>
              <a:t> post-hoc test:</a:t>
            </a:r>
          </a:p>
          <a:p>
            <a:pPr lvl="1"/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Difference</a:t>
            </a:r>
            <a:r>
              <a:rPr lang="es-ES" dirty="0" smtClean="0"/>
              <a:t>: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/>
              <a:t>N</a:t>
            </a:r>
            <a:r>
              <a:rPr lang="es-ES" dirty="0" smtClean="0"/>
              <a:t>: 25 pruebas; k: 7 configuraciones</a:t>
            </a:r>
          </a:p>
          <a:p>
            <a:pPr lvl="1"/>
            <a:r>
              <a:rPr lang="es-ES" dirty="0" smtClean="0"/>
              <a:t>CD= 2.949*</a:t>
            </a:r>
            <a:r>
              <a:rPr lang="es-ES" dirty="0" err="1" smtClean="0"/>
              <a:t>sqrt</a:t>
            </a:r>
            <a:r>
              <a:rPr lang="es-ES" dirty="0" smtClean="0"/>
              <a:t>(7(7+1</a:t>
            </a:r>
            <a:r>
              <a:rPr lang="es-ES" dirty="0"/>
              <a:t>)/6*25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CD=1.802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88" y="2590356"/>
            <a:ext cx="2235200" cy="20860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86" y="2633388"/>
            <a:ext cx="2082800" cy="7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Nemenyi’s</a:t>
            </a:r>
            <a:r>
              <a:rPr lang="es-CO" dirty="0" smtClean="0"/>
              <a:t> Comparación 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730506"/>
              </p:ext>
            </p:extLst>
          </p:nvPr>
        </p:nvGraphicFramePr>
        <p:xfrm>
          <a:off x="683706" y="2077464"/>
          <a:ext cx="5168456" cy="2915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057">
                  <a:extLst>
                    <a:ext uri="{9D8B030D-6E8A-4147-A177-3AD203B41FA5}">
                      <a16:colId xmlns:a16="http://schemas.microsoft.com/office/drawing/2014/main" val="2881848020"/>
                    </a:ext>
                  </a:extLst>
                </a:gridCol>
                <a:gridCol w="646057">
                  <a:extLst>
                    <a:ext uri="{9D8B030D-6E8A-4147-A177-3AD203B41FA5}">
                      <a16:colId xmlns:a16="http://schemas.microsoft.com/office/drawing/2014/main" val="4194025963"/>
                    </a:ext>
                  </a:extLst>
                </a:gridCol>
                <a:gridCol w="646057">
                  <a:extLst>
                    <a:ext uri="{9D8B030D-6E8A-4147-A177-3AD203B41FA5}">
                      <a16:colId xmlns:a16="http://schemas.microsoft.com/office/drawing/2014/main" val="3981480628"/>
                    </a:ext>
                  </a:extLst>
                </a:gridCol>
                <a:gridCol w="646057">
                  <a:extLst>
                    <a:ext uri="{9D8B030D-6E8A-4147-A177-3AD203B41FA5}">
                      <a16:colId xmlns:a16="http://schemas.microsoft.com/office/drawing/2014/main" val="2818018946"/>
                    </a:ext>
                  </a:extLst>
                </a:gridCol>
                <a:gridCol w="646057">
                  <a:extLst>
                    <a:ext uri="{9D8B030D-6E8A-4147-A177-3AD203B41FA5}">
                      <a16:colId xmlns:a16="http://schemas.microsoft.com/office/drawing/2014/main" val="3006420962"/>
                    </a:ext>
                  </a:extLst>
                </a:gridCol>
                <a:gridCol w="646057">
                  <a:extLst>
                    <a:ext uri="{9D8B030D-6E8A-4147-A177-3AD203B41FA5}">
                      <a16:colId xmlns:a16="http://schemas.microsoft.com/office/drawing/2014/main" val="3069221013"/>
                    </a:ext>
                  </a:extLst>
                </a:gridCol>
                <a:gridCol w="646057">
                  <a:extLst>
                    <a:ext uri="{9D8B030D-6E8A-4147-A177-3AD203B41FA5}">
                      <a16:colId xmlns:a16="http://schemas.microsoft.com/office/drawing/2014/main" val="653515012"/>
                    </a:ext>
                  </a:extLst>
                </a:gridCol>
                <a:gridCol w="646057">
                  <a:extLst>
                    <a:ext uri="{9D8B030D-6E8A-4147-A177-3AD203B41FA5}">
                      <a16:colId xmlns:a16="http://schemas.microsoft.com/office/drawing/2014/main" val="1568242793"/>
                    </a:ext>
                  </a:extLst>
                </a:gridCol>
              </a:tblGrid>
              <a:tr h="364416">
                <a:tc>
                  <a:txBody>
                    <a:bodyPr/>
                    <a:lstStyle/>
                    <a:p>
                      <a:pPr algn="ct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Conf1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Conf7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Conf3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Conf5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Conf6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Conf4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Conf2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3817003"/>
                  </a:ext>
                </a:extLst>
              </a:tr>
              <a:tr h="36441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Conf1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0.08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0.16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0.28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1.88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1.92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646272"/>
                  </a:ext>
                </a:extLst>
              </a:tr>
              <a:tr h="36441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Conf7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-0.08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0.08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0.2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0.92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1.8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1.84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022670"/>
                  </a:ext>
                </a:extLst>
              </a:tr>
              <a:tr h="36441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Conf3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-0.16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-0.08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0.12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0.84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1.72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1.76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8733554"/>
                  </a:ext>
                </a:extLst>
              </a:tr>
              <a:tr h="36441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Conf5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-0.28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-0.12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0.72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1.6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1.64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194088"/>
                  </a:ext>
                </a:extLst>
              </a:tr>
              <a:tr h="36441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Conf6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-0.92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-0.84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-0.72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0.88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0.92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3730663"/>
                  </a:ext>
                </a:extLst>
              </a:tr>
              <a:tr h="36441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Conf4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-1.88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-1.8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-1.72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-1.6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-0.88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0.04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834456"/>
                  </a:ext>
                </a:extLst>
              </a:tr>
              <a:tr h="36441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Conf2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-1.92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-1.84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-1.76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-1.64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-0.92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-0.04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797362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16410"/>
              </p:ext>
            </p:extLst>
          </p:nvPr>
        </p:nvGraphicFramePr>
        <p:xfrm>
          <a:off x="6073292" y="2100225"/>
          <a:ext cx="5458904" cy="2892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363">
                  <a:extLst>
                    <a:ext uri="{9D8B030D-6E8A-4147-A177-3AD203B41FA5}">
                      <a16:colId xmlns:a16="http://schemas.microsoft.com/office/drawing/2014/main" val="2937944408"/>
                    </a:ext>
                  </a:extLst>
                </a:gridCol>
                <a:gridCol w="682363">
                  <a:extLst>
                    <a:ext uri="{9D8B030D-6E8A-4147-A177-3AD203B41FA5}">
                      <a16:colId xmlns:a16="http://schemas.microsoft.com/office/drawing/2014/main" val="1799324757"/>
                    </a:ext>
                  </a:extLst>
                </a:gridCol>
                <a:gridCol w="682363">
                  <a:extLst>
                    <a:ext uri="{9D8B030D-6E8A-4147-A177-3AD203B41FA5}">
                      <a16:colId xmlns:a16="http://schemas.microsoft.com/office/drawing/2014/main" val="1892336486"/>
                    </a:ext>
                  </a:extLst>
                </a:gridCol>
                <a:gridCol w="682363">
                  <a:extLst>
                    <a:ext uri="{9D8B030D-6E8A-4147-A177-3AD203B41FA5}">
                      <a16:colId xmlns:a16="http://schemas.microsoft.com/office/drawing/2014/main" val="3423375079"/>
                    </a:ext>
                  </a:extLst>
                </a:gridCol>
                <a:gridCol w="682363">
                  <a:extLst>
                    <a:ext uri="{9D8B030D-6E8A-4147-A177-3AD203B41FA5}">
                      <a16:colId xmlns:a16="http://schemas.microsoft.com/office/drawing/2014/main" val="2396442025"/>
                    </a:ext>
                  </a:extLst>
                </a:gridCol>
                <a:gridCol w="682363">
                  <a:extLst>
                    <a:ext uri="{9D8B030D-6E8A-4147-A177-3AD203B41FA5}">
                      <a16:colId xmlns:a16="http://schemas.microsoft.com/office/drawing/2014/main" val="747410076"/>
                    </a:ext>
                  </a:extLst>
                </a:gridCol>
                <a:gridCol w="682363">
                  <a:extLst>
                    <a:ext uri="{9D8B030D-6E8A-4147-A177-3AD203B41FA5}">
                      <a16:colId xmlns:a16="http://schemas.microsoft.com/office/drawing/2014/main" val="3054829298"/>
                    </a:ext>
                  </a:extLst>
                </a:gridCol>
                <a:gridCol w="682363">
                  <a:extLst>
                    <a:ext uri="{9D8B030D-6E8A-4147-A177-3AD203B41FA5}">
                      <a16:colId xmlns:a16="http://schemas.microsoft.com/office/drawing/2014/main" val="1828744584"/>
                    </a:ext>
                  </a:extLst>
                </a:gridCol>
              </a:tblGrid>
              <a:tr h="361571"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Conf1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Conf7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Conf3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Conf5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Conf6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Conf4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Conf2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741590"/>
                  </a:ext>
                </a:extLst>
              </a:tr>
              <a:tr h="36157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Conf1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662"/>
                  </a:ext>
                </a:extLst>
              </a:tr>
              <a:tr h="36157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Conf7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7711418"/>
                  </a:ext>
                </a:extLst>
              </a:tr>
              <a:tr h="36157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Conf3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207834"/>
                  </a:ext>
                </a:extLst>
              </a:tr>
              <a:tr h="36157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Conf5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9597521"/>
                  </a:ext>
                </a:extLst>
              </a:tr>
              <a:tr h="36157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Conf6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23946"/>
                  </a:ext>
                </a:extLst>
              </a:tr>
              <a:tr h="36157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Conf4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582443"/>
                  </a:ext>
                </a:extLst>
              </a:tr>
              <a:tr h="36157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Conf2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99417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83706" y="5099125"/>
            <a:ext cx="46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 err="1" smtClean="0"/>
              <a:t>Table</a:t>
            </a:r>
            <a:r>
              <a:rPr lang="es-CO" i="1" dirty="0" smtClean="0"/>
              <a:t> 1. Rank </a:t>
            </a:r>
            <a:r>
              <a:rPr lang="es-CO" i="1" dirty="0" err="1" smtClean="0"/>
              <a:t>Conf</a:t>
            </a:r>
            <a:r>
              <a:rPr lang="es-CO" i="1" dirty="0" smtClean="0"/>
              <a:t> j – Rank </a:t>
            </a:r>
            <a:r>
              <a:rPr lang="es-CO" i="1" dirty="0" err="1" smtClean="0"/>
              <a:t>Conf</a:t>
            </a:r>
            <a:r>
              <a:rPr lang="es-CO" i="1" dirty="0" smtClean="0"/>
              <a:t> i</a:t>
            </a:r>
            <a:endParaRPr lang="es-CO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012635" y="5099125"/>
            <a:ext cx="46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 err="1" smtClean="0"/>
              <a:t>Table</a:t>
            </a:r>
            <a:r>
              <a:rPr lang="es-CO" i="1" dirty="0" smtClean="0"/>
              <a:t> 2. (Rank </a:t>
            </a:r>
            <a:r>
              <a:rPr lang="es-CO" i="1" dirty="0" err="1" smtClean="0"/>
              <a:t>Conf</a:t>
            </a:r>
            <a:r>
              <a:rPr lang="es-CO" i="1" dirty="0" smtClean="0"/>
              <a:t> j – Rank </a:t>
            </a:r>
            <a:r>
              <a:rPr lang="es-CO" i="1" dirty="0" err="1" smtClean="0"/>
              <a:t>Conf</a:t>
            </a:r>
            <a:r>
              <a:rPr lang="es-CO" i="1" dirty="0" smtClean="0"/>
              <a:t> i) ≥ CD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32422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310</Words>
  <Application>Microsoft Office PowerPoint</Application>
  <PresentationFormat>Panorámica</PresentationFormat>
  <Paragraphs>176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Parameter Tuning Round 2</vt:lpstr>
      <vt:lpstr>Cúal es la mejor configuración?</vt:lpstr>
      <vt:lpstr>Nemenyi’s Comparación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</dc:creator>
  <cp:lastModifiedBy>nediaz</cp:lastModifiedBy>
  <cp:revision>18</cp:revision>
  <dcterms:created xsi:type="dcterms:W3CDTF">2018-09-21T20:02:43Z</dcterms:created>
  <dcterms:modified xsi:type="dcterms:W3CDTF">2019-02-06T21:57:16Z</dcterms:modified>
</cp:coreProperties>
</file>