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147478973" r:id="rId3"/>
    <p:sldId id="325" r:id="rId4"/>
    <p:sldId id="2147478974" r:id="rId5"/>
    <p:sldId id="2147478982" r:id="rId6"/>
    <p:sldId id="2147478979" r:id="rId7"/>
    <p:sldId id="2147478980" r:id="rId8"/>
    <p:sldId id="2147478981" r:id="rId9"/>
    <p:sldId id="308" r:id="rId10"/>
    <p:sldId id="306" r:id="rId11"/>
    <p:sldId id="2147478976" r:id="rId12"/>
    <p:sldId id="309" r:id="rId13"/>
    <p:sldId id="275" r:id="rId14"/>
    <p:sldId id="276" r:id="rId15"/>
    <p:sldId id="263" r:id="rId16"/>
    <p:sldId id="313" r:id="rId17"/>
    <p:sldId id="277" r:id="rId18"/>
    <p:sldId id="278" r:id="rId19"/>
    <p:sldId id="280" r:id="rId20"/>
    <p:sldId id="281" r:id="rId21"/>
    <p:sldId id="283" r:id="rId22"/>
    <p:sldId id="284" r:id="rId23"/>
    <p:sldId id="285" r:id="rId24"/>
    <p:sldId id="289" r:id="rId25"/>
    <p:sldId id="290" r:id="rId26"/>
    <p:sldId id="294" r:id="rId27"/>
    <p:sldId id="286" r:id="rId28"/>
    <p:sldId id="287" r:id="rId29"/>
    <p:sldId id="288" r:id="rId30"/>
    <p:sldId id="2147478975" r:id="rId31"/>
    <p:sldId id="295" r:id="rId32"/>
    <p:sldId id="296" r:id="rId33"/>
    <p:sldId id="2147478977" r:id="rId34"/>
    <p:sldId id="297" r:id="rId35"/>
    <p:sldId id="298" r:id="rId36"/>
    <p:sldId id="299" r:id="rId37"/>
    <p:sldId id="300" r:id="rId38"/>
    <p:sldId id="2147478978" r:id="rId39"/>
    <p:sldId id="2147478987" r:id="rId40"/>
    <p:sldId id="257" r:id="rId41"/>
    <p:sldId id="2147478983" r:id="rId42"/>
    <p:sldId id="2147478984" r:id="rId43"/>
    <p:sldId id="2147478985" r:id="rId44"/>
    <p:sldId id="2147478986" r:id="rId45"/>
    <p:sldId id="317" r:id="rId46"/>
    <p:sldId id="324" r:id="rId47"/>
    <p:sldId id="2147478988" r:id="rId48"/>
    <p:sldId id="2147478994" r:id="rId49"/>
    <p:sldId id="2147478989" r:id="rId50"/>
    <p:sldId id="2147478990" r:id="rId51"/>
    <p:sldId id="2147478991" r:id="rId52"/>
    <p:sldId id="2147478992" r:id="rId53"/>
    <p:sldId id="2147478993" r:id="rId54"/>
    <p:sldId id="314" r:id="rId55"/>
    <p:sldId id="315" r:id="rId56"/>
    <p:sldId id="2147478995" r:id="rId57"/>
    <p:sldId id="318" r:id="rId58"/>
    <p:sldId id="326" r:id="rId59"/>
    <p:sldId id="311" r:id="rId60"/>
    <p:sldId id="268" r:id="rId61"/>
    <p:sldId id="265" r:id="rId62"/>
    <p:sldId id="264" r:id="rId63"/>
    <p:sldId id="310" r:id="rId64"/>
    <p:sldId id="261" r:id="rId65"/>
    <p:sldId id="307" r:id="rId66"/>
    <p:sldId id="292" r:id="rId67"/>
    <p:sldId id="321" r:id="rId68"/>
    <p:sldId id="262" r:id="rId69"/>
    <p:sldId id="320" r:id="rId70"/>
    <p:sldId id="258" r:id="rId71"/>
    <p:sldId id="259" r:id="rId72"/>
    <p:sldId id="319" r:id="rId73"/>
    <p:sldId id="322" r:id="rId74"/>
    <p:sldId id="323" r:id="rId75"/>
    <p:sldId id="316" r:id="rId76"/>
    <p:sldId id="301" r:id="rId77"/>
    <p:sldId id="302" r:id="rId78"/>
    <p:sldId id="303" r:id="rId79"/>
    <p:sldId id="304" r:id="rId80"/>
    <p:sldId id="267" r:id="rId81"/>
    <p:sldId id="270" r:id="rId82"/>
    <p:sldId id="266" r:id="rId83"/>
    <p:sldId id="293" r:id="rId84"/>
    <p:sldId id="271" r:id="rId85"/>
    <p:sldId id="272" r:id="rId86"/>
    <p:sldId id="273" r:id="rId87"/>
    <p:sldId id="282" r:id="rId88"/>
    <p:sldId id="291" r:id="rId89"/>
    <p:sldId id="312" r:id="rId90"/>
    <p:sldId id="305" r:id="rId91"/>
    <p:sldId id="260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86781" autoAdjust="0"/>
  </p:normalViewPr>
  <p:slideViewPr>
    <p:cSldViewPr snapToGrid="0">
      <p:cViewPr varScale="1">
        <p:scale>
          <a:sx n="138" d="100"/>
          <a:sy n="138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FORGET TO START DATABRICKS CLUSTER!!!!!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8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2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2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4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1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0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3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7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1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FBECF4F-EF8E-48E5-A01F-44ABBE0A2D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 flipH="1" flipV="1">
            <a:off x="-1" y="0"/>
            <a:ext cx="12192000" cy="6858000"/>
          </a:xfrm>
          <a:prstGeom prst="rect">
            <a:avLst/>
          </a:prstGeom>
          <a:solidFill>
            <a:srgbClr val="031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b="0" i="0">
              <a:latin typeface="Telefonica Sans Light" panose="02000003020000060003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BF9F65-A85D-4DE0-ABF4-4BC5779634B0}"/>
              </a:ext>
            </a:extLst>
          </p:cNvPr>
          <p:cNvSpPr/>
          <p:nvPr userDrawn="1"/>
        </p:nvSpPr>
        <p:spPr>
          <a:xfrm>
            <a:off x="5654400" y="2377442"/>
            <a:ext cx="6537600" cy="4480558"/>
          </a:xfrm>
          <a:custGeom>
            <a:avLst/>
            <a:gdLst>
              <a:gd name="connsiteX0" fmla="*/ 6049041 w 6647913"/>
              <a:gd name="connsiteY0" fmla="*/ 177 h 4555968"/>
              <a:gd name="connsiteX1" fmla="*/ 53283 w 6647913"/>
              <a:gd name="connsiteY1" fmla="*/ 4330525 h 4555968"/>
              <a:gd name="connsiteX2" fmla="*/ 0 w 6647913"/>
              <a:gd name="connsiteY2" fmla="*/ 4555968 h 4555968"/>
              <a:gd name="connsiteX3" fmla="*/ 6647913 w 6647913"/>
              <a:gd name="connsiteY3" fmla="*/ 4555968 h 4555968"/>
              <a:gd name="connsiteX4" fmla="*/ 6647913 w 6647913"/>
              <a:gd name="connsiteY4" fmla="*/ 25170 h 4555968"/>
              <a:gd name="connsiteX5" fmla="*/ 6348491 w 6647913"/>
              <a:gd name="connsiteY5" fmla="*/ 5238 h 4555968"/>
              <a:gd name="connsiteX6" fmla="*/ 6049041 w 6647913"/>
              <a:gd name="connsiteY6" fmla="*/ 177 h 45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7913" h="4555968">
                <a:moveTo>
                  <a:pt x="6049041" y="177"/>
                </a:moveTo>
                <a:cubicBezTo>
                  <a:pt x="3355584" y="20605"/>
                  <a:pt x="728558" y="1809516"/>
                  <a:pt x="53283" y="4330525"/>
                </a:cubicBezTo>
                <a:lnTo>
                  <a:pt x="0" y="4555968"/>
                </a:lnTo>
                <a:lnTo>
                  <a:pt x="6647913" y="4555968"/>
                </a:lnTo>
                <a:lnTo>
                  <a:pt x="6647913" y="25170"/>
                </a:lnTo>
                <a:lnTo>
                  <a:pt x="6348491" y="5238"/>
                </a:lnTo>
                <a:cubicBezTo>
                  <a:pt x="6248647" y="1090"/>
                  <a:pt x="6148798" y="-580"/>
                  <a:pt x="6049041" y="177"/>
                </a:cubicBezTo>
                <a:close/>
              </a:path>
            </a:pathLst>
          </a:custGeom>
          <a:gradFill>
            <a:gsLst>
              <a:gs pos="100000">
                <a:srgbClr val="0066FF"/>
              </a:gs>
              <a:gs pos="31000">
                <a:srgbClr val="031A34"/>
              </a:gs>
            </a:gsLst>
            <a:lin ang="270000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latin typeface="Telefonica Sans Light" panose="02000003020000060003" pitchFamily="2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2EC8ED9-54C4-4FFF-B996-4FB68A7BA4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9850" y="1924050"/>
            <a:ext cx="3009900" cy="3009900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pattFill prst="wave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txBody>
          <a:bodyPr wrap="square">
            <a:noAutofit/>
          </a:bodyPr>
          <a:lstStyle>
            <a:lvl1pPr algn="ctr">
              <a:defRPr sz="2000" b="0" i="0">
                <a:latin typeface="Telefonica Sans Light" panose="02000003020000060003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08424830-C326-C294-D183-6933F283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26037" b="23537"/>
          <a:stretch/>
        </p:blipFill>
        <p:spPr>
          <a:xfrm>
            <a:off x="479266" y="6434205"/>
            <a:ext cx="1200309" cy="213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4A33-FFE3-8CC8-CD2F-7569951608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C33A3-F6D2-1309-A522-9C4477D6B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1330" y="2578299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A6B5A06-0698-4C55-2DAE-81CC8B0044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330" y="3429000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85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" TargetMode="External"/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cli/azure/install-azure-cli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VS Code: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4E7B-732E-036D-0857-895EB79E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9C0D-BD21-5F1D-2D51-9C8399CE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8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Create SQL database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517"/>
          <a:stretch/>
        </p:blipFill>
        <p:spPr>
          <a:xfrm>
            <a:off x="6388894" y="1799001"/>
            <a:ext cx="5957086" cy="4044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99AA1A-8E2C-D959-33BD-C63F184C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04" t="-635" r="404" b="53821"/>
          <a:stretch/>
        </p:blipFill>
        <p:spPr>
          <a:xfrm>
            <a:off x="215808" y="1863294"/>
            <a:ext cx="6048464" cy="35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Create SQL database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370"/>
          <a:stretch/>
        </p:blipFill>
        <p:spPr>
          <a:xfrm>
            <a:off x="6869314" y="1690688"/>
            <a:ext cx="5859347" cy="3677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E85F58-24B8-F7CD-86DE-91451D77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512"/>
          <a:stretch/>
        </p:blipFill>
        <p:spPr>
          <a:xfrm>
            <a:off x="320906" y="2222500"/>
            <a:ext cx="5859347" cy="32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082"/>
            <a:ext cx="9405938" cy="52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1F15A2-1E86-89D7-437D-9574D8B6E1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13221" r="1763" b="38127"/>
          <a:stretch/>
        </p:blipFill>
        <p:spPr>
          <a:xfrm>
            <a:off x="6454473" y="1343849"/>
            <a:ext cx="3685309" cy="406350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CF63D-CA73-E57F-32B1-A6FED502C2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4A1490-FA16-F74D-6CCD-89419249F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3316" y="1343849"/>
            <a:ext cx="4494213" cy="638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Phil Austin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AEC6E4-01D8-BFEA-BDEB-482A15AE7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3315" y="1982652"/>
            <a:ext cx="4494213" cy="4286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Senior Consultant</a:t>
            </a:r>
          </a:p>
        </p:txBody>
      </p:sp>
      <p:pic>
        <p:nvPicPr>
          <p:cNvPr id="3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05A6024B-C3B2-108C-FB4B-B3BB51024C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317" y="2710441"/>
            <a:ext cx="4063505" cy="10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2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25" y="907664"/>
            <a:ext cx="7684755" cy="473784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F5F1D-A7AF-AA06-273E-623F9C555775}"/>
              </a:ext>
            </a:extLst>
          </p:cNvPr>
          <p:cNvSpPr/>
          <p:nvPr/>
        </p:nvSpPr>
        <p:spPr>
          <a:xfrm>
            <a:off x="3054927" y="4973782"/>
            <a:ext cx="3470564" cy="4017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174-0F29-0519-4A7D-F626ED8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9EC-AC16-7028-1C0A-B82335C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Azure.com</a:t>
            </a:r>
          </a:p>
          <a:p>
            <a:r>
              <a:rPr lang="en-GB" dirty="0"/>
              <a:t>Click ‘Try Azure for free’</a:t>
            </a:r>
          </a:p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An email address</a:t>
            </a:r>
          </a:p>
          <a:p>
            <a:pPr lvl="1"/>
            <a:r>
              <a:rPr lang="en-GB" dirty="0"/>
              <a:t>A mobile phone</a:t>
            </a:r>
          </a:p>
          <a:p>
            <a:pPr lvl="1"/>
            <a:r>
              <a:rPr lang="en-GB" dirty="0"/>
              <a:t>A credit/debit card – don’t worry you won’t be charged!</a:t>
            </a:r>
          </a:p>
          <a:p>
            <a:r>
              <a:rPr lang="en-GB" dirty="0"/>
              <a:t>Choose United Kingdom or US region</a:t>
            </a:r>
          </a:p>
          <a:p>
            <a:r>
              <a:rPr lang="en-GB" dirty="0"/>
              <a:t>$200 credit / 30 days</a:t>
            </a:r>
          </a:p>
          <a:p>
            <a:r>
              <a:rPr lang="en-GB" dirty="0"/>
              <a:t>Some resources are free longer / permanently</a:t>
            </a:r>
          </a:p>
        </p:txBody>
      </p:sp>
    </p:spTree>
    <p:extLst>
      <p:ext uri="{BB962C8B-B14F-4D97-AF65-F5344CB8AC3E}">
        <p14:creationId xmlns:p14="http://schemas.microsoft.com/office/powerpoint/2010/main" val="85995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6088-943A-36AA-00EC-9B6FEFD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A9C81-B925-8A70-C172-050BACA4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4" y="674299"/>
            <a:ext cx="6076934" cy="52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1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5F5-5771-0A0D-EC7C-7CB10406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CLI Part II</a:t>
            </a:r>
          </a:p>
        </p:txBody>
      </p:sp>
    </p:spTree>
    <p:extLst>
      <p:ext uri="{BB962C8B-B14F-4D97-AF65-F5344CB8AC3E}">
        <p14:creationId xmlns:p14="http://schemas.microsoft.com/office/powerpoint/2010/main" val="238552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09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C8B8-E13E-2A57-D706-ABA1C6E6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Databricks Demo</a:t>
            </a:r>
          </a:p>
        </p:txBody>
      </p:sp>
    </p:spTree>
    <p:extLst>
      <p:ext uri="{BB962C8B-B14F-4D97-AF65-F5344CB8AC3E}">
        <p14:creationId xmlns:p14="http://schemas.microsoft.com/office/powerpoint/2010/main" val="2546649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F417-2FB7-D6B9-9675-527AE5C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F4-624E-13C2-EB9D-1F6DE857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7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059851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/>
              <a:t>Use Anaconda</a:t>
            </a:r>
          </a:p>
        </p:txBody>
      </p:sp>
    </p:spTree>
    <p:extLst>
      <p:ext uri="{BB962C8B-B14F-4D97-AF65-F5344CB8AC3E}">
        <p14:creationId xmlns:p14="http://schemas.microsoft.com/office/powerpoint/2010/main" val="3189253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</p:txBody>
      </p:sp>
    </p:spTree>
    <p:extLst>
      <p:ext uri="{BB962C8B-B14F-4D97-AF65-F5344CB8AC3E}">
        <p14:creationId xmlns:p14="http://schemas.microsoft.com/office/powerpoint/2010/main" val="1192849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3295685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4008849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218-7C2E-0654-E7FF-890943A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9260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55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604381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Spark</a:t>
            </a:r>
          </a:p>
          <a:p>
            <a:r>
              <a:rPr lang="en-GB" dirty="0" err="1"/>
              <a:t>PySpark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176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</p:txBody>
      </p:sp>
    </p:spTree>
    <p:extLst>
      <p:ext uri="{BB962C8B-B14F-4D97-AF65-F5344CB8AC3E}">
        <p14:creationId xmlns:p14="http://schemas.microsoft.com/office/powerpoint/2010/main" val="56224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909254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960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051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838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38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 v3.5.3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VS Code</a:t>
            </a:r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VS Code</a:t>
            </a:r>
          </a:p>
          <a:p>
            <a:r>
              <a:rPr lang="en-GB" dirty="0"/>
              <a:t>Needs </a:t>
            </a:r>
            <a:r>
              <a:rPr lang="en-GB" dirty="0" err="1"/>
              <a:t>Jupyter</a:t>
            </a:r>
            <a:r>
              <a:rPr lang="en-GB" dirty="0"/>
              <a:t> package installed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conda</a:t>
            </a:r>
            <a:r>
              <a:rPr lang="en-GB" dirty="0">
                <a:latin typeface="Consolas" panose="020B0609020204030204" pitchFamily="49" charset="0"/>
              </a:rPr>
              <a:t> install </a:t>
            </a:r>
            <a:r>
              <a:rPr lang="en-GB" dirty="0" err="1">
                <a:latin typeface="Consolas" panose="020B0609020204030204" pitchFamily="49" charset="0"/>
              </a:rPr>
              <a:t>jupyter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pip install </a:t>
            </a:r>
            <a:r>
              <a:rPr lang="en-GB" dirty="0" err="1">
                <a:latin typeface="Consolas" panose="020B0609020204030204" pitchFamily="49" charset="0"/>
              </a:rPr>
              <a:t>jupyter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954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31" y="2120132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07F-86B4-1AD4-474C-5449AA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7D37-C8BB-FEFD-88D1-4110C76A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Repo: https://github.com/phil-a10/Talks/tree/main/Data%20Engineering%20Using%20Free%20Tools</a:t>
            </a:r>
          </a:p>
          <a:p>
            <a:r>
              <a:rPr lang="en-GB" sz="1800" dirty="0"/>
              <a:t>Microsoft Learn: https://learn.microsoft.com/en-us/training/career-paths/data-engineer</a:t>
            </a:r>
          </a:p>
          <a:p>
            <a:r>
              <a:rPr lang="en-GB" sz="1800" dirty="0" err="1"/>
              <a:t>PySpark</a:t>
            </a:r>
            <a:r>
              <a:rPr lang="en-GB" sz="1800" dirty="0"/>
              <a:t> instructions: </a:t>
            </a:r>
            <a:r>
              <a:rPr lang="en-GB" sz="1800" dirty="0">
                <a:hlinkClick r:id="rId2"/>
              </a:rPr>
              <a:t>https://sparkbyexamples.com/pyspark-tutorial/</a:t>
            </a:r>
            <a:endParaRPr lang="en-GB" sz="1800" dirty="0"/>
          </a:p>
          <a:p>
            <a:r>
              <a:rPr lang="en-GB" sz="1800" dirty="0"/>
              <a:t>Kimball: </a:t>
            </a:r>
            <a:r>
              <a:rPr lang="en-GB" sz="1800" dirty="0">
                <a:hlinkClick r:id="rId3"/>
              </a:rPr>
              <a:t>https://www.kimballgroup.com/</a:t>
            </a:r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Downloads</a:t>
            </a:r>
          </a:p>
          <a:p>
            <a:r>
              <a:rPr lang="en-GB" sz="1800" dirty="0"/>
              <a:t>Azure CLI: </a:t>
            </a:r>
            <a:r>
              <a:rPr lang="en-GB" sz="1800" dirty="0">
                <a:hlinkClick r:id="rId4"/>
              </a:rPr>
              <a:t>https://learn.microsoft.com/en-us/cli/azure/install-azure-cli</a:t>
            </a:r>
            <a:endParaRPr lang="en-GB" sz="1800" dirty="0"/>
          </a:p>
          <a:p>
            <a:r>
              <a:rPr lang="en-GB" sz="1800" dirty="0"/>
              <a:t>VS Code</a:t>
            </a:r>
          </a:p>
          <a:p>
            <a:r>
              <a:rPr lang="en-GB" sz="1800" dirty="0"/>
              <a:t>Java</a:t>
            </a:r>
          </a:p>
          <a:p>
            <a:r>
              <a:rPr lang="en-GB" sz="1800" dirty="0"/>
              <a:t>Apache Spark</a:t>
            </a:r>
          </a:p>
          <a:p>
            <a:r>
              <a:rPr lang="en-GB" sz="1800" dirty="0" err="1"/>
              <a:t>Winutils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58925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881930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35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543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4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2027303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2615107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7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0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D66-3483-9BE2-7840-401EA06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F57A-EBEF-472A-C1FC-9EA3E640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237"/>
            <a:ext cx="295925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19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7220-D4E8-C4CE-9F41-17CBBA3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EA73-5C07-A441-9C79-2FAF020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59" y="1549342"/>
            <a:ext cx="7550538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CD06-D3F9-B3E6-6147-8B55568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9" y="4302102"/>
            <a:ext cx="2921150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A8B2-FE52-27DA-F7DB-CAD82237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59" y="5714943"/>
            <a:ext cx="225436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7405705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864-1AA2-D6DD-A480-FBC1530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Express!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210F-2791-BB01-3E4C-209625B1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727"/>
            <a:ext cx="7525137" cy="2076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7AA09-D58C-3AA6-7B91-08BDBC8B6CF0}"/>
              </a:ext>
            </a:extLst>
          </p:cNvPr>
          <p:cNvSpPr txBox="1"/>
          <p:nvPr/>
        </p:nvSpPr>
        <p:spPr>
          <a:xfrm>
            <a:off x="838200" y="1791385"/>
            <a:ext cx="929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https://www.microsoft.com/en-us/download/details.aspx?id=104781&amp;lc=1033</a:t>
            </a:r>
          </a:p>
        </p:txBody>
      </p:sp>
    </p:spTree>
    <p:extLst>
      <p:ext uri="{BB962C8B-B14F-4D97-AF65-F5344CB8AC3E}">
        <p14:creationId xmlns:p14="http://schemas.microsoft.com/office/powerpoint/2010/main" val="309386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C1D-834B-610B-0E29-AE24F94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8D550-260F-0F03-0F0E-8FB1893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5" y="1366482"/>
            <a:ext cx="455953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41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C8B-7E17-501E-E69D-E0441C9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3778-3C7D-68FE-3C89-CE3F1EF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JDBC driver</a:t>
            </a:r>
            <a:r>
              <a:rPr lang="en-GB"/>
              <a:t>: https://repo1.maven.org/maven2/com/microsoft/azure/spark-mssql-connector_2.12/1.2.0/spark-mssql-connector_2.12-1.2.0.jar</a:t>
            </a:r>
            <a:endParaRPr lang="en-GB" dirty="0"/>
          </a:p>
          <a:p>
            <a:r>
              <a:rPr lang="en-GB" dirty="0"/>
              <a:t>Copy jar file to anaconda jars folder</a:t>
            </a:r>
          </a:p>
        </p:txBody>
      </p:sp>
    </p:spTree>
    <p:extLst>
      <p:ext uri="{BB962C8B-B14F-4D97-AF65-F5344CB8AC3E}">
        <p14:creationId xmlns:p14="http://schemas.microsoft.com/office/powerpoint/2010/main" val="40189090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9D90857-96C6-0E6F-EB6B-44EEBC3A1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7896" y="2881893"/>
            <a:ext cx="1528413" cy="162720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6F5F6E-FAE4-CC02-6124-E7AED170678B}"/>
              </a:ext>
            </a:extLst>
          </p:cNvPr>
          <p:cNvSpPr/>
          <p:nvPr/>
        </p:nvSpPr>
        <p:spPr>
          <a:xfrm>
            <a:off x="8586995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91FB3-82E8-D67F-A21D-09BD2F1FEB5F}"/>
              </a:ext>
            </a:extLst>
          </p:cNvPr>
          <p:cNvSpPr txBox="1"/>
          <p:nvPr/>
        </p:nvSpPr>
        <p:spPr>
          <a:xfrm>
            <a:off x="9701579" y="4506408"/>
            <a:ext cx="132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Databricks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8892251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09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download</a:t>
            </a:r>
          </a:p>
          <a:p>
            <a:r>
              <a:rPr lang="en-GB" dirty="0"/>
              <a:t>Very large number of plug-ins/extensions – most free</a:t>
            </a:r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Widescreen</PresentationFormat>
  <Paragraphs>197</Paragraphs>
  <Slides>91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Aptos</vt:lpstr>
      <vt:lpstr>Aptos Display</vt:lpstr>
      <vt:lpstr>Arial</vt:lpstr>
      <vt:lpstr>Consolas</vt:lpstr>
      <vt:lpstr>Telefonica Sans Light</vt:lpstr>
      <vt:lpstr>Office Theme</vt:lpstr>
      <vt:lpstr>PowerPoint Presentation</vt:lpstr>
      <vt:lpstr>PowerPoint Presentation</vt:lpstr>
      <vt:lpstr>Azure</vt:lpstr>
      <vt:lpstr>Data engineering using your free credits</vt:lpstr>
      <vt:lpstr>Data engineering using your free credits</vt:lpstr>
      <vt:lpstr>Data engineering using your free credits</vt:lpstr>
      <vt:lpstr>Data engineering using your free credits</vt:lpstr>
      <vt:lpstr>Data engineering using your free credits</vt:lpstr>
      <vt:lpstr>VS Code</vt:lpstr>
      <vt:lpstr> Azure CLI</vt:lpstr>
      <vt:lpstr>Azure Portal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CLI Part II</vt:lpstr>
      <vt:lpstr>PowerPoint Presentation</vt:lpstr>
      <vt:lpstr>PowerPoint Presentation</vt:lpstr>
      <vt:lpstr>PowerPoint Presentation</vt:lpstr>
      <vt:lpstr>PowerPoint Presentation</vt:lpstr>
      <vt:lpstr>Databricks Demo</vt:lpstr>
      <vt:lpstr>Data Engineering locally</vt:lpstr>
      <vt:lpstr>Python</vt:lpstr>
      <vt:lpstr>Python</vt:lpstr>
      <vt:lpstr>Python</vt:lpstr>
      <vt:lpstr>Python</vt:lpstr>
      <vt:lpstr>Python</vt:lpstr>
      <vt:lpstr>Anaconda install</vt:lpstr>
      <vt:lpstr>Conda demo</vt:lpstr>
      <vt:lpstr>Apache Spark</vt:lpstr>
      <vt:lpstr>Apache Spark</vt:lpstr>
      <vt:lpstr>PySpark Pre-requisites</vt:lpstr>
      <vt:lpstr>PySpark Pre-requisites</vt:lpstr>
      <vt:lpstr>PySpark Pre-requisites</vt:lpstr>
      <vt:lpstr>PySpark Pre-requisites</vt:lpstr>
      <vt:lpstr>PySpark Pre-requisites</vt:lpstr>
      <vt:lpstr>PySpark Pre-requisites</vt:lpstr>
      <vt:lpstr>PySpark Demo</vt:lpstr>
      <vt:lpstr>PySpark Demo</vt:lpstr>
      <vt:lpstr>PowerPoint Presentation</vt:lpstr>
      <vt:lpstr>Follow-up Resources</vt:lpstr>
      <vt:lpstr>END</vt:lpstr>
      <vt:lpstr>Create Resource Group</vt:lpstr>
      <vt:lpstr>Create Resource Group</vt:lpstr>
      <vt:lpstr>Create Resource Group</vt:lpstr>
      <vt:lpstr> Azure CLI Demo</vt:lpstr>
      <vt:lpstr>Create storage account</vt:lpstr>
      <vt:lpstr>PowerPoint Presentation</vt:lpstr>
      <vt:lpstr>PowerPoint Presentation</vt:lpstr>
      <vt:lpstr>PowerPoint Presentation</vt:lpstr>
      <vt:lpstr>Create Azure Data Factory</vt:lpstr>
      <vt:lpstr>PowerPoint Presentation</vt:lpstr>
      <vt:lpstr>Data &amp; Databases</vt:lpstr>
      <vt:lpstr>PowerPoint Presentation</vt:lpstr>
      <vt:lpstr>SQL Express!</vt:lpstr>
      <vt:lpstr>PowerPoint Presentation</vt:lpstr>
      <vt:lpstr>PowerPoint Presentation</vt:lpstr>
      <vt:lpstr>Python pre-reqs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71</cp:revision>
  <dcterms:created xsi:type="dcterms:W3CDTF">2024-06-13T10:54:19Z</dcterms:created>
  <dcterms:modified xsi:type="dcterms:W3CDTF">2024-10-19T15:27:19Z</dcterms:modified>
</cp:coreProperties>
</file>