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56" r:id="rId2"/>
    <p:sldId id="2147478973" r:id="rId3"/>
    <p:sldId id="325" r:id="rId4"/>
    <p:sldId id="2147478974" r:id="rId5"/>
    <p:sldId id="2147478981" r:id="rId6"/>
    <p:sldId id="2147478997" r:id="rId7"/>
    <p:sldId id="2147478998" r:id="rId8"/>
    <p:sldId id="2147478999" r:id="rId9"/>
    <p:sldId id="2147478976" r:id="rId10"/>
    <p:sldId id="308" r:id="rId11"/>
    <p:sldId id="306" r:id="rId12"/>
    <p:sldId id="2147478996" r:id="rId13"/>
    <p:sldId id="277" r:id="rId14"/>
    <p:sldId id="280" r:id="rId15"/>
    <p:sldId id="2147479001" r:id="rId16"/>
    <p:sldId id="2147479002" r:id="rId17"/>
    <p:sldId id="2147479000" r:id="rId18"/>
    <p:sldId id="2147479004" r:id="rId19"/>
    <p:sldId id="2147479005" r:id="rId20"/>
    <p:sldId id="2147479006" r:id="rId21"/>
    <p:sldId id="289" r:id="rId22"/>
    <p:sldId id="290" r:id="rId23"/>
    <p:sldId id="294" r:id="rId24"/>
    <p:sldId id="286" r:id="rId25"/>
    <p:sldId id="287" r:id="rId26"/>
    <p:sldId id="288" r:id="rId27"/>
    <p:sldId id="2147478975" r:id="rId28"/>
    <p:sldId id="295" r:id="rId29"/>
    <p:sldId id="296" r:id="rId30"/>
    <p:sldId id="2147478977" r:id="rId31"/>
    <p:sldId id="297" r:id="rId32"/>
    <p:sldId id="298" r:id="rId33"/>
    <p:sldId id="299" r:id="rId34"/>
    <p:sldId id="300" r:id="rId35"/>
    <p:sldId id="2147478978" r:id="rId36"/>
    <p:sldId id="2147478987" r:id="rId37"/>
    <p:sldId id="257" r:id="rId38"/>
    <p:sldId id="2147478983" r:id="rId39"/>
    <p:sldId id="2147478984" r:id="rId40"/>
    <p:sldId id="2147478985" r:id="rId41"/>
    <p:sldId id="2147478986" r:id="rId42"/>
    <p:sldId id="317" r:id="rId43"/>
    <p:sldId id="324" r:id="rId44"/>
    <p:sldId id="2147478988" r:id="rId45"/>
    <p:sldId id="2147478994" r:id="rId46"/>
    <p:sldId id="2147478989" r:id="rId47"/>
    <p:sldId id="2147478990" r:id="rId48"/>
    <p:sldId id="2147478991" r:id="rId49"/>
    <p:sldId id="2147478992" r:id="rId50"/>
    <p:sldId id="2147478993" r:id="rId51"/>
    <p:sldId id="314" r:id="rId52"/>
    <p:sldId id="315" r:id="rId53"/>
    <p:sldId id="2147478995" r:id="rId54"/>
    <p:sldId id="318" r:id="rId55"/>
    <p:sldId id="326" r:id="rId56"/>
    <p:sldId id="311" r:id="rId57"/>
    <p:sldId id="268" r:id="rId58"/>
    <p:sldId id="265" r:id="rId59"/>
    <p:sldId id="309" r:id="rId60"/>
    <p:sldId id="275" r:id="rId61"/>
    <p:sldId id="276" r:id="rId62"/>
    <p:sldId id="263" r:id="rId63"/>
    <p:sldId id="313" r:id="rId64"/>
    <p:sldId id="264" r:id="rId65"/>
    <p:sldId id="310" r:id="rId66"/>
    <p:sldId id="261" r:id="rId67"/>
    <p:sldId id="307" r:id="rId68"/>
    <p:sldId id="292" r:id="rId69"/>
    <p:sldId id="321" r:id="rId70"/>
    <p:sldId id="262" r:id="rId71"/>
    <p:sldId id="278" r:id="rId72"/>
    <p:sldId id="320" r:id="rId73"/>
    <p:sldId id="258" r:id="rId74"/>
    <p:sldId id="259" r:id="rId75"/>
    <p:sldId id="319" r:id="rId76"/>
    <p:sldId id="322" r:id="rId77"/>
    <p:sldId id="323" r:id="rId78"/>
    <p:sldId id="316" r:id="rId79"/>
    <p:sldId id="301" r:id="rId80"/>
    <p:sldId id="302" r:id="rId81"/>
    <p:sldId id="303" r:id="rId82"/>
    <p:sldId id="304" r:id="rId83"/>
    <p:sldId id="281" r:id="rId84"/>
    <p:sldId id="283" r:id="rId85"/>
    <p:sldId id="284" r:id="rId86"/>
    <p:sldId id="285" r:id="rId87"/>
    <p:sldId id="267" r:id="rId88"/>
    <p:sldId id="270" r:id="rId89"/>
    <p:sldId id="266" r:id="rId90"/>
    <p:sldId id="293" r:id="rId91"/>
    <p:sldId id="271" r:id="rId92"/>
    <p:sldId id="272" r:id="rId93"/>
    <p:sldId id="273" r:id="rId94"/>
    <p:sldId id="282" r:id="rId95"/>
    <p:sldId id="291" r:id="rId96"/>
    <p:sldId id="312" r:id="rId97"/>
    <p:sldId id="305" r:id="rId98"/>
    <p:sldId id="260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5750F-A766-48EF-9F9C-8A19365185C6}" v="12" dt="2024-09-17T17:41:5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6" autoAdjust="0"/>
    <p:restoredTop sz="86781" autoAdjust="0"/>
  </p:normalViewPr>
  <p:slideViewPr>
    <p:cSldViewPr snapToGrid="0">
      <p:cViewPr varScale="1">
        <p:scale>
          <a:sx n="84" d="100"/>
          <a:sy n="84" d="100"/>
        </p:scale>
        <p:origin x="1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3115-C41D-4930-8EF3-A657CFCC644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8E24E-2DA5-414D-9B85-6ED9E2618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5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FORGET TO START DATABRICKS CLUSTER!!!!!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682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validation</a:t>
            </a:r>
          </a:p>
          <a:p>
            <a:r>
              <a:rPr lang="en-GB" dirty="0"/>
              <a:t>Web UI</a:t>
            </a:r>
          </a:p>
          <a:p>
            <a:r>
              <a:rPr lang="en-GB" dirty="0"/>
              <a:t>VS Code</a:t>
            </a:r>
          </a:p>
          <a:p>
            <a:r>
              <a:rPr lang="en-GB" dirty="0"/>
              <a:t>	- to run Jupiter notebooks needs </a:t>
            </a:r>
            <a:r>
              <a:rPr lang="en-GB" dirty="0" err="1"/>
              <a:t>ipykernel</a:t>
            </a:r>
            <a:r>
              <a:rPr lang="en-GB" dirty="0"/>
              <a:t> installed</a:t>
            </a:r>
          </a:p>
          <a:p>
            <a:r>
              <a:rPr lang="en-GB" dirty="0"/>
              <a:t>	- from </a:t>
            </a:r>
            <a:r>
              <a:rPr lang="en-GB" dirty="0" err="1"/>
              <a:t>vscode</a:t>
            </a:r>
            <a:r>
              <a:rPr lang="en-GB" dirty="0"/>
              <a:t> run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install -n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dataengforfree_env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GB" dirty="0"/>
          </a:p>
          <a:p>
            <a:r>
              <a:rPr lang="en-GB" dirty="0"/>
              <a:t>	- copy python.exe &gt; python3.exe</a:t>
            </a:r>
          </a:p>
          <a:p>
            <a:r>
              <a:rPr lang="en-GB" dirty="0"/>
              <a:t>Visualisation?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82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027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690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77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54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3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27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09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7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3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18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332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validation</a:t>
            </a:r>
          </a:p>
          <a:p>
            <a:r>
              <a:rPr lang="en-GB" dirty="0"/>
              <a:t>Web UI</a:t>
            </a:r>
          </a:p>
          <a:p>
            <a:r>
              <a:rPr lang="en-GB" dirty="0"/>
              <a:t>VS Code</a:t>
            </a:r>
          </a:p>
          <a:p>
            <a:r>
              <a:rPr lang="en-GB" dirty="0"/>
              <a:t>	- to run Jupiter notebooks needs </a:t>
            </a:r>
            <a:r>
              <a:rPr lang="en-GB" dirty="0" err="1"/>
              <a:t>ipykernel</a:t>
            </a:r>
            <a:r>
              <a:rPr lang="en-GB" dirty="0"/>
              <a:t> installed</a:t>
            </a:r>
          </a:p>
          <a:p>
            <a:r>
              <a:rPr lang="en-GB" dirty="0"/>
              <a:t>	- from </a:t>
            </a:r>
            <a:r>
              <a:rPr lang="en-GB" dirty="0" err="1"/>
              <a:t>vscode</a:t>
            </a:r>
            <a:r>
              <a:rPr lang="en-GB" dirty="0"/>
              <a:t> run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install -n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dataengforfree_env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GB" dirty="0"/>
          </a:p>
          <a:p>
            <a:r>
              <a:rPr lang="en-GB" dirty="0"/>
              <a:t>	- copy python.exe &gt; python3.exe</a:t>
            </a:r>
          </a:p>
          <a:p>
            <a:r>
              <a:rPr lang="en-GB" dirty="0"/>
              <a:t>Visualisation?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7028-9496-0A19-E59D-AEBFE7B22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3942-9DA1-A553-ED86-DD0670040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2B3A-07FA-C938-B2FA-EC621A10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FB7D-0838-C2BE-5C4A-5ECA00C6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201E-DA1D-9A44-F3E6-78B4162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C6EA-BD6B-3BAA-B847-FA243039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8D9D8-1F6E-EC89-AB9F-A356AC63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582-0121-9D59-A773-176AF77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CE43-6BD1-8CA0-B93A-CA0F7EC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F04B-D993-9DFC-F75F-50C89C50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E25FF-603F-EB50-7A6D-0FFFB250C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72547-C645-0268-2925-6DBC3465B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4D4F-D5DD-6F54-0760-DE8A01A7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09FB-FEED-82E3-F3C7-FA0CFE0B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7FA6-F209-E0E8-1CA0-0D845D05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8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lid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FBECF4F-EF8E-48E5-A01F-44ABBE0A2D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0800000" flipH="1" flipV="1">
            <a:off x="-1" y="0"/>
            <a:ext cx="12192000" cy="6858000"/>
          </a:xfrm>
          <a:prstGeom prst="rect">
            <a:avLst/>
          </a:prstGeom>
          <a:solidFill>
            <a:srgbClr val="031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b="0" i="0">
              <a:latin typeface="Telefonica Sans Light" panose="02000003020000060003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7BF9F65-A85D-4DE0-ABF4-4BC5779634B0}"/>
              </a:ext>
            </a:extLst>
          </p:cNvPr>
          <p:cNvSpPr/>
          <p:nvPr userDrawn="1"/>
        </p:nvSpPr>
        <p:spPr>
          <a:xfrm>
            <a:off x="5654400" y="2377442"/>
            <a:ext cx="6537600" cy="4480558"/>
          </a:xfrm>
          <a:custGeom>
            <a:avLst/>
            <a:gdLst>
              <a:gd name="connsiteX0" fmla="*/ 6049041 w 6647913"/>
              <a:gd name="connsiteY0" fmla="*/ 177 h 4555968"/>
              <a:gd name="connsiteX1" fmla="*/ 53283 w 6647913"/>
              <a:gd name="connsiteY1" fmla="*/ 4330525 h 4555968"/>
              <a:gd name="connsiteX2" fmla="*/ 0 w 6647913"/>
              <a:gd name="connsiteY2" fmla="*/ 4555968 h 4555968"/>
              <a:gd name="connsiteX3" fmla="*/ 6647913 w 6647913"/>
              <a:gd name="connsiteY3" fmla="*/ 4555968 h 4555968"/>
              <a:gd name="connsiteX4" fmla="*/ 6647913 w 6647913"/>
              <a:gd name="connsiteY4" fmla="*/ 25170 h 4555968"/>
              <a:gd name="connsiteX5" fmla="*/ 6348491 w 6647913"/>
              <a:gd name="connsiteY5" fmla="*/ 5238 h 4555968"/>
              <a:gd name="connsiteX6" fmla="*/ 6049041 w 6647913"/>
              <a:gd name="connsiteY6" fmla="*/ 177 h 455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7913" h="4555968">
                <a:moveTo>
                  <a:pt x="6049041" y="177"/>
                </a:moveTo>
                <a:cubicBezTo>
                  <a:pt x="3355584" y="20605"/>
                  <a:pt x="728558" y="1809516"/>
                  <a:pt x="53283" y="4330525"/>
                </a:cubicBezTo>
                <a:lnTo>
                  <a:pt x="0" y="4555968"/>
                </a:lnTo>
                <a:lnTo>
                  <a:pt x="6647913" y="4555968"/>
                </a:lnTo>
                <a:lnTo>
                  <a:pt x="6647913" y="25170"/>
                </a:lnTo>
                <a:lnTo>
                  <a:pt x="6348491" y="5238"/>
                </a:lnTo>
                <a:cubicBezTo>
                  <a:pt x="6248647" y="1090"/>
                  <a:pt x="6148798" y="-580"/>
                  <a:pt x="6049041" y="177"/>
                </a:cubicBezTo>
                <a:close/>
              </a:path>
            </a:pathLst>
          </a:custGeom>
          <a:gradFill>
            <a:gsLst>
              <a:gs pos="100000">
                <a:srgbClr val="0066FF"/>
              </a:gs>
              <a:gs pos="31000">
                <a:srgbClr val="031A34"/>
              </a:gs>
            </a:gsLst>
            <a:lin ang="270000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>
              <a:latin typeface="Telefonica Sans Light" panose="02000003020000060003" pitchFamily="2" charset="0"/>
            </a:endParaRP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42EC8ED9-54C4-4FFF-B996-4FB68A7BA4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39850" y="1924050"/>
            <a:ext cx="3009900" cy="3009900"/>
          </a:xfrm>
          <a:custGeom>
            <a:avLst/>
            <a:gdLst>
              <a:gd name="connsiteX0" fmla="*/ 1504950 w 3009900"/>
              <a:gd name="connsiteY0" fmla="*/ 0 h 3009900"/>
              <a:gd name="connsiteX1" fmla="*/ 3009900 w 3009900"/>
              <a:gd name="connsiteY1" fmla="*/ 1504950 h 3009900"/>
              <a:gd name="connsiteX2" fmla="*/ 1504950 w 3009900"/>
              <a:gd name="connsiteY2" fmla="*/ 3009900 h 3009900"/>
              <a:gd name="connsiteX3" fmla="*/ 0 w 3009900"/>
              <a:gd name="connsiteY3" fmla="*/ 1504950 h 3009900"/>
              <a:gd name="connsiteX4" fmla="*/ 1504950 w 3009900"/>
              <a:gd name="connsiteY4" fmla="*/ 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9900" h="3009900">
                <a:moveTo>
                  <a:pt x="1504950" y="0"/>
                </a:moveTo>
                <a:cubicBezTo>
                  <a:pt x="2336111" y="0"/>
                  <a:pt x="3009900" y="673789"/>
                  <a:pt x="3009900" y="1504950"/>
                </a:cubicBezTo>
                <a:cubicBezTo>
                  <a:pt x="3009900" y="2336111"/>
                  <a:pt x="2336111" y="3009900"/>
                  <a:pt x="1504950" y="3009900"/>
                </a:cubicBezTo>
                <a:cubicBezTo>
                  <a:pt x="673789" y="3009900"/>
                  <a:pt x="0" y="2336111"/>
                  <a:pt x="0" y="1504950"/>
                </a:cubicBezTo>
                <a:cubicBezTo>
                  <a:pt x="0" y="673789"/>
                  <a:pt x="673789" y="0"/>
                  <a:pt x="1504950" y="0"/>
                </a:cubicBezTo>
                <a:close/>
              </a:path>
            </a:pathLst>
          </a:custGeom>
          <a:pattFill prst="wave">
            <a:fgClr>
              <a:schemeClr val="accent1"/>
            </a:fgClr>
            <a:bgClr>
              <a:schemeClr val="bg1"/>
            </a:bgClr>
          </a:pattFill>
          <a:ln w="76200">
            <a:noFill/>
          </a:ln>
          <a:effectLst/>
        </p:spPr>
        <p:txBody>
          <a:bodyPr wrap="square">
            <a:noAutofit/>
          </a:bodyPr>
          <a:lstStyle>
            <a:lvl1pPr algn="ctr">
              <a:defRPr sz="2000" b="0" i="0">
                <a:latin typeface="Telefonica Sans Light" panose="02000003020000060003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08424830-C326-C294-D183-6933F2838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" t="26037" b="23537"/>
          <a:stretch/>
        </p:blipFill>
        <p:spPr>
          <a:xfrm>
            <a:off x="479266" y="6434205"/>
            <a:ext cx="1200309" cy="2133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B4A33-FFE3-8CC8-CD2F-7569951608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752E54-FB2F-FE40-9170-C3C78E9953F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CC33A3-F6D2-1309-A522-9C4477D6B1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1330" y="2578299"/>
            <a:ext cx="4494213" cy="63880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  <a:lvl2pPr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A6B5A06-0698-4C55-2DAE-81CC8B0044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11330" y="3429000"/>
            <a:ext cx="4494213" cy="6388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00857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72B-508E-3104-C108-B504AAB5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2AF8-0C42-1E7A-351B-4337A7DD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6E5E-F4A7-3F1D-BC4A-7E4B289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3ABD-606E-2ACC-9DAA-8377E442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46F-B78D-AD95-8B0F-030DAC6B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2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A15-8A56-B3E5-E49A-373FB520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D7BC-F26D-4D9C-2856-7343AB11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360E-0B2D-6D49-65B8-C8D75851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A85F-8BDC-756B-D1B5-2E7FEE8C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9045-5F2E-A820-B443-2F3DAC13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21CA-361F-E470-32E3-CBC5650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03B7-9CB0-6922-C7E7-CD180424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8289-5ACE-26A4-9B8E-3ED85DE8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E0C32-779A-BA51-5615-1AA6F63B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60E5-2F1E-272E-7D20-59EE135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C509-EA90-C77F-D6CA-E66702B6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D72-C744-F8EC-5A60-8CBCE374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F035-7784-5D4E-4051-BA5D548B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31DB-FD7D-B3AD-F832-A2F25D96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79588-949D-2C57-1050-8A13EC52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9AB0A-599D-5B11-D912-96E080DC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EBFA3-2DEA-6B6D-DDDB-4E444E3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11B24-55A8-BF08-8BDC-62C90FF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D566-A321-CEFE-325C-D5F5E0A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6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B5E1-D719-29D3-05B0-79A97E7A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D072-35FD-F058-E542-9F04414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4A836-A7AE-6FE6-D9D2-DA9DA40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3074-1F20-2AD6-738E-5BC8108A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1A0BE-1BF9-B88F-AEF8-BF74E3F4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102CB-C7F3-B942-FC6D-BED2C62D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535E-360E-CAD3-36B8-CA6C3716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698C-189F-9DC0-569C-474F90AE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035A-FDD8-B084-1FF7-2E398212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691C-1314-94B3-3EF2-0E3F460AD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BE2-4F7F-4250-3876-0C2C30A8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4D22-D459-0100-7503-776E1683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27F9-ED75-D979-2913-DC716FE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4B27-16C8-125A-7B5C-CCC1EA2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4222-9E50-8CF7-16FD-F188FBA9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3FFD-9822-0676-D6D7-C5FE0754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4F50-016A-EA2E-C78A-9FC8E721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5256-9363-FB76-C74A-3FB6623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B447-E176-2575-E99D-A75B2A07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7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36183-891C-385C-D9FC-6F1E3788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45AC-BEFF-47D7-CE6C-86780004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7A25-D407-BCC1-1FC2-73244380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75B4F-5DE5-4D53-BD3B-F0C44FE589B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00DF-6D82-D450-4B92-1DC25CF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BBE7-E805-2D4E-F528-56F88874E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pyspark-tutorial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career-paths/data-engineer" TargetMode="External"/><Relationship Id="rId2" Type="http://schemas.openxmlformats.org/officeDocument/2006/relationships/hyperlink" Target="https://github.com/phil-a10/Talks/tree/main/Data%20Engineering%20Using%20Free%20Too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cli/azure/install-azure-cli" TargetMode="External"/><Relationship Id="rId5" Type="http://schemas.openxmlformats.org/officeDocument/2006/relationships/hyperlink" Target="https://www.kimballgroup.com/" TargetMode="External"/><Relationship Id="rId4" Type="http://schemas.openxmlformats.org/officeDocument/2006/relationships/hyperlink" Target="https://sparkbyexamples.com/pyspark-tutorial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5.svg"/><Relationship Id="rId4" Type="http://schemas.openxmlformats.org/officeDocument/2006/relationships/image" Target="../media/image7.svg"/><Relationship Id="rId9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0D5-4776-B911-7D5C-F3CFCBC5C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6434-B8AF-1EB5-380B-5E040C67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0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8CC-CE63-2632-A79B-DF312B72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477C-CAAB-ABF9-981B-11DA4845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 download</a:t>
            </a:r>
          </a:p>
          <a:p>
            <a:r>
              <a:rPr lang="en-GB" dirty="0"/>
              <a:t>Very large number of plug-ins/extensions – most free</a:t>
            </a:r>
          </a:p>
        </p:txBody>
      </p:sp>
    </p:spTree>
    <p:extLst>
      <p:ext uri="{BB962C8B-B14F-4D97-AF65-F5344CB8AC3E}">
        <p14:creationId xmlns:p14="http://schemas.microsoft.com/office/powerpoint/2010/main" val="308050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3E07-A759-E54C-79C1-64A09C31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by following links from: </a:t>
            </a:r>
            <a:r>
              <a:rPr lang="en-GB" dirty="0">
                <a:hlinkClick r:id="rId2"/>
              </a:rPr>
              <a:t>https://learn.microsoft.com/en-us/cli/azure/install-azure-cli</a:t>
            </a:r>
            <a:endParaRPr lang="en-GB" dirty="0"/>
          </a:p>
          <a:p>
            <a:r>
              <a:rPr lang="en-GB" dirty="0"/>
              <a:t>For VS Code:</a:t>
            </a:r>
          </a:p>
          <a:p>
            <a:pPr lvl="1"/>
            <a:r>
              <a:rPr lang="en-GB" dirty="0"/>
              <a:t>Azure CLI Tools</a:t>
            </a:r>
          </a:p>
          <a:p>
            <a:pPr lvl="1"/>
            <a:r>
              <a:rPr lang="en-GB" dirty="0"/>
              <a:t>Azure Developer CLI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3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0C67-F237-F13B-35C5-11612338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4621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80B4-447D-E463-8661-F82BB05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CED20-40B3-81D8-3E22-C3ED7D00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45"/>
            <a:ext cx="6232082" cy="231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98D34-33BF-17A3-51E1-241C7341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67"/>
            <a:ext cx="6232082" cy="186805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5F7113-B709-3A21-26AA-8D274C192829}"/>
              </a:ext>
            </a:extLst>
          </p:cNvPr>
          <p:cNvSpPr/>
          <p:nvPr/>
        </p:nvSpPr>
        <p:spPr>
          <a:xfrm>
            <a:off x="3618963" y="5396155"/>
            <a:ext cx="1281448" cy="5345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07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47DFE6-D2F8-294E-C3D2-1D0F0F66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59219"/>
            <a:ext cx="7244823" cy="51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7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FF201-F5F1-D149-A7FE-C004D647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46" y="789535"/>
            <a:ext cx="7319794" cy="52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2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485C4-FBA1-97EE-7B78-08CBA99B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667"/>
          <a:stretch/>
        </p:blipFill>
        <p:spPr>
          <a:xfrm>
            <a:off x="552820" y="716280"/>
            <a:ext cx="5597356" cy="407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E619D4-2FF4-7B15-6F66-DF4C8843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222"/>
          <a:stretch/>
        </p:blipFill>
        <p:spPr>
          <a:xfrm>
            <a:off x="6150176" y="716280"/>
            <a:ext cx="5166022" cy="42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0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721B9-2293-E2AB-42F9-779F239F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505356"/>
            <a:ext cx="6179819" cy="569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2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CC3943-B8EA-C017-8E5C-8A6A96CEF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1" y="507631"/>
            <a:ext cx="6914993" cy="59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6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BAB40C-57A9-03B8-A84A-2D665F695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71" y="403591"/>
            <a:ext cx="6711216" cy="580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4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A1F15A2-1E86-89D7-437D-9574D8B6E15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" t="13221" r="1763" b="38127"/>
          <a:stretch/>
        </p:blipFill>
        <p:spPr>
          <a:xfrm>
            <a:off x="6454473" y="1343849"/>
            <a:ext cx="3685309" cy="4063504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9CF63D-CA73-E57F-32B1-A6FED502C2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752E54-FB2F-FE40-9170-C3C78E9953F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B4A1490-FA16-F74D-6CCD-89419249FB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43316" y="1343849"/>
            <a:ext cx="4494213" cy="638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Phil Austin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AEC6E4-01D8-BFEA-BDEB-482A15AE7A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3315" y="1982652"/>
            <a:ext cx="4494213" cy="4286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Senior Consultant</a:t>
            </a:r>
          </a:p>
        </p:txBody>
      </p:sp>
      <p:pic>
        <p:nvPicPr>
          <p:cNvPr id="3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05A6024B-C3B2-108C-FB4B-B3BB51024C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3315" y="2710441"/>
            <a:ext cx="4063505" cy="1078074"/>
          </a:xfrm>
          <a:prstGeom prst="rect">
            <a:avLst/>
          </a:prstGeom>
        </p:spPr>
      </p:pic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7DAB2AC-29E3-072E-C6CD-BFF67AEB354E}"/>
              </a:ext>
            </a:extLst>
          </p:cNvPr>
          <p:cNvSpPr txBox="1">
            <a:spLocks/>
          </p:cNvSpPr>
          <p:nvPr/>
        </p:nvSpPr>
        <p:spPr>
          <a:xfrm>
            <a:off x="1243315" y="4087679"/>
            <a:ext cx="4494213" cy="428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800" dirty="0"/>
              <a:t>Data &amp; AI</a:t>
            </a:r>
          </a:p>
        </p:txBody>
      </p:sp>
    </p:spTree>
    <p:extLst>
      <p:ext uri="{BB962C8B-B14F-4D97-AF65-F5344CB8AC3E}">
        <p14:creationId xmlns:p14="http://schemas.microsoft.com/office/powerpoint/2010/main" val="855130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13C62-6F96-B38E-780B-EB84BF64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15" y="634019"/>
            <a:ext cx="6404102" cy="5442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ABE98-F176-C229-5DD9-DE9F353A4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582" y="634019"/>
            <a:ext cx="3765638" cy="54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CF9533-BABB-55BB-1DB2-79C1ABB8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8" y="294468"/>
            <a:ext cx="5093365" cy="455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3D5C5-E8D9-73FE-CFFB-A0B0D2A8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29" y="229900"/>
            <a:ext cx="4511851" cy="5558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29D80-8472-864F-1A14-6618E05E3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529" y="5891718"/>
            <a:ext cx="3985272" cy="6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6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5228D-734D-34AB-D4A0-E0F5BD9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25" y="331384"/>
            <a:ext cx="5817781" cy="5373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A7ABC-D1AE-E170-A2A6-6470EE73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355" y="331384"/>
            <a:ext cx="1924482" cy="63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0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EBF69-041A-A577-EC2F-CD7D3AC43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7" y="523918"/>
            <a:ext cx="11414602" cy="45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5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9E29CB-43C5-F6D1-3EB0-E2101028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59" y="523510"/>
            <a:ext cx="5802619" cy="3974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F283C-C78D-A7F1-4AA5-5C3C0BD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029" y="523510"/>
            <a:ext cx="4976012" cy="44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8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6E66AB-08F9-1B4E-D669-B5E75AED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5" y="952500"/>
            <a:ext cx="11089913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3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0F2C19-6079-3089-DEA5-DA5F43B8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08" y="411331"/>
            <a:ext cx="7283824" cy="579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1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A9C81-B925-8A70-C172-050BACA40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4" y="482309"/>
            <a:ext cx="6382991" cy="55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17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339789-8B29-75CD-AFA6-7EC8F667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097"/>
            <a:ext cx="7200014" cy="60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1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097DAC-9240-D11D-86EA-7ABAA622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0637"/>
            <a:ext cx="10724480" cy="488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8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D174-0F29-0519-4A7D-F626ED8E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69EC-AC16-7028-1C0A-B82335C1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Azure.com</a:t>
            </a:r>
          </a:p>
          <a:p>
            <a:r>
              <a:rPr lang="en-GB" dirty="0"/>
              <a:t>Click ‘Try Azure for free’</a:t>
            </a:r>
          </a:p>
          <a:p>
            <a:r>
              <a:rPr lang="en-GB" dirty="0"/>
              <a:t>You will need:</a:t>
            </a:r>
          </a:p>
          <a:p>
            <a:pPr lvl="1"/>
            <a:r>
              <a:rPr lang="en-GB" dirty="0"/>
              <a:t>An email address</a:t>
            </a:r>
          </a:p>
          <a:p>
            <a:pPr lvl="1"/>
            <a:r>
              <a:rPr lang="en-GB" dirty="0"/>
              <a:t>A mobile phone</a:t>
            </a:r>
          </a:p>
          <a:p>
            <a:pPr lvl="1"/>
            <a:r>
              <a:rPr lang="en-GB" dirty="0"/>
              <a:t>A credit/debit card – don’t worry you won’t be charged!</a:t>
            </a:r>
          </a:p>
          <a:p>
            <a:r>
              <a:rPr lang="en-GB" dirty="0"/>
              <a:t>Choose United Kingdom or US region</a:t>
            </a:r>
          </a:p>
          <a:p>
            <a:r>
              <a:rPr lang="en-GB" dirty="0"/>
              <a:t>$200 credit / 30 days</a:t>
            </a:r>
          </a:p>
          <a:p>
            <a:r>
              <a:rPr lang="en-GB" dirty="0"/>
              <a:t>Some resources are free longer / permanently</a:t>
            </a:r>
          </a:p>
        </p:txBody>
      </p:sp>
    </p:spTree>
    <p:extLst>
      <p:ext uri="{BB962C8B-B14F-4D97-AF65-F5344CB8AC3E}">
        <p14:creationId xmlns:p14="http://schemas.microsoft.com/office/powerpoint/2010/main" val="859955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C5F5-5771-0A0D-EC7C-7CB10406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CLI Part II</a:t>
            </a:r>
          </a:p>
        </p:txBody>
      </p:sp>
    </p:spTree>
    <p:extLst>
      <p:ext uri="{BB962C8B-B14F-4D97-AF65-F5344CB8AC3E}">
        <p14:creationId xmlns:p14="http://schemas.microsoft.com/office/powerpoint/2010/main" val="2385523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0F762-982D-B558-D5F3-56E373D7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1" y="746801"/>
            <a:ext cx="6125430" cy="466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10772-6395-544A-4139-63C997FE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7" y="5763488"/>
            <a:ext cx="414395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14550-5C09-F373-F95E-3C987FFB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6" y="2108011"/>
            <a:ext cx="6064562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4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05FD-6EF0-7A3C-6393-F6C7EBDD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1" y="958723"/>
            <a:ext cx="1144963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09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8FCC1-0C76-DB22-35FF-1D59981C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892"/>
            <a:ext cx="3968954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13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C8B8-E13E-2A57-D706-ABA1C6E6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Databricks Demo</a:t>
            </a:r>
          </a:p>
        </p:txBody>
      </p:sp>
    </p:spTree>
    <p:extLst>
      <p:ext uri="{BB962C8B-B14F-4D97-AF65-F5344CB8AC3E}">
        <p14:creationId xmlns:p14="http://schemas.microsoft.com/office/powerpoint/2010/main" val="2546649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F417-2FB7-D6B9-9675-527AE5C3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Engineering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F4-624E-13C2-EB9D-1F6DE8576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275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3256889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Python?</a:t>
            </a:r>
          </a:p>
          <a:p>
            <a:r>
              <a:rPr lang="en-GB" dirty="0"/>
              <a:t>Use Anaconda</a:t>
            </a:r>
          </a:p>
        </p:txBody>
      </p:sp>
    </p:spTree>
    <p:extLst>
      <p:ext uri="{BB962C8B-B14F-4D97-AF65-F5344CB8AC3E}">
        <p14:creationId xmlns:p14="http://schemas.microsoft.com/office/powerpoint/2010/main" val="3189253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Python?</a:t>
            </a:r>
          </a:p>
          <a:p>
            <a:r>
              <a:rPr lang="en-GB" dirty="0"/>
              <a:t>Use Anaconda</a:t>
            </a:r>
          </a:p>
          <a:p>
            <a:r>
              <a:rPr lang="en-GB" dirty="0"/>
              <a:t>Use </a:t>
            </a:r>
            <a:r>
              <a:rPr lang="en-GB" dirty="0" err="1"/>
              <a:t>conda</a:t>
            </a:r>
            <a:r>
              <a:rPr lang="en-GB" dirty="0"/>
              <a:t> to create environment</a:t>
            </a:r>
          </a:p>
        </p:txBody>
      </p:sp>
    </p:spTree>
    <p:extLst>
      <p:ext uri="{BB962C8B-B14F-4D97-AF65-F5344CB8AC3E}">
        <p14:creationId xmlns:p14="http://schemas.microsoft.com/office/powerpoint/2010/main" val="119284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059851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Python?</a:t>
            </a:r>
          </a:p>
          <a:p>
            <a:r>
              <a:rPr lang="en-GB" dirty="0"/>
              <a:t>Use Anaconda</a:t>
            </a:r>
          </a:p>
          <a:p>
            <a:r>
              <a:rPr lang="en-GB" dirty="0"/>
              <a:t>Use </a:t>
            </a:r>
            <a:r>
              <a:rPr lang="en-GB" dirty="0" err="1"/>
              <a:t>conda</a:t>
            </a:r>
            <a:r>
              <a:rPr lang="en-GB" dirty="0"/>
              <a:t> to create environment</a:t>
            </a:r>
          </a:p>
          <a:p>
            <a:r>
              <a:rPr lang="en-GB" dirty="0"/>
              <a:t>Might need to enable Long Paths</a:t>
            </a:r>
          </a:p>
        </p:txBody>
      </p:sp>
    </p:spTree>
    <p:extLst>
      <p:ext uri="{BB962C8B-B14F-4D97-AF65-F5344CB8AC3E}">
        <p14:creationId xmlns:p14="http://schemas.microsoft.com/office/powerpoint/2010/main" val="3295685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Python?</a:t>
            </a:r>
          </a:p>
          <a:p>
            <a:r>
              <a:rPr lang="en-GB" dirty="0"/>
              <a:t>Use Anaconda</a:t>
            </a:r>
          </a:p>
          <a:p>
            <a:r>
              <a:rPr lang="en-GB" dirty="0"/>
              <a:t>Use </a:t>
            </a:r>
            <a:r>
              <a:rPr lang="en-GB" dirty="0" err="1"/>
              <a:t>conda</a:t>
            </a:r>
            <a:r>
              <a:rPr lang="en-GB" dirty="0"/>
              <a:t> to create environment</a:t>
            </a:r>
          </a:p>
          <a:p>
            <a:r>
              <a:rPr lang="en-GB" dirty="0"/>
              <a:t>Might need to enable Long Paths</a:t>
            </a:r>
          </a:p>
        </p:txBody>
      </p:sp>
    </p:spTree>
    <p:extLst>
      <p:ext uri="{BB962C8B-B14F-4D97-AF65-F5344CB8AC3E}">
        <p14:creationId xmlns:p14="http://schemas.microsoft.com/office/powerpoint/2010/main" val="4008849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4437-F99E-881D-8C11-C63B2CC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36616-F386-FFD4-F9FB-6B28F76C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75" y="2249242"/>
            <a:ext cx="464884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89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6218-7C2E-0654-E7FF-890943A3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Conda</a:t>
            </a:r>
            <a:r>
              <a:rPr lang="en-GB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49260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552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604381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Spark</a:t>
            </a:r>
          </a:p>
          <a:p>
            <a:r>
              <a:rPr lang="en-GB" dirty="0" err="1"/>
              <a:t>PySpark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176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v17</a:t>
            </a:r>
          </a:p>
        </p:txBody>
      </p:sp>
    </p:spTree>
    <p:extLst>
      <p:ext uri="{BB962C8B-B14F-4D97-AF65-F5344CB8AC3E}">
        <p14:creationId xmlns:p14="http://schemas.microsoft.com/office/powerpoint/2010/main" val="562248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v17</a:t>
            </a:r>
          </a:p>
          <a:p>
            <a:r>
              <a:rPr lang="en-GB" dirty="0"/>
              <a:t>Set paths in environment variables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960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v17</a:t>
            </a:r>
          </a:p>
          <a:p>
            <a:r>
              <a:rPr lang="en-GB" dirty="0"/>
              <a:t>Set paths in environment variables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051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v17</a:t>
            </a:r>
          </a:p>
          <a:p>
            <a:r>
              <a:rPr lang="en-GB" dirty="0"/>
              <a:t>Set paths in environment variables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</a:t>
            </a:r>
          </a:p>
          <a:p>
            <a:r>
              <a:rPr lang="en-GB" dirty="0"/>
              <a:t>Install winutils.exe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83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28E68-2EA9-E6F5-A41C-AD3BE23B558B}"/>
              </a:ext>
            </a:extLst>
          </p:cNvPr>
          <p:cNvSpPr txBox="1"/>
          <p:nvPr/>
        </p:nvSpPr>
        <p:spPr>
          <a:xfrm>
            <a:off x="928635" y="4467813"/>
            <a:ext cx="115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F89BCB5-1CC5-A397-239A-332BE6179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362" y="3232736"/>
            <a:ext cx="1146682" cy="114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25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v17</a:t>
            </a:r>
          </a:p>
          <a:p>
            <a:r>
              <a:rPr lang="en-GB" dirty="0"/>
              <a:t>Set paths in environment variables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</a:t>
            </a:r>
          </a:p>
          <a:p>
            <a:r>
              <a:rPr lang="en-GB" dirty="0"/>
              <a:t>Install winutils.exe</a:t>
            </a:r>
          </a:p>
          <a:p>
            <a:r>
              <a:rPr lang="en-GB" dirty="0"/>
              <a:t>Create virtual environment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38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v17</a:t>
            </a:r>
          </a:p>
          <a:p>
            <a:r>
              <a:rPr lang="en-GB" dirty="0"/>
              <a:t>Set paths in environment variables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 v3.5.3</a:t>
            </a:r>
          </a:p>
          <a:p>
            <a:r>
              <a:rPr lang="en-GB" dirty="0"/>
              <a:t>Install winutils.exe</a:t>
            </a:r>
          </a:p>
          <a:p>
            <a:r>
              <a:rPr lang="en-GB" dirty="0"/>
              <a:t>Create virtual environment</a:t>
            </a:r>
          </a:p>
          <a:p>
            <a:r>
              <a:rPr lang="en-GB" dirty="0"/>
              <a:t>Instructions: </a:t>
            </a:r>
            <a:r>
              <a:rPr lang="en-GB" dirty="0">
                <a:hlinkClick r:id="rId2"/>
              </a:rPr>
              <a:t>https://sparkbyexamples.com/pyspark-tutorial/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787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Uses VS Code</a:t>
            </a:r>
          </a:p>
        </p:txBody>
      </p:sp>
    </p:spTree>
    <p:extLst>
      <p:ext uri="{BB962C8B-B14F-4D97-AF65-F5344CB8AC3E}">
        <p14:creationId xmlns:p14="http://schemas.microsoft.com/office/powerpoint/2010/main" val="30828363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Uses VS Code</a:t>
            </a:r>
          </a:p>
          <a:p>
            <a:r>
              <a:rPr lang="en-GB" dirty="0"/>
              <a:t>Needs </a:t>
            </a:r>
            <a:r>
              <a:rPr lang="en-GB" dirty="0" err="1"/>
              <a:t>Jupyter</a:t>
            </a:r>
            <a:r>
              <a:rPr lang="en-GB" dirty="0"/>
              <a:t> package installed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conda</a:t>
            </a:r>
            <a:r>
              <a:rPr lang="en-GB" dirty="0">
                <a:latin typeface="Consolas" panose="020B0609020204030204" pitchFamily="49" charset="0"/>
              </a:rPr>
              <a:t> install </a:t>
            </a:r>
            <a:r>
              <a:rPr lang="en-GB" dirty="0" err="1">
                <a:latin typeface="Consolas" panose="020B0609020204030204" pitchFamily="49" charset="0"/>
              </a:rPr>
              <a:t>jupyter</a:t>
            </a: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pip install </a:t>
            </a:r>
            <a:r>
              <a:rPr lang="en-GB" dirty="0" err="1">
                <a:latin typeface="Consolas" panose="020B0609020204030204" pitchFamily="49" charset="0"/>
              </a:rPr>
              <a:t>jupyter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/>
              <a:t>Jupyter</a:t>
            </a:r>
            <a:r>
              <a:rPr lang="en-GB" dirty="0"/>
              <a:t> extension</a:t>
            </a:r>
          </a:p>
        </p:txBody>
      </p:sp>
    </p:spTree>
    <p:extLst>
      <p:ext uri="{BB962C8B-B14F-4D97-AF65-F5344CB8AC3E}">
        <p14:creationId xmlns:p14="http://schemas.microsoft.com/office/powerpoint/2010/main" val="3780954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ED87-DE61-C816-A3B2-E63F518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CA8A9-2EA6-13E9-862D-2FC11BA2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31" y="2120132"/>
            <a:ext cx="423921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422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207F-86B4-1AD4-474C-5449AA95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Follow-up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7D37-C8BB-FEFD-88D1-4110C76A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Repo: </a:t>
            </a:r>
            <a:r>
              <a:rPr lang="en-GB" sz="1800" dirty="0">
                <a:hlinkClick r:id="rId2"/>
              </a:rPr>
              <a:t>https://github.com/phil-a10/Talks/tree/main/Data%20Engineering%20Using%20Free%20Tools</a:t>
            </a:r>
            <a:endParaRPr lang="en-GB" sz="1800" dirty="0"/>
          </a:p>
          <a:p>
            <a:r>
              <a:rPr lang="en-GB" sz="1800" dirty="0"/>
              <a:t>Microsoft Learn: </a:t>
            </a:r>
            <a:r>
              <a:rPr lang="en-GB" sz="1800" dirty="0">
                <a:hlinkClick r:id="rId3"/>
              </a:rPr>
              <a:t>https://learn.microsoft.com/en-us/training/career-paths/data-engineer</a:t>
            </a:r>
            <a:endParaRPr lang="en-GB" sz="1800" dirty="0"/>
          </a:p>
          <a:p>
            <a:r>
              <a:rPr lang="en-GB" sz="1800" dirty="0" err="1"/>
              <a:t>PySpark</a:t>
            </a:r>
            <a:r>
              <a:rPr lang="en-GB" sz="1800" dirty="0"/>
              <a:t> instructions: </a:t>
            </a:r>
            <a:r>
              <a:rPr lang="en-GB" sz="1800" dirty="0">
                <a:hlinkClick r:id="rId4"/>
              </a:rPr>
              <a:t>https://sparkbyexamples.com/pyspark-tutorial/</a:t>
            </a:r>
            <a:endParaRPr lang="en-GB" sz="1800" dirty="0"/>
          </a:p>
          <a:p>
            <a:r>
              <a:rPr lang="en-GB" sz="1800" dirty="0"/>
              <a:t>Kimball: </a:t>
            </a:r>
            <a:r>
              <a:rPr lang="en-GB" sz="1800" dirty="0">
                <a:hlinkClick r:id="rId5"/>
              </a:rPr>
              <a:t>https://www.kimballgroup.com/</a:t>
            </a:r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Downloads</a:t>
            </a:r>
          </a:p>
          <a:p>
            <a:r>
              <a:rPr lang="en-GB" sz="1800" dirty="0"/>
              <a:t>Azure CLI: </a:t>
            </a:r>
            <a:r>
              <a:rPr lang="en-GB" sz="1800" dirty="0">
                <a:hlinkClick r:id="rId6"/>
              </a:rPr>
              <a:t>https://learn.microsoft.com/en-us/cli/azure/install-azure-cli</a:t>
            </a:r>
            <a:endParaRPr lang="en-GB" sz="1800" dirty="0"/>
          </a:p>
          <a:p>
            <a:r>
              <a:rPr lang="en-GB" sz="1800" dirty="0"/>
              <a:t>VS Code</a:t>
            </a:r>
          </a:p>
          <a:p>
            <a:r>
              <a:rPr lang="en-GB" sz="1800" dirty="0"/>
              <a:t>Java</a:t>
            </a:r>
          </a:p>
          <a:p>
            <a:r>
              <a:rPr lang="en-GB" sz="1800" dirty="0"/>
              <a:t>Apache Spark</a:t>
            </a:r>
          </a:p>
          <a:p>
            <a:r>
              <a:rPr lang="en-GB" sz="1800" dirty="0" err="1"/>
              <a:t>Winutils</a:t>
            </a: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589254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F12C-8296-BADA-FD56-149E965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5940425"/>
          </a:xfrm>
        </p:spPr>
        <p:txBody>
          <a:bodyPr>
            <a:normAutofit/>
          </a:bodyPr>
          <a:lstStyle/>
          <a:p>
            <a:pPr algn="ctr"/>
            <a:r>
              <a:rPr lang="en-GB" sz="8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037014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033-F7AF-622C-4672-4EA84A68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78DA8-A440-E2DB-FCCE-25A2907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2338235"/>
            <a:ext cx="748769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359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BCA-90CC-0536-CB39-B601329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30B37-8205-0E86-3CC4-B0A7F6E0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6" y="2142457"/>
            <a:ext cx="693516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54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78B79-9308-C3D5-CEA8-2F84428D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2147708"/>
            <a:ext cx="5591955" cy="2562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</p:spTree>
    <p:extLst>
      <p:ext uri="{BB962C8B-B14F-4D97-AF65-F5344CB8AC3E}">
        <p14:creationId xmlns:p14="http://schemas.microsoft.com/office/powerpoint/2010/main" val="254767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09C887-88C2-EB14-3C23-4088C2464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01203" y="2884583"/>
            <a:ext cx="1381530" cy="162451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5295DD-59F1-210A-1870-68C4DB0662F0}"/>
              </a:ext>
            </a:extLst>
          </p:cNvPr>
          <p:cNvSpPr/>
          <p:nvPr/>
        </p:nvSpPr>
        <p:spPr>
          <a:xfrm>
            <a:off x="2393334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DD4AC-441B-6015-D3E2-379D9EE41BF3}"/>
              </a:ext>
            </a:extLst>
          </p:cNvPr>
          <p:cNvSpPr txBox="1"/>
          <p:nvPr/>
        </p:nvSpPr>
        <p:spPr>
          <a:xfrm>
            <a:off x="3586487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Factory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91FB3-82E8-D67F-A21D-09BD2F1FEB5F}"/>
              </a:ext>
            </a:extLst>
          </p:cNvPr>
          <p:cNvSpPr txBox="1"/>
          <p:nvPr/>
        </p:nvSpPr>
        <p:spPr>
          <a:xfrm>
            <a:off x="9701579" y="4506408"/>
            <a:ext cx="132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Databricks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28E68-2EA9-E6F5-A41C-AD3BE23B558B}"/>
              </a:ext>
            </a:extLst>
          </p:cNvPr>
          <p:cNvSpPr txBox="1"/>
          <p:nvPr/>
        </p:nvSpPr>
        <p:spPr>
          <a:xfrm>
            <a:off x="928635" y="4467813"/>
            <a:ext cx="115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F89BCB5-1CC5-A397-239A-332BE6179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362" y="3232736"/>
            <a:ext cx="1146682" cy="114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45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Create SQL database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C3196-F371-5063-CABF-B309F4D0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517"/>
          <a:stretch/>
        </p:blipFill>
        <p:spPr>
          <a:xfrm>
            <a:off x="6538919" y="1821836"/>
            <a:ext cx="5957086" cy="40445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99AA1A-8E2C-D959-33BD-C63F184C7B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04" t="-635" r="404" b="53821"/>
          <a:stretch/>
        </p:blipFill>
        <p:spPr>
          <a:xfrm>
            <a:off x="228869" y="1918691"/>
            <a:ext cx="6048464" cy="35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838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Create SQL database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D0994-1E32-E5A0-944F-1FA6E1869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370"/>
          <a:stretch/>
        </p:blipFill>
        <p:spPr>
          <a:xfrm>
            <a:off x="6869314" y="1690688"/>
            <a:ext cx="5859347" cy="36779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E85F58-24B8-F7CD-86DE-91451D77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2512"/>
          <a:stretch/>
        </p:blipFill>
        <p:spPr>
          <a:xfrm>
            <a:off x="320906" y="2222500"/>
            <a:ext cx="5859347" cy="32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332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2587-6F2E-61D0-F5E0-8A29471A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EE8A-A0B2-02B7-6CDF-EB48A950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190"/>
            <a:ext cx="10515600" cy="1209123"/>
          </a:xfrm>
        </p:spPr>
        <p:txBody>
          <a:bodyPr/>
          <a:lstStyle/>
          <a:p>
            <a:r>
              <a:rPr lang="en-GB" dirty="0"/>
              <a:t>Add sample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2314A-1B8C-C6BD-10BB-5AAB35CA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2206580"/>
            <a:ext cx="898332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855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6200" cy="894875"/>
          </a:xfrm>
        </p:spPr>
        <p:txBody>
          <a:bodyPr/>
          <a:lstStyle/>
          <a:p>
            <a:r>
              <a:rPr lang="en-GB" dirty="0"/>
              <a:t>Network setting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9D6D-6F1B-BA21-B499-E6B83E6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082"/>
            <a:ext cx="9405938" cy="521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052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D034-D02B-7E67-2E92-CAB94BD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45B4F-C670-226B-D35C-8E0005E4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19" y="1448555"/>
            <a:ext cx="7603172" cy="38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45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 Demo</a:t>
            </a:r>
          </a:p>
        </p:txBody>
      </p:sp>
    </p:spTree>
    <p:extLst>
      <p:ext uri="{BB962C8B-B14F-4D97-AF65-F5344CB8AC3E}">
        <p14:creationId xmlns:p14="http://schemas.microsoft.com/office/powerpoint/2010/main" val="20273033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FB62-FE46-CC92-2C0B-3D25E2B9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  <a:p>
            <a:r>
              <a:rPr lang="en-GB" dirty="0"/>
              <a:t>Primary service is ADLS Gen 2</a:t>
            </a:r>
          </a:p>
          <a:p>
            <a:r>
              <a:rPr lang="en-GB" dirty="0"/>
              <a:t>Primary workload Big Data Analytics</a:t>
            </a:r>
          </a:p>
          <a:p>
            <a:r>
              <a:rPr lang="en-GB" dirty="0"/>
              <a:t>Performance: Standard</a:t>
            </a:r>
          </a:p>
          <a:p>
            <a:r>
              <a:rPr lang="en-GB" dirty="0"/>
              <a:t>Redundancy: LRS</a:t>
            </a:r>
          </a:p>
          <a:p>
            <a:r>
              <a:rPr lang="en-GB" dirty="0"/>
              <a:t>Add container &gt; RAW directory</a:t>
            </a:r>
          </a:p>
        </p:txBody>
      </p:sp>
    </p:spTree>
    <p:extLst>
      <p:ext uri="{BB962C8B-B14F-4D97-AF65-F5344CB8AC3E}">
        <p14:creationId xmlns:p14="http://schemas.microsoft.com/office/powerpoint/2010/main" val="2615107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6B43E2-150F-DC80-8BA0-E8EF7794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2390630"/>
            <a:ext cx="10583752" cy="20767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6196A7-FDB1-76F9-0DAF-649BCDEE61A3}"/>
              </a:ext>
            </a:extLst>
          </p:cNvPr>
          <p:cNvSpPr txBox="1">
            <a:spLocks/>
          </p:cNvSpPr>
          <p:nvPr/>
        </p:nvSpPr>
        <p:spPr>
          <a:xfrm>
            <a:off x="804124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Create storage account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545FC7-CFBB-FEB8-B2C2-A775C4B2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4" y="4171874"/>
            <a:ext cx="820217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17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975B-EF01-7C43-08F4-D4643AE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FA2E-500C-8F35-6317-A5C59279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321"/>
            <a:ext cx="6801390" cy="27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509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9D66-3483-9BE2-7840-401EA06D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6F57A-EBEF-472A-C1FC-9EA3E640B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2237"/>
            <a:ext cx="2959252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09C887-88C2-EB14-3C23-4088C2464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01203" y="2884583"/>
            <a:ext cx="1381530" cy="162451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AB9DAB6-8B04-09F1-1152-76D099FB0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758" y="2881893"/>
            <a:ext cx="1577794" cy="162451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5295DD-59F1-210A-1870-68C4DB0662F0}"/>
              </a:ext>
            </a:extLst>
          </p:cNvPr>
          <p:cNvSpPr/>
          <p:nvPr/>
        </p:nvSpPr>
        <p:spPr>
          <a:xfrm>
            <a:off x="2393334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431CD41-2611-B00C-AFA6-28080EAA1F86}"/>
              </a:ext>
            </a:extLst>
          </p:cNvPr>
          <p:cNvSpPr/>
          <p:nvPr/>
        </p:nvSpPr>
        <p:spPr>
          <a:xfrm>
            <a:off x="5417518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DD4AC-441B-6015-D3E2-379D9EE41BF3}"/>
              </a:ext>
            </a:extLst>
          </p:cNvPr>
          <p:cNvSpPr txBox="1"/>
          <p:nvPr/>
        </p:nvSpPr>
        <p:spPr>
          <a:xfrm>
            <a:off x="3586487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Factory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3EB61-02D8-22B4-A835-FE906E8485DF}"/>
              </a:ext>
            </a:extLst>
          </p:cNvPr>
          <p:cNvSpPr txBox="1"/>
          <p:nvPr/>
        </p:nvSpPr>
        <p:spPr>
          <a:xfrm>
            <a:off x="6454864" y="4506408"/>
            <a:ext cx="192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Account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28E68-2EA9-E6F5-A41C-AD3BE23B558B}"/>
              </a:ext>
            </a:extLst>
          </p:cNvPr>
          <p:cNvSpPr txBox="1"/>
          <p:nvPr/>
        </p:nvSpPr>
        <p:spPr>
          <a:xfrm>
            <a:off x="928635" y="4467813"/>
            <a:ext cx="115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F89BCB5-1CC5-A397-239A-332BE6179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4362" y="3232736"/>
            <a:ext cx="1146682" cy="114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107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E69D-6CF6-31EC-8A49-0AA2ECC8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F5C3-2254-AC57-977E-759A7B55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FE1FE-4962-1974-21AC-63462D0D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105105"/>
            <a:ext cx="863085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7E9E-521E-D666-1172-EA04863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A0FD-412A-4FF6-269A-9279CA60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257"/>
            <a:ext cx="7687645" cy="3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11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7220-D4E8-C4CE-9F41-17CBBA3E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6EA73-5C07-A441-9C79-2FAF0206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59" y="1549342"/>
            <a:ext cx="7550538" cy="2235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DCD06-D3F9-B3E6-6147-8B555688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59" y="4302102"/>
            <a:ext cx="2921150" cy="895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1A8B2-FE52-27DA-F7DB-CAD822372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359" y="5714943"/>
            <a:ext cx="225436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716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BBF-6487-8E96-192F-A817DFB1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B715-9AC1-E540-E1D0-85781B1B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 to Learn: Data types, databases (SQL and NoSQL), data structures.</a:t>
            </a:r>
          </a:p>
          <a:p>
            <a:endParaRPr lang="en-GB" dirty="0"/>
          </a:p>
          <a:p>
            <a:r>
              <a:rPr lang="en-GB" dirty="0"/>
              <a:t>Tools/Resources:</a:t>
            </a:r>
          </a:p>
          <a:p>
            <a:r>
              <a:rPr lang="en-GB" dirty="0"/>
              <a:t>Azure SQL Database - free tier available</a:t>
            </a:r>
          </a:p>
          <a:p>
            <a:r>
              <a:rPr lang="en-GB" dirty="0"/>
              <a:t>Cosmos DB: Explore NoSQL databases with a limited free tier on Azure.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2081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C3EE8-194C-9110-9B67-951A4E19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776"/>
            <a:ext cx="9935962" cy="42106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469F5D-E711-E066-D4B2-4EDA12D27FF8}"/>
              </a:ext>
            </a:extLst>
          </p:cNvPr>
          <p:cNvSpPr/>
          <p:nvPr/>
        </p:nvSpPr>
        <p:spPr>
          <a:xfrm>
            <a:off x="838200" y="3790950"/>
            <a:ext cx="6851650" cy="1111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420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1864-1AA2-D6DD-A480-FBC15302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Express!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D210F-2791-BB01-3E4C-209625B1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0727"/>
            <a:ext cx="7525137" cy="2076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7AA09-D58C-3AA6-7B91-08BDBC8B6CF0}"/>
              </a:ext>
            </a:extLst>
          </p:cNvPr>
          <p:cNvSpPr txBox="1"/>
          <p:nvPr/>
        </p:nvSpPr>
        <p:spPr>
          <a:xfrm>
            <a:off x="838200" y="1791385"/>
            <a:ext cx="9296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https://www.microsoft.com/en-us/download/details.aspx?id=104781&amp;lc=1033</a:t>
            </a:r>
          </a:p>
        </p:txBody>
      </p:sp>
    </p:spTree>
    <p:extLst>
      <p:ext uri="{BB962C8B-B14F-4D97-AF65-F5344CB8AC3E}">
        <p14:creationId xmlns:p14="http://schemas.microsoft.com/office/powerpoint/2010/main" val="3093869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0C1D-834B-610B-0E29-AE24F94D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8D550-260F-0F03-0F0E-8FB1893D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05" y="1366482"/>
            <a:ext cx="4559534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441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8C8B-7E17-501E-E69D-E0441C9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3778-3C7D-68FE-3C89-CE3F1EFD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JDBC driver</a:t>
            </a:r>
            <a:r>
              <a:rPr lang="en-GB"/>
              <a:t>: https://repo1.maven.org/maven2/com/microsoft/azure/spark-mssql-connector_2.12/1.2.0/spark-mssql-connector_2.12-1.2.0.jar</a:t>
            </a:r>
            <a:endParaRPr lang="en-GB" dirty="0"/>
          </a:p>
          <a:p>
            <a:r>
              <a:rPr lang="en-GB" dirty="0"/>
              <a:t>Copy jar file to anaconda jars folder</a:t>
            </a:r>
          </a:p>
        </p:txBody>
      </p:sp>
    </p:spTree>
    <p:extLst>
      <p:ext uri="{BB962C8B-B14F-4D97-AF65-F5344CB8AC3E}">
        <p14:creationId xmlns:p14="http://schemas.microsoft.com/office/powerpoint/2010/main" val="4018909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pre-</a:t>
            </a:r>
            <a:r>
              <a:rPr lang="en-GB" dirty="0" err="1"/>
              <a:t>reqs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3F566-F2F6-4996-C066-E71C1013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753"/>
            <a:ext cx="9392961" cy="245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08BAC-BAA2-E123-3A0B-E202C41A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7883"/>
            <a:ext cx="493463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57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3E66B-E246-EFCB-FFBE-25044944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558"/>
            <a:ext cx="4959605" cy="151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C8C96-A6EA-2AE6-661D-FA50CC4E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7" y="1242558"/>
            <a:ext cx="4511991" cy="5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09C887-88C2-EB14-3C23-4088C2464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01203" y="2884583"/>
            <a:ext cx="1381530" cy="162451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AB9DAB6-8B04-09F1-1152-76D099FB0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758" y="2881893"/>
            <a:ext cx="1577794" cy="16245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9D90857-96C6-0E6F-EB6B-44EEBC3A1E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97896" y="2881893"/>
            <a:ext cx="1528413" cy="162720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5295DD-59F1-210A-1870-68C4DB0662F0}"/>
              </a:ext>
            </a:extLst>
          </p:cNvPr>
          <p:cNvSpPr/>
          <p:nvPr/>
        </p:nvSpPr>
        <p:spPr>
          <a:xfrm>
            <a:off x="2393334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431CD41-2611-B00C-AFA6-28080EAA1F86}"/>
              </a:ext>
            </a:extLst>
          </p:cNvPr>
          <p:cNvSpPr/>
          <p:nvPr/>
        </p:nvSpPr>
        <p:spPr>
          <a:xfrm>
            <a:off x="5417518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76F5F6E-FAE4-CC02-6124-E7AED170678B}"/>
              </a:ext>
            </a:extLst>
          </p:cNvPr>
          <p:cNvSpPr/>
          <p:nvPr/>
        </p:nvSpPr>
        <p:spPr>
          <a:xfrm>
            <a:off x="8586995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DD4AC-441B-6015-D3E2-379D9EE41BF3}"/>
              </a:ext>
            </a:extLst>
          </p:cNvPr>
          <p:cNvSpPr txBox="1"/>
          <p:nvPr/>
        </p:nvSpPr>
        <p:spPr>
          <a:xfrm>
            <a:off x="3586487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Factory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3EB61-02D8-22B4-A835-FE906E8485DF}"/>
              </a:ext>
            </a:extLst>
          </p:cNvPr>
          <p:cNvSpPr txBox="1"/>
          <p:nvPr/>
        </p:nvSpPr>
        <p:spPr>
          <a:xfrm>
            <a:off x="6454864" y="4506408"/>
            <a:ext cx="192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Account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91FB3-82E8-D67F-A21D-09BD2F1FEB5F}"/>
              </a:ext>
            </a:extLst>
          </p:cNvPr>
          <p:cNvSpPr txBox="1"/>
          <p:nvPr/>
        </p:nvSpPr>
        <p:spPr>
          <a:xfrm>
            <a:off x="9701579" y="4506408"/>
            <a:ext cx="132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Databricks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28E68-2EA9-E6F5-A41C-AD3BE23B558B}"/>
              </a:ext>
            </a:extLst>
          </p:cNvPr>
          <p:cNvSpPr txBox="1"/>
          <p:nvPr/>
        </p:nvSpPr>
        <p:spPr>
          <a:xfrm>
            <a:off x="928635" y="4467813"/>
            <a:ext cx="115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F89BCB5-1CC5-A397-239A-332BE61793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4362" y="3232736"/>
            <a:ext cx="1146682" cy="114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806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E26B0-ADE5-2D5A-201D-E7974C1F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6" y="502516"/>
            <a:ext cx="6401129" cy="5550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E5FD2-985E-7690-3E2A-435134F3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88" y="923852"/>
            <a:ext cx="4915153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69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C5F76-DE95-EF62-4BC4-CD0A02BD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7" y="761453"/>
            <a:ext cx="4680191" cy="3264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7BB66-D68E-91FC-1442-E45607E8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5" y="889174"/>
            <a:ext cx="2508379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82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09FB5-6F06-559F-6D56-11877CAE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76" y="794450"/>
            <a:ext cx="9036514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40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93F72-E3F8-15FB-AECC-87A573F8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704"/>
            <a:ext cx="6083595" cy="601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882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A007C6-36BF-6222-5B1A-03A1BE3F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9820"/>
          <a:stretch/>
        </p:blipFill>
        <p:spPr>
          <a:xfrm>
            <a:off x="184680" y="914800"/>
            <a:ext cx="6064832" cy="4889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A83C3-D9F6-2DA6-14BA-690219D9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606"/>
          <a:stretch/>
        </p:blipFill>
        <p:spPr>
          <a:xfrm>
            <a:off x="6345263" y="379201"/>
            <a:ext cx="5270717" cy="62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649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2CB9A0-0A1D-2247-2FB8-AB5F4B22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35" y="740873"/>
            <a:ext cx="4520609" cy="4483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BDBA8-7F16-79C5-84FF-B4B16E5D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025" y="740873"/>
            <a:ext cx="4293254" cy="560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639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EE5837-9DE7-1C2A-DF3F-960FA55E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1237"/>
            <a:ext cx="9429854" cy="52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48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8972B-32A1-31B9-A481-6C95F150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109603"/>
            <a:ext cx="683990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0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0"/>
            <a:ext cx="10515600" cy="993913"/>
          </a:xfrm>
        </p:spPr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5BF6B-C24C-1D45-3336-F3EA65C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82" y="1139688"/>
            <a:ext cx="5248404" cy="57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66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58D0-E1F0-10C1-6C5E-8B96093F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BE7D9-AF93-EE5B-E2E6-9F33994C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10" y="1825625"/>
            <a:ext cx="4105980" cy="4351338"/>
          </a:xfrm>
        </p:spPr>
      </p:pic>
    </p:spTree>
    <p:extLst>
      <p:ext uri="{BB962C8B-B14F-4D97-AF65-F5344CB8AC3E}">
        <p14:creationId xmlns:p14="http://schemas.microsoft.com/office/powerpoint/2010/main" val="108902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4E7B-732E-036D-0857-895EB79E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14" y="163106"/>
            <a:ext cx="10515600" cy="1325563"/>
          </a:xfrm>
        </p:spPr>
        <p:txBody>
          <a:bodyPr/>
          <a:lstStyle/>
          <a:p>
            <a:r>
              <a:rPr lang="en-GB" dirty="0"/>
              <a:t>Azure Portal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13011-5A47-EBDF-DE26-7501246C5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85" y="1190846"/>
            <a:ext cx="9092230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854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5EB4-231A-B2BB-23D8-C79A11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D11D6-27A8-3832-4579-600DF817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107"/>
            <a:ext cx="4039164" cy="4734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9190D-56FB-0FD9-281C-B653ECB6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18" y="1341107"/>
            <a:ext cx="4220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11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AAA67-2AB1-6738-A98A-DB6F55F1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92" y="2066735"/>
            <a:ext cx="6554115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85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4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59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E72BE-7E6D-0EB3-68E3-15226B7C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241679"/>
            <a:ext cx="5939310" cy="51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9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3F27-60C0-A37F-763F-F30EC96B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1470" cy="109261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63270-92B1-CA00-235B-6F5FBFBB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639"/>
            <a:ext cx="6207345" cy="51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54C-6DA8-2205-4B70-B0177BA2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23" y="2035103"/>
            <a:ext cx="5912154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009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0991" cy="566593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E4456-8C4D-4A3F-7FEB-51C36B06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20" y="931718"/>
            <a:ext cx="8583805" cy="51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219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059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A9B8-5D1F-EEF7-133A-D74F7FD6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2E14-BFE4-C9DF-C194-89994D9E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8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Widescreen</PresentationFormat>
  <Paragraphs>207</Paragraphs>
  <Slides>98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4" baseType="lpstr">
      <vt:lpstr>Aptos</vt:lpstr>
      <vt:lpstr>Aptos Display</vt:lpstr>
      <vt:lpstr>Arial</vt:lpstr>
      <vt:lpstr>Consolas</vt:lpstr>
      <vt:lpstr>Telefonica Sans Light</vt:lpstr>
      <vt:lpstr>Office Theme</vt:lpstr>
      <vt:lpstr>PowerPoint Presentation</vt:lpstr>
      <vt:lpstr>PowerPoint Presentation</vt:lpstr>
      <vt:lpstr>Azure</vt:lpstr>
      <vt:lpstr>Data engineering using your free credits</vt:lpstr>
      <vt:lpstr>Data engineering using your free credits</vt:lpstr>
      <vt:lpstr>Data engineering using your free credits</vt:lpstr>
      <vt:lpstr>Data engineering using your free credits</vt:lpstr>
      <vt:lpstr>Data engineering using your free credits</vt:lpstr>
      <vt:lpstr>Azure Portal</vt:lpstr>
      <vt:lpstr>VS Code</vt:lpstr>
      <vt:lpstr> Azure CLI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CLI Part II</vt:lpstr>
      <vt:lpstr>PowerPoint Presentation</vt:lpstr>
      <vt:lpstr>PowerPoint Presentation</vt:lpstr>
      <vt:lpstr>PowerPoint Presentation</vt:lpstr>
      <vt:lpstr>PowerPoint Presentation</vt:lpstr>
      <vt:lpstr>Databricks Demo</vt:lpstr>
      <vt:lpstr>Data Engineering locally</vt:lpstr>
      <vt:lpstr>Python</vt:lpstr>
      <vt:lpstr>Python</vt:lpstr>
      <vt:lpstr>Python</vt:lpstr>
      <vt:lpstr>Python</vt:lpstr>
      <vt:lpstr>Python</vt:lpstr>
      <vt:lpstr>Anaconda install</vt:lpstr>
      <vt:lpstr>Conda demo</vt:lpstr>
      <vt:lpstr>Apache Spark</vt:lpstr>
      <vt:lpstr>Apache Spark</vt:lpstr>
      <vt:lpstr>PySpark Pre-requisites</vt:lpstr>
      <vt:lpstr>PySpark Pre-requisites</vt:lpstr>
      <vt:lpstr>PySpark Pre-requisites</vt:lpstr>
      <vt:lpstr>PySpark Pre-requisites</vt:lpstr>
      <vt:lpstr>PySpark Pre-requisites</vt:lpstr>
      <vt:lpstr>PySpark Pre-requisites</vt:lpstr>
      <vt:lpstr>PySpark Demo</vt:lpstr>
      <vt:lpstr>PySpark Demo</vt:lpstr>
      <vt:lpstr>PowerPoint Presentation</vt:lpstr>
      <vt:lpstr>Follow-up Resources</vt:lpstr>
      <vt:lpstr>END</vt:lpstr>
      <vt:lpstr>Create Resource Group</vt:lpstr>
      <vt:lpstr>Create Resource Group</vt:lpstr>
      <vt:lpstr>Create SQL database</vt:lpstr>
      <vt:lpstr>Create SQL database</vt:lpstr>
      <vt:lpstr>Create SQL database</vt:lpstr>
      <vt:lpstr>Create SQL database</vt:lpstr>
      <vt:lpstr>Network setting</vt:lpstr>
      <vt:lpstr>Create Resource Group</vt:lpstr>
      <vt:lpstr> Azure CLI Demo</vt:lpstr>
      <vt:lpstr>Create storage account</vt:lpstr>
      <vt:lpstr>PowerPoint Presentation</vt:lpstr>
      <vt:lpstr>PowerPoint Presentation</vt:lpstr>
      <vt:lpstr>PowerPoint Presentation</vt:lpstr>
      <vt:lpstr>Create Azure Data Factory</vt:lpstr>
      <vt:lpstr>PowerPoint Presentation</vt:lpstr>
      <vt:lpstr>PowerPoint Presentation</vt:lpstr>
      <vt:lpstr>Data &amp; Databases</vt:lpstr>
      <vt:lpstr>PowerPoint Presentation</vt:lpstr>
      <vt:lpstr>SQL Express!</vt:lpstr>
      <vt:lpstr>PowerPoint Presentation</vt:lpstr>
      <vt:lpstr>PowerPoint Presentation</vt:lpstr>
      <vt:lpstr>Python pre-reqs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storage account</vt:lpstr>
      <vt:lpstr>Create storage account</vt:lpstr>
      <vt:lpstr>Create storage account</vt:lpstr>
      <vt:lpstr>PowerPoint Presentation</vt:lpstr>
      <vt:lpstr>Create Azure Data Factory (ADF)</vt:lpstr>
      <vt:lpstr>Create Azure Data Factory (ADF)</vt:lpstr>
      <vt:lpstr>Create Azure Data Factory (ADF)</vt:lpstr>
      <vt:lpstr>PowerPoint Presentation</vt:lpstr>
      <vt:lpstr>PowerPoint Presentation</vt:lpstr>
      <vt:lpstr>PowerPoint Presentation</vt:lpstr>
      <vt:lpstr>PowerPoint Presentation</vt:lpstr>
      <vt:lpstr>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Austin</dc:creator>
  <cp:lastModifiedBy>Phil Austin</cp:lastModifiedBy>
  <cp:revision>101</cp:revision>
  <dcterms:created xsi:type="dcterms:W3CDTF">2024-06-13T10:54:19Z</dcterms:created>
  <dcterms:modified xsi:type="dcterms:W3CDTF">2024-10-20T14:34:30Z</dcterms:modified>
</cp:coreProperties>
</file>