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364" r:id="rId18"/>
    <p:sldId id="365" r:id="rId19"/>
    <p:sldId id="273" r:id="rId20"/>
    <p:sldId id="366" r:id="rId21"/>
    <p:sldId id="367" r:id="rId22"/>
    <p:sldId id="274" r:id="rId23"/>
    <p:sldId id="271"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Lst>
  <p:sldSz cx="12192000" cy="6858000"/>
  <p:notesSz cx="6858000" cy="9144000"/>
  <p:embeddedFontLst>
    <p:embeddedFont>
      <p:font typeface="Consolas" panose="020B0609020204030204" pitchFamily="49" charset="0"/>
      <p:regular r:id="rId113"/>
      <p:bold r:id="rId114"/>
      <p:italic r:id="rId115"/>
      <p:boldItalic r:id="rId116"/>
    </p:embeddedFont>
    <p:embeddedFont>
      <p:font typeface="Play" panose="020B0604020202020204" charset="0"/>
      <p:regular r:id="rId117"/>
      <p:bold r:id="rId1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1" roundtripDataSignature="AMtx7mjfBPD4zcRyFOakZxj0Wu5uQHlz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1458"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5.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fntdata"/><Relationship Id="rId118"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customschemas.google.com/relationships/presentationmetadata" Target="meta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32694f7f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032694f7fd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ccb334bf1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30ccb334bf1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DOM</a:t>
            </a:r>
            <a:endParaRPr/>
          </a:p>
        </p:txBody>
      </p:sp>
      <p:sp>
        <p:nvSpPr>
          <p:cNvPr id="163" name="Google Shape;163;g30ccb334bf1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0ccb334bf1_0_5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30ccb334bf1_0_5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0ccb334bf1_0_5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g30ccb334bf1_0_5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0ccb334bf1_0_5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g30ccb334bf1_0_5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30ccb334bf1_0_5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g30ccb334bf1_0_5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0ccb334bf1_0_5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g30ccb334bf1_0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0ccb334bf1_0_5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0ccb334bf1_0_5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0ccb334bf1_0_5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g30ccb334bf1_0_5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0ccb334bf1_0_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g30ccb334bf1_0_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0ccb334bf1_0_6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g30ccb334bf1_0_6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30ccb334bf1_0_6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30ccb334bf1_0_6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0ccb334bf1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30ccb334bf1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PHIL</a:t>
            </a:r>
            <a:endParaRPr/>
          </a:p>
        </p:txBody>
      </p:sp>
      <p:sp>
        <p:nvSpPr>
          <p:cNvPr id="170" name="Google Shape;170;g30ccb334bf1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0ccb334bf1_0_6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1" name="Google Shape;791;g30ccb334bf1_0_6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cb334bf1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30ccb334bf1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cb334bf1_0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ccb334bf1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0ccb334bf1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30ccb334bf1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ccb334bf1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30ccb334bf1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30ccb334bf1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ccb334bf1_0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30ccb334bf1_0_1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30ccb334bf1_0_1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982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ccb334bf1_0_1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30ccb334bf1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73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32694f7fd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032694f7fd_0_1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032694f7fd_0_1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973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ccb334bf1_0_1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0ccb334bf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885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0ccb334bf1_0_1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30ccb334bf1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ccb334bf1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30ccb334bf1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ccb334bf1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0ccb334bf1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0ccb334bf1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30ccb334bf1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ccb334bf1_0_1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30ccb334bf1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0ccb334bf1_0_1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30ccb334bf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ccb334bf1_0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30ccb334bf1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0ccb334bf1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30ccb334bf1_0_2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a:t>
            </a:r>
            <a:endParaRPr/>
          </a:p>
        </p:txBody>
      </p:sp>
      <p:sp>
        <p:nvSpPr>
          <p:cNvPr id="290" name="Google Shape;290;g30ccb334bf1_0_2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ca2a6fcd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ca2a6fcd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ca2a6fcdd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ccb334bf1_0_2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30ccb334bf1_0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0ccb334bf1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30ccb334bf1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0ccb334bf1_0_2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30ccb334bf1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ccb334bf1_0_2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30ccb334bf1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0ccb334bf1_0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30ccb334bf1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ccb334bf1_0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30ccb334bf1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ccb334bf1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30ccb334bf1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0ccb334bf1_0_2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30ccb334bf1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0ccb334bf1_0_2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30ccb334bf1_0_2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0ccb334bf1_0_2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30ccb334bf1_0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32694f7fd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32694f7fd_0_1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3032694f7fd_0_1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0ccb334bf1_0_2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30ccb334bf1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0ccb334bf1_0_2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30ccb334bf1_0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0ccb334bf1_0_2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30ccb334bf1_0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0ccb334bf1_0_2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30ccb334bf1_0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0ccb334bf1_0_2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g30ccb334bf1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0ccb334bf1_0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30ccb334bf1_0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0ccb334bf1_0_2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g30ccb334bf1_0_2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0ccb334bf1_0_2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30ccb334bf1_0_2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0ccb334bf1_0_2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30ccb334bf1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0ccb334bf1_0_2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30ccb334bf1_0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32694f7fd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032694f7fd_0_1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3032694f7fd_0_1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0ccb334bf1_0_3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g30ccb334bf1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0ccb334bf1_0_3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30ccb334bf1_0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0ccb334bf1_0_3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g30ccb334bf1_0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0ccb334bf1_0_3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30ccb334bf1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0ccb334bf1_0_3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30ccb334bf1_0_3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0ccb334bf1_0_3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30ccb334bf1_0_3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0ccb334bf1_0_3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30ccb334bf1_0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0ccb334bf1_0_3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30ccb334bf1_0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0ccb334bf1_0_3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30ccb334bf1_0_3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0ccb334bf1_0_3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g30ccb334bf1_0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ccb334bf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30ccb334bf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0ccb334bf1_0_3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g30ccb334bf1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0ccb334bf1_0_3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g30ccb334bf1_0_3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0ccb334bf1_0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5" name="Google Shape;485;g30ccb334bf1_0_3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86" name="Google Shape;486;g30ccb334bf1_0_3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0ccb334bf1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30ccb334bf1_0_3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PySpark validation</a:t>
            </a:r>
            <a:endParaRPr/>
          </a:p>
          <a:p>
            <a:pPr marL="0" lvl="0" indent="0" algn="l" rtl="0">
              <a:spcBef>
                <a:spcPts val="0"/>
              </a:spcBef>
              <a:spcAft>
                <a:spcPts val="0"/>
              </a:spcAft>
              <a:buNone/>
            </a:pPr>
            <a:r>
              <a:rPr lang="en-GB"/>
              <a:t>Web UI</a:t>
            </a:r>
            <a:endParaRPr/>
          </a:p>
          <a:p>
            <a:pPr marL="0" lvl="0" indent="0" algn="l" rtl="0">
              <a:spcBef>
                <a:spcPts val="0"/>
              </a:spcBef>
              <a:spcAft>
                <a:spcPts val="0"/>
              </a:spcAft>
              <a:buNone/>
            </a:pPr>
            <a:r>
              <a:rPr lang="en-GB"/>
              <a:t>VS Code</a:t>
            </a:r>
            <a:endParaRPr/>
          </a:p>
          <a:p>
            <a:pPr marL="0" lvl="0" indent="0" algn="l" rtl="0">
              <a:spcBef>
                <a:spcPts val="0"/>
              </a:spcBef>
              <a:spcAft>
                <a:spcPts val="0"/>
              </a:spcAft>
              <a:buNone/>
            </a:pPr>
            <a:r>
              <a:rPr lang="en-GB"/>
              <a:t>	- to run Jupiter notebooks needs ipykernel installed</a:t>
            </a:r>
            <a:endParaRPr/>
          </a:p>
          <a:p>
            <a:pPr marL="0" lvl="0" indent="0" algn="l" rtl="0">
              <a:spcBef>
                <a:spcPts val="0"/>
              </a:spcBef>
              <a:spcAft>
                <a:spcPts val="0"/>
              </a:spcAft>
              <a:buNone/>
            </a:pPr>
            <a:r>
              <a:rPr lang="en-GB"/>
              <a:t>	- from vscode run </a:t>
            </a:r>
            <a:r>
              <a:rPr lang="en-GB" b="1" i="0">
                <a:solidFill>
                  <a:srgbClr val="CD3131"/>
                </a:solidFill>
                <a:latin typeface="Consolas"/>
                <a:ea typeface="Consolas"/>
                <a:cs typeface="Consolas"/>
                <a:sym typeface="Consolas"/>
              </a:rPr>
              <a:t>conda install -n dataengforfree_env ipykernel</a:t>
            </a:r>
            <a:endParaRPr/>
          </a:p>
          <a:p>
            <a:pPr marL="0" lvl="0" indent="0" algn="l" rtl="0">
              <a:spcBef>
                <a:spcPts val="0"/>
              </a:spcBef>
              <a:spcAft>
                <a:spcPts val="0"/>
              </a:spcAft>
              <a:buNone/>
            </a:pPr>
            <a:r>
              <a:rPr lang="en-GB"/>
              <a:t>	- copy python.exe &gt; python3.exe</a:t>
            </a:r>
            <a:endParaRPr/>
          </a:p>
          <a:p>
            <a:pPr marL="0" lvl="0" indent="0" algn="l" rtl="0">
              <a:spcBef>
                <a:spcPts val="0"/>
              </a:spcBef>
              <a:spcAft>
                <a:spcPts val="0"/>
              </a:spcAft>
              <a:buNone/>
            </a:pPr>
            <a:r>
              <a:rPr lang="en-GB"/>
              <a:t>Visualisation? </a:t>
            </a:r>
            <a:endParaRPr/>
          </a:p>
          <a:p>
            <a:pPr marL="0" lvl="0" indent="0" algn="l" rtl="0">
              <a:spcBef>
                <a:spcPts val="0"/>
              </a:spcBef>
              <a:spcAft>
                <a:spcPts val="0"/>
              </a:spcAft>
              <a:buNone/>
            </a:pPr>
            <a:endParaRPr/>
          </a:p>
        </p:txBody>
      </p:sp>
      <p:sp>
        <p:nvSpPr>
          <p:cNvPr id="493" name="Google Shape;493;g30ccb334bf1_0_3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0ccb334bf1_0_6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0ccb334bf1_0_6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0ccb334bf1_0_6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0ccb334bf1_0_7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0ccb334bf1_0_7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g30ccb334bf1_0_7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0ccb334bf1_0_3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g30ccb334bf1_0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0ca2a6fcdd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0ca2a6fcdd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30ca2a6fcdd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0ccb334bf1_0_3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30ccb334bf1_0_3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0ccb334bf1_0_3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g30ccb334bf1_0_3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ca2a6fcdd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ca2a6fcdd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30ca2a6fcdd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0ccb334bf1_0_3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0ccb334bf1_0_3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0ccb334bf1_0_4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g30ccb334bf1_0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0ccb334bf1_0_4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0ccb334bf1_0_4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30ccb334bf1_0_4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0ccb334bf1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0ccb334bf1_0_4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0ccb334bf1_0_4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0ccb334bf1_0_4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g30ccb334bf1_0_4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0ccb334bf1_0_4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0ccb334bf1_0_4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0ccb334bf1_0_4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30ccb334bf1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0ccb334bf1_0_4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30ccb334bf1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0ccb334bf1_0_4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30ccb334bf1_0_4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0ccb334bf1_0_4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g30ccb334bf1_0_4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3d0b7e71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3d0b7e71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03d0b7e714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0ccb334bf1_0_4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g30ccb334bf1_0_4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0ccb334bf1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g30ccb334bf1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30ccb334bf1_0_4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0ccb334bf1_0_4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g30ccb334bf1_0_4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0ccb334bf1_0_4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0ccb334bf1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0ccb334bf1_0_4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 name="Google Shape;634;g30ccb334bf1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0ccb334bf1_0_4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g30ccb334bf1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0ccb334bf1_0_4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g30ccb334bf1_0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0ccb334bf1_0_4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g30ccb334bf1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30ccb334bf1_0_4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30ccb334bf1_0_4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0ccb334bf1_0_5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30ccb334bf1_0_5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ca2a6fcdd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ca2a6fcdd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0ca2a6fcdd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0ccb334bf1_0_5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g30ccb334bf1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0ccb334bf1_0_5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30ccb334bf1_0_5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0ccb334bf1_0_5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g30ccb334bf1_0_5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0ccb334bf1_0_5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g30ccb334bf1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0ccb334bf1_0_5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g30ccb334bf1_0_5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0ccb334bf1_0_5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g30ccb334bf1_0_5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30ccb334bf1_0_5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g30ccb334bf1_0_5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g30ccb334bf1_0_5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96</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0ccb334bf1_0_5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g30ccb334bf1_0_5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0ccb334bf1_0_5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g30ccb334bf1_0_5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0ccb334bf1_0_5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30ccb334bf1_0_5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3032694f7fd_0_9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g3032694f7fd_0_9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1000"/>
              </a:spcBef>
              <a:spcAft>
                <a:spcPts val="0"/>
              </a:spcAft>
              <a:buSzPts val="2400"/>
              <a:buChar char="•"/>
              <a:defRPr/>
            </a:lvl2pPr>
            <a:lvl3pPr marL="1371600" lvl="2" indent="-355600">
              <a:spcBef>
                <a:spcPts val="1000"/>
              </a:spcBef>
              <a:spcAft>
                <a:spcPts val="0"/>
              </a:spcAft>
              <a:buSzPts val="2000"/>
              <a:buChar char="•"/>
              <a:defRPr/>
            </a:lvl3pPr>
            <a:lvl4pPr marL="1828800" lvl="3" indent="-342900">
              <a:spcBef>
                <a:spcPts val="1000"/>
              </a:spcBef>
              <a:spcAft>
                <a:spcPts val="0"/>
              </a:spcAft>
              <a:buSzPts val="1800"/>
              <a:buChar char="•"/>
              <a:defRPr/>
            </a:lvl4pPr>
            <a:lvl5pPr marL="2286000" lvl="4" indent="-342900">
              <a:spcBef>
                <a:spcPts val="1000"/>
              </a:spcBef>
              <a:spcAft>
                <a:spcPts val="0"/>
              </a:spcAft>
              <a:buSzPts val="1800"/>
              <a:buChar char="•"/>
              <a:defRPr/>
            </a:lvl5pPr>
            <a:lvl6pPr marL="2743200" lvl="5" indent="-342900">
              <a:spcBef>
                <a:spcPts val="1000"/>
              </a:spcBef>
              <a:spcAft>
                <a:spcPts val="0"/>
              </a:spcAft>
              <a:buSzPts val="1800"/>
              <a:buChar char="•"/>
              <a:defRPr/>
            </a:lvl6pPr>
            <a:lvl7pPr marL="3200400" lvl="6" indent="-342900">
              <a:spcBef>
                <a:spcPts val="1000"/>
              </a:spcBef>
              <a:spcAft>
                <a:spcPts val="0"/>
              </a:spcAft>
              <a:buSzPts val="1800"/>
              <a:buChar char="•"/>
              <a:defRPr/>
            </a:lvl7pPr>
            <a:lvl8pPr marL="3657600" lvl="7" indent="-342900">
              <a:spcBef>
                <a:spcPts val="1000"/>
              </a:spcBef>
              <a:spcAft>
                <a:spcPts val="0"/>
              </a:spcAft>
              <a:buSzPts val="1800"/>
              <a:buChar char="•"/>
              <a:defRPr/>
            </a:lvl8pPr>
            <a:lvl9pPr marL="4114800" lvl="8" indent="-342900">
              <a:spcBef>
                <a:spcPts val="1000"/>
              </a:spcBef>
              <a:spcAft>
                <a:spcPts val="0"/>
              </a:spcAft>
              <a:buSzPts val="1800"/>
              <a:buChar char="•"/>
              <a:defRPr/>
            </a:lvl9pPr>
          </a:lstStyle>
          <a:p>
            <a:endParaRPr/>
          </a:p>
        </p:txBody>
      </p:sp>
      <p:sp>
        <p:nvSpPr>
          <p:cNvPr id="87" name="Google Shape;87;g3032694f7fd_0_91"/>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lide02">
  <p:cSld name="TitleSlide02">
    <p:spTree>
      <p:nvGrpSpPr>
        <p:cNvPr id="1" name="Shape 88"/>
        <p:cNvGrpSpPr/>
        <p:nvPr/>
      </p:nvGrpSpPr>
      <p:grpSpPr>
        <a:xfrm>
          <a:off x="0" y="0"/>
          <a:ext cx="0" cy="0"/>
          <a:chOff x="0" y="0"/>
          <a:chExt cx="0" cy="0"/>
        </a:xfrm>
      </p:grpSpPr>
      <p:sp>
        <p:nvSpPr>
          <p:cNvPr id="89" name="Google Shape;89;g30ca2a6fcdd_0_91"/>
          <p:cNvSpPr/>
          <p:nvPr/>
        </p:nvSpPr>
        <p:spPr>
          <a:xfrm>
            <a:off x="-1" y="0"/>
            <a:ext cx="12192000" cy="6858000"/>
          </a:xfrm>
          <a:prstGeom prst="rect">
            <a:avLst/>
          </a:prstGeom>
          <a:solidFill>
            <a:srgbClr val="031A3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g30ca2a6fcdd_0_91"/>
          <p:cNvSpPr/>
          <p:nvPr/>
        </p:nvSpPr>
        <p:spPr>
          <a:xfrm>
            <a:off x="5654400" y="2377442"/>
            <a:ext cx="6531575" cy="4476239"/>
          </a:xfrm>
          <a:custGeom>
            <a:avLst/>
            <a:gdLst/>
            <a:ahLst/>
            <a:cxnLst/>
            <a:rect l="l" t="t" r="r" b="b"/>
            <a:pathLst>
              <a:path w="6647913" h="4555968" extrusionOk="0">
                <a:moveTo>
                  <a:pt x="6049041" y="177"/>
                </a:moveTo>
                <a:cubicBezTo>
                  <a:pt x="3355584" y="20605"/>
                  <a:pt x="728558" y="1809516"/>
                  <a:pt x="53283" y="4330525"/>
                </a:cubicBezTo>
                <a:lnTo>
                  <a:pt x="0" y="4555968"/>
                </a:lnTo>
                <a:lnTo>
                  <a:pt x="6647913" y="4555968"/>
                </a:lnTo>
                <a:lnTo>
                  <a:pt x="6647913" y="25170"/>
                </a:lnTo>
                <a:lnTo>
                  <a:pt x="6348491" y="5238"/>
                </a:lnTo>
                <a:cubicBezTo>
                  <a:pt x="6248647" y="1090"/>
                  <a:pt x="6148798" y="-580"/>
                  <a:pt x="6049041" y="177"/>
                </a:cubicBezTo>
                <a:close/>
              </a:path>
            </a:pathLst>
          </a:custGeom>
          <a:gradFill>
            <a:gsLst>
              <a:gs pos="0">
                <a:srgbClr val="031A34"/>
              </a:gs>
              <a:gs pos="31000">
                <a:srgbClr val="031A34"/>
              </a:gs>
              <a:gs pos="100000">
                <a:srgbClr val="0066FF"/>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a:solidFill>
                <a:schemeClr val="dk1"/>
              </a:solidFill>
              <a:latin typeface="Arial"/>
              <a:ea typeface="Arial"/>
              <a:cs typeface="Arial"/>
              <a:sym typeface="Arial"/>
            </a:endParaRPr>
          </a:p>
        </p:txBody>
      </p:sp>
      <p:sp>
        <p:nvSpPr>
          <p:cNvPr id="91" name="Google Shape;91;g30ca2a6fcdd_0_91"/>
          <p:cNvSpPr>
            <a:spLocks noGrp="1"/>
          </p:cNvSpPr>
          <p:nvPr>
            <p:ph type="pic" idx="2"/>
          </p:nvPr>
        </p:nvSpPr>
        <p:spPr>
          <a:xfrm>
            <a:off x="7439850" y="1924050"/>
            <a:ext cx="3009900" cy="3009900"/>
          </a:xfrm>
          <a:prstGeom prst="rect">
            <a:avLst/>
          </a:prstGeom>
          <a:solidFill>
            <a:schemeClr val="lt1"/>
          </a:solidFill>
          <a:ln>
            <a:noFill/>
          </a:ln>
        </p:spPr>
      </p:sp>
      <p:pic>
        <p:nvPicPr>
          <p:cNvPr id="92" name="Google Shape;92;g30ca2a6fcdd_0_91" descr="A black and white logo&#10;&#10;Description automatically generated"/>
          <p:cNvPicPr preferRelativeResize="0"/>
          <p:nvPr/>
        </p:nvPicPr>
        <p:blipFill rotWithShape="1">
          <a:blip r:embed="rId2">
            <a:alphaModFix/>
          </a:blip>
          <a:srcRect l="7493" t="26034" b="23538"/>
          <a:stretch/>
        </p:blipFill>
        <p:spPr>
          <a:xfrm>
            <a:off x="479266" y="6434205"/>
            <a:ext cx="1200307" cy="213394"/>
          </a:xfrm>
          <a:prstGeom prst="rect">
            <a:avLst/>
          </a:prstGeom>
          <a:noFill/>
          <a:ln>
            <a:noFill/>
          </a:ln>
        </p:spPr>
      </p:pic>
      <p:sp>
        <p:nvSpPr>
          <p:cNvPr id="93" name="Google Shape;93;g30ca2a6fcdd_0_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94" name="Google Shape;94;g30ca2a6fcdd_0_91"/>
          <p:cNvSpPr txBox="1">
            <a:spLocks noGrp="1"/>
          </p:cNvSpPr>
          <p:nvPr>
            <p:ph type="body" idx="1"/>
          </p:nvPr>
        </p:nvSpPr>
        <p:spPr>
          <a:xfrm>
            <a:off x="1311330" y="2578299"/>
            <a:ext cx="4494300" cy="638700"/>
          </a:xfrm>
          <a:prstGeom prst="rect">
            <a:avLst/>
          </a:prstGeom>
          <a:noFill/>
          <a:ln>
            <a:noFill/>
          </a:ln>
        </p:spPr>
        <p:txBody>
          <a:bodyPr spcFirstLastPara="1" wrap="square" lIns="91425" tIns="45700" rIns="91425" bIns="45700" anchor="t" anchorCtr="0">
            <a:normAutofit/>
          </a:bodyPr>
          <a:lstStyle>
            <a:lvl1pPr marL="457200" lvl="0" indent="-482600" algn="l">
              <a:lnSpc>
                <a:spcPct val="90000"/>
              </a:lnSpc>
              <a:spcBef>
                <a:spcPts val="1000"/>
              </a:spcBef>
              <a:spcAft>
                <a:spcPts val="0"/>
              </a:spcAft>
              <a:buClr>
                <a:schemeClr val="lt2"/>
              </a:buClr>
              <a:buSzPts val="4000"/>
              <a:buChar char="•"/>
              <a:defRPr sz="4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g30ca2a6fcdd_0_91"/>
          <p:cNvSpPr txBox="1">
            <a:spLocks noGrp="1"/>
          </p:cNvSpPr>
          <p:nvPr>
            <p:ph type="body" idx="3"/>
          </p:nvPr>
        </p:nvSpPr>
        <p:spPr>
          <a:xfrm>
            <a:off x="1311330" y="3429000"/>
            <a:ext cx="4494300" cy="6387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2"/>
              </a:buClr>
              <a:buSzPts val="2000"/>
              <a:buChar char="•"/>
              <a:defRPr sz="2000">
                <a:solidFill>
                  <a:schemeClr val="lt2"/>
                </a:solidFill>
              </a:defRPr>
            </a:lvl1pPr>
            <a:lvl2pPr marL="914400" lvl="1" indent="-482600" algn="l">
              <a:lnSpc>
                <a:spcPct val="90000"/>
              </a:lnSpc>
              <a:spcBef>
                <a:spcPts val="500"/>
              </a:spcBef>
              <a:spcAft>
                <a:spcPts val="0"/>
              </a:spcAft>
              <a:buClr>
                <a:schemeClr val="lt2"/>
              </a:buClr>
              <a:buSzPts val="4000"/>
              <a:buChar char="•"/>
              <a:defRPr sz="4000">
                <a:solidFill>
                  <a:schemeClr val="lt2"/>
                </a:solidFill>
              </a:defRPr>
            </a:lvl2pPr>
            <a:lvl3pPr marL="1371600" lvl="2" indent="-482600" algn="l">
              <a:lnSpc>
                <a:spcPct val="90000"/>
              </a:lnSpc>
              <a:spcBef>
                <a:spcPts val="500"/>
              </a:spcBef>
              <a:spcAft>
                <a:spcPts val="0"/>
              </a:spcAft>
              <a:buClr>
                <a:schemeClr val="lt2"/>
              </a:buClr>
              <a:buSzPts val="4000"/>
              <a:buChar char="•"/>
              <a:defRPr sz="4000">
                <a:solidFill>
                  <a:schemeClr val="lt2"/>
                </a:solidFill>
              </a:defRPr>
            </a:lvl3pPr>
            <a:lvl4pPr marL="1828800" lvl="3" indent="-482600" algn="l">
              <a:lnSpc>
                <a:spcPct val="90000"/>
              </a:lnSpc>
              <a:spcBef>
                <a:spcPts val="500"/>
              </a:spcBef>
              <a:spcAft>
                <a:spcPts val="0"/>
              </a:spcAft>
              <a:buClr>
                <a:schemeClr val="lt2"/>
              </a:buClr>
              <a:buSzPts val="4000"/>
              <a:buChar char="•"/>
              <a:defRPr sz="4000">
                <a:solidFill>
                  <a:schemeClr val="lt2"/>
                </a:solidFill>
              </a:defRPr>
            </a:lvl4pPr>
            <a:lvl5pPr marL="2286000" lvl="4" indent="-482600" algn="l">
              <a:lnSpc>
                <a:spcPct val="90000"/>
              </a:lnSpc>
              <a:spcBef>
                <a:spcPts val="500"/>
              </a:spcBef>
              <a:spcAft>
                <a:spcPts val="0"/>
              </a:spcAft>
              <a:buClr>
                <a:schemeClr val="lt2"/>
              </a:buClr>
              <a:buSzPts val="4000"/>
              <a:buChar char="•"/>
              <a:defRPr sz="4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5"/>
          <p:cNvSpPr>
            <a:spLocks noGrp="1"/>
          </p:cNvSpPr>
          <p:nvPr>
            <p:ph type="pic" idx="2"/>
          </p:nvPr>
        </p:nvSpPr>
        <p:spPr>
          <a:xfrm>
            <a:off x="5183188" y="987425"/>
            <a:ext cx="6172200" cy="4873625"/>
          </a:xfrm>
          <a:prstGeom prst="rect">
            <a:avLst/>
          </a:prstGeom>
          <a:noFill/>
          <a:ln>
            <a:noFill/>
          </a:ln>
        </p:spPr>
      </p:sp>
      <p:sp>
        <p:nvSpPr>
          <p:cNvPr id="68" name="Google Shape;68;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6FA8DC"/>
              </a:buClr>
              <a:buSzPts val="4400"/>
              <a:buFont typeface="Play"/>
              <a:buNone/>
              <a:defRPr sz="4400" b="0" i="0" u="none" strike="noStrike" cap="none">
                <a:solidFill>
                  <a:srgbClr val="6FA8DC"/>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rgbClr val="CFE2F3"/>
              </a:buClr>
              <a:buSzPts val="2800"/>
              <a:buFont typeface="Arial"/>
              <a:buChar char="•"/>
              <a:defRPr sz="2800" b="0" i="0" u="none" strike="noStrike" cap="none">
                <a:solidFill>
                  <a:srgbClr val="CFE2F3"/>
                </a:solidFill>
                <a:latin typeface="Arial"/>
                <a:ea typeface="Arial"/>
                <a:cs typeface="Arial"/>
                <a:sym typeface="Arial"/>
              </a:defRPr>
            </a:lvl1pPr>
            <a:lvl2pPr marL="914400" marR="0" lvl="1" indent="-381000" algn="l" rtl="0">
              <a:lnSpc>
                <a:spcPct val="110000"/>
              </a:lnSpc>
              <a:spcBef>
                <a:spcPts val="1000"/>
              </a:spcBef>
              <a:spcAft>
                <a:spcPts val="0"/>
              </a:spcAft>
              <a:buClr>
                <a:srgbClr val="CFE2F3"/>
              </a:buClr>
              <a:buSzPts val="2400"/>
              <a:buFont typeface="Arial"/>
              <a:buChar char="•"/>
              <a:defRPr sz="2400" b="0" i="0" u="none" strike="noStrike" cap="none">
                <a:solidFill>
                  <a:srgbClr val="CFE2F3"/>
                </a:solidFill>
                <a:latin typeface="Arial"/>
                <a:ea typeface="Arial"/>
                <a:cs typeface="Arial"/>
                <a:sym typeface="Arial"/>
              </a:defRPr>
            </a:lvl2pPr>
            <a:lvl3pPr marL="1371600" marR="0" lvl="2" indent="-355600" algn="l" rtl="0">
              <a:lnSpc>
                <a:spcPct val="110000"/>
              </a:lnSpc>
              <a:spcBef>
                <a:spcPts val="1000"/>
              </a:spcBef>
              <a:spcAft>
                <a:spcPts val="0"/>
              </a:spcAft>
              <a:buClr>
                <a:srgbClr val="CFE2F3"/>
              </a:buClr>
              <a:buSzPts val="2000"/>
              <a:buFont typeface="Arial"/>
              <a:buChar char="•"/>
              <a:defRPr sz="2000" b="0" i="0" u="none" strike="noStrike" cap="none">
                <a:solidFill>
                  <a:srgbClr val="CFE2F3"/>
                </a:solidFill>
                <a:latin typeface="Arial"/>
                <a:ea typeface="Arial"/>
                <a:cs typeface="Arial"/>
                <a:sym typeface="Arial"/>
              </a:defRPr>
            </a:lvl3pPr>
            <a:lvl4pPr marL="1828800" marR="0" lvl="3"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4pPr>
            <a:lvl5pPr marL="2286000" marR="0" lvl="4"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5pPr>
            <a:lvl6pPr marL="2743200" marR="0" lvl="5"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6pPr>
            <a:lvl7pPr marL="3200400" marR="0" lvl="6"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7pPr>
            <a:lvl8pPr marL="3657600" marR="0" lvl="7"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8pPr>
            <a:lvl9pPr marL="4114800" marR="0" lvl="8" indent="-342900" algn="l" rtl="0">
              <a:lnSpc>
                <a:spcPct val="110000"/>
              </a:lnSpc>
              <a:spcBef>
                <a:spcPts val="1000"/>
              </a:spcBef>
              <a:spcAft>
                <a:spcPts val="0"/>
              </a:spcAft>
              <a:buClr>
                <a:srgbClr val="CFE2F3"/>
              </a:buClr>
              <a:buSzPts val="1800"/>
              <a:buFont typeface="Arial"/>
              <a:buChar char="•"/>
              <a:defRPr sz="1800" b="0" i="0" u="none" strike="noStrike" cap="none">
                <a:solidFill>
                  <a:srgbClr val="CFE2F3"/>
                </a:solidFill>
                <a:latin typeface="Arial"/>
                <a:ea typeface="Arial"/>
                <a:cs typeface="Arial"/>
                <a:sym typeface="Arial"/>
              </a:defRPr>
            </a:lvl9pPr>
          </a:lstStyle>
          <a:p>
            <a:endParaRPr/>
          </a:p>
        </p:txBody>
      </p:sp>
      <p:sp>
        <p:nvSpPr>
          <p:cNvPr id="12" name="Google Shape;1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0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10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cli/azure/install-azure-cli"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sparkbyexamples.com/pyspark-tutorial/"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8" Type="http://schemas.openxmlformats.org/officeDocument/2006/relationships/hyperlink" Target="https://www.java.com/download/ie_manual.jsp" TargetMode="External"/><Relationship Id="rId3" Type="http://schemas.openxmlformats.org/officeDocument/2006/relationships/hyperlink" Target="https://learn.microsoft.com/en-us/training/career-paths/data-engineer" TargetMode="External"/><Relationship Id="rId7" Type="http://schemas.openxmlformats.org/officeDocument/2006/relationships/hyperlink" Target="https://code.visualstudio.com/"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hyperlink" Target="https://learn.microsoft.com/en-us/cli/azure/install-azure-cli" TargetMode="External"/><Relationship Id="rId5" Type="http://schemas.openxmlformats.org/officeDocument/2006/relationships/hyperlink" Target="https://www.kimballgroup.com/" TargetMode="External"/><Relationship Id="rId10" Type="http://schemas.openxmlformats.org/officeDocument/2006/relationships/hyperlink" Target="https://pypi.org/project/WinUtils/" TargetMode="External"/><Relationship Id="rId4" Type="http://schemas.openxmlformats.org/officeDocument/2006/relationships/hyperlink" Target="https://sparkbyexamples.com/pyspark-tutorial/" TargetMode="External"/><Relationship Id="rId9" Type="http://schemas.openxmlformats.org/officeDocument/2006/relationships/hyperlink" Target="https://spark.apache.org/downloads.html"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phil-a10/Talks" TargetMode="External"/><Relationship Id="rId2" Type="http://schemas.openxmlformats.org/officeDocument/2006/relationships/notesSlide" Target="../notesSlides/notesSlide67.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9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9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032694f7fd_0_95"/>
          <p:cNvSpPr txBox="1">
            <a:spLocks noGrp="1"/>
          </p:cNvSpPr>
          <p:nvPr>
            <p:ph type="ctrTitle"/>
          </p:nvPr>
        </p:nvSpPr>
        <p:spPr>
          <a:xfrm>
            <a:off x="0" y="2091025"/>
            <a:ext cx="12192000" cy="18270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GB"/>
              <a:t>Exploring data technologies using free tools</a:t>
            </a:r>
            <a:endParaRPr/>
          </a:p>
        </p:txBody>
      </p:sp>
      <p:sp>
        <p:nvSpPr>
          <p:cNvPr id="101" name="Google Shape;101;g3032694f7fd_0_95"/>
          <p:cNvSpPr txBox="1">
            <a:spLocks noGrp="1"/>
          </p:cNvSpPr>
          <p:nvPr>
            <p:ph type="subTitle" idx="1"/>
          </p:nvPr>
        </p:nvSpPr>
        <p:spPr>
          <a:xfrm>
            <a:off x="0" y="4040719"/>
            <a:ext cx="12192000" cy="451200"/>
          </a:xfrm>
          <a:prstGeom prst="rect">
            <a:avLst/>
          </a:prstGeom>
        </p:spPr>
        <p:txBody>
          <a:bodyPr spcFirstLastPara="1" wrap="square" lIns="91425" tIns="45700" rIns="91425" bIns="45700" anchor="t" anchorCtr="0">
            <a:normAutofit fontScale="85000" lnSpcReduction="20000"/>
          </a:bodyPr>
          <a:lstStyle/>
          <a:p>
            <a:pPr marL="0" lvl="0" indent="0" algn="ctr" rtl="0">
              <a:spcBef>
                <a:spcPts val="1000"/>
              </a:spcBef>
              <a:spcAft>
                <a:spcPts val="0"/>
              </a:spcAft>
              <a:buNone/>
            </a:pPr>
            <a:r>
              <a:rPr lang="en-GB"/>
              <a:t>Phil Austin and Dom Winsor, 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ccb334bf1_0_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a:t>
            </a:r>
            <a:endParaRPr/>
          </a:p>
        </p:txBody>
      </p:sp>
      <p:sp>
        <p:nvSpPr>
          <p:cNvPr id="166" name="Google Shape;166;g30ccb334bf1_0_9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Go to Azure.com</a:t>
            </a:r>
            <a:endParaRPr/>
          </a:p>
          <a:p>
            <a:pPr marL="228600" lvl="0" indent="-228600" algn="l" rtl="0">
              <a:lnSpc>
                <a:spcPct val="90000"/>
              </a:lnSpc>
              <a:spcBef>
                <a:spcPts val="1000"/>
              </a:spcBef>
              <a:spcAft>
                <a:spcPts val="0"/>
              </a:spcAft>
              <a:buClr>
                <a:schemeClr val="dk1"/>
              </a:buClr>
              <a:buSzPts val="2800"/>
              <a:buChar char="•"/>
            </a:pPr>
            <a:r>
              <a:rPr lang="en-GB"/>
              <a:t>Click ‘Try Azure for free’</a:t>
            </a:r>
            <a:endParaRPr/>
          </a:p>
          <a:p>
            <a:pPr marL="228600" lvl="0" indent="-228600" algn="l" rtl="0">
              <a:lnSpc>
                <a:spcPct val="90000"/>
              </a:lnSpc>
              <a:spcBef>
                <a:spcPts val="1000"/>
              </a:spcBef>
              <a:spcAft>
                <a:spcPts val="0"/>
              </a:spcAft>
              <a:buClr>
                <a:schemeClr val="dk1"/>
              </a:buClr>
              <a:buSzPts val="2800"/>
              <a:buChar char="•"/>
            </a:pPr>
            <a:r>
              <a:rPr lang="en-GB"/>
              <a:t>You will need:</a:t>
            </a:r>
            <a:endParaRPr/>
          </a:p>
          <a:p>
            <a:pPr marL="685800" lvl="1" indent="-228600" algn="l" rtl="0">
              <a:lnSpc>
                <a:spcPct val="90000"/>
              </a:lnSpc>
              <a:spcBef>
                <a:spcPts val="500"/>
              </a:spcBef>
              <a:spcAft>
                <a:spcPts val="0"/>
              </a:spcAft>
              <a:buClr>
                <a:schemeClr val="dk1"/>
              </a:buClr>
              <a:buSzPts val="2400"/>
              <a:buChar char="•"/>
            </a:pPr>
            <a:r>
              <a:rPr lang="en-GB"/>
              <a:t>An email address</a:t>
            </a:r>
            <a:endParaRPr/>
          </a:p>
          <a:p>
            <a:pPr marL="685800" lvl="1" indent="-228600" algn="l" rtl="0">
              <a:lnSpc>
                <a:spcPct val="90000"/>
              </a:lnSpc>
              <a:spcBef>
                <a:spcPts val="500"/>
              </a:spcBef>
              <a:spcAft>
                <a:spcPts val="0"/>
              </a:spcAft>
              <a:buClr>
                <a:schemeClr val="dk1"/>
              </a:buClr>
              <a:buSzPts val="2400"/>
              <a:buChar char="•"/>
            </a:pPr>
            <a:r>
              <a:rPr lang="en-GB"/>
              <a:t>A mobile phone</a:t>
            </a:r>
            <a:endParaRPr/>
          </a:p>
          <a:p>
            <a:pPr marL="685800" lvl="1" indent="-228600" algn="l" rtl="0">
              <a:lnSpc>
                <a:spcPct val="90000"/>
              </a:lnSpc>
              <a:spcBef>
                <a:spcPts val="500"/>
              </a:spcBef>
              <a:spcAft>
                <a:spcPts val="0"/>
              </a:spcAft>
              <a:buClr>
                <a:schemeClr val="dk1"/>
              </a:buClr>
              <a:buSzPts val="2400"/>
              <a:buChar char="•"/>
            </a:pPr>
            <a:r>
              <a:rPr lang="en-GB"/>
              <a:t>A credit/debit card – don’t worry you won’t be charged!</a:t>
            </a:r>
            <a:endParaRPr/>
          </a:p>
          <a:p>
            <a:pPr marL="228600" lvl="0" indent="-228600" algn="l" rtl="0">
              <a:lnSpc>
                <a:spcPct val="90000"/>
              </a:lnSpc>
              <a:spcBef>
                <a:spcPts val="1000"/>
              </a:spcBef>
              <a:spcAft>
                <a:spcPts val="0"/>
              </a:spcAft>
              <a:buClr>
                <a:schemeClr val="dk1"/>
              </a:buClr>
              <a:buSzPts val="2800"/>
              <a:buChar char="•"/>
            </a:pPr>
            <a:r>
              <a:rPr lang="en-GB"/>
              <a:t>Choose United Kingdom or US region</a:t>
            </a:r>
            <a:endParaRPr/>
          </a:p>
          <a:p>
            <a:pPr marL="228600" lvl="0" indent="-228600" algn="l" rtl="0">
              <a:lnSpc>
                <a:spcPct val="90000"/>
              </a:lnSpc>
              <a:spcBef>
                <a:spcPts val="1000"/>
              </a:spcBef>
              <a:spcAft>
                <a:spcPts val="0"/>
              </a:spcAft>
              <a:buClr>
                <a:schemeClr val="dk1"/>
              </a:buClr>
              <a:buSzPts val="2800"/>
              <a:buChar char="•"/>
            </a:pPr>
            <a:r>
              <a:rPr lang="en-GB"/>
              <a:t>$200 credit / 30 days</a:t>
            </a:r>
            <a:endParaRPr/>
          </a:p>
          <a:p>
            <a:pPr marL="228600" lvl="0" indent="-228600" algn="l" rtl="0">
              <a:lnSpc>
                <a:spcPct val="90000"/>
              </a:lnSpc>
              <a:spcBef>
                <a:spcPts val="1000"/>
              </a:spcBef>
              <a:spcAft>
                <a:spcPts val="0"/>
              </a:spcAft>
              <a:buClr>
                <a:schemeClr val="dk1"/>
              </a:buClr>
              <a:buSzPts val="2800"/>
              <a:buChar char="•"/>
            </a:pPr>
            <a:r>
              <a:rPr lang="en-GB"/>
              <a:t>Some resources are free longer / permanently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g30ccb334bf1_0_558"/>
          <p:cNvSpPr txBox="1">
            <a:spLocks noGrp="1"/>
          </p:cNvSpPr>
          <p:nvPr>
            <p:ph type="title"/>
          </p:nvPr>
        </p:nvSpPr>
        <p:spPr>
          <a:xfrm>
            <a:off x="493644" y="0"/>
            <a:ext cx="10515600" cy="993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7" name="Google Shape;737;g30ccb334bf1_0_558"/>
          <p:cNvPicPr preferRelativeResize="0"/>
          <p:nvPr/>
        </p:nvPicPr>
        <p:blipFill rotWithShape="1">
          <a:blip r:embed="rId3">
            <a:alphaModFix/>
          </a:blip>
          <a:srcRect/>
          <a:stretch/>
        </p:blipFill>
        <p:spPr>
          <a:xfrm>
            <a:off x="2948782" y="1139688"/>
            <a:ext cx="5248403" cy="5718313"/>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g30ccb334bf1_0_5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43" name="Google Shape;743;g30ccb334bf1_0_563"/>
          <p:cNvPicPr preferRelativeResize="0">
            <a:picLocks noGrp="1"/>
          </p:cNvPicPr>
          <p:nvPr>
            <p:ph type="body" idx="1"/>
          </p:nvPr>
        </p:nvPicPr>
        <p:blipFill rotWithShape="1">
          <a:blip r:embed="rId3">
            <a:alphaModFix/>
          </a:blip>
          <a:srcRect/>
          <a:stretch/>
        </p:blipFill>
        <p:spPr>
          <a:xfrm>
            <a:off x="4042950" y="1253400"/>
            <a:ext cx="4106100" cy="43512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pSp>
        <p:nvGrpSpPr>
          <p:cNvPr id="748" name="Google Shape;748;g30ccb334bf1_0_568"/>
          <p:cNvGrpSpPr/>
          <p:nvPr/>
        </p:nvGrpSpPr>
        <p:grpSpPr>
          <a:xfrm>
            <a:off x="1827859" y="1061707"/>
            <a:ext cx="8536282" cy="4734586"/>
            <a:chOff x="838200" y="1341107"/>
            <a:chExt cx="8536282" cy="4734586"/>
          </a:xfrm>
        </p:grpSpPr>
        <p:pic>
          <p:nvPicPr>
            <p:cNvPr id="749" name="Google Shape;749;g30ccb334bf1_0_568"/>
            <p:cNvPicPr preferRelativeResize="0"/>
            <p:nvPr/>
          </p:nvPicPr>
          <p:blipFill rotWithShape="1">
            <a:blip r:embed="rId3">
              <a:alphaModFix/>
            </a:blip>
            <a:srcRect/>
            <a:stretch/>
          </p:blipFill>
          <p:spPr>
            <a:xfrm>
              <a:off x="838200" y="1341107"/>
              <a:ext cx="4039164" cy="4734586"/>
            </a:xfrm>
            <a:prstGeom prst="rect">
              <a:avLst/>
            </a:prstGeom>
            <a:noFill/>
            <a:ln>
              <a:noFill/>
            </a:ln>
          </p:spPr>
        </p:pic>
        <p:pic>
          <p:nvPicPr>
            <p:cNvPr id="750" name="Google Shape;750;g30ccb334bf1_0_568"/>
            <p:cNvPicPr preferRelativeResize="0"/>
            <p:nvPr/>
          </p:nvPicPr>
          <p:blipFill rotWithShape="1">
            <a:blip r:embed="rId4">
              <a:alphaModFix/>
            </a:blip>
            <a:srcRect/>
            <a:stretch/>
          </p:blipFill>
          <p:spPr>
            <a:xfrm>
              <a:off x="5154318" y="1341107"/>
              <a:ext cx="4220164" cy="2448267"/>
            </a:xfrm>
            <a:prstGeom prst="rect">
              <a:avLst/>
            </a:prstGeom>
            <a:noFill/>
            <a:ln>
              <a:noFill/>
            </a:ln>
          </p:spPr>
        </p:pic>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g30ccb334bf1_0_5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56" name="Google Shape;756;g30ccb334bf1_0_574"/>
          <p:cNvPicPr preferRelativeResize="0"/>
          <p:nvPr/>
        </p:nvPicPr>
        <p:blipFill rotWithShape="1">
          <a:blip r:embed="rId3">
            <a:alphaModFix/>
          </a:blip>
          <a:srcRect/>
          <a:stretch/>
        </p:blipFill>
        <p:spPr>
          <a:xfrm>
            <a:off x="1567992" y="2066735"/>
            <a:ext cx="6554115" cy="2724530"/>
          </a:xfrm>
          <a:prstGeom prst="rect">
            <a:avLst/>
          </a:prstGeom>
          <a:noFill/>
          <a:ln>
            <a:noFill/>
          </a:ln>
        </p:spPr>
      </p:pic>
      <p:pic>
        <p:nvPicPr>
          <p:cNvPr id="757" name="Google Shape;757;g30ccb334bf1_0_574"/>
          <p:cNvPicPr preferRelativeResize="0"/>
          <p:nvPr/>
        </p:nvPicPr>
        <p:blipFill rotWithShape="1">
          <a:blip r:embed="rId4">
            <a:alphaModFix/>
          </a:blip>
          <a:srcRect/>
          <a:stretch/>
        </p:blipFill>
        <p:spPr>
          <a:xfrm>
            <a:off x="4466997" y="2219156"/>
            <a:ext cx="3258005" cy="2419688"/>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g30ccb334bf1_0_5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3" name="Google Shape;763;g30ccb334bf1_0_580"/>
          <p:cNvPicPr preferRelativeResize="0"/>
          <p:nvPr/>
        </p:nvPicPr>
        <p:blipFill rotWithShape="1">
          <a:blip r:embed="rId3">
            <a:alphaModFix/>
          </a:blip>
          <a:srcRect/>
          <a:stretch/>
        </p:blipFill>
        <p:spPr>
          <a:xfrm>
            <a:off x="4466998" y="2219156"/>
            <a:ext cx="3258005" cy="2419688"/>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30ccb334bf1_0_58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 (ADF)</a:t>
            </a:r>
            <a:endParaRPr/>
          </a:p>
        </p:txBody>
      </p:sp>
      <p:pic>
        <p:nvPicPr>
          <p:cNvPr id="769" name="Google Shape;769;g30ccb334bf1_0_585"/>
          <p:cNvPicPr preferRelativeResize="0"/>
          <p:nvPr/>
        </p:nvPicPr>
        <p:blipFill rotWithShape="1">
          <a:blip r:embed="rId3">
            <a:alphaModFix/>
          </a:blip>
          <a:srcRect/>
          <a:stretch/>
        </p:blipFill>
        <p:spPr>
          <a:xfrm>
            <a:off x="3126345" y="1523354"/>
            <a:ext cx="5939310" cy="5103964"/>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774" name="Google Shape;774;g30ccb334bf1_0_590"/>
          <p:cNvPicPr preferRelativeResize="0"/>
          <p:nvPr/>
        </p:nvPicPr>
        <p:blipFill rotWithShape="1">
          <a:blip r:embed="rId3">
            <a:alphaModFix/>
          </a:blip>
          <a:srcRect/>
          <a:stretch/>
        </p:blipFill>
        <p:spPr>
          <a:xfrm>
            <a:off x="2992327" y="874706"/>
            <a:ext cx="6207345" cy="5108588"/>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g30ccb334bf1_0_595"/>
          <p:cNvPicPr preferRelativeResize="0"/>
          <p:nvPr/>
        </p:nvPicPr>
        <p:blipFill rotWithShape="1">
          <a:blip r:embed="rId3">
            <a:alphaModFix/>
          </a:blip>
          <a:srcRect/>
          <a:stretch/>
        </p:blipFill>
        <p:spPr>
          <a:xfrm>
            <a:off x="3139923" y="2035103"/>
            <a:ext cx="5912155" cy="2787793"/>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pic>
        <p:nvPicPr>
          <p:cNvPr id="784" name="Google Shape;784;g30ccb334bf1_0_600"/>
          <p:cNvPicPr preferRelativeResize="0"/>
          <p:nvPr/>
        </p:nvPicPr>
        <p:blipFill rotWithShape="1">
          <a:blip r:embed="rId3">
            <a:alphaModFix/>
          </a:blip>
          <a:srcRect/>
          <a:stretch/>
        </p:blipFill>
        <p:spPr>
          <a:xfrm>
            <a:off x="1906620" y="931718"/>
            <a:ext cx="8583803" cy="511679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0ccb334bf1_0_104"/>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g30ccb334bf1_0_104"/>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74" name="Google Shape;174;g30ccb334bf1_0_104"/>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g30ccb334bf1_0_6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0ccb334bf1_0_111"/>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g30ccb334bf1_0_111"/>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sp>
        <p:nvSpPr>
          <p:cNvPr id="182" name="Google Shape;182;g30ccb334bf1_0_111"/>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83" name="Google Shape;183;g30ccb334bf1_0_111"/>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84" name="Google Shape;184;g30ccb334bf1_0_111"/>
          <p:cNvPicPr preferRelativeResize="0"/>
          <p:nvPr/>
        </p:nvPicPr>
        <p:blipFill rotWithShape="1">
          <a:blip r:embed="rId3">
            <a:alphaModFix/>
          </a:blip>
          <a:srcRect/>
          <a:stretch/>
        </p:blipFill>
        <p:spPr>
          <a:xfrm>
            <a:off x="934362" y="3232736"/>
            <a:ext cx="1146682" cy="11466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30ccb334bf1_0_120"/>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g30ccb334bf1_0_120"/>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192" name="Google Shape;192;g30ccb334bf1_0_120"/>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sp>
        <p:nvSpPr>
          <p:cNvPr id="193" name="Google Shape;193;g30ccb334bf1_0_120"/>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g30ccb334bf1_0_120"/>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196" name="Google Shape;196;g30ccb334bf1_0_120"/>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197" name="Google Shape;197;g30ccb334bf1_0_120"/>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198" name="Google Shape;198;g30ccb334bf1_0_120"/>
          <p:cNvPicPr preferRelativeResize="0"/>
          <p:nvPr/>
        </p:nvPicPr>
        <p:blipFill rotWithShape="1">
          <a:blip r:embed="rId4">
            <a:alphaModFix/>
          </a:blip>
          <a:srcRect/>
          <a:stretch/>
        </p:blipFill>
        <p:spPr>
          <a:xfrm>
            <a:off x="934362" y="3232736"/>
            <a:ext cx="1146682" cy="1146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30ccb334bf1_0_133"/>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g30ccb334bf1_0_133"/>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using your free credits</a:t>
            </a:r>
            <a:endParaRPr/>
          </a:p>
        </p:txBody>
      </p:sp>
      <p:pic>
        <p:nvPicPr>
          <p:cNvPr id="206" name="Google Shape;206;g30ccb334bf1_0_133"/>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07" name="Google Shape;207;g30ccb334bf1_0_133"/>
          <p:cNvPicPr preferRelativeResize="0"/>
          <p:nvPr/>
        </p:nvPicPr>
        <p:blipFill rotWithShape="1">
          <a:blip r:embed="rId4">
            <a:alphaModFix/>
          </a:blip>
          <a:srcRect/>
          <a:stretch/>
        </p:blipFill>
        <p:spPr>
          <a:xfrm>
            <a:off x="6598758" y="2881893"/>
            <a:ext cx="1577794" cy="1624515"/>
          </a:xfrm>
          <a:prstGeom prst="rect">
            <a:avLst/>
          </a:prstGeom>
          <a:noFill/>
          <a:ln>
            <a:noFill/>
          </a:ln>
        </p:spPr>
      </p:pic>
      <p:sp>
        <p:nvSpPr>
          <p:cNvPr id="208" name="Google Shape;208;g30ccb334bf1_0_133"/>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9" name="Google Shape;209;g30ccb334bf1_0_133"/>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0" name="Google Shape;210;g30ccb334bf1_0_133"/>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11" name="Google Shape;211;g30ccb334bf1_0_133"/>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12" name="Google Shape;212;g30ccb334bf1_0_133"/>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13" name="Google Shape;213;g30ccb334bf1_0_133"/>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14" name="Google Shape;214;g30ccb334bf1_0_133"/>
          <p:cNvPicPr preferRelativeResize="0"/>
          <p:nvPr/>
        </p:nvPicPr>
        <p:blipFill rotWithShape="1">
          <a:blip r:embed="rId5">
            <a:alphaModFix/>
          </a:blip>
          <a:srcRect/>
          <a:stretch/>
        </p:blipFill>
        <p:spPr>
          <a:xfrm>
            <a:off x="934362" y="3232736"/>
            <a:ext cx="1146682" cy="11466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30ccb334bf1_0_148"/>
          <p:cNvSpPr/>
          <p:nvPr/>
        </p:nvSpPr>
        <p:spPr>
          <a:xfrm>
            <a:off x="403597" y="2358521"/>
            <a:ext cx="11186400" cy="3348600"/>
          </a:xfrm>
          <a:prstGeom prst="roundRect">
            <a:avLst>
              <a:gd name="adj" fmla="val 16667"/>
            </a:avLst>
          </a:prstGeom>
          <a:solidFill>
            <a:srgbClr val="D9E5F8"/>
          </a:solidFill>
          <a:ln w="19050" cap="flat" cmpd="sng">
            <a:solidFill>
              <a:srgbClr val="082836"/>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21" name="Google Shape;221;g30ccb334bf1_0_148"/>
          <p:cNvSpPr txBox="1">
            <a:spLocks noGrp="1"/>
          </p:cNvSpPr>
          <p:nvPr>
            <p:ph type="title"/>
          </p:nvPr>
        </p:nvSpPr>
        <p:spPr>
          <a:xfrm>
            <a:off x="403597" y="724953"/>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dirty="0"/>
              <a:t>Data engineering using your free credits</a:t>
            </a:r>
            <a:endParaRPr dirty="0"/>
          </a:p>
        </p:txBody>
      </p:sp>
      <p:pic>
        <p:nvPicPr>
          <p:cNvPr id="222" name="Google Shape;222;g30ccb334bf1_0_148"/>
          <p:cNvPicPr preferRelativeResize="0"/>
          <p:nvPr/>
        </p:nvPicPr>
        <p:blipFill rotWithShape="1">
          <a:blip r:embed="rId3">
            <a:alphaModFix/>
          </a:blip>
          <a:srcRect/>
          <a:stretch/>
        </p:blipFill>
        <p:spPr>
          <a:xfrm flipH="1">
            <a:off x="3601203" y="2884583"/>
            <a:ext cx="1381530" cy="1624515"/>
          </a:xfrm>
          <a:prstGeom prst="rect">
            <a:avLst/>
          </a:prstGeom>
          <a:noFill/>
          <a:ln>
            <a:noFill/>
          </a:ln>
        </p:spPr>
      </p:pic>
      <p:pic>
        <p:nvPicPr>
          <p:cNvPr id="223" name="Google Shape;223;g30ccb334bf1_0_148"/>
          <p:cNvPicPr preferRelativeResize="0"/>
          <p:nvPr/>
        </p:nvPicPr>
        <p:blipFill rotWithShape="1">
          <a:blip r:embed="rId4">
            <a:alphaModFix/>
          </a:blip>
          <a:srcRect/>
          <a:stretch/>
        </p:blipFill>
        <p:spPr>
          <a:xfrm>
            <a:off x="6598758" y="2881893"/>
            <a:ext cx="1577794" cy="1624515"/>
          </a:xfrm>
          <a:prstGeom prst="rect">
            <a:avLst/>
          </a:prstGeom>
          <a:noFill/>
          <a:ln>
            <a:noFill/>
          </a:ln>
        </p:spPr>
      </p:pic>
      <p:pic>
        <p:nvPicPr>
          <p:cNvPr id="224" name="Google Shape;224;g30ccb334bf1_0_148"/>
          <p:cNvPicPr preferRelativeResize="0"/>
          <p:nvPr/>
        </p:nvPicPr>
        <p:blipFill rotWithShape="1">
          <a:blip r:embed="rId5">
            <a:alphaModFix/>
          </a:blip>
          <a:srcRect/>
          <a:stretch/>
        </p:blipFill>
        <p:spPr>
          <a:xfrm>
            <a:off x="9597896" y="2881893"/>
            <a:ext cx="1528413" cy="1627205"/>
          </a:xfrm>
          <a:prstGeom prst="rect">
            <a:avLst/>
          </a:prstGeom>
          <a:noFill/>
          <a:ln>
            <a:noFill/>
          </a:ln>
        </p:spPr>
      </p:pic>
      <p:sp>
        <p:nvSpPr>
          <p:cNvPr id="225" name="Google Shape;225;g30ccb334bf1_0_148"/>
          <p:cNvSpPr/>
          <p:nvPr/>
        </p:nvSpPr>
        <p:spPr>
          <a:xfrm>
            <a:off x="2393334"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6" name="Google Shape;226;g30ccb334bf1_0_148"/>
          <p:cNvSpPr/>
          <p:nvPr/>
        </p:nvSpPr>
        <p:spPr>
          <a:xfrm>
            <a:off x="5417518"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7" name="Google Shape;227;g30ccb334bf1_0_148"/>
          <p:cNvSpPr/>
          <p:nvPr/>
        </p:nvSpPr>
        <p:spPr>
          <a:xfrm>
            <a:off x="8586995" y="3574799"/>
            <a:ext cx="914700" cy="401400"/>
          </a:xfrm>
          <a:prstGeom prst="rightArrow">
            <a:avLst>
              <a:gd name="adj1" fmla="val 50000"/>
              <a:gd name="adj2" fmla="val 50000"/>
            </a:avLst>
          </a:prstGeom>
          <a:solidFill>
            <a:schemeClr val="dk1"/>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8" name="Google Shape;228;g30ccb334bf1_0_148"/>
          <p:cNvSpPr txBox="1"/>
          <p:nvPr/>
        </p:nvSpPr>
        <p:spPr>
          <a:xfrm>
            <a:off x="3586487" y="4506408"/>
            <a:ext cx="1528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Data Factory</a:t>
            </a:r>
            <a:endParaRPr/>
          </a:p>
        </p:txBody>
      </p:sp>
      <p:sp>
        <p:nvSpPr>
          <p:cNvPr id="229" name="Google Shape;229;g30ccb334bf1_0_148"/>
          <p:cNvSpPr txBox="1"/>
          <p:nvPr/>
        </p:nvSpPr>
        <p:spPr>
          <a:xfrm>
            <a:off x="6454864" y="4506408"/>
            <a:ext cx="1921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dk1"/>
                </a:solidFill>
                <a:latin typeface="Arial"/>
                <a:ea typeface="Arial"/>
                <a:cs typeface="Arial"/>
                <a:sym typeface="Arial"/>
              </a:rPr>
              <a:t>Storage Account</a:t>
            </a:r>
            <a:endParaRPr/>
          </a:p>
        </p:txBody>
      </p:sp>
      <p:sp>
        <p:nvSpPr>
          <p:cNvPr id="230" name="Google Shape;230;g30ccb334bf1_0_148"/>
          <p:cNvSpPr txBox="1"/>
          <p:nvPr/>
        </p:nvSpPr>
        <p:spPr>
          <a:xfrm>
            <a:off x="9701579" y="4506408"/>
            <a:ext cx="13209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700" b="1">
                <a:solidFill>
                  <a:schemeClr val="dk1"/>
                </a:solidFill>
                <a:latin typeface="Arial"/>
                <a:ea typeface="Arial"/>
                <a:cs typeface="Arial"/>
                <a:sym typeface="Arial"/>
              </a:rPr>
              <a:t>Databricks</a:t>
            </a:r>
            <a:endParaRPr sz="1300"/>
          </a:p>
        </p:txBody>
      </p:sp>
      <p:sp>
        <p:nvSpPr>
          <p:cNvPr id="231" name="Google Shape;231;g30ccb334bf1_0_148"/>
          <p:cNvSpPr txBox="1"/>
          <p:nvPr/>
        </p:nvSpPr>
        <p:spPr>
          <a:xfrm>
            <a:off x="666162" y="5088482"/>
            <a:ext cx="1463100" cy="523200"/>
          </a:xfrm>
          <a:prstGeom prst="rect">
            <a:avLst/>
          </a:prstGeom>
          <a:solidFill>
            <a:srgbClr val="D9E5F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1">
                <a:solidFill>
                  <a:schemeClr val="dk1"/>
                </a:solidFill>
                <a:latin typeface="Arial"/>
                <a:ea typeface="Arial"/>
                <a:cs typeface="Arial"/>
                <a:sym typeface="Arial"/>
              </a:rPr>
              <a:t>Resource group</a:t>
            </a:r>
            <a:endParaRPr/>
          </a:p>
        </p:txBody>
      </p:sp>
      <p:sp>
        <p:nvSpPr>
          <p:cNvPr id="232" name="Google Shape;232;g30ccb334bf1_0_148"/>
          <p:cNvSpPr txBox="1"/>
          <p:nvPr/>
        </p:nvSpPr>
        <p:spPr>
          <a:xfrm>
            <a:off x="928635" y="4467813"/>
            <a:ext cx="11523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Arial"/>
                <a:ea typeface="Arial"/>
                <a:cs typeface="Arial"/>
                <a:sym typeface="Arial"/>
              </a:rPr>
              <a:t>File</a:t>
            </a:r>
            <a:endParaRPr/>
          </a:p>
        </p:txBody>
      </p:sp>
      <p:pic>
        <p:nvPicPr>
          <p:cNvPr id="233" name="Google Shape;233;g30ccb334bf1_0_148"/>
          <p:cNvPicPr preferRelativeResize="0"/>
          <p:nvPr/>
        </p:nvPicPr>
        <p:blipFill rotWithShape="1">
          <a:blip r:embed="rId6">
            <a:alphaModFix/>
          </a:blip>
          <a:srcRect/>
          <a:stretch/>
        </p:blipFill>
        <p:spPr>
          <a:xfrm>
            <a:off x="934362" y="3232736"/>
            <a:ext cx="1146682" cy="11466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lvl="0" indent="-228600" algn="l" rtl="0">
              <a:lnSpc>
                <a:spcPct val="90000"/>
              </a:lnSpc>
              <a:spcBef>
                <a:spcPts val="0"/>
              </a:spcBef>
              <a:spcAft>
                <a:spcPts val="0"/>
              </a:spcAft>
              <a:buClr>
                <a:schemeClr val="dk1"/>
              </a:buClr>
              <a:buSzPts val="2800"/>
              <a:buChar char="•"/>
            </a:pPr>
            <a:r>
              <a:rPr lang="en-GB" dirty="0"/>
              <a:t>Lightweight</a:t>
            </a:r>
            <a:endParaRPr dirty="0"/>
          </a:p>
        </p:txBody>
      </p:sp>
    </p:spTree>
    <p:extLst>
      <p:ext uri="{BB962C8B-B14F-4D97-AF65-F5344CB8AC3E}">
        <p14:creationId xmlns:p14="http://schemas.microsoft.com/office/powerpoint/2010/main" val="226531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0ccb334bf1_0_1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VS Code</a:t>
            </a:r>
            <a:endParaRPr/>
          </a:p>
        </p:txBody>
      </p:sp>
      <p:sp>
        <p:nvSpPr>
          <p:cNvPr id="245" name="Google Shape;245;g30ccb334bf1_0_17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Free download</a:t>
            </a:r>
          </a:p>
          <a:p>
            <a:pPr marL="228600" indent="-228600">
              <a:spcBef>
                <a:spcPts val="0"/>
              </a:spcBef>
              <a:buSzPts val="2800"/>
            </a:pPr>
            <a:r>
              <a:rPr lang="en-GB" dirty="0"/>
              <a:t>Lightweight</a:t>
            </a:r>
            <a:endParaRPr dirty="0"/>
          </a:p>
          <a:p>
            <a:pPr marL="228600" lvl="0" indent="-228600" algn="l" rtl="0">
              <a:lnSpc>
                <a:spcPct val="90000"/>
              </a:lnSpc>
              <a:spcBef>
                <a:spcPts val="1000"/>
              </a:spcBef>
              <a:spcAft>
                <a:spcPts val="0"/>
              </a:spcAft>
              <a:buClr>
                <a:schemeClr val="dk1"/>
              </a:buClr>
              <a:buSzPts val="2800"/>
              <a:buChar char="•"/>
            </a:pPr>
            <a:r>
              <a:rPr lang="en-GB" dirty="0"/>
              <a:t>Very large number of plug-ins/extensions – most free</a:t>
            </a:r>
            <a:endParaRPr dirty="0"/>
          </a:p>
        </p:txBody>
      </p:sp>
    </p:spTree>
    <p:extLst>
      <p:ext uri="{BB962C8B-B14F-4D97-AF65-F5344CB8AC3E}">
        <p14:creationId xmlns:p14="http://schemas.microsoft.com/office/powerpoint/2010/main" val="29675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3032694f7fd_0_151"/>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Purpose &amp; Goals</a:t>
            </a:r>
            <a:endParaRPr/>
          </a:p>
        </p:txBody>
      </p:sp>
      <p:sp>
        <p:nvSpPr>
          <p:cNvPr id="108" name="Google Shape;108;g3032694f7fd_0_151"/>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None/>
            </a:pPr>
            <a:r>
              <a:rPr lang="en-GB"/>
              <a:t>An overview, with demos, of how to develop your data skills using free tools for data manipulation, visualisation and transformation using languages like SQL and Python in the cloud and on your Windows laptop.</a:t>
            </a:r>
            <a:endParaRPr/>
          </a:p>
          <a:p>
            <a:pPr marL="457200" lvl="0" indent="0" algn="l" rtl="0">
              <a:lnSpc>
                <a:spcPct val="115000"/>
              </a:lnSpc>
              <a:spcBef>
                <a:spcPts val="1000"/>
              </a:spcBef>
              <a:spcAft>
                <a:spcPts val="0"/>
              </a:spcAft>
              <a:buNone/>
            </a:pPr>
            <a:endParaRPr b="1"/>
          </a:p>
          <a:p>
            <a:pPr marL="457200" lvl="0" indent="-406400" algn="l" rtl="0">
              <a:lnSpc>
                <a:spcPct val="115000"/>
              </a:lnSpc>
              <a:spcBef>
                <a:spcPts val="1000"/>
              </a:spcBef>
              <a:spcAft>
                <a:spcPts val="0"/>
              </a:spcAft>
              <a:buSzPts val="2800"/>
              <a:buChar char="•"/>
            </a:pPr>
            <a:r>
              <a:rPr lang="en-GB" b="1"/>
              <a:t>Gain Insight: Applied Data Engineering</a:t>
            </a:r>
            <a:endParaRPr b="1"/>
          </a:p>
          <a:p>
            <a:pPr marL="457200" lvl="0" indent="-406400" algn="l" rtl="0">
              <a:lnSpc>
                <a:spcPct val="115000"/>
              </a:lnSpc>
              <a:spcBef>
                <a:spcPts val="0"/>
              </a:spcBef>
              <a:spcAft>
                <a:spcPts val="0"/>
              </a:spcAft>
              <a:buSzPts val="2800"/>
              <a:buChar char="•"/>
            </a:pPr>
            <a:r>
              <a:rPr lang="en-GB" b="1"/>
              <a:t>Enable Self-study: Tools &amp; Resources</a:t>
            </a:r>
            <a:endParaRPr b="1"/>
          </a:p>
          <a:p>
            <a:pPr marL="0" lvl="0" indent="0" algn="l" rtl="0">
              <a:lnSpc>
                <a:spcPct val="115000"/>
              </a:lnSpc>
              <a:spcBef>
                <a:spcPts val="1000"/>
              </a:spcBef>
              <a:spcAft>
                <a:spcPts val="0"/>
              </a:spcAft>
              <a:buNone/>
            </a:pP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lang="en-GB" dirty="0"/>
          </a:p>
        </p:txBody>
      </p:sp>
    </p:spTree>
    <p:extLst>
      <p:ext uri="{BB962C8B-B14F-4D97-AF65-F5344CB8AC3E}">
        <p14:creationId xmlns:p14="http://schemas.microsoft.com/office/powerpoint/2010/main" val="10131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0ccb334bf1_0_17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a:t>
            </a:r>
            <a:endParaRPr/>
          </a:p>
        </p:txBody>
      </p:sp>
      <p:sp>
        <p:nvSpPr>
          <p:cNvPr id="251" name="Google Shape;251;g30ccb334bf1_0_1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Install by following links from: </a:t>
            </a:r>
            <a:r>
              <a:rPr lang="en-GB" dirty="0">
                <a:solidFill>
                  <a:schemeClr val="hlink"/>
                </a:solidFill>
                <a:uFill>
                  <a:noFill/>
                </a:uFill>
                <a:hlinkClick r:id="rId3"/>
              </a:rPr>
              <a:t>https://learn.microsoft.com/en-us/cli/azure/install-azure-cli</a:t>
            </a:r>
            <a:endParaRPr dirty="0"/>
          </a:p>
          <a:p>
            <a:pPr marL="228600" lvl="0" indent="-228600" algn="l" rtl="0">
              <a:lnSpc>
                <a:spcPct val="90000"/>
              </a:lnSpc>
              <a:spcBef>
                <a:spcPts val="1000"/>
              </a:spcBef>
              <a:spcAft>
                <a:spcPts val="0"/>
              </a:spcAft>
              <a:buClr>
                <a:schemeClr val="dk1"/>
              </a:buClr>
              <a:buSzPts val="2800"/>
              <a:buChar char="•"/>
            </a:pPr>
            <a:r>
              <a:rPr lang="en-GB" dirty="0"/>
              <a:t>VS Code extensions:</a:t>
            </a:r>
            <a:endParaRPr dirty="0"/>
          </a:p>
          <a:p>
            <a:pPr marL="685800" lvl="1" indent="-228600" algn="l" rtl="0">
              <a:lnSpc>
                <a:spcPct val="90000"/>
              </a:lnSpc>
              <a:spcBef>
                <a:spcPts val="500"/>
              </a:spcBef>
              <a:spcAft>
                <a:spcPts val="0"/>
              </a:spcAft>
              <a:buClr>
                <a:schemeClr val="dk1"/>
              </a:buClr>
              <a:buSzPts val="2400"/>
              <a:buChar char="•"/>
            </a:pPr>
            <a:r>
              <a:rPr lang="en-GB" dirty="0"/>
              <a:t>Azure CLI Tools</a:t>
            </a:r>
            <a:endParaRPr dirty="0"/>
          </a:p>
          <a:p>
            <a:pPr marL="685800" lvl="1" indent="-228600" algn="l" rtl="0">
              <a:lnSpc>
                <a:spcPct val="90000"/>
              </a:lnSpc>
              <a:spcBef>
                <a:spcPts val="500"/>
              </a:spcBef>
              <a:spcAft>
                <a:spcPts val="0"/>
              </a:spcAft>
              <a:buClr>
                <a:schemeClr val="dk1"/>
              </a:buClr>
              <a:buSzPts val="2400"/>
              <a:buChar char="•"/>
            </a:pPr>
            <a:r>
              <a:rPr lang="en-GB" dirty="0"/>
              <a:t>Azure Developer CLI</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1257255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30ccb334bf1_0_1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30ccb334bf1_0_166"/>
          <p:cNvSpPr txBox="1">
            <a:spLocks noGrp="1"/>
          </p:cNvSpPr>
          <p:nvPr>
            <p:ph type="title"/>
          </p:nvPr>
        </p:nvSpPr>
        <p:spPr>
          <a:xfrm>
            <a:off x="189614" y="163106"/>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Portal</a:t>
            </a:r>
            <a:endParaRPr/>
          </a:p>
        </p:txBody>
      </p:sp>
      <p:pic>
        <p:nvPicPr>
          <p:cNvPr id="239" name="Google Shape;239;g30ccb334bf1_0_166"/>
          <p:cNvPicPr preferRelativeResize="0"/>
          <p:nvPr/>
        </p:nvPicPr>
        <p:blipFill rotWithShape="1">
          <a:blip r:embed="rId3">
            <a:alphaModFix/>
          </a:blip>
          <a:srcRect/>
          <a:stretch/>
        </p:blipFill>
        <p:spPr>
          <a:xfrm>
            <a:off x="1549885" y="1190846"/>
            <a:ext cx="9092229" cy="5592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g30ccb334bf1_0_185"/>
          <p:cNvGrpSpPr/>
          <p:nvPr/>
        </p:nvGrpSpPr>
        <p:grpSpPr>
          <a:xfrm>
            <a:off x="2979959" y="1157462"/>
            <a:ext cx="6232082" cy="4543077"/>
            <a:chOff x="838200" y="1461845"/>
            <a:chExt cx="6232082" cy="4543077"/>
          </a:xfrm>
        </p:grpSpPr>
        <p:pic>
          <p:nvPicPr>
            <p:cNvPr id="262" name="Google Shape;262;g30ccb334bf1_0_185"/>
            <p:cNvPicPr preferRelativeResize="0"/>
            <p:nvPr/>
          </p:nvPicPr>
          <p:blipFill rotWithShape="1">
            <a:blip r:embed="rId3">
              <a:alphaModFix/>
            </a:blip>
            <a:srcRect/>
            <a:stretch/>
          </p:blipFill>
          <p:spPr>
            <a:xfrm>
              <a:off x="838200" y="1461845"/>
              <a:ext cx="6232081" cy="2316405"/>
            </a:xfrm>
            <a:prstGeom prst="rect">
              <a:avLst/>
            </a:prstGeom>
            <a:noFill/>
            <a:ln>
              <a:noFill/>
            </a:ln>
          </p:spPr>
        </p:pic>
        <p:pic>
          <p:nvPicPr>
            <p:cNvPr id="263" name="Google Shape;263;g30ccb334bf1_0_185"/>
            <p:cNvPicPr preferRelativeResize="0"/>
            <p:nvPr/>
          </p:nvPicPr>
          <p:blipFill rotWithShape="1">
            <a:blip r:embed="rId4">
              <a:alphaModFix/>
            </a:blip>
            <a:srcRect/>
            <a:stretch/>
          </p:blipFill>
          <p:spPr>
            <a:xfrm>
              <a:off x="838200" y="4136867"/>
              <a:ext cx="6232082" cy="1868055"/>
            </a:xfrm>
            <a:prstGeom prst="rect">
              <a:avLst/>
            </a:prstGeom>
            <a:noFill/>
            <a:ln>
              <a:noFill/>
            </a:ln>
          </p:spPr>
        </p:pic>
      </p:grpSp>
      <p:sp>
        <p:nvSpPr>
          <p:cNvPr id="264" name="Google Shape;264;g30ccb334bf1_0_185"/>
          <p:cNvSpPr/>
          <p:nvPr/>
        </p:nvSpPr>
        <p:spPr>
          <a:xfrm>
            <a:off x="5739863" y="5091355"/>
            <a:ext cx="1281300" cy="5346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g30ccb334bf1_0_191"/>
          <p:cNvPicPr preferRelativeResize="0"/>
          <p:nvPr/>
        </p:nvPicPr>
        <p:blipFill rotWithShape="1">
          <a:blip r:embed="rId3">
            <a:alphaModFix/>
          </a:blip>
          <a:srcRect/>
          <a:stretch/>
        </p:blipFill>
        <p:spPr>
          <a:xfrm>
            <a:off x="2473588" y="844764"/>
            <a:ext cx="7244823" cy="51684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g30ccb334bf1_0_195"/>
          <p:cNvPicPr preferRelativeResize="0"/>
          <p:nvPr/>
        </p:nvPicPr>
        <p:blipFill rotWithShape="1">
          <a:blip r:embed="rId3">
            <a:alphaModFix/>
          </a:blip>
          <a:srcRect/>
          <a:stretch/>
        </p:blipFill>
        <p:spPr>
          <a:xfrm>
            <a:off x="2436103" y="789535"/>
            <a:ext cx="7319794" cy="52789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grpSp>
        <p:nvGrpSpPr>
          <p:cNvPr id="279" name="Google Shape;279;g30ccb334bf1_0_199"/>
          <p:cNvGrpSpPr/>
          <p:nvPr/>
        </p:nvGrpSpPr>
        <p:grpSpPr>
          <a:xfrm>
            <a:off x="142812" y="1291589"/>
            <a:ext cx="10863389" cy="4274822"/>
            <a:chOff x="552820" y="716280"/>
            <a:chExt cx="10863389" cy="4274822"/>
          </a:xfrm>
        </p:grpSpPr>
        <p:pic>
          <p:nvPicPr>
            <p:cNvPr id="280" name="Google Shape;280;g30ccb334bf1_0_199"/>
            <p:cNvPicPr preferRelativeResize="0"/>
            <p:nvPr/>
          </p:nvPicPr>
          <p:blipFill rotWithShape="1">
            <a:blip r:embed="rId3">
              <a:alphaModFix/>
            </a:blip>
            <a:srcRect b="52667"/>
            <a:stretch/>
          </p:blipFill>
          <p:spPr>
            <a:xfrm>
              <a:off x="552820" y="716280"/>
              <a:ext cx="5597356" cy="4076701"/>
            </a:xfrm>
            <a:prstGeom prst="rect">
              <a:avLst/>
            </a:prstGeom>
            <a:noFill/>
            <a:ln>
              <a:noFill/>
            </a:ln>
          </p:spPr>
        </p:pic>
        <p:pic>
          <p:nvPicPr>
            <p:cNvPr id="281" name="Google Shape;281;g30ccb334bf1_0_199"/>
            <p:cNvPicPr preferRelativeResize="0"/>
            <p:nvPr/>
          </p:nvPicPr>
          <p:blipFill rotWithShape="1">
            <a:blip r:embed="rId3">
              <a:alphaModFix/>
            </a:blip>
            <a:srcRect t="46222"/>
            <a:stretch/>
          </p:blipFill>
          <p:spPr>
            <a:xfrm>
              <a:off x="6250188" y="716281"/>
              <a:ext cx="5166021" cy="4274821"/>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g30ccb334bf1_0_204"/>
          <p:cNvPicPr preferRelativeResize="0"/>
          <p:nvPr/>
        </p:nvPicPr>
        <p:blipFill rotWithShape="1">
          <a:blip r:embed="rId3">
            <a:alphaModFix/>
          </a:blip>
          <a:srcRect/>
          <a:stretch/>
        </p:blipFill>
        <p:spPr>
          <a:xfrm>
            <a:off x="3006091" y="583998"/>
            <a:ext cx="6179819" cy="56900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g30ccb334bf1_0_208"/>
          <p:cNvPicPr preferRelativeResize="0"/>
          <p:nvPr/>
        </p:nvPicPr>
        <p:blipFill rotWithShape="1">
          <a:blip r:embed="rId3">
            <a:alphaModFix/>
          </a:blip>
          <a:srcRect/>
          <a:stretch/>
        </p:blipFill>
        <p:spPr>
          <a:xfrm>
            <a:off x="2638503" y="458421"/>
            <a:ext cx="6914994" cy="59411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0ca2a6fcdd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Format</a:t>
            </a:r>
            <a:endParaRPr/>
          </a:p>
        </p:txBody>
      </p:sp>
      <p:sp>
        <p:nvSpPr>
          <p:cNvPr id="115" name="Google Shape;115;g30ca2a6fcdd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457200" lvl="0" indent="-406400" algn="l" rtl="0">
              <a:lnSpc>
                <a:spcPct val="115000"/>
              </a:lnSpc>
              <a:spcBef>
                <a:spcPts val="1000"/>
              </a:spcBef>
              <a:spcAft>
                <a:spcPts val="0"/>
              </a:spcAft>
              <a:buSzPts val="2800"/>
              <a:buChar char="•"/>
            </a:pPr>
            <a:r>
              <a:rPr lang="en-GB"/>
              <a:t>Talk focused on demo’s - questions at the end </a:t>
            </a:r>
            <a:endParaRPr/>
          </a:p>
          <a:p>
            <a:pPr marL="457200" lvl="0" indent="-406400" algn="l" rtl="0">
              <a:lnSpc>
                <a:spcPct val="115000"/>
              </a:lnSpc>
              <a:spcBef>
                <a:spcPts val="0"/>
              </a:spcBef>
              <a:spcAft>
                <a:spcPts val="0"/>
              </a:spcAft>
              <a:buSzPts val="2800"/>
              <a:buChar char="•"/>
            </a:pPr>
            <a:r>
              <a:rPr lang="en-GB"/>
              <a:t>Write questions on cards </a:t>
            </a:r>
            <a:endParaRPr/>
          </a:p>
          <a:p>
            <a:pPr marL="914400" lvl="1" indent="-381000" algn="l" rtl="0">
              <a:lnSpc>
                <a:spcPct val="115000"/>
              </a:lnSpc>
              <a:spcBef>
                <a:spcPts val="0"/>
              </a:spcBef>
              <a:spcAft>
                <a:spcPts val="0"/>
              </a:spcAft>
              <a:buSzPts val="2400"/>
              <a:buChar char="•"/>
            </a:pPr>
            <a:r>
              <a:rPr lang="en-GB"/>
              <a:t>Read yours out at the end</a:t>
            </a:r>
            <a:endParaRPr/>
          </a:p>
          <a:p>
            <a:pPr marL="914400" lvl="1" indent="-381000" algn="l" rtl="0">
              <a:lnSpc>
                <a:spcPct val="115000"/>
              </a:lnSpc>
              <a:spcBef>
                <a:spcPts val="0"/>
              </a:spcBef>
              <a:spcAft>
                <a:spcPts val="0"/>
              </a:spcAft>
              <a:buSzPts val="2400"/>
              <a:buChar char="•"/>
            </a:pPr>
            <a:r>
              <a:rPr lang="en-GB"/>
              <a:t>Add cards to the table in the break</a:t>
            </a:r>
            <a:endParaRPr/>
          </a:p>
          <a:p>
            <a:pPr marL="457200" lvl="0" indent="-406400" algn="l" rtl="0">
              <a:lnSpc>
                <a:spcPct val="115000"/>
              </a:lnSpc>
              <a:spcBef>
                <a:spcPts val="0"/>
              </a:spcBef>
              <a:spcAft>
                <a:spcPts val="0"/>
              </a:spcAft>
              <a:buSzPts val="2800"/>
              <a:buChar char="•"/>
            </a:pPr>
            <a:r>
              <a:rPr lang="en-GB"/>
              <a:t>Have an answer, or a tip?</a:t>
            </a:r>
            <a:endParaRPr/>
          </a:p>
          <a:p>
            <a:pPr marL="1371600" lvl="2" indent="-355600" algn="l" rtl="0">
              <a:lnSpc>
                <a:spcPct val="115000"/>
              </a:lnSpc>
              <a:spcBef>
                <a:spcPts val="0"/>
              </a:spcBef>
              <a:spcAft>
                <a:spcPts val="0"/>
              </a:spcAft>
              <a:buSzPts val="2000"/>
              <a:buChar char="•"/>
            </a:pPr>
            <a:r>
              <a:rPr lang="en-GB"/>
              <a:t>Use a card to answer and place next to the corresponding question</a:t>
            </a:r>
            <a:endParaRPr/>
          </a:p>
          <a:p>
            <a:pPr marL="1371600" lvl="2" indent="-355600" algn="l" rtl="0">
              <a:lnSpc>
                <a:spcPct val="115000"/>
              </a:lnSpc>
              <a:spcBef>
                <a:spcPts val="0"/>
              </a:spcBef>
              <a:spcAft>
                <a:spcPts val="0"/>
              </a:spcAft>
              <a:buSzPts val="2000"/>
              <a:buChar char="•"/>
            </a:pPr>
            <a:r>
              <a:rPr lang="en-GB"/>
              <a:t>Place tips on relevant area on table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g30ccb334bf1_0_213"/>
          <p:cNvPicPr preferRelativeResize="0"/>
          <p:nvPr/>
        </p:nvPicPr>
        <p:blipFill rotWithShape="1">
          <a:blip r:embed="rId3">
            <a:alphaModFix/>
          </a:blip>
          <a:srcRect/>
          <a:stretch/>
        </p:blipFill>
        <p:spPr>
          <a:xfrm>
            <a:off x="2740392" y="528142"/>
            <a:ext cx="6711216" cy="58017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pSp>
        <p:nvGrpSpPr>
          <p:cNvPr id="302" name="Google Shape;302;g30ccb334bf1_0_217"/>
          <p:cNvGrpSpPr/>
          <p:nvPr/>
        </p:nvGrpSpPr>
        <p:grpSpPr>
          <a:xfrm>
            <a:off x="828797" y="707959"/>
            <a:ext cx="10534405" cy="5442083"/>
            <a:chOff x="1131815" y="634019"/>
            <a:chExt cx="10534405" cy="5442083"/>
          </a:xfrm>
        </p:grpSpPr>
        <p:pic>
          <p:nvPicPr>
            <p:cNvPr id="303" name="Google Shape;303;g30ccb334bf1_0_217"/>
            <p:cNvPicPr preferRelativeResize="0"/>
            <p:nvPr/>
          </p:nvPicPr>
          <p:blipFill rotWithShape="1">
            <a:blip r:embed="rId3">
              <a:alphaModFix/>
            </a:blip>
            <a:srcRect/>
            <a:stretch/>
          </p:blipFill>
          <p:spPr>
            <a:xfrm>
              <a:off x="1131815" y="634019"/>
              <a:ext cx="6404103" cy="5442083"/>
            </a:xfrm>
            <a:prstGeom prst="rect">
              <a:avLst/>
            </a:prstGeom>
            <a:noFill/>
            <a:ln>
              <a:noFill/>
            </a:ln>
          </p:spPr>
        </p:pic>
        <p:pic>
          <p:nvPicPr>
            <p:cNvPr id="304" name="Google Shape;304;g30ccb334bf1_0_217"/>
            <p:cNvPicPr preferRelativeResize="0"/>
            <p:nvPr/>
          </p:nvPicPr>
          <p:blipFill rotWithShape="1">
            <a:blip r:embed="rId4">
              <a:alphaModFix/>
            </a:blip>
            <a:srcRect/>
            <a:stretch/>
          </p:blipFill>
          <p:spPr>
            <a:xfrm>
              <a:off x="7900582" y="634019"/>
              <a:ext cx="3765638" cy="5424479"/>
            </a:xfrm>
            <a:prstGeom prst="rect">
              <a:avLst/>
            </a:prstGeom>
            <a:noFill/>
            <a:ln>
              <a:noFill/>
            </a:ln>
          </p:spPr>
        </p:pic>
      </p:grpSp>
      <p:sp>
        <p:nvSpPr>
          <p:cNvPr id="2" name="Rectangle 1">
            <a:extLst>
              <a:ext uri="{FF2B5EF4-FFF2-40B4-BE49-F238E27FC236}">
                <a16:creationId xmlns:a16="http://schemas.microsoft.com/office/drawing/2014/main" id="{8ABB9581-F054-8107-412F-79307FD8212C}"/>
              </a:ext>
            </a:extLst>
          </p:cNvPr>
          <p:cNvSpPr/>
          <p:nvPr/>
        </p:nvSpPr>
        <p:spPr>
          <a:xfrm>
            <a:off x="901700" y="2012950"/>
            <a:ext cx="1314450" cy="3365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grpSp>
        <p:nvGrpSpPr>
          <p:cNvPr id="309" name="Google Shape;309;g30ccb334bf1_0_222"/>
          <p:cNvGrpSpPr/>
          <p:nvPr/>
        </p:nvGrpSpPr>
        <p:grpSpPr>
          <a:xfrm>
            <a:off x="996714" y="280270"/>
            <a:ext cx="10198572" cy="6297461"/>
            <a:chOff x="183808" y="229900"/>
            <a:chExt cx="10198572" cy="6297461"/>
          </a:xfrm>
        </p:grpSpPr>
        <p:pic>
          <p:nvPicPr>
            <p:cNvPr id="310" name="Google Shape;310;g30ccb334bf1_0_222"/>
            <p:cNvPicPr preferRelativeResize="0"/>
            <p:nvPr/>
          </p:nvPicPr>
          <p:blipFill rotWithShape="1">
            <a:blip r:embed="rId3">
              <a:alphaModFix/>
            </a:blip>
            <a:srcRect/>
            <a:stretch/>
          </p:blipFill>
          <p:spPr>
            <a:xfrm>
              <a:off x="183808" y="294468"/>
              <a:ext cx="5093365" cy="4556565"/>
            </a:xfrm>
            <a:prstGeom prst="rect">
              <a:avLst/>
            </a:prstGeom>
            <a:noFill/>
            <a:ln>
              <a:noFill/>
            </a:ln>
          </p:spPr>
        </p:pic>
        <p:pic>
          <p:nvPicPr>
            <p:cNvPr id="311" name="Google Shape;311;g30ccb334bf1_0_222"/>
            <p:cNvPicPr preferRelativeResize="0"/>
            <p:nvPr/>
          </p:nvPicPr>
          <p:blipFill rotWithShape="1">
            <a:blip r:embed="rId4">
              <a:alphaModFix/>
            </a:blip>
            <a:srcRect/>
            <a:stretch/>
          </p:blipFill>
          <p:spPr>
            <a:xfrm>
              <a:off x="5870529" y="229900"/>
              <a:ext cx="4511851" cy="5558716"/>
            </a:xfrm>
            <a:prstGeom prst="rect">
              <a:avLst/>
            </a:prstGeom>
            <a:noFill/>
            <a:ln>
              <a:noFill/>
            </a:ln>
          </p:spPr>
        </p:pic>
        <p:pic>
          <p:nvPicPr>
            <p:cNvPr id="312" name="Google Shape;312;g30ccb334bf1_0_222"/>
            <p:cNvPicPr preferRelativeResize="0"/>
            <p:nvPr/>
          </p:nvPicPr>
          <p:blipFill rotWithShape="1">
            <a:blip r:embed="rId5">
              <a:alphaModFix/>
            </a:blip>
            <a:srcRect/>
            <a:stretch/>
          </p:blipFill>
          <p:spPr>
            <a:xfrm>
              <a:off x="5870529" y="5891718"/>
              <a:ext cx="3985272" cy="635643"/>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g30ccb334bf1_0_228"/>
          <p:cNvGrpSpPr/>
          <p:nvPr/>
        </p:nvGrpSpPr>
        <p:grpSpPr>
          <a:xfrm>
            <a:off x="1794244" y="258481"/>
            <a:ext cx="8603512" cy="6341038"/>
            <a:chOff x="487325" y="331384"/>
            <a:chExt cx="8603512" cy="6341038"/>
          </a:xfrm>
        </p:grpSpPr>
        <p:pic>
          <p:nvPicPr>
            <p:cNvPr id="318" name="Google Shape;318;g30ccb334bf1_0_228"/>
            <p:cNvPicPr preferRelativeResize="0"/>
            <p:nvPr/>
          </p:nvPicPr>
          <p:blipFill rotWithShape="1">
            <a:blip r:embed="rId3">
              <a:alphaModFix/>
            </a:blip>
            <a:srcRect/>
            <a:stretch/>
          </p:blipFill>
          <p:spPr>
            <a:xfrm>
              <a:off x="487325" y="331384"/>
              <a:ext cx="5817781" cy="5373463"/>
            </a:xfrm>
            <a:prstGeom prst="rect">
              <a:avLst/>
            </a:prstGeom>
            <a:noFill/>
            <a:ln>
              <a:noFill/>
            </a:ln>
          </p:spPr>
        </p:pic>
        <p:pic>
          <p:nvPicPr>
            <p:cNvPr id="319" name="Google Shape;319;g30ccb334bf1_0_228"/>
            <p:cNvPicPr preferRelativeResize="0"/>
            <p:nvPr/>
          </p:nvPicPr>
          <p:blipFill rotWithShape="1">
            <a:blip r:embed="rId4">
              <a:alphaModFix/>
            </a:blip>
            <a:srcRect/>
            <a:stretch/>
          </p:blipFill>
          <p:spPr>
            <a:xfrm>
              <a:off x="7166355" y="331384"/>
              <a:ext cx="1924482" cy="6341038"/>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30ccb334bf1_0_233"/>
          <p:cNvPicPr preferRelativeResize="0"/>
          <p:nvPr/>
        </p:nvPicPr>
        <p:blipFill rotWithShape="1">
          <a:blip r:embed="rId3">
            <a:alphaModFix/>
          </a:blip>
          <a:srcRect/>
          <a:stretch/>
        </p:blipFill>
        <p:spPr>
          <a:xfrm>
            <a:off x="388700" y="1133829"/>
            <a:ext cx="11414601" cy="45903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pSp>
        <p:nvGrpSpPr>
          <p:cNvPr id="329" name="Google Shape;329;g30ccb334bf1_0_237"/>
          <p:cNvGrpSpPr/>
          <p:nvPr/>
        </p:nvGrpSpPr>
        <p:grpSpPr>
          <a:xfrm>
            <a:off x="497959" y="1190508"/>
            <a:ext cx="11196082" cy="4476984"/>
            <a:chOff x="497959" y="523510"/>
            <a:chExt cx="11196082" cy="4476984"/>
          </a:xfrm>
        </p:grpSpPr>
        <p:pic>
          <p:nvPicPr>
            <p:cNvPr id="330" name="Google Shape;330;g30ccb334bf1_0_237"/>
            <p:cNvPicPr preferRelativeResize="0"/>
            <p:nvPr/>
          </p:nvPicPr>
          <p:blipFill rotWithShape="1">
            <a:blip r:embed="rId3">
              <a:alphaModFix/>
            </a:blip>
            <a:srcRect/>
            <a:stretch/>
          </p:blipFill>
          <p:spPr>
            <a:xfrm>
              <a:off x="497959" y="523510"/>
              <a:ext cx="5802619" cy="3974062"/>
            </a:xfrm>
            <a:prstGeom prst="rect">
              <a:avLst/>
            </a:prstGeom>
            <a:noFill/>
            <a:ln>
              <a:noFill/>
            </a:ln>
          </p:spPr>
        </p:pic>
        <p:pic>
          <p:nvPicPr>
            <p:cNvPr id="331" name="Google Shape;331;g30ccb334bf1_0_237"/>
            <p:cNvPicPr preferRelativeResize="0"/>
            <p:nvPr/>
          </p:nvPicPr>
          <p:blipFill rotWithShape="1">
            <a:blip r:embed="rId4">
              <a:alphaModFix/>
            </a:blip>
            <a:srcRect/>
            <a:stretch/>
          </p:blipFill>
          <p:spPr>
            <a:xfrm>
              <a:off x="6718029" y="523510"/>
              <a:ext cx="4976012" cy="4476984"/>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g30ccb334bf1_0_242"/>
          <p:cNvPicPr preferRelativeResize="0"/>
          <p:nvPr/>
        </p:nvPicPr>
        <p:blipFill rotWithShape="1">
          <a:blip r:embed="rId3">
            <a:alphaModFix/>
          </a:blip>
          <a:srcRect/>
          <a:stretch/>
        </p:blipFill>
        <p:spPr>
          <a:xfrm>
            <a:off x="551044" y="1280160"/>
            <a:ext cx="11089912" cy="42976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g30ccb334bf1_0_246"/>
          <p:cNvPicPr preferRelativeResize="0"/>
          <p:nvPr/>
        </p:nvPicPr>
        <p:blipFill rotWithShape="1">
          <a:blip r:embed="rId3">
            <a:alphaModFix/>
          </a:blip>
          <a:srcRect/>
          <a:stretch/>
        </p:blipFill>
        <p:spPr>
          <a:xfrm>
            <a:off x="2454089" y="533251"/>
            <a:ext cx="7283823" cy="57914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g30ccb334bf1_0_250"/>
          <p:cNvPicPr preferRelativeResize="0"/>
          <p:nvPr/>
        </p:nvPicPr>
        <p:blipFill rotWithShape="1">
          <a:blip r:embed="rId3">
            <a:alphaModFix/>
          </a:blip>
          <a:srcRect/>
          <a:stretch/>
        </p:blipFill>
        <p:spPr>
          <a:xfrm>
            <a:off x="2904505" y="650853"/>
            <a:ext cx="6382990" cy="555629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g30ccb334bf1_0_254"/>
          <p:cNvPicPr preferRelativeResize="0"/>
          <p:nvPr/>
        </p:nvPicPr>
        <p:blipFill rotWithShape="1">
          <a:blip r:embed="rId3">
            <a:alphaModFix/>
          </a:blip>
          <a:srcRect/>
          <a:stretch/>
        </p:blipFill>
        <p:spPr>
          <a:xfrm>
            <a:off x="2495993" y="414271"/>
            <a:ext cx="7200015" cy="6029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032694f7fd_0_158"/>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In this session</a:t>
            </a:r>
            <a:endParaRPr/>
          </a:p>
        </p:txBody>
      </p:sp>
      <p:sp>
        <p:nvSpPr>
          <p:cNvPr id="122" name="Google Shape;122;g3032694f7fd_0_15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lnSpc>
                <a:spcPct val="115000"/>
              </a:lnSpc>
              <a:spcBef>
                <a:spcPts val="1000"/>
              </a:spcBef>
              <a:spcAft>
                <a:spcPts val="0"/>
              </a:spcAft>
              <a:buNone/>
            </a:pPr>
            <a:r>
              <a:rPr lang="en-GB" b="1"/>
              <a:t>Intros &amp; Overview </a:t>
            </a:r>
            <a:endParaRPr b="1"/>
          </a:p>
          <a:p>
            <a:pPr marL="0" lvl="0" indent="0" algn="l" rtl="0">
              <a:lnSpc>
                <a:spcPct val="115000"/>
              </a:lnSpc>
              <a:spcBef>
                <a:spcPts val="1000"/>
              </a:spcBef>
              <a:spcAft>
                <a:spcPts val="0"/>
              </a:spcAft>
              <a:buNone/>
            </a:pPr>
            <a:r>
              <a:rPr lang="en-GB" b="1"/>
              <a:t>Working with data</a:t>
            </a:r>
            <a:endParaRPr/>
          </a:p>
          <a:p>
            <a:pPr marL="457200" lvl="0" indent="-366395" algn="l" rtl="0">
              <a:lnSpc>
                <a:spcPct val="115000"/>
              </a:lnSpc>
              <a:spcBef>
                <a:spcPts val="1000"/>
              </a:spcBef>
              <a:spcAft>
                <a:spcPts val="0"/>
              </a:spcAft>
              <a:buSzPct val="100000"/>
              <a:buAutoNum type="arabicPeriod"/>
            </a:pPr>
            <a:r>
              <a:rPr lang="en-GB"/>
              <a:t>In the cloud (Azure storage accounts; ADF) </a:t>
            </a:r>
            <a:endParaRPr/>
          </a:p>
          <a:p>
            <a:pPr marL="457200" lvl="0" indent="-366395" algn="l" rtl="0">
              <a:lnSpc>
                <a:spcPct val="115000"/>
              </a:lnSpc>
              <a:spcBef>
                <a:spcPts val="0"/>
              </a:spcBef>
              <a:spcAft>
                <a:spcPts val="0"/>
              </a:spcAft>
              <a:buSzPct val="100000"/>
              <a:buAutoNum type="arabicPeriod"/>
            </a:pPr>
            <a:r>
              <a:rPr lang="en-GB"/>
              <a:t>Intro to VS Code</a:t>
            </a:r>
            <a:endParaRPr/>
          </a:p>
          <a:p>
            <a:pPr marL="457200" lvl="0" indent="-366395" algn="l" rtl="0">
              <a:lnSpc>
                <a:spcPct val="115000"/>
              </a:lnSpc>
              <a:spcBef>
                <a:spcPts val="0"/>
              </a:spcBef>
              <a:spcAft>
                <a:spcPts val="0"/>
              </a:spcAft>
              <a:buSzPct val="100000"/>
              <a:buAutoNum type="arabicPeriod"/>
            </a:pPr>
            <a:r>
              <a:rPr lang="en-GB"/>
              <a:t>Azure Data Factory setup</a:t>
            </a:r>
            <a:endParaRPr/>
          </a:p>
          <a:p>
            <a:pPr marL="457200" lvl="0" indent="-366395" algn="l" rtl="0">
              <a:lnSpc>
                <a:spcPct val="115000"/>
              </a:lnSpc>
              <a:spcBef>
                <a:spcPts val="0"/>
              </a:spcBef>
              <a:spcAft>
                <a:spcPts val="0"/>
              </a:spcAft>
              <a:buSzPct val="100000"/>
              <a:buAutoNum type="arabicPeriod"/>
            </a:pPr>
            <a:r>
              <a:rPr lang="en-GB"/>
              <a:t>Databricks -setting up &amp; demo notebook</a:t>
            </a:r>
            <a:endParaRPr/>
          </a:p>
          <a:p>
            <a:pPr marL="457200" lvl="0" indent="-366395" algn="l" rtl="0">
              <a:lnSpc>
                <a:spcPct val="115000"/>
              </a:lnSpc>
              <a:spcBef>
                <a:spcPts val="0"/>
              </a:spcBef>
              <a:spcAft>
                <a:spcPts val="0"/>
              </a:spcAft>
              <a:buSzPct val="100000"/>
              <a:buAutoNum type="arabicPeriod"/>
            </a:pPr>
            <a:r>
              <a:rPr lang="en-GB"/>
              <a:t>Using free software on a Windows Laptop (PySpark)</a:t>
            </a:r>
            <a:endParaRPr/>
          </a:p>
          <a:p>
            <a:pPr marL="457200" lvl="0" indent="-366395" algn="l" rtl="0">
              <a:lnSpc>
                <a:spcPct val="115000"/>
              </a:lnSpc>
              <a:spcBef>
                <a:spcPts val="0"/>
              </a:spcBef>
              <a:spcAft>
                <a:spcPts val="0"/>
              </a:spcAft>
              <a:buSzPct val="100000"/>
              <a:buAutoNum type="arabicPeriod"/>
            </a:pPr>
            <a:r>
              <a:rPr lang="en-GB"/>
              <a:t>Quick SQL &amp; Python getting started locally demo</a:t>
            </a:r>
            <a:endParaRPr/>
          </a:p>
          <a:p>
            <a:pPr marL="0" lvl="0" indent="0" algn="l" rtl="0">
              <a:lnSpc>
                <a:spcPct val="115000"/>
              </a:lnSpc>
              <a:spcBef>
                <a:spcPts val="1000"/>
              </a:spcBef>
              <a:spcAft>
                <a:spcPts val="0"/>
              </a:spcAft>
              <a:buNone/>
            </a:pPr>
            <a:r>
              <a:rPr lang="en-GB" b="1"/>
              <a:t>Topics</a:t>
            </a:r>
            <a:endParaRPr/>
          </a:p>
          <a:p>
            <a:pPr marL="457200" lvl="0" indent="-366395" algn="l" rtl="0">
              <a:lnSpc>
                <a:spcPct val="115000"/>
              </a:lnSpc>
              <a:spcBef>
                <a:spcPts val="1000"/>
              </a:spcBef>
              <a:spcAft>
                <a:spcPts val="0"/>
              </a:spcAft>
              <a:buSzPct val="100000"/>
              <a:buChar char="•"/>
            </a:pPr>
            <a:r>
              <a:rPr lang="en-GB"/>
              <a:t>Getting setup</a:t>
            </a:r>
            <a:endParaRPr/>
          </a:p>
          <a:p>
            <a:pPr marL="457200" lvl="0" indent="-366395" algn="l" rtl="0">
              <a:lnSpc>
                <a:spcPct val="115000"/>
              </a:lnSpc>
              <a:spcBef>
                <a:spcPts val="0"/>
              </a:spcBef>
              <a:spcAft>
                <a:spcPts val="0"/>
              </a:spcAft>
              <a:buSzPct val="100000"/>
              <a:buChar char="•"/>
            </a:pPr>
            <a:r>
              <a:rPr lang="en-GB"/>
              <a:t>Data basics</a:t>
            </a:r>
            <a:endParaRPr/>
          </a:p>
          <a:p>
            <a:pPr marL="457200" lvl="0" indent="-366395" algn="l" rtl="0">
              <a:lnSpc>
                <a:spcPct val="115000"/>
              </a:lnSpc>
              <a:spcBef>
                <a:spcPts val="0"/>
              </a:spcBef>
              <a:spcAft>
                <a:spcPts val="0"/>
              </a:spcAft>
              <a:buSzPct val="100000"/>
              <a:buChar char="•"/>
            </a:pPr>
            <a:r>
              <a:rPr lang="en-GB"/>
              <a:t>Data Engineering techniques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 name="Picture 2">
            <a:extLst>
              <a:ext uri="{FF2B5EF4-FFF2-40B4-BE49-F238E27FC236}">
                <a16:creationId xmlns:a16="http://schemas.microsoft.com/office/drawing/2014/main" id="{936E1CCB-983A-E90F-EDE8-62C1347C4290}"/>
              </a:ext>
            </a:extLst>
          </p:cNvPr>
          <p:cNvPicPr>
            <a:picLocks noChangeAspect="1"/>
          </p:cNvPicPr>
          <p:nvPr/>
        </p:nvPicPr>
        <p:blipFill>
          <a:blip r:embed="rId3"/>
          <a:stretch>
            <a:fillRect/>
          </a:stretch>
        </p:blipFill>
        <p:spPr>
          <a:xfrm>
            <a:off x="2019574" y="1997455"/>
            <a:ext cx="7362271" cy="320436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0ccb334bf1_0_26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Azure CLI Part II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pSp>
        <p:nvGrpSpPr>
          <p:cNvPr id="366" name="Google Shape;366;g30ccb334bf1_0_266"/>
          <p:cNvGrpSpPr/>
          <p:nvPr/>
        </p:nvGrpSpPr>
        <p:grpSpPr>
          <a:xfrm>
            <a:off x="3033285" y="572945"/>
            <a:ext cx="6125430" cy="5712109"/>
            <a:chOff x="3033285" y="746801"/>
            <a:chExt cx="6125430" cy="5712109"/>
          </a:xfrm>
        </p:grpSpPr>
        <p:pic>
          <p:nvPicPr>
            <p:cNvPr id="367" name="Google Shape;367;g30ccb334bf1_0_266"/>
            <p:cNvPicPr preferRelativeResize="0"/>
            <p:nvPr/>
          </p:nvPicPr>
          <p:blipFill rotWithShape="1">
            <a:blip r:embed="rId3">
              <a:alphaModFix/>
            </a:blip>
            <a:srcRect/>
            <a:stretch/>
          </p:blipFill>
          <p:spPr>
            <a:xfrm>
              <a:off x="3033285" y="746801"/>
              <a:ext cx="6125430" cy="4667900"/>
            </a:xfrm>
            <a:prstGeom prst="rect">
              <a:avLst/>
            </a:prstGeom>
            <a:noFill/>
            <a:ln>
              <a:noFill/>
            </a:ln>
          </p:spPr>
        </p:pic>
        <p:pic>
          <p:nvPicPr>
            <p:cNvPr id="368" name="Google Shape;368;g30ccb334bf1_0_266"/>
            <p:cNvPicPr preferRelativeResize="0"/>
            <p:nvPr/>
          </p:nvPicPr>
          <p:blipFill rotWithShape="1">
            <a:blip r:embed="rId4">
              <a:alphaModFix/>
            </a:blip>
            <a:srcRect/>
            <a:stretch/>
          </p:blipFill>
          <p:spPr>
            <a:xfrm>
              <a:off x="4024024" y="5763488"/>
              <a:ext cx="4143952" cy="695422"/>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g30ccb334bf1_0_271"/>
          <p:cNvPicPr preferRelativeResize="0"/>
          <p:nvPr/>
        </p:nvPicPr>
        <p:blipFill rotWithShape="1">
          <a:blip r:embed="rId3">
            <a:alphaModFix/>
          </a:blip>
          <a:srcRect/>
          <a:stretch/>
        </p:blipFill>
        <p:spPr>
          <a:xfrm>
            <a:off x="3063719" y="1314342"/>
            <a:ext cx="6064563" cy="422931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g30ccb334bf1_0_275"/>
          <p:cNvPicPr preferRelativeResize="0"/>
          <p:nvPr/>
        </p:nvPicPr>
        <p:blipFill rotWithShape="1">
          <a:blip r:embed="rId3">
            <a:alphaModFix/>
          </a:blip>
          <a:srcRect/>
          <a:stretch/>
        </p:blipFill>
        <p:spPr>
          <a:xfrm>
            <a:off x="371181" y="958723"/>
            <a:ext cx="11449636" cy="49405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g30ccb334bf1_0_279"/>
          <p:cNvPicPr preferRelativeResize="0"/>
          <p:nvPr/>
        </p:nvPicPr>
        <p:blipFill rotWithShape="1">
          <a:blip r:embed="rId3">
            <a:alphaModFix/>
          </a:blip>
          <a:srcRect/>
          <a:stretch/>
        </p:blipFill>
        <p:spPr>
          <a:xfrm>
            <a:off x="3578659" y="1809065"/>
            <a:ext cx="5324121" cy="311166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30ccb334bf1_0_28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Databricks Demo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30ccb334bf1_0_2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Engineering locally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30ccb334bf1_0_2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399" name="Google Shape;399;g30ccb334bf1_0_29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30ccb334bf1_0_2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05" name="Google Shape;405;g30ccb334bf1_0_29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032694f7fd_0_14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About Us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30ccb334bf1_0_3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1" name="Google Shape;411;g30ccb334bf1_0_3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30ccb334bf1_0_3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a:t>
            </a:r>
            <a:endParaRPr/>
          </a:p>
        </p:txBody>
      </p:sp>
      <p:sp>
        <p:nvSpPr>
          <p:cNvPr id="417" name="Google Shape;417;g30ccb334bf1_0_30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is Python?</a:t>
            </a:r>
            <a:endParaRPr/>
          </a:p>
          <a:p>
            <a:pPr marL="228600" lvl="0" indent="-228600" algn="l" rtl="0">
              <a:lnSpc>
                <a:spcPct val="90000"/>
              </a:lnSpc>
              <a:spcBef>
                <a:spcPts val="1000"/>
              </a:spcBef>
              <a:spcAft>
                <a:spcPts val="0"/>
              </a:spcAft>
              <a:buClr>
                <a:schemeClr val="dk1"/>
              </a:buClr>
              <a:buSzPts val="2800"/>
              <a:buChar char="•"/>
            </a:pPr>
            <a:r>
              <a:rPr lang="en-GB"/>
              <a:t>Use Anaconda</a:t>
            </a:r>
            <a:endParaRPr/>
          </a:p>
          <a:p>
            <a:pPr marL="228600" lvl="0" indent="-228600" algn="l" rtl="0">
              <a:lnSpc>
                <a:spcPct val="90000"/>
              </a:lnSpc>
              <a:spcBef>
                <a:spcPts val="1000"/>
              </a:spcBef>
              <a:spcAft>
                <a:spcPts val="0"/>
              </a:spcAft>
              <a:buClr>
                <a:schemeClr val="dk1"/>
              </a:buClr>
              <a:buSzPts val="2800"/>
              <a:buChar char="•"/>
            </a:pPr>
            <a:r>
              <a:rPr lang="en-GB"/>
              <a:t>Use conda to create environment</a:t>
            </a:r>
            <a:endParaRPr/>
          </a:p>
          <a:p>
            <a:pPr marL="228600" lvl="0" indent="-228600" algn="l" rtl="0">
              <a:lnSpc>
                <a:spcPct val="90000"/>
              </a:lnSpc>
              <a:spcBef>
                <a:spcPts val="1000"/>
              </a:spcBef>
              <a:spcAft>
                <a:spcPts val="0"/>
              </a:spcAft>
              <a:buClr>
                <a:schemeClr val="dk1"/>
              </a:buClr>
              <a:buSzPts val="2800"/>
              <a:buChar char="•"/>
            </a:pPr>
            <a:r>
              <a:rPr lang="en-GB"/>
              <a:t>Might need to enable Long Paths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0ccb334bf1_0_3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Anaconda install</a:t>
            </a:r>
            <a:endParaRPr/>
          </a:p>
        </p:txBody>
      </p:sp>
      <p:pic>
        <p:nvPicPr>
          <p:cNvPr id="429" name="Google Shape;429;g30ccb334bf1_0_317"/>
          <p:cNvPicPr preferRelativeResize="0"/>
          <p:nvPr/>
        </p:nvPicPr>
        <p:blipFill rotWithShape="1">
          <a:blip r:embed="rId3">
            <a:alphaModFix/>
          </a:blip>
          <a:srcRect/>
          <a:stretch/>
        </p:blipFill>
        <p:spPr>
          <a:xfrm>
            <a:off x="3771575" y="1671392"/>
            <a:ext cx="4648849" cy="351521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30ccb334bf1_0_3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Conda demo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30ccb334bf1_0_3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0" name="Google Shape;440;g30ccb334bf1_0_326"/>
          <p:cNvSpPr txBox="1">
            <a:spLocks noGrp="1"/>
          </p:cNvSpPr>
          <p:nvPr>
            <p:ph type="body" idx="1"/>
          </p:nvPr>
        </p:nvSpPr>
        <p:spPr>
          <a:xfrm>
            <a:off x="838200" y="1832552"/>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30ccb334bf1_0_3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Apache Spark</a:t>
            </a:r>
            <a:endParaRPr/>
          </a:p>
        </p:txBody>
      </p:sp>
      <p:sp>
        <p:nvSpPr>
          <p:cNvPr id="446" name="Google Shape;446;g30ccb334bf1_0_3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Spark</a:t>
            </a:r>
            <a:endParaRPr/>
          </a:p>
          <a:p>
            <a:pPr marL="228600" lvl="0" indent="-228600" algn="l" rtl="0">
              <a:lnSpc>
                <a:spcPct val="90000"/>
              </a:lnSpc>
              <a:spcBef>
                <a:spcPts val="1000"/>
              </a:spcBef>
              <a:spcAft>
                <a:spcPts val="0"/>
              </a:spcAft>
              <a:buClr>
                <a:schemeClr val="dk1"/>
              </a:buClr>
              <a:buSzPts val="2800"/>
              <a:buChar char="•"/>
            </a:pPr>
            <a:r>
              <a:rPr lang="en-GB"/>
              <a:t>PySpark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30ccb334bf1_0_3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52" name="Google Shape;452;g30ccb334bf1_0_33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30ccb334bf1_0_3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58" name="Google Shape;458;g30ccb334bf1_0_3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30ccb334bf1_0_34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64" name="Google Shape;464;g30ccb334bf1_0_34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30ccb334bf1_0_3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0" name="Google Shape;470;g30ccb334bf1_0_35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30ccb334bf1_0_6"/>
          <p:cNvPicPr preferRelativeResize="0">
            <a:picLocks noGrp="1"/>
          </p:cNvPicPr>
          <p:nvPr>
            <p:ph type="pic" idx="2"/>
          </p:nvPr>
        </p:nvPicPr>
        <p:blipFill rotWithShape="1">
          <a:blip r:embed="rId3">
            <a:alphaModFix/>
          </a:blip>
          <a:srcRect l="1423" t="13218" r="1762" b="38128"/>
          <a:stretch/>
        </p:blipFill>
        <p:spPr>
          <a:xfrm>
            <a:off x="6454473" y="1343849"/>
            <a:ext cx="3685308" cy="4063504"/>
          </a:xfrm>
          <a:prstGeom prst="rect">
            <a:avLst/>
          </a:prstGeom>
          <a:solidFill>
            <a:schemeClr val="lt1"/>
          </a:solidFill>
          <a:ln>
            <a:noFill/>
          </a:ln>
        </p:spPr>
      </p:pic>
      <p:sp>
        <p:nvSpPr>
          <p:cNvPr id="134" name="Google Shape;134;g30ccb334bf1_0_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
        <p:nvSpPr>
          <p:cNvPr id="135" name="Google Shape;135;g30ccb334bf1_0_6"/>
          <p:cNvSpPr txBox="1">
            <a:spLocks noGrp="1"/>
          </p:cNvSpPr>
          <p:nvPr>
            <p:ph type="body" idx="1"/>
          </p:nvPr>
        </p:nvSpPr>
        <p:spPr>
          <a:xfrm>
            <a:off x="1243316" y="1343849"/>
            <a:ext cx="4494300" cy="638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2"/>
              </a:buClr>
              <a:buSzPts val="4000"/>
              <a:buNone/>
            </a:pPr>
            <a:r>
              <a:rPr lang="en-GB"/>
              <a:t>Phil Austin</a:t>
            </a:r>
            <a:endParaRPr/>
          </a:p>
        </p:txBody>
      </p:sp>
      <p:sp>
        <p:nvSpPr>
          <p:cNvPr id="136" name="Google Shape;136;g30ccb334bf1_0_6"/>
          <p:cNvSpPr txBox="1">
            <a:spLocks noGrp="1"/>
          </p:cNvSpPr>
          <p:nvPr>
            <p:ph type="body" idx="3"/>
          </p:nvPr>
        </p:nvSpPr>
        <p:spPr>
          <a:xfrm>
            <a:off x="1243315" y="1982652"/>
            <a:ext cx="4494300" cy="42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2"/>
              </a:buClr>
              <a:buSzPts val="2000"/>
              <a:buNone/>
            </a:pPr>
            <a:r>
              <a:rPr lang="en-GB"/>
              <a:t>Senior Consultant</a:t>
            </a:r>
            <a:endParaRPr/>
          </a:p>
        </p:txBody>
      </p:sp>
      <p:pic>
        <p:nvPicPr>
          <p:cNvPr id="137" name="Google Shape;137;g30ccb334bf1_0_6" descr="Imagen que contiene Texto&#10;&#10;Descripción generada automáticamente"/>
          <p:cNvPicPr preferRelativeResize="0"/>
          <p:nvPr/>
        </p:nvPicPr>
        <p:blipFill rotWithShape="1">
          <a:blip r:embed="rId4">
            <a:alphaModFix/>
          </a:blip>
          <a:srcRect/>
          <a:stretch/>
        </p:blipFill>
        <p:spPr>
          <a:xfrm>
            <a:off x="1243315" y="2710441"/>
            <a:ext cx="4063505" cy="1078074"/>
          </a:xfrm>
          <a:prstGeom prst="rect">
            <a:avLst/>
          </a:prstGeom>
          <a:noFill/>
          <a:ln>
            <a:noFill/>
          </a:ln>
        </p:spPr>
      </p:pic>
      <p:sp>
        <p:nvSpPr>
          <p:cNvPr id="138" name="Google Shape;138;g30ccb334bf1_0_6"/>
          <p:cNvSpPr txBox="1"/>
          <p:nvPr/>
        </p:nvSpPr>
        <p:spPr>
          <a:xfrm>
            <a:off x="1243315" y="4087679"/>
            <a:ext cx="4494300" cy="428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2800"/>
              <a:buFont typeface="Arial"/>
              <a:buNone/>
            </a:pPr>
            <a:r>
              <a:rPr lang="en-GB" sz="2800">
                <a:solidFill>
                  <a:schemeClr val="lt2"/>
                </a:solidFill>
                <a:latin typeface="Arial"/>
                <a:ea typeface="Arial"/>
                <a:cs typeface="Arial"/>
                <a:sym typeface="Arial"/>
              </a:rPr>
              <a:t>Data &amp; AI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30ccb334bf1_0_3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76" name="Google Shape;476;g30ccb334bf1_0_35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228600" lvl="0" indent="-228600" algn="l" rtl="0">
              <a:lnSpc>
                <a:spcPct val="90000"/>
              </a:lnSpc>
              <a:spcBef>
                <a:spcPts val="1000"/>
              </a:spcBef>
              <a:spcAft>
                <a:spcPts val="0"/>
              </a:spcAft>
              <a:buClr>
                <a:schemeClr val="dk1"/>
              </a:buClr>
              <a:buSzPts val="2800"/>
              <a:buChar char="•"/>
            </a:pPr>
            <a:r>
              <a:rPr lang="en-GB"/>
              <a:t>Create virtual environment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30ccb334bf1_0_36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Pre-requisites</a:t>
            </a:r>
            <a:endParaRPr/>
          </a:p>
        </p:txBody>
      </p:sp>
      <p:sp>
        <p:nvSpPr>
          <p:cNvPr id="482" name="Google Shape;482;g30ccb334bf1_0_36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Install Java v17</a:t>
            </a:r>
            <a:endParaRPr/>
          </a:p>
          <a:p>
            <a:pPr marL="228600" lvl="0" indent="-228600" algn="l" rtl="0">
              <a:lnSpc>
                <a:spcPct val="90000"/>
              </a:lnSpc>
              <a:spcBef>
                <a:spcPts val="1000"/>
              </a:spcBef>
              <a:spcAft>
                <a:spcPts val="0"/>
              </a:spcAft>
              <a:buClr>
                <a:schemeClr val="dk1"/>
              </a:buClr>
              <a:buSzPts val="2800"/>
              <a:buChar char="•"/>
            </a:pPr>
            <a:r>
              <a:rPr lang="en-GB"/>
              <a:t>Set paths in environment variables</a:t>
            </a:r>
            <a:endParaRPr/>
          </a:p>
          <a:p>
            <a:pPr marL="685800" lvl="1" indent="-228600" algn="l" rtl="0">
              <a:lnSpc>
                <a:spcPct val="90000"/>
              </a:lnSpc>
              <a:spcBef>
                <a:spcPts val="500"/>
              </a:spcBef>
              <a:spcAft>
                <a:spcPts val="0"/>
              </a:spcAft>
              <a:buClr>
                <a:schemeClr val="dk1"/>
              </a:buClr>
              <a:buSzPts val="2400"/>
              <a:buChar char="•"/>
            </a:pPr>
            <a:r>
              <a:rPr lang="en-GB"/>
              <a:t>JAVA_HOME</a:t>
            </a:r>
            <a:endParaRPr/>
          </a:p>
          <a:p>
            <a:pPr marL="685800" lvl="1" indent="-228600" algn="l" rtl="0">
              <a:lnSpc>
                <a:spcPct val="90000"/>
              </a:lnSpc>
              <a:spcBef>
                <a:spcPts val="500"/>
              </a:spcBef>
              <a:spcAft>
                <a:spcPts val="0"/>
              </a:spcAft>
              <a:buClr>
                <a:schemeClr val="dk1"/>
              </a:buClr>
              <a:buSzPts val="2400"/>
              <a:buChar char="•"/>
            </a:pPr>
            <a:r>
              <a:rPr lang="en-GB"/>
              <a:t>PATH</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Install Apache Spark v3.5.3</a:t>
            </a:r>
            <a:endParaRPr/>
          </a:p>
          <a:p>
            <a:pPr marL="228600" lvl="0" indent="-228600" algn="l" rtl="0">
              <a:lnSpc>
                <a:spcPct val="90000"/>
              </a:lnSpc>
              <a:spcBef>
                <a:spcPts val="1000"/>
              </a:spcBef>
              <a:spcAft>
                <a:spcPts val="0"/>
              </a:spcAft>
              <a:buClr>
                <a:schemeClr val="dk1"/>
              </a:buClr>
              <a:buSzPts val="2800"/>
              <a:buChar char="•"/>
            </a:pPr>
            <a:r>
              <a:rPr lang="en-GB"/>
              <a:t>Install winutils.exe</a:t>
            </a:r>
            <a:endParaRPr/>
          </a:p>
          <a:p>
            <a:pPr marL="228600" lvl="0" indent="-228600" algn="l" rtl="0">
              <a:lnSpc>
                <a:spcPct val="90000"/>
              </a:lnSpc>
              <a:spcBef>
                <a:spcPts val="1000"/>
              </a:spcBef>
              <a:spcAft>
                <a:spcPts val="0"/>
              </a:spcAft>
              <a:buClr>
                <a:schemeClr val="dk1"/>
              </a:buClr>
              <a:buSzPts val="2800"/>
              <a:buChar char="•"/>
            </a:pPr>
            <a:r>
              <a:rPr lang="en-GB"/>
              <a:t>Create virtual environment</a:t>
            </a:r>
            <a:endParaRPr/>
          </a:p>
          <a:p>
            <a:pPr marL="228600" lvl="0" indent="-228600" algn="l" rtl="0">
              <a:lnSpc>
                <a:spcPct val="90000"/>
              </a:lnSpc>
              <a:spcBef>
                <a:spcPts val="1000"/>
              </a:spcBef>
              <a:spcAft>
                <a:spcPts val="0"/>
              </a:spcAft>
              <a:buClr>
                <a:schemeClr val="dk1"/>
              </a:buClr>
              <a:buSzPts val="2800"/>
              <a:buChar char="•"/>
            </a:pPr>
            <a:r>
              <a:rPr lang="en-GB"/>
              <a:t>Instructions: </a:t>
            </a:r>
            <a:r>
              <a:rPr lang="en-GB">
                <a:solidFill>
                  <a:schemeClr val="hlink"/>
                </a:solidFill>
                <a:uFill>
                  <a:noFill/>
                </a:uFill>
                <a:hlinkClick r:id="rId3"/>
              </a:rPr>
              <a:t>https://sparkbyexamples.com/pyspark-tutorial/</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30ccb334bf1_0_36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89" name="Google Shape;489;g30ccb334bf1_0_36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30ccb334bf1_0_3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PySpark Demo</a:t>
            </a:r>
            <a:endParaRPr/>
          </a:p>
        </p:txBody>
      </p:sp>
      <p:sp>
        <p:nvSpPr>
          <p:cNvPr id="496" name="Google Shape;496;g30ccb334bf1_0_37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Uses VS Code</a:t>
            </a:r>
            <a:endParaRPr/>
          </a:p>
          <a:p>
            <a:pPr marL="228600" lvl="0" indent="-228600" algn="l" rtl="0">
              <a:lnSpc>
                <a:spcPct val="90000"/>
              </a:lnSpc>
              <a:spcBef>
                <a:spcPts val="1000"/>
              </a:spcBef>
              <a:spcAft>
                <a:spcPts val="0"/>
              </a:spcAft>
              <a:buClr>
                <a:schemeClr val="dk1"/>
              </a:buClr>
              <a:buSzPts val="2800"/>
              <a:buChar char="•"/>
            </a:pPr>
            <a:r>
              <a:rPr lang="en-GB"/>
              <a:t>Needs Jupyter package installed</a:t>
            </a:r>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conda install jupyter</a:t>
            </a:r>
            <a:endParaRPr>
              <a:latin typeface="Consolas"/>
              <a:ea typeface="Consolas"/>
              <a:cs typeface="Consolas"/>
              <a:sym typeface="Consolas"/>
            </a:endParaRPr>
          </a:p>
          <a:p>
            <a:pPr marL="457200" lvl="1" indent="0" algn="l" rtl="0">
              <a:lnSpc>
                <a:spcPct val="90000"/>
              </a:lnSpc>
              <a:spcBef>
                <a:spcPts val="500"/>
              </a:spcBef>
              <a:spcAft>
                <a:spcPts val="0"/>
              </a:spcAft>
              <a:buClr>
                <a:schemeClr val="dk1"/>
              </a:buClr>
              <a:buSzPts val="2400"/>
              <a:buNone/>
            </a:pPr>
            <a:r>
              <a:rPr lang="en-GB">
                <a:latin typeface="Consolas"/>
                <a:ea typeface="Consolas"/>
                <a:cs typeface="Consolas"/>
                <a:sym typeface="Consolas"/>
              </a:rPr>
              <a:t>pip install jupyter</a:t>
            </a:r>
            <a:endParaRPr>
              <a:latin typeface="Consolas"/>
              <a:ea typeface="Consolas"/>
              <a:cs typeface="Consolas"/>
              <a:sym typeface="Consolas"/>
            </a:endParaRPr>
          </a:p>
          <a:p>
            <a:pPr marL="228600" lvl="0" indent="-228600" algn="l" rtl="0">
              <a:lnSpc>
                <a:spcPct val="90000"/>
              </a:lnSpc>
              <a:spcBef>
                <a:spcPts val="1000"/>
              </a:spcBef>
              <a:spcAft>
                <a:spcPts val="0"/>
              </a:spcAft>
              <a:buClr>
                <a:schemeClr val="dk1"/>
              </a:buClr>
              <a:buSzPts val="2800"/>
              <a:buChar char="•"/>
            </a:pPr>
            <a:r>
              <a:rPr lang="en-GB"/>
              <a:t>Jupyter extension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30ccb334bf1_0_697"/>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08" name="Google Shape;508;g30ccb334bf1_0_697"/>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Tools</a:t>
            </a:r>
            <a:endParaRPr b="1"/>
          </a:p>
          <a:p>
            <a:pPr marL="457200" lvl="0" indent="-406400" algn="l" rtl="0">
              <a:spcBef>
                <a:spcPts val="1000"/>
              </a:spcBef>
              <a:spcAft>
                <a:spcPts val="0"/>
              </a:spcAft>
              <a:buSzPts val="2800"/>
              <a:buChar char="•"/>
            </a:pPr>
            <a:r>
              <a:rPr lang="en-GB"/>
              <a:t>VS Code</a:t>
            </a:r>
            <a:endParaRPr/>
          </a:p>
          <a:p>
            <a:pPr marL="457200" lvl="0" indent="-406400" algn="l" rtl="0">
              <a:spcBef>
                <a:spcPts val="0"/>
              </a:spcBef>
              <a:spcAft>
                <a:spcPts val="0"/>
              </a:spcAft>
              <a:buSzPts val="2800"/>
              <a:buChar char="•"/>
            </a:pPr>
            <a:r>
              <a:rPr lang="en-GB"/>
              <a:t>Sql Server Management Studio (SSMS)</a:t>
            </a:r>
            <a:endParaRPr/>
          </a:p>
          <a:p>
            <a:pPr marL="0" lvl="0" indent="0" algn="l" rtl="0">
              <a:spcBef>
                <a:spcPts val="1000"/>
              </a:spcBef>
              <a:spcAft>
                <a:spcPts val="0"/>
              </a:spcAft>
              <a:buNone/>
            </a:pPr>
            <a:r>
              <a:rPr lang="en-GB" b="1"/>
              <a:t>Applications</a:t>
            </a:r>
            <a:endParaRPr b="1"/>
          </a:p>
          <a:p>
            <a:pPr marL="457200" lvl="0" indent="-406400" algn="l" rtl="0">
              <a:spcBef>
                <a:spcPts val="1000"/>
              </a:spcBef>
              <a:spcAft>
                <a:spcPts val="0"/>
              </a:spcAft>
              <a:buSzPts val="2800"/>
              <a:buChar char="•"/>
            </a:pPr>
            <a:r>
              <a:rPr lang="en-GB"/>
              <a:t>Python</a:t>
            </a:r>
            <a:endParaRPr/>
          </a:p>
          <a:p>
            <a:pPr marL="457200" lvl="0" indent="-406400" algn="l" rtl="0">
              <a:spcBef>
                <a:spcPts val="0"/>
              </a:spcBef>
              <a:spcAft>
                <a:spcPts val="0"/>
              </a:spcAft>
              <a:buSzPts val="2800"/>
              <a:buChar char="•"/>
            </a:pPr>
            <a:r>
              <a:rPr lang="en-GB"/>
              <a:t>SQL Server Express</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30ccb334bf1_0_70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Quick-start SQL and Python</a:t>
            </a:r>
            <a:endParaRPr/>
          </a:p>
        </p:txBody>
      </p:sp>
      <p:sp>
        <p:nvSpPr>
          <p:cNvPr id="515" name="Google Shape;515;g30ccb334bf1_0_70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b="1"/>
              <a:t>In SSMS</a:t>
            </a:r>
            <a:endParaRPr b="1"/>
          </a:p>
          <a:p>
            <a:pPr marL="457200" lvl="0" indent="-406400" algn="l" rtl="0">
              <a:spcBef>
                <a:spcPts val="1000"/>
              </a:spcBef>
              <a:spcAft>
                <a:spcPts val="0"/>
              </a:spcAft>
              <a:buSzPts val="2800"/>
              <a:buChar char="•"/>
            </a:pPr>
            <a:r>
              <a:rPr lang="en-GB"/>
              <a:t>Use Microsoft sample Database ‘Adventure Works’</a:t>
            </a:r>
            <a:endParaRPr/>
          </a:p>
          <a:p>
            <a:pPr marL="457200" lvl="0" indent="-406400" algn="l" rtl="0">
              <a:spcBef>
                <a:spcPts val="0"/>
              </a:spcBef>
              <a:spcAft>
                <a:spcPts val="0"/>
              </a:spcAft>
              <a:buSzPts val="2800"/>
              <a:buChar char="•"/>
            </a:pPr>
            <a:r>
              <a:rPr lang="en-GB"/>
              <a:t>Using SQL code to join data tables/create views</a:t>
            </a:r>
            <a:endParaRPr/>
          </a:p>
          <a:p>
            <a:pPr marL="457200" lvl="0" indent="-406400" algn="l" rtl="0">
              <a:spcBef>
                <a:spcPts val="0"/>
              </a:spcBef>
              <a:spcAft>
                <a:spcPts val="0"/>
              </a:spcAft>
              <a:buSzPts val="2800"/>
              <a:buChar char="•"/>
            </a:pPr>
            <a:r>
              <a:rPr lang="en-GB"/>
              <a:t>Using Import/Export Wizard, export a CSV of the views</a:t>
            </a:r>
            <a:endParaRPr/>
          </a:p>
          <a:p>
            <a:pPr marL="0" lvl="0" indent="0" algn="l" rtl="0">
              <a:spcBef>
                <a:spcPts val="1000"/>
              </a:spcBef>
              <a:spcAft>
                <a:spcPts val="0"/>
              </a:spcAft>
              <a:buNone/>
            </a:pPr>
            <a:r>
              <a:rPr lang="en-GB" b="1"/>
              <a:t>In Python via VS Code</a:t>
            </a:r>
            <a:endParaRPr b="1"/>
          </a:p>
          <a:p>
            <a:pPr marL="457200" lvl="0" indent="-406400" algn="l" rtl="0">
              <a:spcBef>
                <a:spcPts val="1000"/>
              </a:spcBef>
              <a:spcAft>
                <a:spcPts val="0"/>
              </a:spcAft>
              <a:buSzPts val="2800"/>
              <a:buChar char="•"/>
            </a:pPr>
            <a:r>
              <a:rPr lang="en-GB"/>
              <a:t>Import CSV</a:t>
            </a:r>
            <a:endParaRPr/>
          </a:p>
          <a:p>
            <a:pPr marL="457200" lvl="0" indent="-406400" algn="l" rtl="0">
              <a:spcBef>
                <a:spcPts val="0"/>
              </a:spcBef>
              <a:spcAft>
                <a:spcPts val="0"/>
              </a:spcAft>
              <a:buSzPts val="2800"/>
              <a:buChar char="•"/>
            </a:pPr>
            <a:r>
              <a:rPr lang="en-GB"/>
              <a:t>Plot a chart using Plotly</a:t>
            </a:r>
            <a:endParaRPr/>
          </a:p>
          <a:p>
            <a:pPr marL="457200" lvl="0" indent="-406400" algn="l" rtl="0">
              <a:spcBef>
                <a:spcPts val="0"/>
              </a:spcBef>
              <a:spcAft>
                <a:spcPts val="0"/>
              </a:spcAft>
              <a:buSzPts val="2800"/>
              <a:buChar char="•"/>
            </a:pPr>
            <a:r>
              <a:rPr lang="en-GB"/>
              <a:t>Load CSV using Pandas, and plot a chart with Plotly</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30ccb334bf1_0_38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Follow-up Resources</a:t>
            </a:r>
            <a:endParaRPr/>
          </a:p>
        </p:txBody>
      </p:sp>
      <p:sp>
        <p:nvSpPr>
          <p:cNvPr id="521" name="Google Shape;521;g30ccb334bf1_0_38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1800"/>
              <a:buChar char="•"/>
            </a:pPr>
            <a:r>
              <a:rPr lang="en-GB" sz="1800"/>
              <a:t>Microsoft Learn: </a:t>
            </a:r>
            <a:r>
              <a:rPr lang="en-GB" sz="1800">
                <a:solidFill>
                  <a:schemeClr val="hlink"/>
                </a:solidFill>
                <a:uFill>
                  <a:noFill/>
                </a:uFill>
                <a:hlinkClick r:id="rId3"/>
              </a:rPr>
              <a:t>https://learn.microsoft.com/en-us/training/career-paths/data-engineer</a:t>
            </a:r>
            <a:endParaRPr sz="1800"/>
          </a:p>
          <a:p>
            <a:pPr marL="228600" lvl="0" indent="-228600" algn="l" rtl="0">
              <a:lnSpc>
                <a:spcPct val="90000"/>
              </a:lnSpc>
              <a:spcBef>
                <a:spcPts val="1000"/>
              </a:spcBef>
              <a:spcAft>
                <a:spcPts val="0"/>
              </a:spcAft>
              <a:buClr>
                <a:schemeClr val="dk1"/>
              </a:buClr>
              <a:buSzPts val="1800"/>
              <a:buChar char="•"/>
            </a:pPr>
            <a:r>
              <a:rPr lang="en-GB" sz="1800"/>
              <a:t>PySpark instructions: </a:t>
            </a:r>
            <a:r>
              <a:rPr lang="en-GB" sz="1800">
                <a:solidFill>
                  <a:schemeClr val="hlink"/>
                </a:solidFill>
                <a:uFill>
                  <a:noFill/>
                </a:uFill>
                <a:hlinkClick r:id="rId4"/>
              </a:rPr>
              <a:t>https://sparkbyexamples.com/pyspark-tutorial/</a:t>
            </a:r>
            <a:endParaRPr sz="1800"/>
          </a:p>
          <a:p>
            <a:pPr marL="228600" lvl="0" indent="-228600" algn="l" rtl="0">
              <a:lnSpc>
                <a:spcPct val="90000"/>
              </a:lnSpc>
              <a:spcBef>
                <a:spcPts val="1000"/>
              </a:spcBef>
              <a:spcAft>
                <a:spcPts val="0"/>
              </a:spcAft>
              <a:buClr>
                <a:schemeClr val="dk1"/>
              </a:buClr>
              <a:buSzPts val="1800"/>
              <a:buChar char="•"/>
            </a:pPr>
            <a:r>
              <a:rPr lang="en-GB" sz="1800"/>
              <a:t>Kimball: </a:t>
            </a:r>
            <a:r>
              <a:rPr lang="en-GB" sz="1800">
                <a:solidFill>
                  <a:schemeClr val="hlink"/>
                </a:solidFill>
                <a:uFill>
                  <a:noFill/>
                </a:uFill>
                <a:hlinkClick r:id="rId5"/>
              </a:rPr>
              <a:t>https://www.kimballgroup.com/</a:t>
            </a:r>
            <a:endParaRPr sz="1800"/>
          </a:p>
          <a:p>
            <a:pPr marL="228600" lvl="0" indent="-11430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en-GB" sz="1800"/>
              <a:t>Downloads</a:t>
            </a:r>
            <a:endParaRPr/>
          </a:p>
          <a:p>
            <a:pPr marL="228600" lvl="0" indent="-228600" algn="l" rtl="0">
              <a:lnSpc>
                <a:spcPct val="90000"/>
              </a:lnSpc>
              <a:spcBef>
                <a:spcPts val="1000"/>
              </a:spcBef>
              <a:spcAft>
                <a:spcPts val="0"/>
              </a:spcAft>
              <a:buClr>
                <a:schemeClr val="dk1"/>
              </a:buClr>
              <a:buSzPts val="1800"/>
              <a:buChar char="•"/>
            </a:pPr>
            <a:r>
              <a:rPr lang="en-GB" sz="1800"/>
              <a:t>Azure CLI: </a:t>
            </a:r>
            <a:r>
              <a:rPr lang="en-GB" sz="1800">
                <a:solidFill>
                  <a:schemeClr val="hlink"/>
                </a:solidFill>
                <a:uFill>
                  <a:noFill/>
                </a:uFill>
                <a:hlinkClick r:id="rId6"/>
              </a:rPr>
              <a:t>https://learn.microsoft.com/en-us/cli/azure/install-azure-cli</a:t>
            </a:r>
            <a:endParaRPr sz="1800"/>
          </a:p>
          <a:p>
            <a:pPr marL="228600" lvl="0" indent="-228600" algn="l" rtl="0">
              <a:lnSpc>
                <a:spcPct val="90000"/>
              </a:lnSpc>
              <a:spcBef>
                <a:spcPts val="1000"/>
              </a:spcBef>
              <a:spcAft>
                <a:spcPts val="0"/>
              </a:spcAft>
              <a:buClr>
                <a:schemeClr val="dk1"/>
              </a:buClr>
              <a:buSzPts val="1800"/>
              <a:buChar char="•"/>
            </a:pPr>
            <a:r>
              <a:rPr lang="en-GB" sz="1800"/>
              <a:t>VS Code: </a:t>
            </a:r>
            <a:r>
              <a:rPr lang="en-GB" sz="1800">
                <a:solidFill>
                  <a:schemeClr val="hlink"/>
                </a:solidFill>
                <a:uFill>
                  <a:noFill/>
                </a:uFill>
                <a:hlinkClick r:id="rId7"/>
              </a:rPr>
              <a:t>https://code.visualstudio.com/</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Java: </a:t>
            </a:r>
            <a:r>
              <a:rPr lang="en-GB" sz="1800">
                <a:solidFill>
                  <a:schemeClr val="hlink"/>
                </a:solidFill>
                <a:uFill>
                  <a:noFill/>
                </a:uFill>
                <a:hlinkClick r:id="rId8"/>
              </a:rPr>
              <a:t>https://www.java.com/download/ie_manual.jsp</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Apache Spark: </a:t>
            </a:r>
            <a:r>
              <a:rPr lang="en-GB" sz="1800">
                <a:solidFill>
                  <a:schemeClr val="hlink"/>
                </a:solidFill>
                <a:uFill>
                  <a:noFill/>
                </a:uFill>
                <a:hlinkClick r:id="rId9"/>
              </a:rPr>
              <a:t>https://spark.apache.org/downloads.html</a:t>
            </a:r>
            <a:r>
              <a:rPr lang="en-GB" sz="1800"/>
              <a:t> </a:t>
            </a:r>
            <a:endParaRPr/>
          </a:p>
          <a:p>
            <a:pPr marL="228600" lvl="0" indent="-228600" algn="l" rtl="0">
              <a:lnSpc>
                <a:spcPct val="90000"/>
              </a:lnSpc>
              <a:spcBef>
                <a:spcPts val="1000"/>
              </a:spcBef>
              <a:spcAft>
                <a:spcPts val="0"/>
              </a:spcAft>
              <a:buClr>
                <a:schemeClr val="dk1"/>
              </a:buClr>
              <a:buSzPts val="1800"/>
              <a:buChar char="•"/>
            </a:pPr>
            <a:r>
              <a:rPr lang="en-GB" sz="1800"/>
              <a:t>Winutils: </a:t>
            </a:r>
            <a:r>
              <a:rPr lang="en-GB" sz="1800">
                <a:solidFill>
                  <a:schemeClr val="hlink"/>
                </a:solidFill>
                <a:uFill>
                  <a:noFill/>
                </a:uFill>
                <a:hlinkClick r:id="rId10"/>
              </a:rPr>
              <a:t>https://pypi.org/project/WinUtils/</a:t>
            </a:r>
            <a:r>
              <a:rPr lang="en-GB" sz="1800"/>
              <a:t> </a:t>
            </a:r>
            <a:endParaRPr sz="1800"/>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30ca2a6fcdd_1_1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References</a:t>
            </a:r>
            <a:endParaRPr/>
          </a:p>
        </p:txBody>
      </p:sp>
      <p:sp>
        <p:nvSpPr>
          <p:cNvPr id="528" name="Google Shape;528;g30ca2a6fcdd_1_12"/>
          <p:cNvSpPr txBox="1">
            <a:spLocks noGrp="1"/>
          </p:cNvSpPr>
          <p:nvPr>
            <p:ph type="body" idx="1"/>
          </p:nvPr>
        </p:nvSpPr>
        <p:spPr>
          <a:xfrm>
            <a:off x="415600" y="1536625"/>
            <a:ext cx="62604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solidFill>
                  <a:schemeClr val="hlink"/>
                </a:solidFill>
                <a:uFill>
                  <a:noFill/>
                </a:uFill>
                <a:hlinkClick r:id="rId3"/>
              </a:rPr>
              <a:t>https://github.com/phil-a10/Talks</a:t>
            </a:r>
            <a:r>
              <a:rPr lang="en-GB"/>
              <a:t> </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/Data Engineering Using Free Tools</a:t>
            </a:r>
            <a:endParaRPr b="1"/>
          </a:p>
          <a:p>
            <a:pPr marL="0" lvl="0" indent="0" algn="l" rtl="0">
              <a:spcBef>
                <a:spcPts val="1000"/>
              </a:spcBef>
              <a:spcAft>
                <a:spcPts val="0"/>
              </a:spcAft>
              <a:buNone/>
            </a:pPr>
            <a:endParaRPr b="1"/>
          </a:p>
          <a:p>
            <a:pPr marL="457200" lvl="0" indent="-406400" algn="l" rtl="0">
              <a:spcBef>
                <a:spcPts val="1000"/>
              </a:spcBef>
              <a:spcAft>
                <a:spcPts val="0"/>
              </a:spcAft>
              <a:buSzPts val="2800"/>
              <a:buChar char="•"/>
            </a:pPr>
            <a:r>
              <a:rPr lang="en-GB"/>
              <a:t>This deck</a:t>
            </a:r>
            <a:endParaRPr/>
          </a:p>
          <a:p>
            <a:pPr marL="457200" lvl="0" indent="-406400" algn="l" rtl="0">
              <a:spcBef>
                <a:spcPts val="0"/>
              </a:spcBef>
              <a:spcAft>
                <a:spcPts val="0"/>
              </a:spcAft>
              <a:buSzPts val="2800"/>
              <a:buChar char="•"/>
            </a:pPr>
            <a:r>
              <a:rPr lang="en-GB"/>
              <a:t>Quick-start instructions</a:t>
            </a:r>
            <a:endParaRPr/>
          </a:p>
          <a:p>
            <a:pPr marL="457200" lvl="0" indent="-406400" algn="l" rtl="0">
              <a:spcBef>
                <a:spcPts val="0"/>
              </a:spcBef>
              <a:spcAft>
                <a:spcPts val="0"/>
              </a:spcAft>
              <a:buSzPts val="2800"/>
              <a:buChar char="•"/>
            </a:pPr>
            <a:r>
              <a:rPr lang="en-GB"/>
              <a:t>Supporting files</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529" name="Google Shape;529;g30ca2a6fcdd_1_12"/>
          <p:cNvPicPr preferRelativeResize="0"/>
          <p:nvPr/>
        </p:nvPicPr>
        <p:blipFill>
          <a:blip r:embed="rId4">
            <a:alphaModFix/>
          </a:blip>
          <a:stretch>
            <a:fillRect/>
          </a:stretch>
        </p:blipFill>
        <p:spPr>
          <a:xfrm>
            <a:off x="6828400" y="1509267"/>
            <a:ext cx="4286250" cy="42862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30ccb334bf1_0_388"/>
          <p:cNvSpPr txBox="1">
            <a:spLocks noGrp="1"/>
          </p:cNvSpPr>
          <p:nvPr>
            <p:ph type="title"/>
          </p:nvPr>
        </p:nvSpPr>
        <p:spPr>
          <a:xfrm>
            <a:off x="838200" y="365125"/>
            <a:ext cx="10439400" cy="594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8800"/>
              <a:buFont typeface="Play"/>
              <a:buNone/>
            </a:pPr>
            <a:r>
              <a:rPr lang="en-GB" sz="8800"/>
              <a:t>END</a:t>
            </a:r>
            <a:endParaRPr sz="8800"/>
          </a:p>
          <a:p>
            <a:pPr marL="0" lvl="0" indent="0" algn="ctr" rtl="0">
              <a:lnSpc>
                <a:spcPct val="90000"/>
              </a:lnSpc>
              <a:spcBef>
                <a:spcPts val="0"/>
              </a:spcBef>
              <a:spcAft>
                <a:spcPts val="0"/>
              </a:spcAft>
              <a:buClr>
                <a:schemeClr val="dk1"/>
              </a:buClr>
              <a:buSzPts val="8800"/>
              <a:buFont typeface="Play"/>
              <a:buNone/>
            </a:pPr>
            <a:r>
              <a:rPr lang="en-GB" sz="2400"/>
              <a:t>(Slides cut from in-person talk follow…)</a:t>
            </a:r>
            <a:endParaRPr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30ccb334bf1_0_3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0" name="Google Shape;540;g30ccb334bf1_0_392"/>
          <p:cNvPicPr preferRelativeResize="0"/>
          <p:nvPr/>
        </p:nvPicPr>
        <p:blipFill rotWithShape="1">
          <a:blip r:embed="rId3">
            <a:alphaModFix/>
          </a:blip>
          <a:srcRect/>
          <a:stretch/>
        </p:blipFill>
        <p:spPr>
          <a:xfrm>
            <a:off x="2352152" y="2338235"/>
            <a:ext cx="7487695" cy="21815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0ca2a6fcdd_0_9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Dom Winsor</a:t>
            </a:r>
            <a:endParaRPr/>
          </a:p>
        </p:txBody>
      </p:sp>
      <p:sp>
        <p:nvSpPr>
          <p:cNvPr id="145" name="Google Shape;145;g30ca2a6fcdd_0_9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a:t>Career includes tech design, development, management &amp; support roles ranging from Data Engineering to Front-End Web Solutions. Currently a…</a:t>
            </a:r>
            <a:endParaRPr/>
          </a:p>
          <a:p>
            <a:pPr marL="0" lvl="0" indent="0" algn="l" rtl="0">
              <a:spcBef>
                <a:spcPts val="1000"/>
              </a:spcBef>
              <a:spcAft>
                <a:spcPts val="0"/>
              </a:spcAft>
              <a:buNone/>
            </a:pPr>
            <a:endParaRPr b="1"/>
          </a:p>
          <a:p>
            <a:pPr marL="0" lvl="0" indent="0" algn="l" rtl="0">
              <a:spcBef>
                <a:spcPts val="1000"/>
              </a:spcBef>
              <a:spcAft>
                <a:spcPts val="0"/>
              </a:spcAft>
              <a:buNone/>
            </a:pPr>
            <a:r>
              <a:rPr lang="en-GB" b="1"/>
              <a:t>Product Manager</a:t>
            </a:r>
            <a:endParaRPr b="1"/>
          </a:p>
          <a:p>
            <a:pPr marL="0" lvl="0" indent="0" algn="l" rtl="0">
              <a:spcBef>
                <a:spcPts val="1000"/>
              </a:spcBef>
              <a:spcAft>
                <a:spcPts val="0"/>
              </a:spcAft>
              <a:buNone/>
            </a:pPr>
            <a:r>
              <a:rPr lang="en-GB"/>
              <a:t>Working for the UK Civil Service, on Data Integration Platforms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30ccb334bf1_0_39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46" name="Google Shape;546;g30ccb334bf1_0_397"/>
          <p:cNvPicPr preferRelativeResize="0"/>
          <p:nvPr/>
        </p:nvPicPr>
        <p:blipFill rotWithShape="1">
          <a:blip r:embed="rId3">
            <a:alphaModFix/>
          </a:blip>
          <a:srcRect/>
          <a:stretch/>
        </p:blipFill>
        <p:spPr>
          <a:xfrm>
            <a:off x="952016" y="2142457"/>
            <a:ext cx="6935168" cy="362000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pic>
        <p:nvPicPr>
          <p:cNvPr id="551" name="Google Shape;551;g30ccb334bf1_0_402"/>
          <p:cNvPicPr preferRelativeResize="0"/>
          <p:nvPr/>
        </p:nvPicPr>
        <p:blipFill rotWithShape="1">
          <a:blip r:embed="rId3">
            <a:alphaModFix/>
          </a:blip>
          <a:srcRect/>
          <a:stretch/>
        </p:blipFill>
        <p:spPr>
          <a:xfrm>
            <a:off x="3300022" y="2147708"/>
            <a:ext cx="5591956" cy="2562583"/>
          </a:xfrm>
          <a:prstGeom prst="rect">
            <a:avLst/>
          </a:prstGeom>
          <a:noFill/>
          <a:ln>
            <a:noFill/>
          </a:ln>
        </p:spPr>
      </p:pic>
      <p:sp>
        <p:nvSpPr>
          <p:cNvPr id="552" name="Google Shape;552;g30ccb334bf1_0_4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g30ccb334bf1_0_40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59" name="Google Shape;559;g30ccb334bf1_0_407"/>
          <p:cNvPicPr preferRelativeResize="0"/>
          <p:nvPr/>
        </p:nvPicPr>
        <p:blipFill rotWithShape="1">
          <a:blip r:embed="rId3">
            <a:alphaModFix/>
          </a:blip>
          <a:srcRect t="46518"/>
          <a:stretch/>
        </p:blipFill>
        <p:spPr>
          <a:xfrm>
            <a:off x="6538919" y="1821836"/>
            <a:ext cx="5957086" cy="4044586"/>
          </a:xfrm>
          <a:prstGeom prst="rect">
            <a:avLst/>
          </a:prstGeom>
          <a:noFill/>
          <a:ln>
            <a:noFill/>
          </a:ln>
        </p:spPr>
      </p:pic>
      <p:pic>
        <p:nvPicPr>
          <p:cNvPr id="560" name="Google Shape;560;g30ccb334bf1_0_407"/>
          <p:cNvPicPr preferRelativeResize="0"/>
          <p:nvPr/>
        </p:nvPicPr>
        <p:blipFill rotWithShape="1">
          <a:blip r:embed="rId3">
            <a:alphaModFix/>
          </a:blip>
          <a:srcRect l="-400" t="-636" r="399" b="53822"/>
          <a:stretch/>
        </p:blipFill>
        <p:spPr>
          <a:xfrm>
            <a:off x="228869" y="1918691"/>
            <a:ext cx="6048465" cy="359453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g30ccb334bf1_0_4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pic>
        <p:nvPicPr>
          <p:cNvPr id="567" name="Google Shape;567;g30ccb334bf1_0_414"/>
          <p:cNvPicPr preferRelativeResize="0"/>
          <p:nvPr/>
        </p:nvPicPr>
        <p:blipFill rotWithShape="1">
          <a:blip r:embed="rId3">
            <a:alphaModFix/>
          </a:blip>
          <a:srcRect t="46369"/>
          <a:stretch/>
        </p:blipFill>
        <p:spPr>
          <a:xfrm>
            <a:off x="6869314" y="1690688"/>
            <a:ext cx="5859347" cy="3677947"/>
          </a:xfrm>
          <a:prstGeom prst="rect">
            <a:avLst/>
          </a:prstGeom>
          <a:noFill/>
          <a:ln>
            <a:noFill/>
          </a:ln>
        </p:spPr>
      </p:pic>
      <p:pic>
        <p:nvPicPr>
          <p:cNvPr id="568" name="Google Shape;568;g30ccb334bf1_0_414"/>
          <p:cNvPicPr preferRelativeResize="0"/>
          <p:nvPr/>
        </p:nvPicPr>
        <p:blipFill rotWithShape="1">
          <a:blip r:embed="rId3">
            <a:alphaModFix/>
          </a:blip>
          <a:srcRect b="52512"/>
          <a:stretch/>
        </p:blipFill>
        <p:spPr>
          <a:xfrm>
            <a:off x="320906" y="2222500"/>
            <a:ext cx="5859347" cy="325675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g30ccb334bf1_0_4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SQL database</a:t>
            </a:r>
            <a:endParaRPr/>
          </a:p>
        </p:txBody>
      </p:sp>
      <p:sp>
        <p:nvSpPr>
          <p:cNvPr id="574" name="Google Shape;574;g30ccb334bf1_0_421"/>
          <p:cNvSpPr txBox="1">
            <a:spLocks noGrp="1"/>
          </p:cNvSpPr>
          <p:nvPr>
            <p:ph type="body" idx="1"/>
          </p:nvPr>
        </p:nvSpPr>
        <p:spPr>
          <a:xfrm>
            <a:off x="838199" y="1461190"/>
            <a:ext cx="10515600" cy="1209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Add sample data</a:t>
            </a:r>
            <a:endParaRPr/>
          </a:p>
        </p:txBody>
      </p:sp>
      <p:pic>
        <p:nvPicPr>
          <p:cNvPr id="575" name="Google Shape;575;g30ccb334bf1_0_421"/>
          <p:cNvPicPr preferRelativeResize="0"/>
          <p:nvPr/>
        </p:nvPicPr>
        <p:blipFill rotWithShape="1">
          <a:blip r:embed="rId3">
            <a:alphaModFix/>
          </a:blip>
          <a:srcRect/>
          <a:stretch/>
        </p:blipFill>
        <p:spPr>
          <a:xfrm>
            <a:off x="1604335" y="2206580"/>
            <a:ext cx="8983329" cy="459169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30ccb334bf1_0_427"/>
          <p:cNvSpPr txBox="1">
            <a:spLocks noGrp="1"/>
          </p:cNvSpPr>
          <p:nvPr>
            <p:ph type="title"/>
          </p:nvPr>
        </p:nvSpPr>
        <p:spPr>
          <a:xfrm>
            <a:off x="838200" y="365125"/>
            <a:ext cx="9616200" cy="89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Network setting</a:t>
            </a:r>
            <a:endParaRPr/>
          </a:p>
        </p:txBody>
      </p:sp>
      <p:pic>
        <p:nvPicPr>
          <p:cNvPr id="581" name="Google Shape;581;g30ccb334bf1_0_427"/>
          <p:cNvPicPr preferRelativeResize="0"/>
          <p:nvPr/>
        </p:nvPicPr>
        <p:blipFill rotWithShape="1">
          <a:blip r:embed="rId3">
            <a:alphaModFix/>
          </a:blip>
          <a:srcRect/>
          <a:stretch/>
        </p:blipFill>
        <p:spPr>
          <a:xfrm>
            <a:off x="838200" y="1412082"/>
            <a:ext cx="9405940" cy="521822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g30ccb334bf1_0_4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Resource Group</a:t>
            </a:r>
            <a:endParaRPr/>
          </a:p>
        </p:txBody>
      </p:sp>
      <p:pic>
        <p:nvPicPr>
          <p:cNvPr id="587" name="Google Shape;587;g30ccb334bf1_0_432"/>
          <p:cNvPicPr preferRelativeResize="0"/>
          <p:nvPr/>
        </p:nvPicPr>
        <p:blipFill rotWithShape="1">
          <a:blip r:embed="rId3">
            <a:alphaModFix/>
          </a:blip>
          <a:srcRect/>
          <a:stretch/>
        </p:blipFill>
        <p:spPr>
          <a:xfrm>
            <a:off x="1030619" y="1448555"/>
            <a:ext cx="7603171" cy="387297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30ccb334bf1_0_43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br>
              <a:rPr lang="en-GB"/>
            </a:br>
            <a:r>
              <a:rPr lang="en-GB"/>
              <a:t>Azure CLI Demo</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30ccb334bf1_0_4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sp>
        <p:nvSpPr>
          <p:cNvPr id="598" name="Google Shape;598;g30ccb334bf1_0_4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a:p>
            <a:pPr marL="228600" lvl="0" indent="-228600" algn="l" rtl="0">
              <a:lnSpc>
                <a:spcPct val="90000"/>
              </a:lnSpc>
              <a:spcBef>
                <a:spcPts val="1000"/>
              </a:spcBef>
              <a:spcAft>
                <a:spcPts val="0"/>
              </a:spcAft>
              <a:buClr>
                <a:schemeClr val="dk1"/>
              </a:buClr>
              <a:buSzPts val="2800"/>
              <a:buChar char="•"/>
            </a:pPr>
            <a:r>
              <a:rPr lang="en-GB"/>
              <a:t>Primary service is ADLS Gen 2</a:t>
            </a:r>
            <a:endParaRPr/>
          </a:p>
          <a:p>
            <a:pPr marL="228600" lvl="0" indent="-228600" algn="l" rtl="0">
              <a:lnSpc>
                <a:spcPct val="90000"/>
              </a:lnSpc>
              <a:spcBef>
                <a:spcPts val="1000"/>
              </a:spcBef>
              <a:spcAft>
                <a:spcPts val="0"/>
              </a:spcAft>
              <a:buClr>
                <a:schemeClr val="dk1"/>
              </a:buClr>
              <a:buSzPts val="2800"/>
              <a:buChar char="•"/>
            </a:pPr>
            <a:r>
              <a:rPr lang="en-GB"/>
              <a:t>Primary workload Big Data Analytics</a:t>
            </a:r>
            <a:endParaRPr/>
          </a:p>
          <a:p>
            <a:pPr marL="228600" lvl="0" indent="-228600" algn="l" rtl="0">
              <a:lnSpc>
                <a:spcPct val="90000"/>
              </a:lnSpc>
              <a:spcBef>
                <a:spcPts val="1000"/>
              </a:spcBef>
              <a:spcAft>
                <a:spcPts val="0"/>
              </a:spcAft>
              <a:buClr>
                <a:schemeClr val="dk1"/>
              </a:buClr>
              <a:buSzPts val="2800"/>
              <a:buChar char="•"/>
            </a:pPr>
            <a:r>
              <a:rPr lang="en-GB"/>
              <a:t>Performance: Standard</a:t>
            </a:r>
            <a:endParaRPr/>
          </a:p>
          <a:p>
            <a:pPr marL="228600" lvl="0" indent="-228600" algn="l" rtl="0">
              <a:lnSpc>
                <a:spcPct val="90000"/>
              </a:lnSpc>
              <a:spcBef>
                <a:spcPts val="1000"/>
              </a:spcBef>
              <a:spcAft>
                <a:spcPts val="0"/>
              </a:spcAft>
              <a:buClr>
                <a:schemeClr val="dk1"/>
              </a:buClr>
              <a:buSzPts val="2800"/>
              <a:buChar char="•"/>
            </a:pPr>
            <a:r>
              <a:rPr lang="en-GB"/>
              <a:t>Redundancy: LRS</a:t>
            </a:r>
            <a:endParaRPr/>
          </a:p>
          <a:p>
            <a:pPr marL="228600" lvl="0" indent="-228600" algn="l" rtl="0">
              <a:lnSpc>
                <a:spcPct val="90000"/>
              </a:lnSpc>
              <a:spcBef>
                <a:spcPts val="1000"/>
              </a:spcBef>
              <a:spcAft>
                <a:spcPts val="0"/>
              </a:spcAft>
              <a:buClr>
                <a:schemeClr val="dk1"/>
              </a:buClr>
              <a:buSzPts val="2800"/>
              <a:buChar char="•"/>
            </a:pPr>
            <a:r>
              <a:rPr lang="en-GB"/>
              <a:t>Add container &gt; RAW directory</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g30ccb334bf1_0_446"/>
          <p:cNvPicPr preferRelativeResize="0"/>
          <p:nvPr/>
        </p:nvPicPr>
        <p:blipFill rotWithShape="1">
          <a:blip r:embed="rId3">
            <a:alphaModFix/>
          </a:blip>
          <a:srcRect/>
          <a:stretch/>
        </p:blipFill>
        <p:spPr>
          <a:xfrm>
            <a:off x="804124" y="2390630"/>
            <a:ext cx="10583753" cy="2076740"/>
          </a:xfrm>
          <a:prstGeom prst="rect">
            <a:avLst/>
          </a:prstGeom>
          <a:noFill/>
          <a:ln>
            <a:noFill/>
          </a:ln>
        </p:spPr>
      </p:pic>
      <p:sp>
        <p:nvSpPr>
          <p:cNvPr id="604" name="Google Shape;604;g30ccb334bf1_0_446"/>
          <p:cNvSpPr txBox="1"/>
          <p:nvPr/>
        </p:nvSpPr>
        <p:spPr>
          <a:xfrm>
            <a:off x="804124" y="822325"/>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Play"/>
              <a:buNone/>
            </a:pPr>
            <a:r>
              <a:rPr lang="en-GB" sz="4400">
                <a:solidFill>
                  <a:schemeClr val="dk1"/>
                </a:solidFill>
                <a:latin typeface="Play"/>
                <a:ea typeface="Play"/>
                <a:cs typeface="Play"/>
                <a:sym typeface="Play"/>
              </a:rPr>
              <a:t>Create storage account</a:t>
            </a:r>
            <a:endParaRPr/>
          </a:p>
        </p:txBody>
      </p:sp>
      <p:pic>
        <p:nvPicPr>
          <p:cNvPr id="605" name="Google Shape;605;g30ccb334bf1_0_446"/>
          <p:cNvPicPr preferRelativeResize="0"/>
          <p:nvPr/>
        </p:nvPicPr>
        <p:blipFill rotWithShape="1">
          <a:blip r:embed="rId4">
            <a:alphaModFix/>
          </a:blip>
          <a:srcRect/>
          <a:stretch/>
        </p:blipFill>
        <p:spPr>
          <a:xfrm>
            <a:off x="804124" y="4171874"/>
            <a:ext cx="8202170" cy="107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03d0b7e714_1_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Scope</a:t>
            </a:r>
            <a:endParaRPr/>
          </a:p>
        </p:txBody>
      </p:sp>
      <p:sp>
        <p:nvSpPr>
          <p:cNvPr id="152" name="Google Shape;152;g303d0b7e714_1_0"/>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None/>
            </a:pPr>
            <a:r>
              <a:rPr lang="en-GB" b="1"/>
              <a:t>Supporting tools</a:t>
            </a:r>
            <a:endParaRPr b="1"/>
          </a:p>
          <a:p>
            <a:pPr marL="457200" lvl="0" indent="-366395" algn="l" rtl="0">
              <a:spcBef>
                <a:spcPts val="1000"/>
              </a:spcBef>
              <a:spcAft>
                <a:spcPts val="0"/>
              </a:spcAft>
              <a:buSzPct val="100000"/>
              <a:buChar char="•"/>
            </a:pPr>
            <a:r>
              <a:rPr lang="en-GB"/>
              <a:t>Code editing</a:t>
            </a:r>
            <a:endParaRPr/>
          </a:p>
          <a:p>
            <a:pPr marL="457200" lvl="0" indent="-366395" algn="l" rtl="0">
              <a:spcBef>
                <a:spcPts val="0"/>
              </a:spcBef>
              <a:spcAft>
                <a:spcPts val="0"/>
              </a:spcAft>
              <a:buSzPct val="100000"/>
              <a:buChar char="•"/>
            </a:pPr>
            <a:r>
              <a:rPr lang="en-GB"/>
              <a:t>Database Access</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Cloud overview</a:t>
            </a:r>
            <a:endParaRPr b="1"/>
          </a:p>
          <a:p>
            <a:pPr marL="457200" lvl="0" indent="-366395" algn="l" rtl="0">
              <a:spcBef>
                <a:spcPts val="1000"/>
              </a:spcBef>
              <a:spcAft>
                <a:spcPts val="0"/>
              </a:spcAft>
              <a:buSzPct val="100000"/>
              <a:buChar char="•"/>
            </a:pPr>
            <a:r>
              <a:rPr lang="en-GB"/>
              <a:t>Environment setup pointers</a:t>
            </a:r>
            <a:endParaRPr/>
          </a:p>
          <a:p>
            <a:pPr marL="457200" lvl="0" indent="-366395" algn="l" rtl="0">
              <a:spcBef>
                <a:spcPts val="0"/>
              </a:spcBef>
              <a:spcAft>
                <a:spcPts val="0"/>
              </a:spcAft>
              <a:buSzPct val="100000"/>
              <a:buChar char="•"/>
            </a:pPr>
            <a:r>
              <a:rPr lang="en-GB"/>
              <a:t>Working with some data (acquire, manipulate, present)</a:t>
            </a:r>
            <a:endParaRPr/>
          </a:p>
          <a:p>
            <a:pPr marL="0" lvl="0" indent="0" algn="l" rtl="0">
              <a:spcBef>
                <a:spcPts val="1000"/>
              </a:spcBef>
              <a:spcAft>
                <a:spcPts val="0"/>
              </a:spcAft>
              <a:buNone/>
            </a:pPr>
            <a:endParaRPr/>
          </a:p>
          <a:p>
            <a:pPr marL="0" lvl="0" indent="0" algn="l" rtl="0">
              <a:spcBef>
                <a:spcPts val="1000"/>
              </a:spcBef>
              <a:spcAft>
                <a:spcPts val="0"/>
              </a:spcAft>
              <a:buNone/>
            </a:pPr>
            <a:r>
              <a:rPr lang="en-GB" b="1"/>
              <a:t>Offline</a:t>
            </a:r>
            <a:endParaRPr b="1"/>
          </a:p>
          <a:p>
            <a:pPr marL="457200" lvl="0" indent="-366395" algn="l" rtl="0">
              <a:spcBef>
                <a:spcPts val="1000"/>
              </a:spcBef>
              <a:spcAft>
                <a:spcPts val="0"/>
              </a:spcAft>
              <a:buSzPct val="100000"/>
              <a:buChar char="•"/>
            </a:pPr>
            <a:r>
              <a:rPr lang="en-GB"/>
              <a:t>Running a local database &amp; Python/PySpark environment</a:t>
            </a:r>
            <a:endParaRPr/>
          </a:p>
          <a:p>
            <a:pPr marL="457200" lvl="0" indent="-366395" algn="l" rtl="0">
              <a:spcBef>
                <a:spcPts val="0"/>
              </a:spcBef>
              <a:spcAft>
                <a:spcPts val="0"/>
              </a:spcAft>
              <a:buSzPct val="100000"/>
              <a:buChar char="•"/>
            </a:pPr>
            <a:r>
              <a:rPr lang="en-GB"/>
              <a:t>Working with some data (acquire, manipulate, present)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30ccb334bf1_0_45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1" name="Google Shape;611;g30ccb334bf1_0_452"/>
          <p:cNvPicPr preferRelativeResize="0"/>
          <p:nvPr/>
        </p:nvPicPr>
        <p:blipFill rotWithShape="1">
          <a:blip r:embed="rId3">
            <a:alphaModFix/>
          </a:blip>
          <a:srcRect/>
          <a:stretch/>
        </p:blipFill>
        <p:spPr>
          <a:xfrm>
            <a:off x="838200" y="1961321"/>
            <a:ext cx="6801390" cy="270243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30ccb334bf1_0_4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18" name="Google Shape;618;g30ccb334bf1_0_457"/>
          <p:cNvPicPr preferRelativeResize="0"/>
          <p:nvPr/>
        </p:nvPicPr>
        <p:blipFill rotWithShape="1">
          <a:blip r:embed="rId3">
            <a:alphaModFix/>
          </a:blip>
          <a:srcRect/>
          <a:stretch/>
        </p:blipFill>
        <p:spPr>
          <a:xfrm>
            <a:off x="838200" y="2042237"/>
            <a:ext cx="2959251" cy="3187864"/>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30ccb334bf1_0_4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Azure Data Factory</a:t>
            </a:r>
            <a:endParaRPr/>
          </a:p>
        </p:txBody>
      </p:sp>
      <p:sp>
        <p:nvSpPr>
          <p:cNvPr id="624" name="Google Shape;624;g30ccb334bf1_0_46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Create in same region as RG</a:t>
            </a:r>
            <a:endParaRPr/>
          </a:p>
        </p:txBody>
      </p:sp>
      <p:pic>
        <p:nvPicPr>
          <p:cNvPr id="625" name="Google Shape;625;g30ccb334bf1_0_463"/>
          <p:cNvPicPr preferRelativeResize="0"/>
          <p:nvPr/>
        </p:nvPicPr>
        <p:blipFill rotWithShape="1">
          <a:blip r:embed="rId3">
            <a:alphaModFix/>
          </a:blip>
          <a:srcRect/>
          <a:stretch/>
        </p:blipFill>
        <p:spPr>
          <a:xfrm>
            <a:off x="1780573" y="3105105"/>
            <a:ext cx="8630855" cy="64779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30ccb334bf1_0_4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1" name="Google Shape;631;g30ccb334bf1_0_469"/>
          <p:cNvPicPr preferRelativeResize="0"/>
          <p:nvPr/>
        </p:nvPicPr>
        <p:blipFill rotWithShape="1">
          <a:blip r:embed="rId3">
            <a:alphaModFix/>
          </a:blip>
          <a:srcRect/>
          <a:stretch/>
        </p:blipFill>
        <p:spPr>
          <a:xfrm>
            <a:off x="838200" y="1861257"/>
            <a:ext cx="7687645" cy="313548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g30ccb334bf1_0_47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37" name="Google Shape;637;g30ccb334bf1_0_474"/>
          <p:cNvPicPr preferRelativeResize="0"/>
          <p:nvPr/>
        </p:nvPicPr>
        <p:blipFill rotWithShape="1">
          <a:blip r:embed="rId3">
            <a:alphaModFix/>
          </a:blip>
          <a:srcRect/>
          <a:stretch/>
        </p:blipFill>
        <p:spPr>
          <a:xfrm>
            <a:off x="2197359" y="1549342"/>
            <a:ext cx="7550539" cy="2235315"/>
          </a:xfrm>
          <a:prstGeom prst="rect">
            <a:avLst/>
          </a:prstGeom>
          <a:noFill/>
          <a:ln>
            <a:noFill/>
          </a:ln>
        </p:spPr>
      </p:pic>
      <p:pic>
        <p:nvPicPr>
          <p:cNvPr id="638" name="Google Shape;638;g30ccb334bf1_0_474"/>
          <p:cNvPicPr preferRelativeResize="0"/>
          <p:nvPr/>
        </p:nvPicPr>
        <p:blipFill rotWithShape="1">
          <a:blip r:embed="rId4">
            <a:alphaModFix/>
          </a:blip>
          <a:srcRect/>
          <a:stretch/>
        </p:blipFill>
        <p:spPr>
          <a:xfrm>
            <a:off x="2197359" y="4302102"/>
            <a:ext cx="2921150" cy="895396"/>
          </a:xfrm>
          <a:prstGeom prst="rect">
            <a:avLst/>
          </a:prstGeom>
          <a:noFill/>
          <a:ln>
            <a:noFill/>
          </a:ln>
        </p:spPr>
      </p:pic>
      <p:pic>
        <p:nvPicPr>
          <p:cNvPr id="639" name="Google Shape;639;g30ccb334bf1_0_474"/>
          <p:cNvPicPr preferRelativeResize="0"/>
          <p:nvPr/>
        </p:nvPicPr>
        <p:blipFill rotWithShape="1">
          <a:blip r:embed="rId5">
            <a:alphaModFix/>
          </a:blip>
          <a:srcRect/>
          <a:stretch/>
        </p:blipFill>
        <p:spPr>
          <a:xfrm>
            <a:off x="2197359" y="5714943"/>
            <a:ext cx="2254366" cy="806491"/>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30ccb334bf1_0_48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Data &amp; Databases</a:t>
            </a:r>
            <a:endParaRPr/>
          </a:p>
        </p:txBody>
      </p:sp>
      <p:sp>
        <p:nvSpPr>
          <p:cNvPr id="645" name="Google Shape;645;g30ccb334bf1_0_48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Concepts to Learn: Data types, databases (SQL and NoSQL), data structures.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Tools/Resources:</a:t>
            </a:r>
            <a:endParaRPr/>
          </a:p>
          <a:p>
            <a:pPr marL="228600" lvl="0" indent="-228600" algn="l" rtl="0">
              <a:lnSpc>
                <a:spcPct val="90000"/>
              </a:lnSpc>
              <a:spcBef>
                <a:spcPts val="1000"/>
              </a:spcBef>
              <a:spcAft>
                <a:spcPts val="0"/>
              </a:spcAft>
              <a:buClr>
                <a:schemeClr val="dk1"/>
              </a:buClr>
              <a:buSzPts val="2800"/>
              <a:buChar char="•"/>
            </a:pPr>
            <a:r>
              <a:rPr lang="en-GB"/>
              <a:t>Azure SQL Database - free tier available</a:t>
            </a:r>
            <a:endParaRPr/>
          </a:p>
          <a:p>
            <a:pPr marL="228600" lvl="0" indent="-228600" algn="l" rtl="0">
              <a:lnSpc>
                <a:spcPct val="90000"/>
              </a:lnSpc>
              <a:spcBef>
                <a:spcPts val="1000"/>
              </a:spcBef>
              <a:spcAft>
                <a:spcPts val="0"/>
              </a:spcAft>
              <a:buClr>
                <a:schemeClr val="dk1"/>
              </a:buClr>
              <a:buSzPts val="2800"/>
              <a:buChar char="•"/>
            </a:pPr>
            <a:r>
              <a:rPr lang="en-GB"/>
              <a:t>Cosmos DB: Explore NoSQL databases with a limited free tier on Azure.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30ccb334bf1_0_4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51" name="Google Shape;651;g30ccb334bf1_0_486"/>
          <p:cNvPicPr preferRelativeResize="0"/>
          <p:nvPr/>
        </p:nvPicPr>
        <p:blipFill rotWithShape="1">
          <a:blip r:embed="rId3">
            <a:alphaModFix/>
          </a:blip>
          <a:srcRect/>
          <a:stretch/>
        </p:blipFill>
        <p:spPr>
          <a:xfrm>
            <a:off x="838200" y="1906776"/>
            <a:ext cx="9935962" cy="4210638"/>
          </a:xfrm>
          <a:prstGeom prst="rect">
            <a:avLst/>
          </a:prstGeom>
          <a:noFill/>
          <a:ln>
            <a:noFill/>
          </a:ln>
        </p:spPr>
      </p:pic>
      <p:sp>
        <p:nvSpPr>
          <p:cNvPr id="652" name="Google Shape;652;g30ccb334bf1_0_486"/>
          <p:cNvSpPr/>
          <p:nvPr/>
        </p:nvSpPr>
        <p:spPr>
          <a:xfrm>
            <a:off x="838200" y="3790950"/>
            <a:ext cx="6851700" cy="11112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30ccb334bf1_0_49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SQL Express!</a:t>
            </a:r>
            <a:endParaRPr/>
          </a:p>
        </p:txBody>
      </p:sp>
      <p:pic>
        <p:nvPicPr>
          <p:cNvPr id="658" name="Google Shape;658;g30ccb334bf1_0_492"/>
          <p:cNvPicPr preferRelativeResize="0"/>
          <p:nvPr/>
        </p:nvPicPr>
        <p:blipFill rotWithShape="1">
          <a:blip r:embed="rId3">
            <a:alphaModFix/>
          </a:blip>
          <a:srcRect/>
          <a:stretch/>
        </p:blipFill>
        <p:spPr>
          <a:xfrm>
            <a:off x="838200" y="2620727"/>
            <a:ext cx="7525138" cy="2076557"/>
          </a:xfrm>
          <a:prstGeom prst="rect">
            <a:avLst/>
          </a:prstGeom>
          <a:noFill/>
          <a:ln>
            <a:noFill/>
          </a:ln>
        </p:spPr>
      </p:pic>
      <p:sp>
        <p:nvSpPr>
          <p:cNvPr id="659" name="Google Shape;659;g30ccb334bf1_0_492"/>
          <p:cNvSpPr txBox="1"/>
          <p:nvPr/>
        </p:nvSpPr>
        <p:spPr>
          <a:xfrm>
            <a:off x="838200" y="1791385"/>
            <a:ext cx="929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https://www.microsoft.com/en-us/download/details.aspx?id=104781&amp;lc=1033</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30ccb334bf1_0_49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65" name="Google Shape;665;g30ccb334bf1_0_498"/>
          <p:cNvPicPr preferRelativeResize="0"/>
          <p:nvPr/>
        </p:nvPicPr>
        <p:blipFill rotWithShape="1">
          <a:blip r:embed="rId3">
            <a:alphaModFix/>
          </a:blip>
          <a:srcRect/>
          <a:stretch/>
        </p:blipFill>
        <p:spPr>
          <a:xfrm>
            <a:off x="3685605" y="1366482"/>
            <a:ext cx="4559533" cy="501040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30ccb334bf1_0_50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sp>
        <p:nvSpPr>
          <p:cNvPr id="671" name="Google Shape;671;g30ccb334bf1_0_50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Download JDBC driver: https://repo1.maven.org/maven2/com/microsoft/azure/spark-mssql-connector_2.12/1.2.0/spark-mssql-connector_2.12-1.2.0.jar</a:t>
            </a:r>
            <a:endParaRPr/>
          </a:p>
          <a:p>
            <a:pPr marL="228600" lvl="0" indent="-228600" algn="l" rtl="0">
              <a:lnSpc>
                <a:spcPct val="90000"/>
              </a:lnSpc>
              <a:spcBef>
                <a:spcPts val="1000"/>
              </a:spcBef>
              <a:spcAft>
                <a:spcPts val="0"/>
              </a:spcAft>
              <a:buClr>
                <a:schemeClr val="dk1"/>
              </a:buClr>
              <a:buSzPts val="2800"/>
              <a:buChar char="•"/>
            </a:pPr>
            <a:r>
              <a:rPr lang="en-GB"/>
              <a:t>Copy jar file to anaconda jars folder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30ca2a6fcdd_1_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a:t>Demo’s</a:t>
            </a:r>
            <a:endParaRPr/>
          </a:p>
        </p:txBody>
      </p:sp>
      <p:sp>
        <p:nvSpPr>
          <p:cNvPr id="159" name="Google Shape;159;g30ca2a6fcdd_1_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g30ccb334bf1_0_50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Python pre-reqs</a:t>
            </a:r>
            <a:endParaRPr/>
          </a:p>
        </p:txBody>
      </p:sp>
      <p:pic>
        <p:nvPicPr>
          <p:cNvPr id="677" name="Google Shape;677;g30ccb334bf1_0_508"/>
          <p:cNvPicPr preferRelativeResize="0"/>
          <p:nvPr/>
        </p:nvPicPr>
        <p:blipFill rotWithShape="1">
          <a:blip r:embed="rId3">
            <a:alphaModFix/>
          </a:blip>
          <a:srcRect/>
          <a:stretch/>
        </p:blipFill>
        <p:spPr>
          <a:xfrm>
            <a:off x="838200" y="1431753"/>
            <a:ext cx="9392961" cy="2457793"/>
          </a:xfrm>
          <a:prstGeom prst="rect">
            <a:avLst/>
          </a:prstGeom>
          <a:noFill/>
          <a:ln>
            <a:noFill/>
          </a:ln>
        </p:spPr>
      </p:pic>
      <p:pic>
        <p:nvPicPr>
          <p:cNvPr id="678" name="Google Shape;678;g30ccb334bf1_0_508"/>
          <p:cNvPicPr preferRelativeResize="0"/>
          <p:nvPr/>
        </p:nvPicPr>
        <p:blipFill rotWithShape="1">
          <a:blip r:embed="rId4">
            <a:alphaModFix/>
          </a:blip>
          <a:srcRect/>
          <a:stretch/>
        </p:blipFill>
        <p:spPr>
          <a:xfrm>
            <a:off x="838200" y="4217883"/>
            <a:ext cx="4934639" cy="1476581"/>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30ccb334bf1_0_5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endParaRPr/>
          </a:p>
        </p:txBody>
      </p:sp>
      <p:pic>
        <p:nvPicPr>
          <p:cNvPr id="684" name="Google Shape;684;g30ccb334bf1_0_514"/>
          <p:cNvPicPr preferRelativeResize="0"/>
          <p:nvPr/>
        </p:nvPicPr>
        <p:blipFill rotWithShape="1">
          <a:blip r:embed="rId3">
            <a:alphaModFix/>
          </a:blip>
          <a:srcRect/>
          <a:stretch/>
        </p:blipFill>
        <p:spPr>
          <a:xfrm>
            <a:off x="838200" y="1242558"/>
            <a:ext cx="4959606" cy="1517728"/>
          </a:xfrm>
          <a:prstGeom prst="rect">
            <a:avLst/>
          </a:prstGeom>
          <a:noFill/>
          <a:ln>
            <a:noFill/>
          </a:ln>
        </p:spPr>
      </p:pic>
      <p:pic>
        <p:nvPicPr>
          <p:cNvPr id="685" name="Google Shape;685;g30ccb334bf1_0_514"/>
          <p:cNvPicPr preferRelativeResize="0"/>
          <p:nvPr/>
        </p:nvPicPr>
        <p:blipFill rotWithShape="1">
          <a:blip r:embed="rId4">
            <a:alphaModFix/>
          </a:blip>
          <a:srcRect/>
          <a:stretch/>
        </p:blipFill>
        <p:spPr>
          <a:xfrm>
            <a:off x="6394197" y="1242558"/>
            <a:ext cx="4511991" cy="525031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g30ccb334bf1_0_520"/>
          <p:cNvPicPr preferRelativeResize="0"/>
          <p:nvPr/>
        </p:nvPicPr>
        <p:blipFill rotWithShape="1">
          <a:blip r:embed="rId3">
            <a:alphaModFix/>
          </a:blip>
          <a:srcRect/>
          <a:stretch/>
        </p:blipFill>
        <p:spPr>
          <a:xfrm>
            <a:off x="497406" y="502516"/>
            <a:ext cx="6401130" cy="5550184"/>
          </a:xfrm>
          <a:prstGeom prst="rect">
            <a:avLst/>
          </a:prstGeom>
          <a:noFill/>
          <a:ln>
            <a:noFill/>
          </a:ln>
        </p:spPr>
      </p:pic>
      <p:pic>
        <p:nvPicPr>
          <p:cNvPr id="691" name="Google Shape;691;g30ccb334bf1_0_520"/>
          <p:cNvPicPr preferRelativeResize="0"/>
          <p:nvPr/>
        </p:nvPicPr>
        <p:blipFill rotWithShape="1">
          <a:blip r:embed="rId4">
            <a:alphaModFix/>
          </a:blip>
          <a:srcRect/>
          <a:stretch/>
        </p:blipFill>
        <p:spPr>
          <a:xfrm>
            <a:off x="7205188" y="923852"/>
            <a:ext cx="4915153" cy="2006703"/>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pic>
        <p:nvPicPr>
          <p:cNvPr id="696" name="Google Shape;696;g30ccb334bf1_0_525"/>
          <p:cNvPicPr preferRelativeResize="0"/>
          <p:nvPr/>
        </p:nvPicPr>
        <p:blipFill rotWithShape="1">
          <a:blip r:embed="rId3">
            <a:alphaModFix/>
          </a:blip>
          <a:srcRect/>
          <a:stretch/>
        </p:blipFill>
        <p:spPr>
          <a:xfrm>
            <a:off x="564587" y="761453"/>
            <a:ext cx="4680191" cy="3264068"/>
          </a:xfrm>
          <a:prstGeom prst="rect">
            <a:avLst/>
          </a:prstGeom>
          <a:noFill/>
          <a:ln>
            <a:noFill/>
          </a:ln>
        </p:spPr>
      </p:pic>
      <p:pic>
        <p:nvPicPr>
          <p:cNvPr id="697" name="Google Shape;697;g30ccb334bf1_0_525"/>
          <p:cNvPicPr preferRelativeResize="0"/>
          <p:nvPr/>
        </p:nvPicPr>
        <p:blipFill rotWithShape="1">
          <a:blip r:embed="rId4">
            <a:alphaModFix/>
          </a:blip>
          <a:srcRect/>
          <a:stretch/>
        </p:blipFill>
        <p:spPr>
          <a:xfrm>
            <a:off x="6858335" y="889174"/>
            <a:ext cx="2508379" cy="389275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g30ccb334bf1_0_530"/>
          <p:cNvPicPr preferRelativeResize="0"/>
          <p:nvPr/>
        </p:nvPicPr>
        <p:blipFill rotWithShape="1">
          <a:blip r:embed="rId3">
            <a:alphaModFix/>
          </a:blip>
          <a:srcRect/>
          <a:stretch/>
        </p:blipFill>
        <p:spPr>
          <a:xfrm>
            <a:off x="645176" y="794450"/>
            <a:ext cx="9036512" cy="301640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g30ccb334bf1_0_534"/>
          <p:cNvPicPr preferRelativeResize="0"/>
          <p:nvPr/>
        </p:nvPicPr>
        <p:blipFill rotWithShape="1">
          <a:blip r:embed="rId3">
            <a:alphaModFix/>
          </a:blip>
          <a:srcRect/>
          <a:stretch/>
        </p:blipFill>
        <p:spPr>
          <a:xfrm>
            <a:off x="838200" y="482704"/>
            <a:ext cx="6083595" cy="6010173"/>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pic>
        <p:nvPicPr>
          <p:cNvPr id="713" name="Google Shape;713;g30ccb334bf1_0_538"/>
          <p:cNvPicPr preferRelativeResize="0"/>
          <p:nvPr/>
        </p:nvPicPr>
        <p:blipFill rotWithShape="1">
          <a:blip r:embed="rId3">
            <a:alphaModFix/>
          </a:blip>
          <a:srcRect b="59819"/>
          <a:stretch/>
        </p:blipFill>
        <p:spPr>
          <a:xfrm>
            <a:off x="184680" y="914800"/>
            <a:ext cx="6064831" cy="4889314"/>
          </a:xfrm>
          <a:prstGeom prst="rect">
            <a:avLst/>
          </a:prstGeom>
          <a:noFill/>
          <a:ln>
            <a:noFill/>
          </a:ln>
        </p:spPr>
      </p:pic>
      <p:pic>
        <p:nvPicPr>
          <p:cNvPr id="714" name="Google Shape;714;g30ccb334bf1_0_538"/>
          <p:cNvPicPr preferRelativeResize="0"/>
          <p:nvPr/>
        </p:nvPicPr>
        <p:blipFill rotWithShape="1">
          <a:blip r:embed="rId3">
            <a:alphaModFix/>
          </a:blip>
          <a:srcRect t="40607"/>
          <a:stretch/>
        </p:blipFill>
        <p:spPr>
          <a:xfrm>
            <a:off x="6345263" y="379201"/>
            <a:ext cx="5270717" cy="6280949"/>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719" name="Google Shape;719;g30ccb334bf1_0_544"/>
          <p:cNvPicPr preferRelativeResize="0"/>
          <p:nvPr/>
        </p:nvPicPr>
        <p:blipFill rotWithShape="1">
          <a:blip r:embed="rId3">
            <a:alphaModFix/>
          </a:blip>
          <a:srcRect/>
          <a:stretch/>
        </p:blipFill>
        <p:spPr>
          <a:xfrm>
            <a:off x="359735" y="740873"/>
            <a:ext cx="4520609" cy="4483145"/>
          </a:xfrm>
          <a:prstGeom prst="rect">
            <a:avLst/>
          </a:prstGeom>
          <a:noFill/>
          <a:ln>
            <a:noFill/>
          </a:ln>
        </p:spPr>
      </p:pic>
      <p:pic>
        <p:nvPicPr>
          <p:cNvPr id="720" name="Google Shape;720;g30ccb334bf1_0_544"/>
          <p:cNvPicPr preferRelativeResize="0"/>
          <p:nvPr/>
        </p:nvPicPr>
        <p:blipFill rotWithShape="1">
          <a:blip r:embed="rId4">
            <a:alphaModFix/>
          </a:blip>
          <a:srcRect/>
          <a:stretch/>
        </p:blipFill>
        <p:spPr>
          <a:xfrm>
            <a:off x="5595025" y="740873"/>
            <a:ext cx="4293254" cy="560830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pic>
        <p:nvPicPr>
          <p:cNvPr id="725" name="Google Shape;725;g30ccb334bf1_0_549"/>
          <p:cNvPicPr preferRelativeResize="0"/>
          <p:nvPr/>
        </p:nvPicPr>
        <p:blipFill rotWithShape="1">
          <a:blip r:embed="rId3">
            <a:alphaModFix/>
          </a:blip>
          <a:srcRect/>
          <a:stretch/>
        </p:blipFill>
        <p:spPr>
          <a:xfrm>
            <a:off x="838200" y="861237"/>
            <a:ext cx="9429854" cy="5209954"/>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g30ccb334bf1_0_55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GB"/>
              <a:t>Create storage account</a:t>
            </a:r>
            <a:endParaRPr/>
          </a:p>
        </p:txBody>
      </p:sp>
      <p:pic>
        <p:nvPicPr>
          <p:cNvPr id="731" name="Google Shape;731;g30ccb334bf1_0_553"/>
          <p:cNvPicPr preferRelativeResize="0"/>
          <p:nvPr/>
        </p:nvPicPr>
        <p:blipFill rotWithShape="1">
          <a:blip r:embed="rId3">
            <a:alphaModFix/>
          </a:blip>
          <a:srcRect/>
          <a:stretch/>
        </p:blipFill>
        <p:spPr>
          <a:xfrm>
            <a:off x="2676047" y="2109603"/>
            <a:ext cx="6839905" cy="263879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FFD96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1215</Words>
  <Application>Microsoft Office PowerPoint</Application>
  <PresentationFormat>Widescreen</PresentationFormat>
  <Paragraphs>293</Paragraphs>
  <Slides>110</Slides>
  <Notes>110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110</vt:i4>
      </vt:variant>
    </vt:vector>
  </HeadingPairs>
  <TitlesOfParts>
    <vt:vector size="114" baseType="lpstr">
      <vt:lpstr>Arial</vt:lpstr>
      <vt:lpstr>Consolas</vt:lpstr>
      <vt:lpstr>Play</vt:lpstr>
      <vt:lpstr>Office Theme</vt:lpstr>
      <vt:lpstr>Exploring data technologies using free tools</vt:lpstr>
      <vt:lpstr>Purpose &amp; Goals</vt:lpstr>
      <vt:lpstr>Format</vt:lpstr>
      <vt:lpstr>In this session</vt:lpstr>
      <vt:lpstr>About Us</vt:lpstr>
      <vt:lpstr>PowerPoint Presentation</vt:lpstr>
      <vt:lpstr>Dom Winsor</vt:lpstr>
      <vt:lpstr>Scope</vt:lpstr>
      <vt:lpstr>Demo’s</vt:lpstr>
      <vt:lpstr>Azure</vt:lpstr>
      <vt:lpstr>Data engineering using your free credits</vt:lpstr>
      <vt:lpstr>Data engineering using your free credits</vt:lpstr>
      <vt:lpstr>Data engineering using your free credits</vt:lpstr>
      <vt:lpstr>Data engineering using your free credits</vt:lpstr>
      <vt:lpstr>Data engineering using your free credits</vt:lpstr>
      <vt:lpstr>VS Code</vt:lpstr>
      <vt:lpstr>VS Code</vt:lpstr>
      <vt:lpstr>VS Code</vt:lpstr>
      <vt:lpstr> Azure CLI</vt:lpstr>
      <vt:lpstr> Azure CLI</vt:lpstr>
      <vt:lpstr> Azure CLI</vt:lpstr>
      <vt:lpstr>Demo</vt:lpstr>
      <vt:lpstr>Azure Portal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CLI Part II</vt:lpstr>
      <vt:lpstr>PowerPoint Presentation</vt:lpstr>
      <vt:lpstr>PowerPoint Presentation</vt:lpstr>
      <vt:lpstr>PowerPoint Presentation</vt:lpstr>
      <vt:lpstr>PowerPoint Presentation</vt:lpstr>
      <vt:lpstr>Databricks Demo</vt:lpstr>
      <vt:lpstr>Data Engineering locally</vt:lpstr>
      <vt:lpstr>Python</vt:lpstr>
      <vt:lpstr>Python</vt:lpstr>
      <vt:lpstr>Python</vt:lpstr>
      <vt:lpstr>Python</vt:lpstr>
      <vt:lpstr>Anaconda install</vt:lpstr>
      <vt:lpstr>Conda demo</vt:lpstr>
      <vt:lpstr>Apache Spark</vt:lpstr>
      <vt:lpstr>Apache Spark</vt:lpstr>
      <vt:lpstr>PySpark Pre-requisites</vt:lpstr>
      <vt:lpstr>PySpark Pre-requisites</vt:lpstr>
      <vt:lpstr>PySpark Pre-requisites</vt:lpstr>
      <vt:lpstr>PySpark Pre-requisites</vt:lpstr>
      <vt:lpstr>PySpark Pre-requisites</vt:lpstr>
      <vt:lpstr>PySpark Pre-requisites</vt:lpstr>
      <vt:lpstr>PySpark Demo</vt:lpstr>
      <vt:lpstr>PySpark Demo</vt:lpstr>
      <vt:lpstr>Quick-start SQL and Python</vt:lpstr>
      <vt:lpstr>Quick-start SQL and Python</vt:lpstr>
      <vt:lpstr>Follow-up Resources</vt:lpstr>
      <vt:lpstr>References</vt:lpstr>
      <vt:lpstr>END (Slides cut from in-person talk follow…)</vt:lpstr>
      <vt:lpstr>Create Resource Group</vt:lpstr>
      <vt:lpstr>Create Resource Group</vt:lpstr>
      <vt:lpstr>Create SQL database</vt:lpstr>
      <vt:lpstr>Create SQL database</vt:lpstr>
      <vt:lpstr>Create SQL database</vt:lpstr>
      <vt:lpstr>Create SQL database</vt:lpstr>
      <vt:lpstr>Network setting</vt:lpstr>
      <vt:lpstr>Create Resource Group</vt:lpstr>
      <vt:lpstr> Azure CLI Demo</vt:lpstr>
      <vt:lpstr>Create storage account</vt:lpstr>
      <vt:lpstr>PowerPoint Presentation</vt:lpstr>
      <vt:lpstr>PowerPoint Presentation</vt:lpstr>
      <vt:lpstr>PowerPoint Presentation</vt:lpstr>
      <vt:lpstr>Create Azure Data Factory</vt:lpstr>
      <vt:lpstr>PowerPoint Presentation</vt:lpstr>
      <vt:lpstr>PowerPoint Presentation</vt:lpstr>
      <vt:lpstr>Data &amp; Databases</vt:lpstr>
      <vt:lpstr>PowerPoint Presentation</vt:lpstr>
      <vt:lpstr>SQL Express!</vt:lpstr>
      <vt:lpstr>PowerPoint Presentation</vt:lpstr>
      <vt:lpstr>PowerPoint Presentation</vt:lpstr>
      <vt:lpstr>Python pre-reqs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storage account</vt:lpstr>
      <vt:lpstr>Create storage account</vt:lpstr>
      <vt:lpstr>Create storage account</vt:lpstr>
      <vt:lpstr>PowerPoint Presentation</vt:lpstr>
      <vt:lpstr>Create Azure Data Factory (ADF)</vt:lpstr>
      <vt:lpstr>Create Azure Data Factory (ADF)</vt:lpstr>
      <vt:lpstr>Create Azure Data Factory (ADF)</vt:lpstr>
      <vt:lpstr>PowerPoint Presentation</vt:lpstr>
      <vt:lpstr>PowerPoint Presentation</vt:lpstr>
      <vt:lpstr>PowerPoint Presentation</vt:lpstr>
      <vt:lpstr>PowerPoint Presentation</vt:lpstr>
      <vt:lpstr>PySpark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Phil Austin</dc:creator>
  <cp:lastModifiedBy>Phil Austin</cp:lastModifiedBy>
  <cp:revision>11</cp:revision>
  <dcterms:created xsi:type="dcterms:W3CDTF">2024-06-13T10:54:19Z</dcterms:created>
  <dcterms:modified xsi:type="dcterms:W3CDTF">2024-10-21T17:26:34Z</dcterms:modified>
</cp:coreProperties>
</file>