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147478973" r:id="rId3"/>
    <p:sldId id="325" r:id="rId4"/>
    <p:sldId id="2147478974" r:id="rId5"/>
    <p:sldId id="268" r:id="rId6"/>
    <p:sldId id="265" r:id="rId7"/>
    <p:sldId id="264" r:id="rId8"/>
    <p:sldId id="308" r:id="rId9"/>
    <p:sldId id="306" r:id="rId10"/>
    <p:sldId id="258" r:id="rId11"/>
    <p:sldId id="309" r:id="rId12"/>
    <p:sldId id="275" r:id="rId13"/>
    <p:sldId id="276" r:id="rId14"/>
    <p:sldId id="263" r:id="rId15"/>
    <p:sldId id="313" r:id="rId16"/>
    <p:sldId id="277" r:id="rId17"/>
    <p:sldId id="278" r:id="rId18"/>
    <p:sldId id="280" r:id="rId19"/>
    <p:sldId id="281" r:id="rId20"/>
    <p:sldId id="283" r:id="rId21"/>
    <p:sldId id="284" r:id="rId22"/>
    <p:sldId id="285" r:id="rId23"/>
    <p:sldId id="289" r:id="rId24"/>
    <p:sldId id="290" r:id="rId25"/>
    <p:sldId id="294" r:id="rId26"/>
    <p:sldId id="286" r:id="rId27"/>
    <p:sldId id="287" r:id="rId28"/>
    <p:sldId id="288" r:id="rId29"/>
    <p:sldId id="2147478975" r:id="rId30"/>
    <p:sldId id="295" r:id="rId31"/>
    <p:sldId id="296" r:id="rId32"/>
    <p:sldId id="297" r:id="rId33"/>
    <p:sldId id="298" r:id="rId34"/>
    <p:sldId id="299" r:id="rId35"/>
    <p:sldId id="300" r:id="rId36"/>
    <p:sldId id="257" r:id="rId37"/>
    <p:sldId id="317" r:id="rId38"/>
    <p:sldId id="324" r:id="rId39"/>
    <p:sldId id="314" r:id="rId40"/>
    <p:sldId id="315" r:id="rId41"/>
    <p:sldId id="318" r:id="rId42"/>
    <p:sldId id="326" r:id="rId43"/>
    <p:sldId id="311" r:id="rId44"/>
    <p:sldId id="310" r:id="rId45"/>
    <p:sldId id="261" r:id="rId46"/>
    <p:sldId id="307" r:id="rId47"/>
    <p:sldId id="292" r:id="rId48"/>
    <p:sldId id="321" r:id="rId49"/>
    <p:sldId id="262" r:id="rId50"/>
    <p:sldId id="320" r:id="rId51"/>
    <p:sldId id="259" r:id="rId52"/>
    <p:sldId id="319" r:id="rId53"/>
    <p:sldId id="322" r:id="rId54"/>
    <p:sldId id="323" r:id="rId55"/>
    <p:sldId id="316" r:id="rId56"/>
    <p:sldId id="301" r:id="rId57"/>
    <p:sldId id="302" r:id="rId58"/>
    <p:sldId id="303" r:id="rId59"/>
    <p:sldId id="304" r:id="rId60"/>
    <p:sldId id="267" r:id="rId61"/>
    <p:sldId id="270" r:id="rId62"/>
    <p:sldId id="266" r:id="rId63"/>
    <p:sldId id="293" r:id="rId64"/>
    <p:sldId id="271" r:id="rId65"/>
    <p:sldId id="272" r:id="rId66"/>
    <p:sldId id="273" r:id="rId67"/>
    <p:sldId id="282" r:id="rId68"/>
    <p:sldId id="291" r:id="rId69"/>
    <p:sldId id="312" r:id="rId70"/>
    <p:sldId id="305" r:id="rId71"/>
    <p:sldId id="26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86781" autoAdjust="0"/>
  </p:normalViewPr>
  <p:slideViewPr>
    <p:cSldViewPr snapToGrid="0">
      <p:cViewPr>
        <p:scale>
          <a:sx n="110" d="100"/>
          <a:sy n="110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TO START DATABRICKS CLUSTER!!!!!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1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FBECF4F-EF8E-48E5-A01F-44ABBE0A2D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 flipH="1" flipV="1">
            <a:off x="-1" y="0"/>
            <a:ext cx="12192000" cy="6858000"/>
          </a:xfrm>
          <a:prstGeom prst="rect">
            <a:avLst/>
          </a:prstGeom>
          <a:solidFill>
            <a:srgbClr val="031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b="0" i="0">
              <a:latin typeface="Telefonica Sans Light" panose="02000003020000060003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BF9F65-A85D-4DE0-ABF4-4BC5779634B0}"/>
              </a:ext>
            </a:extLst>
          </p:cNvPr>
          <p:cNvSpPr/>
          <p:nvPr userDrawn="1"/>
        </p:nvSpPr>
        <p:spPr>
          <a:xfrm>
            <a:off x="5654400" y="2377442"/>
            <a:ext cx="6537600" cy="4480558"/>
          </a:xfrm>
          <a:custGeom>
            <a:avLst/>
            <a:gdLst>
              <a:gd name="connsiteX0" fmla="*/ 6049041 w 6647913"/>
              <a:gd name="connsiteY0" fmla="*/ 177 h 4555968"/>
              <a:gd name="connsiteX1" fmla="*/ 53283 w 6647913"/>
              <a:gd name="connsiteY1" fmla="*/ 4330525 h 4555968"/>
              <a:gd name="connsiteX2" fmla="*/ 0 w 6647913"/>
              <a:gd name="connsiteY2" fmla="*/ 4555968 h 4555968"/>
              <a:gd name="connsiteX3" fmla="*/ 6647913 w 6647913"/>
              <a:gd name="connsiteY3" fmla="*/ 4555968 h 4555968"/>
              <a:gd name="connsiteX4" fmla="*/ 6647913 w 6647913"/>
              <a:gd name="connsiteY4" fmla="*/ 25170 h 4555968"/>
              <a:gd name="connsiteX5" fmla="*/ 6348491 w 6647913"/>
              <a:gd name="connsiteY5" fmla="*/ 5238 h 4555968"/>
              <a:gd name="connsiteX6" fmla="*/ 6049041 w 6647913"/>
              <a:gd name="connsiteY6" fmla="*/ 177 h 45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7913" h="4555968">
                <a:moveTo>
                  <a:pt x="6049041" y="177"/>
                </a:moveTo>
                <a:cubicBezTo>
                  <a:pt x="3355584" y="20605"/>
                  <a:pt x="728558" y="1809516"/>
                  <a:pt x="53283" y="4330525"/>
                </a:cubicBezTo>
                <a:lnTo>
                  <a:pt x="0" y="4555968"/>
                </a:lnTo>
                <a:lnTo>
                  <a:pt x="6647913" y="4555968"/>
                </a:lnTo>
                <a:lnTo>
                  <a:pt x="6647913" y="25170"/>
                </a:lnTo>
                <a:lnTo>
                  <a:pt x="6348491" y="5238"/>
                </a:lnTo>
                <a:cubicBezTo>
                  <a:pt x="6248647" y="1090"/>
                  <a:pt x="6148798" y="-580"/>
                  <a:pt x="6049041" y="177"/>
                </a:cubicBezTo>
                <a:close/>
              </a:path>
            </a:pathLst>
          </a:custGeom>
          <a:gradFill>
            <a:gsLst>
              <a:gs pos="100000">
                <a:srgbClr val="0066FF"/>
              </a:gs>
              <a:gs pos="31000">
                <a:srgbClr val="031A34"/>
              </a:gs>
            </a:gsLst>
            <a:lin ang="270000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latin typeface="Telefonica Sans Light" panose="02000003020000060003" pitchFamily="2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2EC8ED9-54C4-4FFF-B996-4FB68A7BA4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9850" y="1924050"/>
            <a:ext cx="3009900" cy="3009900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wave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 algn="ctr">
              <a:defRPr sz="2000" b="0" i="0">
                <a:latin typeface="Telefonica Sans Light" panose="02000003020000060003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08424830-C326-C294-D183-6933F283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26037" b="23537"/>
          <a:stretch/>
        </p:blipFill>
        <p:spPr>
          <a:xfrm>
            <a:off x="479266" y="6434205"/>
            <a:ext cx="1200309" cy="213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4A33-FFE3-8CC8-CD2F-7569951608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C33A3-F6D2-1309-A522-9C4477D6B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1330" y="2578299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A6B5A06-0698-4C55-2DAE-81CC8B0044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330" y="3429000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85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2519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standing in front of a large screen&#10;&#10;Description automatically generated">
            <a:extLst>
              <a:ext uri="{FF2B5EF4-FFF2-40B4-BE49-F238E27FC236}">
                <a16:creationId xmlns:a16="http://schemas.microsoft.com/office/drawing/2014/main" id="{1A1F15A2-1E86-89D7-437D-9574D8B6E1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" b="3193"/>
          <a:stretch>
            <a:fillRect/>
          </a:stretch>
        </p:blipFill>
        <p:spPr>
          <a:xfrm>
            <a:off x="6966445" y="1343849"/>
            <a:ext cx="4063505" cy="406350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CF63D-CA73-E57F-32B1-A6FED502C2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4A1490-FA16-F74D-6CCD-89419249F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3317" y="1285247"/>
            <a:ext cx="4494213" cy="6388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Phil Austin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AEC6E4-01D8-BFEA-BDEB-482A15AE7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317" y="2000250"/>
            <a:ext cx="4494213" cy="428625"/>
          </a:xfrm>
        </p:spPr>
        <p:txBody>
          <a:bodyPr/>
          <a:lstStyle/>
          <a:p>
            <a:r>
              <a:rPr lang="en-GB" dirty="0"/>
              <a:t>Senior Consultant</a:t>
            </a:r>
          </a:p>
        </p:txBody>
      </p:sp>
      <p:pic>
        <p:nvPicPr>
          <p:cNvPr id="3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05A6024B-C3B2-108C-FB4B-B3BB51024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317" y="2710441"/>
            <a:ext cx="4063505" cy="10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25" y="907664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6088-943A-36AA-00EC-9B6FEFD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A9C81-B925-8A70-C172-050BACA4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4" y="674299"/>
            <a:ext cx="6076934" cy="52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174-0F29-0519-4A7D-F626ED8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9EC-AC16-7028-1C0A-B82335C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Azure.com</a:t>
            </a:r>
          </a:p>
          <a:p>
            <a:r>
              <a:rPr lang="en-GB" dirty="0"/>
              <a:t>Click ‘Try Azure for free’</a:t>
            </a:r>
          </a:p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An email address</a:t>
            </a:r>
          </a:p>
          <a:p>
            <a:pPr lvl="1"/>
            <a:r>
              <a:rPr lang="en-GB" dirty="0"/>
              <a:t>A mobile phone</a:t>
            </a:r>
          </a:p>
          <a:p>
            <a:pPr lvl="1"/>
            <a:r>
              <a:rPr lang="en-GB" dirty="0"/>
              <a:t>A credit/debit card – don’t worry you won’t be charged!</a:t>
            </a:r>
          </a:p>
          <a:p>
            <a:r>
              <a:rPr lang="en-GB" dirty="0"/>
              <a:t>Choose United Kingdom or US region</a:t>
            </a:r>
          </a:p>
          <a:p>
            <a:r>
              <a:rPr lang="en-GB" dirty="0"/>
              <a:t>$200 credit / 30 days</a:t>
            </a:r>
          </a:p>
          <a:p>
            <a:r>
              <a:rPr lang="en-GB" dirty="0"/>
              <a:t>Some resources are free longer / permanently</a:t>
            </a:r>
          </a:p>
        </p:txBody>
      </p:sp>
    </p:spTree>
    <p:extLst>
      <p:ext uri="{BB962C8B-B14F-4D97-AF65-F5344CB8AC3E}">
        <p14:creationId xmlns:p14="http://schemas.microsoft.com/office/powerpoint/2010/main" val="85995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21)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9D90857-96C6-0E6F-EB6B-44EEBC3A1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7896" y="2881893"/>
            <a:ext cx="1528413" cy="162720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6F5F6E-FAE4-CC02-6124-E7AED170678B}"/>
              </a:ext>
            </a:extLst>
          </p:cNvPr>
          <p:cNvSpPr/>
          <p:nvPr/>
        </p:nvSpPr>
        <p:spPr>
          <a:xfrm>
            <a:off x="8586995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91FB3-82E8-D67F-A21D-09BD2F1FEB5F}"/>
              </a:ext>
            </a:extLst>
          </p:cNvPr>
          <p:cNvSpPr txBox="1"/>
          <p:nvPr/>
        </p:nvSpPr>
        <p:spPr>
          <a:xfrm>
            <a:off x="9701579" y="4506408"/>
            <a:ext cx="132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Databricks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05985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2120132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07F-86B4-1AD4-474C-5449AA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7D37-C8BB-FEFD-88D1-4110C76A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Repo: https://github.com/phil-a10/Talks/tree/main/Data%20Engineering%20Using%20Free%20Tools</a:t>
            </a:r>
          </a:p>
          <a:p>
            <a:r>
              <a:rPr lang="en-GB" sz="1800" dirty="0"/>
              <a:t>Microsoft Learn: https://learn.microsoft.com/en-us/training/career-paths/data-engineer</a:t>
            </a:r>
          </a:p>
          <a:p>
            <a:r>
              <a:rPr lang="en-GB" sz="1800" dirty="0"/>
              <a:t>Kimball books</a:t>
            </a:r>
          </a:p>
        </p:txBody>
      </p:sp>
    </p:spTree>
    <p:extLst>
      <p:ext uri="{BB962C8B-B14F-4D97-AF65-F5344CB8AC3E}">
        <p14:creationId xmlns:p14="http://schemas.microsoft.com/office/powerpoint/2010/main" val="558925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2027303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2615107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7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0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0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download</a:t>
            </a:r>
          </a:p>
          <a:p>
            <a:r>
              <a:rPr lang="en-GB" dirty="0"/>
              <a:t>Very large number of plug-ins/extensions – most free</a:t>
            </a:r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100</Paragraphs>
  <Slides>71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Aptos</vt:lpstr>
      <vt:lpstr>Aptos Display</vt:lpstr>
      <vt:lpstr>Arial</vt:lpstr>
      <vt:lpstr>Consolas</vt:lpstr>
      <vt:lpstr>Telefonica Sans Light</vt:lpstr>
      <vt:lpstr>Office Theme</vt:lpstr>
      <vt:lpstr>PowerPoint Presentation</vt:lpstr>
      <vt:lpstr>PowerPoint Presentation</vt:lpstr>
      <vt:lpstr>Azure</vt:lpstr>
      <vt:lpstr>Data engineering using your free credits</vt:lpstr>
      <vt:lpstr>Create Resource Group</vt:lpstr>
      <vt:lpstr>Create Resource Group</vt:lpstr>
      <vt:lpstr>Create Resource Group</vt:lpstr>
      <vt:lpstr>VS Code</vt:lpstr>
      <vt:lpstr> Azure CLI</vt:lpstr>
      <vt:lpstr>Data &amp; Databases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Anaconda install</vt:lpstr>
      <vt:lpstr>Conda demo</vt:lpstr>
      <vt:lpstr>PySpark Pre-requisites</vt:lpstr>
      <vt:lpstr>PySpark Demo</vt:lpstr>
      <vt:lpstr>PowerPoint Presentation</vt:lpstr>
      <vt:lpstr>Follow-up Resources</vt:lpstr>
      <vt:lpstr>END</vt:lpstr>
      <vt:lpstr> Azure CLI Demo</vt:lpstr>
      <vt:lpstr>Create storage account</vt:lpstr>
      <vt:lpstr>PowerPoint Presentation</vt:lpstr>
      <vt:lpstr>PowerPoint Presentation</vt:lpstr>
      <vt:lpstr>PowerPoint Presentation</vt:lpstr>
      <vt:lpstr>Create Azure Data Factory</vt:lpstr>
      <vt:lpstr>PowerPoint Presentation</vt:lpstr>
      <vt:lpstr>PowerPoint Presentation</vt:lpstr>
      <vt:lpstr>SQL Express!</vt:lpstr>
      <vt:lpstr>PowerPoint Presentation</vt:lpstr>
      <vt:lpstr>PowerPoint Presentation</vt:lpstr>
      <vt:lpstr>Python pre-reqs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49</cp:revision>
  <dcterms:created xsi:type="dcterms:W3CDTF">2024-06-13T10:54:19Z</dcterms:created>
  <dcterms:modified xsi:type="dcterms:W3CDTF">2024-10-16T22:00:06Z</dcterms:modified>
</cp:coreProperties>
</file>