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63" r:id="rId5"/>
    <p:sldId id="261" r:id="rId6"/>
    <p:sldId id="262" r:id="rId7"/>
    <p:sldId id="264" r:id="rId8"/>
    <p:sldId id="260" r:id="rId9"/>
    <p:sldId id="258"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8694" autoAdjust="0"/>
  </p:normalViewPr>
  <p:slideViewPr>
    <p:cSldViewPr snapToGrid="0">
      <p:cViewPr varScale="1">
        <p:scale>
          <a:sx n="62" d="100"/>
          <a:sy n="62" d="100"/>
        </p:scale>
        <p:origin x="1032" y="60"/>
      </p:cViewPr>
      <p:guideLst/>
    </p:cSldViewPr>
  </p:slideViewPr>
  <p:notesTextViewPr>
    <p:cViewPr>
      <p:scale>
        <a:sx n="1" d="1"/>
        <a:sy n="1" d="1"/>
      </p:scale>
      <p:origin x="0" y="0"/>
    </p:cViewPr>
  </p:notesTextViewPr>
  <p:notesViewPr>
    <p:cSldViewPr snapToGrid="0">
      <p:cViewPr>
        <p:scale>
          <a:sx n="110" d="100"/>
          <a:sy n="110" d="100"/>
        </p:scale>
        <p:origin x="2388" y="-23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8A36F-9678-4899-8C06-1B1BD1AD4C1B}" type="datetimeFigureOut">
              <a:rPr lang="en-GB" smtClean="0"/>
              <a:t>01/11/2017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118B9-D58A-443A-8FD8-C00D46B17A3A}" type="slidenum">
              <a:rPr lang="en-GB" smtClean="0"/>
              <a:t>‹#›</a:t>
            </a:fld>
            <a:endParaRPr lang="en-GB"/>
          </a:p>
        </p:txBody>
      </p:sp>
    </p:spTree>
    <p:extLst>
      <p:ext uri="{BB962C8B-B14F-4D97-AF65-F5344CB8AC3E}">
        <p14:creationId xmlns:p14="http://schemas.microsoft.com/office/powerpoint/2010/main" val="2499029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Deployment &amp; release management tool</a:t>
            </a:r>
          </a:p>
          <a:p>
            <a:r>
              <a:rPr lang="en-GB" dirty="0"/>
              <a:t>	- popular with .NET folks</a:t>
            </a:r>
          </a:p>
          <a:p>
            <a:r>
              <a:rPr lang="en-GB" dirty="0"/>
              <a:t>	- supports huge range of technologies – including non-MS </a:t>
            </a:r>
            <a:r>
              <a:rPr lang="en-GB" dirty="0" err="1"/>
              <a:t>eg</a:t>
            </a:r>
            <a:r>
              <a:rPr lang="en-GB" dirty="0"/>
              <a:t> AWS, docker</a:t>
            </a:r>
          </a:p>
          <a:p>
            <a:r>
              <a:rPr lang="en-GB" dirty="0"/>
              <a:t>	- can support custom scripts </a:t>
            </a:r>
            <a:r>
              <a:rPr lang="en-GB" dirty="0" err="1"/>
              <a:t>eg</a:t>
            </a:r>
            <a:r>
              <a:rPr lang="en-GB" dirty="0"/>
              <a:t> </a:t>
            </a:r>
            <a:r>
              <a:rPr lang="en-GB" dirty="0" err="1"/>
              <a:t>Powershell</a:t>
            </a:r>
            <a:endParaRPr lang="en-GB" dirty="0"/>
          </a:p>
          <a:p>
            <a:endParaRPr lang="en-GB" dirty="0"/>
          </a:p>
          <a:p>
            <a:r>
              <a:rPr lang="en-GB" dirty="0"/>
              <a:t>SQL Stack includes SSIS, SSAS, SSRS will demo with SSDT</a:t>
            </a:r>
          </a:p>
          <a:p>
            <a:endParaRPr lang="en-GB" dirty="0"/>
          </a:p>
          <a:p>
            <a:r>
              <a:rPr lang="en-GB" dirty="0" err="1"/>
              <a:t>NuGet</a:t>
            </a:r>
            <a:r>
              <a:rPr lang="en-GB" dirty="0"/>
              <a:t> </a:t>
            </a:r>
          </a:p>
          <a:p>
            <a:r>
              <a:rPr lang="en-GB" dirty="0"/>
              <a:t>	– anyone know it?</a:t>
            </a:r>
          </a:p>
          <a:p>
            <a:r>
              <a:rPr lang="en-GB" dirty="0"/>
              <a:t>	- standardised package management for .NET</a:t>
            </a:r>
          </a:p>
          <a:p>
            <a:endParaRPr lang="en-GB" dirty="0"/>
          </a:p>
          <a:p>
            <a:r>
              <a:rPr lang="en-GB" dirty="0"/>
              <a:t>DevOps</a:t>
            </a:r>
          </a:p>
          <a:p>
            <a:r>
              <a:rPr lang="en-GB" dirty="0"/>
              <a:t>	- strongly associated with automation</a:t>
            </a:r>
          </a:p>
          <a:p>
            <a:r>
              <a:rPr lang="en-GB" dirty="0"/>
              <a:t>	- sits in the space between dev and ops</a:t>
            </a:r>
          </a:p>
        </p:txBody>
      </p:sp>
      <p:sp>
        <p:nvSpPr>
          <p:cNvPr id="4" name="Slide Number Placeholder 3"/>
          <p:cNvSpPr>
            <a:spLocks noGrp="1"/>
          </p:cNvSpPr>
          <p:nvPr>
            <p:ph type="sldNum" sz="quarter" idx="10"/>
          </p:nvPr>
        </p:nvSpPr>
        <p:spPr/>
        <p:txBody>
          <a:bodyPr/>
          <a:lstStyle/>
          <a:p>
            <a:fld id="{43B118B9-D58A-443A-8FD8-C00D46B17A3A}" type="slidenum">
              <a:rPr lang="en-GB" smtClean="0"/>
              <a:t>2</a:t>
            </a:fld>
            <a:endParaRPr lang="en-GB"/>
          </a:p>
        </p:txBody>
      </p:sp>
    </p:spTree>
    <p:extLst>
      <p:ext uri="{BB962C8B-B14F-4D97-AF65-F5344CB8AC3E}">
        <p14:creationId xmlns:p14="http://schemas.microsoft.com/office/powerpoint/2010/main" val="350808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target is a machine. </a:t>
            </a:r>
          </a:p>
          <a:p>
            <a:endParaRPr lang="en-GB" dirty="0"/>
          </a:p>
          <a:p>
            <a:r>
              <a:rPr lang="en-GB" dirty="0"/>
              <a:t>A group of machines targeted by a deployment at the same time is an environment.</a:t>
            </a:r>
          </a:p>
          <a:p>
            <a:endParaRPr lang="en-GB" dirty="0"/>
          </a:p>
          <a:p>
            <a:r>
              <a:rPr lang="en-GB" dirty="0"/>
              <a:t>Each machine can also have a role – this enables you to configure Octopus to target certain release steps to apply to certain roles</a:t>
            </a:r>
          </a:p>
        </p:txBody>
      </p:sp>
      <p:sp>
        <p:nvSpPr>
          <p:cNvPr id="4" name="Slide Number Placeholder 3"/>
          <p:cNvSpPr>
            <a:spLocks noGrp="1"/>
          </p:cNvSpPr>
          <p:nvPr>
            <p:ph type="sldNum" sz="quarter" idx="10"/>
          </p:nvPr>
        </p:nvSpPr>
        <p:spPr/>
        <p:txBody>
          <a:bodyPr/>
          <a:lstStyle/>
          <a:p>
            <a:fld id="{43B118B9-D58A-443A-8FD8-C00D46B17A3A}" type="slidenum">
              <a:rPr lang="en-GB" smtClean="0"/>
              <a:t>5</a:t>
            </a:fld>
            <a:endParaRPr lang="en-GB"/>
          </a:p>
        </p:txBody>
      </p:sp>
    </p:spTree>
    <p:extLst>
      <p:ext uri="{BB962C8B-B14F-4D97-AF65-F5344CB8AC3E}">
        <p14:creationId xmlns:p14="http://schemas.microsoft.com/office/powerpoint/2010/main" val="1910375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Lifecycle – rules governing what goes where when </a:t>
            </a:r>
            <a:r>
              <a:rPr lang="en-GB" dirty="0" err="1"/>
              <a:t>eg</a:t>
            </a:r>
            <a:r>
              <a:rPr lang="en-GB" dirty="0"/>
              <a:t> automatic (CI), scheduled, approved or manual </a:t>
            </a:r>
          </a:p>
          <a:p>
            <a:endParaRPr lang="en-GB" dirty="0"/>
          </a:p>
          <a:p>
            <a:r>
              <a:rPr lang="en-GB" dirty="0"/>
              <a:t>Deployment – takes place in configurable steps; including deployment of </a:t>
            </a:r>
            <a:r>
              <a:rPr lang="en-GB" dirty="0" err="1"/>
              <a:t>NuGet</a:t>
            </a:r>
            <a:r>
              <a:rPr lang="en-GB" dirty="0"/>
              <a:t> packages, custom scripts, sending email, pausing for manual intervention. Steps can be ordered and run conditionally</a:t>
            </a:r>
          </a:p>
          <a:p>
            <a:endParaRPr lang="en-GB" dirty="0"/>
          </a:p>
          <a:p>
            <a:r>
              <a:rPr lang="en-GB" dirty="0"/>
              <a:t>Variables – allows you to parameterise deployments</a:t>
            </a:r>
          </a:p>
        </p:txBody>
      </p:sp>
      <p:sp>
        <p:nvSpPr>
          <p:cNvPr id="4" name="Slide Number Placeholder 3"/>
          <p:cNvSpPr>
            <a:spLocks noGrp="1"/>
          </p:cNvSpPr>
          <p:nvPr>
            <p:ph type="sldNum" sz="quarter" idx="10"/>
          </p:nvPr>
        </p:nvSpPr>
        <p:spPr/>
        <p:txBody>
          <a:bodyPr/>
          <a:lstStyle/>
          <a:p>
            <a:fld id="{43B118B9-D58A-443A-8FD8-C00D46B17A3A}" type="slidenum">
              <a:rPr lang="en-GB" smtClean="0"/>
              <a:t>6</a:t>
            </a:fld>
            <a:endParaRPr lang="en-GB"/>
          </a:p>
        </p:txBody>
      </p:sp>
    </p:spTree>
    <p:extLst>
      <p:ext uri="{BB962C8B-B14F-4D97-AF65-F5344CB8AC3E}">
        <p14:creationId xmlns:p14="http://schemas.microsoft.com/office/powerpoint/2010/main" val="744462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Open/show SSDT project </a:t>
            </a:r>
          </a:p>
          <a:p>
            <a:pPr marL="457200" lvl="1" indent="0">
              <a:buNone/>
            </a:pPr>
            <a:r>
              <a:rPr lang="en-GB" dirty="0"/>
              <a:t>- ‘Hands-up who knows about/uses SSDT’</a:t>
            </a:r>
          </a:p>
          <a:p>
            <a:pPr marL="228600" indent="-228600">
              <a:buAutoNum type="arabicPeriod"/>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Now we need a deployable </a:t>
            </a:r>
            <a:r>
              <a:rPr lang="en-GB" dirty="0" err="1"/>
              <a:t>NuGet</a:t>
            </a:r>
            <a:r>
              <a:rPr lang="en-GB" dirty="0"/>
              <a:t> package. Run C:\Windows\Microsoft.NET\Framework\v4.0.30319\msbuild.exe "D:\Users\Phil.Austin\Documents\Bristol SQL UG\20171102\</a:t>
            </a:r>
            <a:r>
              <a:rPr lang="en-GB" dirty="0" err="1"/>
              <a:t>OctopusDeploy</a:t>
            </a:r>
            <a:r>
              <a:rPr lang="en-GB" dirty="0"/>
              <a:t>\OctopusDeploy.sln" /</a:t>
            </a:r>
            <a:r>
              <a:rPr lang="en-GB" dirty="0" err="1"/>
              <a:t>p:RunOctoPack</a:t>
            </a:r>
            <a:r>
              <a:rPr lang="en-GB" dirty="0"/>
              <a:t>=true /</a:t>
            </a:r>
            <a:r>
              <a:rPr lang="en-GB" dirty="0" err="1"/>
              <a:t>p:OctoPackPublishPackageToHttp</a:t>
            </a:r>
            <a:r>
              <a:rPr lang="en-GB" dirty="0"/>
              <a:t>=http://localhost/OctopusDeploy/nuget/packages /</a:t>
            </a:r>
            <a:r>
              <a:rPr lang="en-GB" dirty="0" err="1"/>
              <a:t>p:OctoPackPublishApiKey</a:t>
            </a:r>
            <a:r>
              <a:rPr lang="en-GB" dirty="0"/>
              <a:t>=API-VFKGAVZPWNTJHUIM7NYKRDJG /</a:t>
            </a:r>
            <a:r>
              <a:rPr lang="en-GB" dirty="0" err="1"/>
              <a:t>p:OctoPackPackageVersion</a:t>
            </a:r>
            <a:r>
              <a:rPr lang="en-GB" dirty="0"/>
              <a:t>=0.01</a:t>
            </a:r>
          </a:p>
          <a:p>
            <a:pPr marL="228600" indent="-228600">
              <a:buAutoNum type="arabicPeriod"/>
            </a:pPr>
            <a:endParaRPr lang="en-GB" dirty="0"/>
          </a:p>
          <a:p>
            <a:pPr marL="228600" indent="-228600">
              <a:buAutoNum type="arabicPeriod"/>
            </a:pPr>
            <a:r>
              <a:rPr lang="en-GB" dirty="0"/>
              <a:t>Now to configure Octopus. Configure the Environment first. Click the 'Environments' tab and give it a name that makes sense </a:t>
            </a:r>
            <a:r>
              <a:rPr lang="en-GB" dirty="0" err="1"/>
              <a:t>ie</a:t>
            </a:r>
            <a:r>
              <a:rPr lang="en-GB" dirty="0"/>
              <a:t> 'Development', 'Test' etc. Hit 'Save’</a:t>
            </a:r>
          </a:p>
          <a:p>
            <a:pPr marL="228600" indent="-228600">
              <a:buFont typeface="+mj-lt"/>
              <a:buAutoNum type="arabicPeriod"/>
            </a:pPr>
            <a:endParaRPr lang="en-GB" dirty="0"/>
          </a:p>
          <a:p>
            <a:pPr marL="228600" indent="-228600">
              <a:buFont typeface="+mj-lt"/>
              <a:buAutoNum type="arabicPeriod"/>
            </a:pPr>
            <a:r>
              <a:rPr lang="en-GB" dirty="0"/>
              <a:t>Add deployment targets to the environment. From the Environment created in 1 click the 'Add deployment target button’. </a:t>
            </a:r>
          </a:p>
          <a:p>
            <a:endParaRPr lang="en-GB" dirty="0"/>
          </a:p>
          <a:p>
            <a:r>
              <a:rPr lang="en-GB" dirty="0"/>
              <a:t>Run through deployment target options:</a:t>
            </a:r>
          </a:p>
          <a:p>
            <a:endParaRPr lang="en-GB" dirty="0"/>
          </a:p>
          <a:p>
            <a:pPr lvl="1"/>
            <a:r>
              <a:rPr lang="en-GB" dirty="0"/>
              <a:t>Listening Tentacle - recommended unless you are limited to making outbound connections from the installation machine.</a:t>
            </a:r>
          </a:p>
          <a:p>
            <a:pPr lvl="1"/>
            <a:endParaRPr lang="en-GB" dirty="0"/>
          </a:p>
          <a:p>
            <a:pPr lvl="1"/>
            <a:r>
              <a:rPr lang="en-GB" dirty="0"/>
              <a:t>Polling Tentacle – for cases where targets cannot accept inbound requests. Default port is 10943 – can be changed.</a:t>
            </a:r>
          </a:p>
          <a:p>
            <a:pPr lvl="1"/>
            <a:endParaRPr lang="en-GB" dirty="0"/>
          </a:p>
          <a:p>
            <a:pPr lvl="1"/>
            <a:r>
              <a:rPr lang="en-GB" dirty="0"/>
              <a:t>SSH – for *nix</a:t>
            </a:r>
          </a:p>
          <a:p>
            <a:endParaRPr lang="en-GB" dirty="0"/>
          </a:p>
          <a:p>
            <a:pPr marL="228600" indent="-228600">
              <a:buFont typeface="+mj-lt"/>
              <a:buAutoNum type="arabicPeriod" startAt="5"/>
            </a:pPr>
            <a:r>
              <a:rPr lang="en-GB" dirty="0"/>
              <a:t>Then add the name of the target server you installed the tentacle on in 2 and the port it is listening on (default is 10933). Then give the deployment target a name (</a:t>
            </a:r>
            <a:r>
              <a:rPr lang="en-GB" dirty="0" err="1"/>
              <a:t>ie</a:t>
            </a:r>
            <a:r>
              <a:rPr lang="en-GB" dirty="0"/>
              <a:t> 'Development - SQL') and a role ('Database'). Roles are a useful way of grouping targets and enable you to deploy to all roles within an environment. Hit 'Save’.</a:t>
            </a:r>
          </a:p>
          <a:p>
            <a:pPr marL="228600" indent="-228600">
              <a:buFont typeface="+mj-lt"/>
              <a:buAutoNum type="arabicPeriod" startAt="5"/>
            </a:pPr>
            <a:endParaRPr lang="en-GB" dirty="0"/>
          </a:p>
          <a:p>
            <a:pPr marL="228600" indent="-228600">
              <a:buFont typeface="+mj-lt"/>
              <a:buAutoNum type="arabicPeriod" startAt="5"/>
            </a:pPr>
            <a:r>
              <a:rPr lang="en-GB" dirty="0"/>
              <a:t>Create a Lifecycle – Library &gt; Lifecycles &gt; Add lifecycle. Add a phase targeting the environment created in 3.</a:t>
            </a:r>
          </a:p>
          <a:p>
            <a:pPr marL="228600" indent="-228600">
              <a:buFont typeface="+mj-lt"/>
              <a:buAutoNum type="arabicPeriod" startAt="5"/>
            </a:pPr>
            <a:endParaRPr lang="en-GB" dirty="0"/>
          </a:p>
          <a:p>
            <a:pPr marL="228600" indent="-228600">
              <a:buFont typeface="+mj-lt"/>
              <a:buAutoNum type="arabicPeriod" startAt="5"/>
            </a:pPr>
            <a:r>
              <a:rPr lang="en-GB" dirty="0"/>
              <a:t>Add a project (click the Projects tab)- this is the 'bucket' for the deployment and probably corresponds to a team project (</a:t>
            </a:r>
            <a:r>
              <a:rPr lang="en-GB" dirty="0" err="1"/>
              <a:t>ie</a:t>
            </a:r>
            <a:r>
              <a:rPr lang="en-GB" dirty="0"/>
              <a:t> 'GSTT') or maybe just a layer in the project stack (</a:t>
            </a:r>
            <a:r>
              <a:rPr lang="en-GB" dirty="0" err="1"/>
              <a:t>ie</a:t>
            </a:r>
            <a:r>
              <a:rPr lang="en-GB" dirty="0"/>
              <a:t> GSTT - Data). </a:t>
            </a:r>
          </a:p>
          <a:p>
            <a:pPr marL="228600" indent="-228600">
              <a:buFont typeface="+mj-lt"/>
              <a:buAutoNum type="arabicPeriod" startAt="5"/>
            </a:pPr>
            <a:endParaRPr lang="en-GB" dirty="0"/>
          </a:p>
          <a:p>
            <a:pPr marL="228600" indent="-228600">
              <a:buFont typeface="+mj-lt"/>
              <a:buAutoNum type="arabicPeriod" startAt="5"/>
            </a:pPr>
            <a:r>
              <a:rPr lang="en-GB" dirty="0"/>
              <a:t>After creating the project click ‘Choose a different lifecycle’ and choose the lifecycle created in 4.</a:t>
            </a:r>
          </a:p>
          <a:p>
            <a:pPr marL="228600" indent="-228600">
              <a:buFont typeface="+mj-lt"/>
              <a:buAutoNum type="arabicPeriod" startAt="5"/>
            </a:pPr>
            <a:endParaRPr lang="en-GB" dirty="0"/>
          </a:p>
          <a:p>
            <a:pPr marL="228600" indent="-228600">
              <a:buFont typeface="+mj-lt"/>
              <a:buAutoNum type="arabicPeriod" startAt="5"/>
            </a:pPr>
            <a:r>
              <a:rPr lang="en-GB" dirty="0"/>
              <a:t>Once the project is created you can start adding deployment steps. The first step needs to load the package loaded in step 5. Click Add step and choose 'Deploy a package'. Choose the appropriate role (</a:t>
            </a:r>
            <a:r>
              <a:rPr lang="en-GB" dirty="0" err="1"/>
              <a:t>ie</a:t>
            </a:r>
            <a:r>
              <a:rPr lang="en-GB" dirty="0"/>
              <a:t> 'Database') and in 'Package ID' the package name uploaded in 5. Lastly choose the default environment this should be deployed to. Hit 'Save’</a:t>
            </a:r>
          </a:p>
          <a:p>
            <a:pPr marL="0" indent="0">
              <a:buFont typeface="+mj-lt"/>
              <a:buNone/>
            </a:pPr>
            <a:r>
              <a:rPr lang="en-GB" dirty="0"/>
              <a:t>	</a:t>
            </a:r>
          </a:p>
          <a:p>
            <a:pPr marL="228600" indent="-228600">
              <a:buFont typeface="+mj-lt"/>
              <a:buAutoNum type="arabicPeriod" startAt="10"/>
            </a:pPr>
            <a:r>
              <a:rPr lang="en-GB" dirty="0"/>
              <a:t>Add steps you need to deploy the release. </a:t>
            </a:r>
          </a:p>
          <a:p>
            <a:pPr marL="228600" indent="-228600">
              <a:buFont typeface="+mj-lt"/>
              <a:buAutoNum type="arabicPeriod" startAt="10"/>
            </a:pPr>
            <a:endParaRPr lang="en-GB" dirty="0"/>
          </a:p>
          <a:p>
            <a:pPr marL="0" indent="0">
              <a:buFont typeface="+mj-lt"/>
              <a:buNone/>
            </a:pPr>
            <a:r>
              <a:rPr lang="en-GB" dirty="0"/>
              <a:t>	From the 'community created step templates' choose 'SQL - Deploy DACPAC’. </a:t>
            </a:r>
          </a:p>
          <a:p>
            <a:endParaRPr lang="en-GB" dirty="0"/>
          </a:p>
          <a:p>
            <a:pPr lvl="2"/>
            <a:r>
              <a:rPr lang="en-GB" dirty="0"/>
              <a:t>DACPAC file name = </a:t>
            </a:r>
            <a:r>
              <a:rPr lang="en-GB" dirty="0" err="1"/>
              <a:t>OctopusDeploy.dacpac</a:t>
            </a:r>
            <a:r>
              <a:rPr lang="en-GB" dirty="0"/>
              <a:t> </a:t>
            </a:r>
          </a:p>
          <a:p>
            <a:pPr lvl="2"/>
            <a:endParaRPr lang="en-GB" dirty="0"/>
          </a:p>
          <a:p>
            <a:pPr lvl="2"/>
            <a:r>
              <a:rPr lang="en-GB" dirty="0"/>
              <a:t>Publish profile = OctopusDeploy.local.publish.xml (use the full filename with extension in both cases). </a:t>
            </a:r>
          </a:p>
          <a:p>
            <a:pPr lvl="2"/>
            <a:endParaRPr lang="en-GB" dirty="0"/>
          </a:p>
          <a:p>
            <a:pPr lvl="2"/>
            <a:r>
              <a:rPr lang="en-GB" dirty="0"/>
              <a:t>BUG: leave ‘Report’ and ‘Script’ options unticked if target </a:t>
            </a:r>
            <a:r>
              <a:rPr lang="en-GB" dirty="0" err="1"/>
              <a:t>db</a:t>
            </a:r>
            <a:r>
              <a:rPr lang="en-GB" dirty="0"/>
              <a:t> does not exist.</a:t>
            </a:r>
          </a:p>
          <a:p>
            <a:pPr lvl="2"/>
            <a:endParaRPr lang="en-GB" dirty="0"/>
          </a:p>
          <a:p>
            <a:pPr lvl="2"/>
            <a:r>
              <a:rPr lang="en-GB" dirty="0"/>
              <a:t>When choosing a login bear in mind local service accounts won't have access to SQL by default – use </a:t>
            </a:r>
            <a:r>
              <a:rPr lang="en-GB" dirty="0" err="1"/>
              <a:t>sa</a:t>
            </a:r>
            <a:r>
              <a:rPr lang="en-GB" dirty="0"/>
              <a:t> for demo. </a:t>
            </a:r>
          </a:p>
          <a:p>
            <a:pPr lvl="2"/>
            <a:endParaRPr lang="en-GB" dirty="0"/>
          </a:p>
          <a:p>
            <a:pPr lvl="2"/>
            <a:r>
              <a:rPr lang="en-GB" dirty="0"/>
              <a:t>Sa</a:t>
            </a:r>
          </a:p>
          <a:p>
            <a:pPr lvl="2"/>
            <a:r>
              <a:rPr lang="en-GB" dirty="0"/>
              <a:t>!+password1</a:t>
            </a:r>
          </a:p>
          <a:p>
            <a:endParaRPr lang="en-GB" dirty="0"/>
          </a:p>
          <a:p>
            <a:pPr lvl="2"/>
            <a:r>
              <a:rPr lang="en-GB" dirty="0"/>
              <a:t>Make sure the 'Additional deployment contributor arguments' are left blank. Note that if you go back and alter these steps or add new ones you will have to create a new release as otherwise it will run the release using the old steps and/or settings.</a:t>
            </a:r>
          </a:p>
          <a:p>
            <a:endParaRPr lang="en-GB" dirty="0"/>
          </a:p>
          <a:p>
            <a:pPr marL="228600" indent="-228600">
              <a:buFont typeface="+mj-lt"/>
              <a:buAutoNum type="arabicPeriod" startAt="11"/>
            </a:pPr>
            <a:r>
              <a:rPr lang="en-GB" dirty="0"/>
              <a:t>Once you've added all of your steps you are ready to release. Releases can be triggered or started manually. To start a manual release click the 'Create release' button in the project page. At this point you can give the release a release number and add release notes and can change the release package used. Hit 'Save’</a:t>
            </a:r>
          </a:p>
          <a:p>
            <a:pPr marL="228600" indent="-228600">
              <a:buFont typeface="+mj-lt"/>
              <a:buAutoNum type="arabicPeriod" startAt="11"/>
            </a:pPr>
            <a:endParaRPr lang="en-GB" dirty="0"/>
          </a:p>
          <a:p>
            <a:pPr marL="228600" indent="-228600">
              <a:buFont typeface="+mj-lt"/>
              <a:buAutoNum type="arabicPeriod" startAt="11"/>
            </a:pPr>
            <a:r>
              <a:rPr lang="en-GB" dirty="0"/>
              <a:t>When ready click 'Deploy to &lt;Environment name&gt;' where &lt;Environment name&gt; is the default environment for the project. Click 'Deploy to...' to choose a different Environment.</a:t>
            </a:r>
          </a:p>
          <a:p>
            <a:pPr marL="228600" indent="-228600">
              <a:buFont typeface="+mj-lt"/>
              <a:buAutoNum type="arabicPeriod" startAt="11"/>
            </a:pPr>
            <a:endParaRPr lang="en-GB" dirty="0"/>
          </a:p>
          <a:p>
            <a:pPr marL="228600" indent="-228600">
              <a:buFont typeface="+mj-lt"/>
              <a:buAutoNum type="arabicPeriod" startAt="11"/>
            </a:pPr>
            <a:r>
              <a:rPr lang="en-GB" dirty="0"/>
              <a:t>Once you have chosen the environment, you get a 'Deploy now' button. Click this to release. Octopus will then deploy the project to the Environment as configured. Progress is supplied on the page indicating success or failure. NB a yellow triangle might indicate failure - so don't ignore it! Click on each step to see more details about the release.</a:t>
            </a:r>
          </a:p>
          <a:p>
            <a:pPr marL="228600" indent="-228600">
              <a:buFont typeface="+mj-lt"/>
              <a:buAutoNum type="arabicPeriod" startAt="11"/>
            </a:pPr>
            <a:endParaRPr lang="en-GB" dirty="0"/>
          </a:p>
          <a:p>
            <a:pPr marL="228600" indent="-228600">
              <a:buFont typeface="+mj-lt"/>
              <a:buAutoNum type="arabicPeriod" startAt="11"/>
            </a:pPr>
            <a:r>
              <a:rPr lang="en-GB" dirty="0"/>
              <a:t>To deploy automatically you need to set up a custom 'lifecycle'. Do this on the Library &gt; Lifecycle page. From here click 'Add Lifecycle'. Give it a relevant name and description and then add a 'phase'. Then click 'Add environment' then select the relevant environment and then click the 'Deploy automatically to this environment as soon as the release enters this phase'. This will ensure that the ant project using this lifecycle will automatically deploy to this environment.</a:t>
            </a:r>
          </a:p>
          <a:p>
            <a:pPr marL="228600" indent="-228600">
              <a:buFont typeface="+mj-lt"/>
              <a:buAutoNum type="arabicPeriod" startAt="11"/>
            </a:pPr>
            <a:endParaRPr lang="en-GB" dirty="0"/>
          </a:p>
          <a:p>
            <a:pPr marL="228600" indent="-228600">
              <a:buFont typeface="+mj-lt"/>
              <a:buAutoNum type="arabicPeriod" startAt="11"/>
            </a:pPr>
            <a:r>
              <a:rPr lang="en-GB" dirty="0"/>
              <a:t>Then the lifecycle needs to be associated with the project. To do this navigate to the project created in step 8. and open the 'Process' page then click 'Choose a different lifecycle' and select the lifecycle option created in step 14.</a:t>
            </a:r>
          </a:p>
          <a:p>
            <a:endParaRPr lang="en-GB" dirty="0"/>
          </a:p>
          <a:p>
            <a:pPr marL="228600" indent="-228600">
              <a:buFont typeface="+mj-lt"/>
              <a:buAutoNum type="arabicPeriod" startAt="16"/>
            </a:pPr>
            <a:r>
              <a:rPr lang="en-GB" dirty="0"/>
              <a:t>Finally to ensure that the release is triggered when a package is pushed into Octopus Deploy open the 'Triggers' page from the Project page and click the 'Create a release when a package is pushed to the built-in package repository’.</a:t>
            </a:r>
          </a:p>
          <a:p>
            <a:pPr marL="228600" indent="-228600">
              <a:buFont typeface="+mj-lt"/>
              <a:buAutoNum type="arabicPeriod" startAt="16"/>
            </a:pPr>
            <a:endParaRPr lang="en-GB" dirty="0"/>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16"/>
              <a:tabLst/>
              <a:defRPr/>
            </a:pPr>
            <a:r>
              <a:rPr lang="en-GB" dirty="0"/>
              <a:t>Now we to deploy a </a:t>
            </a:r>
            <a:r>
              <a:rPr lang="en-GB" dirty="0" err="1"/>
              <a:t>NuGet</a:t>
            </a:r>
            <a:r>
              <a:rPr lang="en-GB" dirty="0"/>
              <a:t> package. Run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dirty="0"/>
              <a:t>C:\Windows\Microsoft.NET\Framework\v4.0.30319\msbuild.exe "D:\Users\Phil.Austin\Documents\Bristol SQL UG\20171102\</a:t>
            </a:r>
            <a:r>
              <a:rPr lang="en-GB" dirty="0" err="1"/>
              <a:t>OctopusDeploy</a:t>
            </a:r>
            <a:r>
              <a:rPr lang="en-GB" dirty="0"/>
              <a:t>\OctopusDeploy.sln" /</a:t>
            </a:r>
            <a:r>
              <a:rPr lang="en-GB" dirty="0" err="1"/>
              <a:t>p:RunOctoPack</a:t>
            </a:r>
            <a:r>
              <a:rPr lang="en-GB" dirty="0"/>
              <a:t>=true /</a:t>
            </a:r>
            <a:r>
              <a:rPr lang="en-GB" dirty="0" err="1"/>
              <a:t>p:OctoPackPublishPackageToHttp</a:t>
            </a:r>
            <a:r>
              <a:rPr lang="en-GB" dirty="0"/>
              <a:t>=http://localhost/OctopusDeploy/nuget/packages /</a:t>
            </a:r>
            <a:r>
              <a:rPr lang="en-GB" dirty="0" err="1"/>
              <a:t>p:OctoPackPublishApiKey</a:t>
            </a:r>
            <a:r>
              <a:rPr lang="en-GB" dirty="0"/>
              <a:t>=API-VFKGAVZPWNTJHUIM7NYKRDJG /</a:t>
            </a:r>
            <a:r>
              <a:rPr lang="en-GB" dirty="0" err="1"/>
              <a:t>p:OctoPackPackageVersion</a:t>
            </a:r>
            <a:r>
              <a:rPr lang="en-GB" dirty="0"/>
              <a:t>=0.02</a:t>
            </a:r>
          </a:p>
          <a:p>
            <a:pPr marL="228600" indent="-228600">
              <a:buFont typeface="+mj-lt"/>
              <a:buAutoNum type="arabicPeriod" startAt="16"/>
            </a:pPr>
            <a:endParaRPr lang="en-GB" dirty="0"/>
          </a:p>
          <a:p>
            <a:endParaRPr lang="en-GB" dirty="0"/>
          </a:p>
        </p:txBody>
      </p:sp>
      <p:sp>
        <p:nvSpPr>
          <p:cNvPr id="4" name="Slide Number Placeholder 3"/>
          <p:cNvSpPr>
            <a:spLocks noGrp="1"/>
          </p:cNvSpPr>
          <p:nvPr>
            <p:ph type="sldNum" sz="quarter" idx="10"/>
          </p:nvPr>
        </p:nvSpPr>
        <p:spPr/>
        <p:txBody>
          <a:bodyPr/>
          <a:lstStyle/>
          <a:p>
            <a:fld id="{43B118B9-D58A-443A-8FD8-C00D46B17A3A}" type="slidenum">
              <a:rPr lang="en-GB" smtClean="0"/>
              <a:t>8</a:t>
            </a:fld>
            <a:endParaRPr lang="en-GB"/>
          </a:p>
        </p:txBody>
      </p:sp>
    </p:spTree>
    <p:extLst>
      <p:ext uri="{BB962C8B-B14F-4D97-AF65-F5344CB8AC3E}">
        <p14:creationId xmlns:p14="http://schemas.microsoft.com/office/powerpoint/2010/main" val="187362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E761-A553-4291-8B31-9514273A4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5671ED-85A8-4A68-B1C9-1CB6A1498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0AE68F-818D-43FC-82A7-223ACAE13800}"/>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31B06B0D-2627-45F9-984C-DA247D82D6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9F05A2-8586-48E4-BDCE-4A9927BF76BE}"/>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1887190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F87C-CAD5-4579-A5E7-055AAB19A83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F8FC7F6-97E6-493B-8034-436AED6F1CC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80524A-3901-4B02-880A-78DEBB8A366F}"/>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7377F737-4847-484D-B2DE-6C5EB85E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43D057-D852-4D5D-9A91-2CFB1FE78090}"/>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32360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4216B-5715-429F-BA9F-920FE76A0F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9D15D2-E275-4D94-B70E-6084AAC227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2A88AF-4FB6-4CB8-991C-F71E180A36EE}"/>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C46B1B6D-BDCA-43D2-AB5B-D403BA3E1C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9C75B8-BE16-4D09-B3B0-969248612619}"/>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395873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220F-DF02-4113-9033-C636F79D33F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39B4A8-2298-417F-998F-85E8BC2EDE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3DB724-08CA-4034-8E38-8F3F8B3A6E80}"/>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E5A6897D-6FF3-4D8A-8E56-F0141E5F97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1D611B-7A78-4CE3-B544-82BBCC92822D}"/>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359892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A525-0E62-42A2-81FF-FBEB0939F9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7D12AF-9753-4776-B1A2-2FEFBDDB5A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8DC69E-8EC9-40A0-B89A-3C2E2EB26575}"/>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60CFB943-BADA-4D50-A217-8B9F6EFF44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7089BA-0ABF-44EF-9667-A3BC769215D8}"/>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90675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6954-25AE-43F5-BF6B-2915D1921C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48EEA3-0D1E-403C-990C-A1A8E5EC5A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7B0B93D-08BA-4BA0-889C-3A4705A9013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2A6E4FE-078D-4345-9237-317F2ECEB384}"/>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6" name="Footer Placeholder 5">
            <a:extLst>
              <a:ext uri="{FF2B5EF4-FFF2-40B4-BE49-F238E27FC236}">
                <a16:creationId xmlns:a16="http://schemas.microsoft.com/office/drawing/2014/main" id="{68200A01-B37C-4159-AE69-7142AD1A07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099285-0A9A-4C86-BB88-F78510E4C068}"/>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001279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3305-64CC-4AA8-BDF3-B2E137B5ABF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FA6E51-3747-4EA4-8062-C7C663956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47872C-D4FC-492D-8637-C918254513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52D1CE-46AF-41AE-B5AD-9DDA9A710D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A7C670-B447-453A-B1A7-6DBD457355D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F24A7F5-17E8-4A8B-B67A-2C20B092CFA0}"/>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8" name="Footer Placeholder 7">
            <a:extLst>
              <a:ext uri="{FF2B5EF4-FFF2-40B4-BE49-F238E27FC236}">
                <a16:creationId xmlns:a16="http://schemas.microsoft.com/office/drawing/2014/main" id="{9CFEE64C-97E3-4A91-A5A9-3B0DF8BC945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8FD7C2-258A-49D1-8A08-9291B4DE550B}"/>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55372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D482-5795-4EEA-B006-C50DBCEAA0A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E0F1D64-D93C-4248-8FCB-972B603CA337}"/>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4" name="Footer Placeholder 3">
            <a:extLst>
              <a:ext uri="{FF2B5EF4-FFF2-40B4-BE49-F238E27FC236}">
                <a16:creationId xmlns:a16="http://schemas.microsoft.com/office/drawing/2014/main" id="{AD9BF438-D934-4C53-8E9E-D88BB3AA2A9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40BDA7-AEDC-4A18-96ED-8020DF959FC6}"/>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967252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3D7DF6-B856-4D81-BB12-2FCE9EF5810D}"/>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3" name="Footer Placeholder 2">
            <a:extLst>
              <a:ext uri="{FF2B5EF4-FFF2-40B4-BE49-F238E27FC236}">
                <a16:creationId xmlns:a16="http://schemas.microsoft.com/office/drawing/2014/main" id="{9DE2DF39-E5A6-4724-AE3C-DE8335CD50D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64D7FF-A457-454D-AAE5-8FBE74FF275E}"/>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424602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5C91-B7D1-415F-AD28-FE78DD558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CFD480C-A8C9-4E3A-8101-AEB2F28530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D116D8-28B1-4AF2-9601-C0941E23E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8013840-0C49-4BEE-9600-74EED9EE7101}"/>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6" name="Footer Placeholder 5">
            <a:extLst>
              <a:ext uri="{FF2B5EF4-FFF2-40B4-BE49-F238E27FC236}">
                <a16:creationId xmlns:a16="http://schemas.microsoft.com/office/drawing/2014/main" id="{323AE8F3-3524-4E82-8D3E-AAEE30422A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F69DE4-7BDC-4C77-B38B-828E62F5F5AD}"/>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2265967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E5F4-41A1-446E-957D-4B4F9BC3E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9F4A5EA-767F-43BC-892A-5901BD000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96A8A4-2AFB-49C4-8CDA-3EE836C8A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D9E566-3643-46C7-8ECE-EBCDCFC55025}"/>
              </a:ext>
            </a:extLst>
          </p:cNvPr>
          <p:cNvSpPr>
            <a:spLocks noGrp="1"/>
          </p:cNvSpPr>
          <p:nvPr>
            <p:ph type="dt" sz="half" idx="10"/>
          </p:nvPr>
        </p:nvSpPr>
        <p:spPr/>
        <p:txBody>
          <a:bodyPr/>
          <a:lstStyle/>
          <a:p>
            <a:fld id="{AE31E2F5-2AA7-45E7-BE41-79AA8B8BAFDB}" type="datetimeFigureOut">
              <a:rPr lang="en-GB" smtClean="0"/>
              <a:t>01/11/2017</a:t>
            </a:fld>
            <a:endParaRPr lang="en-GB"/>
          </a:p>
        </p:txBody>
      </p:sp>
      <p:sp>
        <p:nvSpPr>
          <p:cNvPr id="6" name="Footer Placeholder 5">
            <a:extLst>
              <a:ext uri="{FF2B5EF4-FFF2-40B4-BE49-F238E27FC236}">
                <a16:creationId xmlns:a16="http://schemas.microsoft.com/office/drawing/2014/main" id="{ED3A1E3A-98AD-423A-A606-C82021F25A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475C31-918B-4E6D-8907-64CFC92FAF73}"/>
              </a:ext>
            </a:extLst>
          </p:cNvPr>
          <p:cNvSpPr>
            <a:spLocks noGrp="1"/>
          </p:cNvSpPr>
          <p:nvPr>
            <p:ph type="sldNum" sz="quarter" idx="12"/>
          </p:nvPr>
        </p:nvSpPr>
        <p:spPr/>
        <p:txBody>
          <a:bodyPr/>
          <a:lstStyle/>
          <a:p>
            <a:fld id="{1348739A-7E32-44AB-8590-736416CAC2E2}" type="slidenum">
              <a:rPr lang="en-GB" smtClean="0"/>
              <a:t>‹#›</a:t>
            </a:fld>
            <a:endParaRPr lang="en-GB"/>
          </a:p>
        </p:txBody>
      </p:sp>
    </p:spTree>
    <p:extLst>
      <p:ext uri="{BB962C8B-B14F-4D97-AF65-F5344CB8AC3E}">
        <p14:creationId xmlns:p14="http://schemas.microsoft.com/office/powerpoint/2010/main" val="1123079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692AF-8DDA-4683-838A-FB23BDA57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0B9C79-8866-4E87-AB5B-99E7DE61E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4DB5A1-DA37-48A1-B40D-D551A9409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1E2F5-2AA7-45E7-BE41-79AA8B8BAFDB}" type="datetimeFigureOut">
              <a:rPr lang="en-GB" smtClean="0"/>
              <a:t>01/11/2017</a:t>
            </a:fld>
            <a:endParaRPr lang="en-GB"/>
          </a:p>
        </p:txBody>
      </p:sp>
      <p:sp>
        <p:nvSpPr>
          <p:cNvPr id="5" name="Footer Placeholder 4">
            <a:extLst>
              <a:ext uri="{FF2B5EF4-FFF2-40B4-BE49-F238E27FC236}">
                <a16:creationId xmlns:a16="http://schemas.microsoft.com/office/drawing/2014/main" id="{FD027597-7C17-4C21-A0E0-444FD8DC8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2CDFBFB-4579-494C-A43E-C94DC24AA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48739A-7E32-44AB-8590-736416CAC2E2}" type="slidenum">
              <a:rPr lang="en-GB" smtClean="0"/>
              <a:t>‹#›</a:t>
            </a:fld>
            <a:endParaRPr lang="en-GB"/>
          </a:p>
        </p:txBody>
      </p:sp>
    </p:spTree>
    <p:extLst>
      <p:ext uri="{BB962C8B-B14F-4D97-AF65-F5344CB8AC3E}">
        <p14:creationId xmlns:p14="http://schemas.microsoft.com/office/powerpoint/2010/main" val="549130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7CED9-6301-46A1-9997-6EAA0B78C07D}"/>
              </a:ext>
            </a:extLst>
          </p:cNvPr>
          <p:cNvSpPr>
            <a:spLocks noGrp="1"/>
          </p:cNvSpPr>
          <p:nvPr>
            <p:ph type="ctrTitle"/>
          </p:nvPr>
        </p:nvSpPr>
        <p:spPr>
          <a:xfrm>
            <a:off x="1524000" y="1122363"/>
            <a:ext cx="9144000" cy="1093895"/>
          </a:xfrm>
        </p:spPr>
        <p:txBody>
          <a:bodyPr/>
          <a:lstStyle/>
          <a:p>
            <a:r>
              <a:rPr lang="en-GB" dirty="0"/>
              <a:t>Octopus Deploy</a:t>
            </a:r>
          </a:p>
        </p:txBody>
      </p:sp>
      <p:sp>
        <p:nvSpPr>
          <p:cNvPr id="3" name="TextBox 2">
            <a:extLst>
              <a:ext uri="{FF2B5EF4-FFF2-40B4-BE49-F238E27FC236}">
                <a16:creationId xmlns:a16="http://schemas.microsoft.com/office/drawing/2014/main" id="{B209C580-6CF8-4F60-9130-29190449A66E}"/>
              </a:ext>
            </a:extLst>
          </p:cNvPr>
          <p:cNvSpPr txBox="1"/>
          <p:nvPr/>
        </p:nvSpPr>
        <p:spPr>
          <a:xfrm>
            <a:off x="4047298" y="4153545"/>
            <a:ext cx="4097404" cy="1077218"/>
          </a:xfrm>
          <a:prstGeom prst="rect">
            <a:avLst/>
          </a:prstGeom>
          <a:noFill/>
        </p:spPr>
        <p:txBody>
          <a:bodyPr wrap="none" rtlCol="0">
            <a:spAutoFit/>
          </a:bodyPr>
          <a:lstStyle/>
          <a:p>
            <a:pPr algn="ctr"/>
            <a:r>
              <a:rPr lang="en-GB" sz="3200" dirty="0"/>
              <a:t>Phil Austin </a:t>
            </a:r>
          </a:p>
          <a:p>
            <a:pPr algn="ctr"/>
            <a:r>
              <a:rPr lang="en-GB" sz="3200" dirty="0"/>
              <a:t>phil_a10@hotmail.com</a:t>
            </a:r>
          </a:p>
        </p:txBody>
      </p:sp>
    </p:spTree>
    <p:extLst>
      <p:ext uri="{BB962C8B-B14F-4D97-AF65-F5344CB8AC3E}">
        <p14:creationId xmlns:p14="http://schemas.microsoft.com/office/powerpoint/2010/main" val="3078500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63335-3205-483E-A3DB-C0519C0A4297}"/>
              </a:ext>
            </a:extLst>
          </p:cNvPr>
          <p:cNvSpPr>
            <a:spLocks noGrp="1"/>
          </p:cNvSpPr>
          <p:nvPr>
            <p:ph type="title"/>
          </p:nvPr>
        </p:nvSpPr>
        <p:spPr/>
        <p:txBody>
          <a:bodyPr/>
          <a:lstStyle/>
          <a:p>
            <a:r>
              <a:rPr lang="en-GB" dirty="0"/>
              <a:t>Licensing</a:t>
            </a:r>
          </a:p>
        </p:txBody>
      </p:sp>
      <p:sp>
        <p:nvSpPr>
          <p:cNvPr id="3" name="Content Placeholder 2">
            <a:extLst>
              <a:ext uri="{FF2B5EF4-FFF2-40B4-BE49-F238E27FC236}">
                <a16:creationId xmlns:a16="http://schemas.microsoft.com/office/drawing/2014/main" id="{65D1174C-400E-44A5-9D96-FE05BA77941A}"/>
              </a:ext>
            </a:extLst>
          </p:cNvPr>
          <p:cNvSpPr>
            <a:spLocks noGrp="1"/>
          </p:cNvSpPr>
          <p:nvPr>
            <p:ph idx="1"/>
          </p:nvPr>
        </p:nvSpPr>
        <p:spPr/>
        <p:txBody>
          <a:bodyPr/>
          <a:lstStyle/>
          <a:p>
            <a:r>
              <a:rPr lang="en-GB" dirty="0"/>
              <a:t>‘Freemium’ model</a:t>
            </a:r>
          </a:p>
          <a:p>
            <a:pPr lvl="1"/>
            <a:r>
              <a:rPr lang="en-GB" dirty="0"/>
              <a:t>Limit of 5 projects/10 machines/5 users</a:t>
            </a:r>
          </a:p>
          <a:p>
            <a:pPr lvl="1"/>
            <a:endParaRPr lang="en-GB" dirty="0"/>
          </a:p>
          <a:p>
            <a:r>
              <a:rPr lang="en-GB" dirty="0"/>
              <a:t>$700 ‘Pro’ license 20 users/projects/machines</a:t>
            </a:r>
          </a:p>
          <a:p>
            <a:endParaRPr lang="en-GB" dirty="0"/>
          </a:p>
          <a:p>
            <a:r>
              <a:rPr lang="en-GB" dirty="0"/>
              <a:t>Other editions offer more scale</a:t>
            </a:r>
          </a:p>
          <a:p>
            <a:pPr lvl="1"/>
            <a:endParaRPr lang="en-GB" dirty="0"/>
          </a:p>
        </p:txBody>
      </p:sp>
    </p:spTree>
    <p:extLst>
      <p:ext uri="{BB962C8B-B14F-4D97-AF65-F5344CB8AC3E}">
        <p14:creationId xmlns:p14="http://schemas.microsoft.com/office/powerpoint/2010/main" val="4036453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17DD-29A5-4401-857D-B52D147A750A}"/>
              </a:ext>
            </a:extLst>
          </p:cNvPr>
          <p:cNvSpPr>
            <a:spLocks noGrp="1"/>
          </p:cNvSpPr>
          <p:nvPr>
            <p:ph type="title"/>
          </p:nvPr>
        </p:nvSpPr>
        <p:spPr/>
        <p:txBody>
          <a:bodyPr/>
          <a:lstStyle/>
          <a:p>
            <a:r>
              <a:rPr lang="en-GB" dirty="0"/>
              <a:t>Architecture</a:t>
            </a:r>
          </a:p>
        </p:txBody>
      </p:sp>
      <p:sp>
        <p:nvSpPr>
          <p:cNvPr id="3" name="Content Placeholder 2">
            <a:extLst>
              <a:ext uri="{FF2B5EF4-FFF2-40B4-BE49-F238E27FC236}">
                <a16:creationId xmlns:a16="http://schemas.microsoft.com/office/drawing/2014/main" id="{B5002A1D-D90D-4381-9306-CF4E5A8E0346}"/>
              </a:ext>
            </a:extLst>
          </p:cNvPr>
          <p:cNvSpPr>
            <a:spLocks noGrp="1"/>
          </p:cNvSpPr>
          <p:nvPr>
            <p:ph idx="1"/>
          </p:nvPr>
        </p:nvSpPr>
        <p:spPr>
          <a:xfrm>
            <a:off x="838200" y="1690688"/>
            <a:ext cx="10515600" cy="4351338"/>
          </a:xfrm>
        </p:spPr>
        <p:txBody>
          <a:bodyPr>
            <a:normAutofit lnSpcReduction="10000"/>
          </a:bodyPr>
          <a:lstStyle/>
          <a:p>
            <a:r>
              <a:rPr lang="en-GB" dirty="0"/>
              <a:t>There are a few parts to an Octopus server: </a:t>
            </a:r>
          </a:p>
          <a:p>
            <a:endParaRPr lang="en-GB" dirty="0"/>
          </a:p>
          <a:p>
            <a:r>
              <a:rPr lang="en-GB" dirty="0"/>
              <a:t>A SQL Server database – including Express Edition</a:t>
            </a:r>
          </a:p>
          <a:p>
            <a:endParaRPr lang="en-GB" dirty="0"/>
          </a:p>
          <a:p>
            <a:r>
              <a:rPr lang="en-GB" dirty="0"/>
              <a:t>A Windows service</a:t>
            </a:r>
          </a:p>
          <a:p>
            <a:endParaRPr lang="en-GB" dirty="0"/>
          </a:p>
          <a:p>
            <a:r>
              <a:rPr lang="en-GB" dirty="0"/>
              <a:t>Octopus Manager</a:t>
            </a:r>
          </a:p>
          <a:p>
            <a:endParaRPr lang="en-GB" dirty="0"/>
          </a:p>
          <a:p>
            <a:r>
              <a:rPr lang="en-GB" dirty="0"/>
              <a:t>Octopus tentacle</a:t>
            </a:r>
          </a:p>
        </p:txBody>
      </p:sp>
    </p:spTree>
    <p:extLst>
      <p:ext uri="{BB962C8B-B14F-4D97-AF65-F5344CB8AC3E}">
        <p14:creationId xmlns:p14="http://schemas.microsoft.com/office/powerpoint/2010/main" val="190742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3194-630C-4DC5-BB10-0E2AE1A1B6C2}"/>
              </a:ext>
            </a:extLst>
          </p:cNvPr>
          <p:cNvSpPr>
            <a:spLocks noGrp="1"/>
          </p:cNvSpPr>
          <p:nvPr>
            <p:ph type="title"/>
          </p:nvPr>
        </p:nvSpPr>
        <p:spPr/>
        <p:txBody>
          <a:bodyPr/>
          <a:lstStyle/>
          <a:p>
            <a:r>
              <a:rPr lang="en-GB" dirty="0"/>
              <a:t>What is Octopus Deploy?</a:t>
            </a:r>
          </a:p>
        </p:txBody>
      </p:sp>
      <p:sp>
        <p:nvSpPr>
          <p:cNvPr id="3" name="Content Placeholder 2">
            <a:extLst>
              <a:ext uri="{FF2B5EF4-FFF2-40B4-BE49-F238E27FC236}">
                <a16:creationId xmlns:a16="http://schemas.microsoft.com/office/drawing/2014/main" id="{3E2257F1-C4FE-458F-B07A-B727A593DD7F}"/>
              </a:ext>
            </a:extLst>
          </p:cNvPr>
          <p:cNvSpPr>
            <a:spLocks noGrp="1"/>
          </p:cNvSpPr>
          <p:nvPr>
            <p:ph idx="1"/>
          </p:nvPr>
        </p:nvSpPr>
        <p:spPr>
          <a:xfrm>
            <a:off x="838200" y="1612974"/>
            <a:ext cx="10515600" cy="4351338"/>
          </a:xfrm>
        </p:spPr>
        <p:txBody>
          <a:bodyPr>
            <a:normAutofit lnSpcReduction="10000"/>
          </a:bodyPr>
          <a:lstStyle/>
          <a:p>
            <a:r>
              <a:rPr lang="en-GB" dirty="0"/>
              <a:t>Deployment &amp; release management tool</a:t>
            </a:r>
          </a:p>
          <a:p>
            <a:endParaRPr lang="en-GB" dirty="0"/>
          </a:p>
          <a:p>
            <a:r>
              <a:rPr lang="en-GB" dirty="0"/>
              <a:t>Can be part of DevOps toolset</a:t>
            </a:r>
          </a:p>
          <a:p>
            <a:pPr marL="0" indent="0">
              <a:buNone/>
            </a:pPr>
            <a:endParaRPr lang="en-GB" dirty="0"/>
          </a:p>
          <a:p>
            <a:r>
              <a:rPr lang="en-GB" dirty="0"/>
              <a:t>No need to write deployment code for SQL stack</a:t>
            </a:r>
          </a:p>
          <a:p>
            <a:endParaRPr lang="en-GB" dirty="0"/>
          </a:p>
          <a:p>
            <a:r>
              <a:rPr lang="en-GB" dirty="0"/>
              <a:t>Easy to configure</a:t>
            </a:r>
          </a:p>
          <a:p>
            <a:endParaRPr lang="en-GB" dirty="0"/>
          </a:p>
          <a:p>
            <a:r>
              <a:rPr lang="en-GB" dirty="0"/>
              <a:t>Uses </a:t>
            </a:r>
            <a:r>
              <a:rPr lang="en-GB" dirty="0" err="1"/>
              <a:t>NuGet</a:t>
            </a:r>
            <a:r>
              <a:rPr lang="en-GB" dirty="0"/>
              <a:t> package format (www.nuget.org/)</a:t>
            </a:r>
          </a:p>
          <a:p>
            <a:endParaRPr lang="en-GB" dirty="0"/>
          </a:p>
          <a:p>
            <a:endParaRPr lang="en-GB" dirty="0"/>
          </a:p>
        </p:txBody>
      </p:sp>
    </p:spTree>
    <p:extLst>
      <p:ext uri="{BB962C8B-B14F-4D97-AF65-F5344CB8AC3E}">
        <p14:creationId xmlns:p14="http://schemas.microsoft.com/office/powerpoint/2010/main" val="251518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DD1-6B0E-4B69-82C3-8198D35A4C4D}"/>
              </a:ext>
            </a:extLst>
          </p:cNvPr>
          <p:cNvSpPr>
            <a:spLocks noGrp="1"/>
          </p:cNvSpPr>
          <p:nvPr>
            <p:ph type="title"/>
          </p:nvPr>
        </p:nvSpPr>
        <p:spPr>
          <a:xfrm>
            <a:off x="838200" y="318630"/>
            <a:ext cx="10515600" cy="1325563"/>
          </a:xfrm>
        </p:spPr>
        <p:txBody>
          <a:bodyPr/>
          <a:lstStyle/>
          <a:p>
            <a:r>
              <a:rPr lang="en-GB" dirty="0"/>
              <a:t>Where does it fit?</a:t>
            </a:r>
          </a:p>
        </p:txBody>
      </p:sp>
      <p:sp>
        <p:nvSpPr>
          <p:cNvPr id="4" name="Callout: Right Arrow 3">
            <a:extLst>
              <a:ext uri="{FF2B5EF4-FFF2-40B4-BE49-F238E27FC236}">
                <a16:creationId xmlns:a16="http://schemas.microsoft.com/office/drawing/2014/main" id="{14DDDA3E-AEBD-4EAB-ADFD-21783EE8E607}"/>
              </a:ext>
            </a:extLst>
          </p:cNvPr>
          <p:cNvSpPr/>
          <p:nvPr/>
        </p:nvSpPr>
        <p:spPr>
          <a:xfrm>
            <a:off x="216390"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Commit ‘code’</a:t>
            </a:r>
          </a:p>
        </p:txBody>
      </p:sp>
      <p:sp>
        <p:nvSpPr>
          <p:cNvPr id="5" name="Callout: Right Arrow 4">
            <a:extLst>
              <a:ext uri="{FF2B5EF4-FFF2-40B4-BE49-F238E27FC236}">
                <a16:creationId xmlns:a16="http://schemas.microsoft.com/office/drawing/2014/main" id="{A31CF064-7FB2-4442-8863-23C93C34A7E2}"/>
              </a:ext>
            </a:extLst>
          </p:cNvPr>
          <p:cNvSpPr/>
          <p:nvPr/>
        </p:nvSpPr>
        <p:spPr>
          <a:xfrm>
            <a:off x="1962529"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Build &amp; unit test</a:t>
            </a:r>
          </a:p>
        </p:txBody>
      </p:sp>
      <p:sp>
        <p:nvSpPr>
          <p:cNvPr id="6" name="Callout: Right Arrow 5">
            <a:extLst>
              <a:ext uri="{FF2B5EF4-FFF2-40B4-BE49-F238E27FC236}">
                <a16:creationId xmlns:a16="http://schemas.microsoft.com/office/drawing/2014/main" id="{D7B857CD-09BA-490B-BB30-946C62F1FE6A}"/>
              </a:ext>
            </a:extLst>
          </p:cNvPr>
          <p:cNvSpPr/>
          <p:nvPr/>
        </p:nvSpPr>
        <p:spPr>
          <a:xfrm>
            <a:off x="3755163"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Create release</a:t>
            </a:r>
          </a:p>
        </p:txBody>
      </p:sp>
      <p:sp>
        <p:nvSpPr>
          <p:cNvPr id="7" name="Callout: Right Arrow 6">
            <a:extLst>
              <a:ext uri="{FF2B5EF4-FFF2-40B4-BE49-F238E27FC236}">
                <a16:creationId xmlns:a16="http://schemas.microsoft.com/office/drawing/2014/main" id="{9B1393C1-8D67-4792-86CB-AB52157F4CA1}"/>
              </a:ext>
            </a:extLst>
          </p:cNvPr>
          <p:cNvSpPr/>
          <p:nvPr/>
        </p:nvSpPr>
        <p:spPr>
          <a:xfrm>
            <a:off x="5528428"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Release to Test</a:t>
            </a:r>
          </a:p>
        </p:txBody>
      </p:sp>
      <p:sp>
        <p:nvSpPr>
          <p:cNvPr id="9" name="Callout: Right Arrow 8">
            <a:extLst>
              <a:ext uri="{FF2B5EF4-FFF2-40B4-BE49-F238E27FC236}">
                <a16:creationId xmlns:a16="http://schemas.microsoft.com/office/drawing/2014/main" id="{20599E51-5CCB-405D-8B7F-5B68D11F8B18}"/>
              </a:ext>
            </a:extLst>
          </p:cNvPr>
          <p:cNvSpPr/>
          <p:nvPr/>
        </p:nvSpPr>
        <p:spPr>
          <a:xfrm>
            <a:off x="7299711"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Test</a:t>
            </a:r>
          </a:p>
        </p:txBody>
      </p:sp>
      <p:sp>
        <p:nvSpPr>
          <p:cNvPr id="11" name="Rectangle 10">
            <a:extLst>
              <a:ext uri="{FF2B5EF4-FFF2-40B4-BE49-F238E27FC236}">
                <a16:creationId xmlns:a16="http://schemas.microsoft.com/office/drawing/2014/main" id="{2444D718-E0C7-48EE-B36F-1F6FD087BA45}"/>
              </a:ext>
            </a:extLst>
          </p:cNvPr>
          <p:cNvSpPr/>
          <p:nvPr/>
        </p:nvSpPr>
        <p:spPr>
          <a:xfrm>
            <a:off x="10855425" y="2696705"/>
            <a:ext cx="1217761" cy="17358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Monitor</a:t>
            </a:r>
          </a:p>
        </p:txBody>
      </p:sp>
      <p:sp>
        <p:nvSpPr>
          <p:cNvPr id="18" name="Callout: Right Arrow 17">
            <a:extLst>
              <a:ext uri="{FF2B5EF4-FFF2-40B4-BE49-F238E27FC236}">
                <a16:creationId xmlns:a16="http://schemas.microsoft.com/office/drawing/2014/main" id="{B4E4452B-E8BF-434C-859A-FAA0B811E03E}"/>
              </a:ext>
            </a:extLst>
          </p:cNvPr>
          <p:cNvSpPr/>
          <p:nvPr/>
        </p:nvSpPr>
        <p:spPr>
          <a:xfrm>
            <a:off x="9086486" y="2696705"/>
            <a:ext cx="1754475" cy="1735810"/>
          </a:xfrm>
          <a:prstGeom prst="right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Release to Prod</a:t>
            </a:r>
          </a:p>
        </p:txBody>
      </p:sp>
    </p:spTree>
    <p:extLst>
      <p:ext uri="{BB962C8B-B14F-4D97-AF65-F5344CB8AC3E}">
        <p14:creationId xmlns:p14="http://schemas.microsoft.com/office/powerpoint/2010/main" val="110205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
                                        </p:tgtEl>
                                        <p:attrNameLst>
                                          <p:attrName>fillcolor</p:attrName>
                                        </p:attrNameLst>
                                      </p:cBhvr>
                                      <p:to>
                                        <a:srgbClr val="B4C6E7"/>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7"/>
                                        </p:tgtEl>
                                        <p:attrNameLst>
                                          <p:attrName>fillcolor</p:attrName>
                                        </p:attrNameLst>
                                      </p:cBhvr>
                                      <p:to>
                                        <a:srgbClr val="B4C6E7"/>
                                      </p:to>
                                    </p:animClr>
                                    <p:set>
                                      <p:cBhvr>
                                        <p:cTn id="11" dur="500" fill="hold"/>
                                        <p:tgtEl>
                                          <p:spTgt spid="7"/>
                                        </p:tgtEl>
                                        <p:attrNameLst>
                                          <p:attrName>fill.type</p:attrName>
                                        </p:attrNameLst>
                                      </p:cBhvr>
                                      <p:to>
                                        <p:strVal val="solid"/>
                                      </p:to>
                                    </p:set>
                                    <p:set>
                                      <p:cBhvr>
                                        <p:cTn id="12" dur="500" fill="hold"/>
                                        <p:tgtEl>
                                          <p:spTgt spid="7"/>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18"/>
                                        </p:tgtEl>
                                        <p:attrNameLst>
                                          <p:attrName>fillcolor</p:attrName>
                                        </p:attrNameLst>
                                      </p:cBhvr>
                                      <p:to>
                                        <a:srgbClr val="B4C6E7"/>
                                      </p:to>
                                    </p:animClr>
                                    <p:set>
                                      <p:cBhvr>
                                        <p:cTn id="15" dur="500" fill="hold"/>
                                        <p:tgtEl>
                                          <p:spTgt spid="18"/>
                                        </p:tgtEl>
                                        <p:attrNameLst>
                                          <p:attrName>fill.type</p:attrName>
                                        </p:attrNameLst>
                                      </p:cBhvr>
                                      <p:to>
                                        <p:strVal val="solid"/>
                                      </p:to>
                                    </p:set>
                                    <p:set>
                                      <p:cBhvr>
                                        <p:cTn id="16"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832D-F20A-45A5-B6EE-A68A91967B86}"/>
              </a:ext>
            </a:extLst>
          </p:cNvPr>
          <p:cNvSpPr>
            <a:spLocks noGrp="1"/>
          </p:cNvSpPr>
          <p:nvPr>
            <p:ph type="title"/>
          </p:nvPr>
        </p:nvSpPr>
        <p:spPr/>
        <p:txBody>
          <a:bodyPr/>
          <a:lstStyle/>
          <a:p>
            <a:r>
              <a:rPr lang="en-GB" dirty="0"/>
              <a:t>Architecture</a:t>
            </a:r>
          </a:p>
        </p:txBody>
      </p:sp>
      <p:pic>
        <p:nvPicPr>
          <p:cNvPr id="5" name="Content Placeholder 4">
            <a:extLst>
              <a:ext uri="{FF2B5EF4-FFF2-40B4-BE49-F238E27FC236}">
                <a16:creationId xmlns:a16="http://schemas.microsoft.com/office/drawing/2014/main" id="{FFD45E0C-D92E-4E28-AEAE-8594E3FFD6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295" y="2054400"/>
            <a:ext cx="8714846" cy="2140281"/>
          </a:xfrm>
        </p:spPr>
      </p:pic>
    </p:spTree>
    <p:extLst>
      <p:ext uri="{BB962C8B-B14F-4D97-AF65-F5344CB8AC3E}">
        <p14:creationId xmlns:p14="http://schemas.microsoft.com/office/powerpoint/2010/main" val="164831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3792-A1F3-4BDB-BECC-E79D5036ECA5}"/>
              </a:ext>
            </a:extLst>
          </p:cNvPr>
          <p:cNvSpPr>
            <a:spLocks noGrp="1"/>
          </p:cNvSpPr>
          <p:nvPr>
            <p:ph type="title"/>
          </p:nvPr>
        </p:nvSpPr>
        <p:spPr/>
        <p:txBody>
          <a:bodyPr/>
          <a:lstStyle/>
          <a:p>
            <a:r>
              <a:rPr lang="en-GB" dirty="0"/>
              <a:t>Octopus deploy concepts: Infrastructure</a:t>
            </a:r>
          </a:p>
        </p:txBody>
      </p:sp>
      <p:pic>
        <p:nvPicPr>
          <p:cNvPr id="5" name="Content Placeholder 4">
            <a:extLst>
              <a:ext uri="{FF2B5EF4-FFF2-40B4-BE49-F238E27FC236}">
                <a16:creationId xmlns:a16="http://schemas.microsoft.com/office/drawing/2014/main" id="{613D2816-2F01-4282-83A3-2BA76517FC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4331" y="1298535"/>
            <a:ext cx="8114493" cy="4807783"/>
          </a:xfrm>
        </p:spPr>
      </p:pic>
      <p:sp>
        <p:nvSpPr>
          <p:cNvPr id="6" name="Rectangle 5">
            <a:extLst>
              <a:ext uri="{FF2B5EF4-FFF2-40B4-BE49-F238E27FC236}">
                <a16:creationId xmlns:a16="http://schemas.microsoft.com/office/drawing/2014/main" id="{23CFD389-9A7E-4E13-9B4A-E71D30D7021A}"/>
              </a:ext>
            </a:extLst>
          </p:cNvPr>
          <p:cNvSpPr/>
          <p:nvPr/>
        </p:nvSpPr>
        <p:spPr>
          <a:xfrm>
            <a:off x="568563" y="6106319"/>
            <a:ext cx="3949223" cy="369332"/>
          </a:xfrm>
          <a:prstGeom prst="rect">
            <a:avLst/>
          </a:prstGeom>
        </p:spPr>
        <p:txBody>
          <a:bodyPr wrap="none">
            <a:spAutoFit/>
          </a:bodyPr>
          <a:lstStyle/>
          <a:p>
            <a:r>
              <a:rPr lang="en-GB" dirty="0"/>
              <a:t>https://octopus.com/docs/key-concepts</a:t>
            </a:r>
          </a:p>
        </p:txBody>
      </p:sp>
    </p:spTree>
    <p:extLst>
      <p:ext uri="{BB962C8B-B14F-4D97-AF65-F5344CB8AC3E}">
        <p14:creationId xmlns:p14="http://schemas.microsoft.com/office/powerpoint/2010/main" val="392853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4779-8D03-4C45-876E-33CBC3CAACAB}"/>
              </a:ext>
            </a:extLst>
          </p:cNvPr>
          <p:cNvSpPr>
            <a:spLocks noGrp="1"/>
          </p:cNvSpPr>
          <p:nvPr>
            <p:ph type="title"/>
          </p:nvPr>
        </p:nvSpPr>
        <p:spPr/>
        <p:txBody>
          <a:bodyPr>
            <a:normAutofit/>
          </a:bodyPr>
          <a:lstStyle/>
          <a:p>
            <a:pPr algn="ctr"/>
            <a:r>
              <a:rPr lang="en-GB" sz="3600" dirty="0"/>
              <a:t>Octopus deploy concepts: Project/Lifecycle/Process</a:t>
            </a:r>
          </a:p>
        </p:txBody>
      </p:sp>
      <p:pic>
        <p:nvPicPr>
          <p:cNvPr id="5" name="Content Placeholder 4">
            <a:extLst>
              <a:ext uri="{FF2B5EF4-FFF2-40B4-BE49-F238E27FC236}">
                <a16:creationId xmlns:a16="http://schemas.microsoft.com/office/drawing/2014/main" id="{E0B9349B-C3CC-451D-9075-BB2D94CB1C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17356" y="1594021"/>
            <a:ext cx="7815121" cy="4582941"/>
          </a:xfrm>
        </p:spPr>
      </p:pic>
      <p:sp>
        <p:nvSpPr>
          <p:cNvPr id="6" name="Rectangle 5">
            <a:extLst>
              <a:ext uri="{FF2B5EF4-FFF2-40B4-BE49-F238E27FC236}">
                <a16:creationId xmlns:a16="http://schemas.microsoft.com/office/drawing/2014/main" id="{34C5122D-99AB-4E36-B8DB-28C32BD32762}"/>
              </a:ext>
            </a:extLst>
          </p:cNvPr>
          <p:cNvSpPr/>
          <p:nvPr/>
        </p:nvSpPr>
        <p:spPr>
          <a:xfrm>
            <a:off x="411300" y="6127234"/>
            <a:ext cx="3949223" cy="369332"/>
          </a:xfrm>
          <a:prstGeom prst="rect">
            <a:avLst/>
          </a:prstGeom>
        </p:spPr>
        <p:txBody>
          <a:bodyPr wrap="none">
            <a:spAutoFit/>
          </a:bodyPr>
          <a:lstStyle/>
          <a:p>
            <a:r>
              <a:rPr lang="en-GB" dirty="0"/>
              <a:t>https://octopus.com/docs/key-concepts</a:t>
            </a:r>
          </a:p>
        </p:txBody>
      </p:sp>
    </p:spTree>
    <p:extLst>
      <p:ext uri="{BB962C8B-B14F-4D97-AF65-F5344CB8AC3E}">
        <p14:creationId xmlns:p14="http://schemas.microsoft.com/office/powerpoint/2010/main" val="198575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13925-9911-4BFD-9A39-2B3C6949796B}"/>
              </a:ext>
            </a:extLst>
          </p:cNvPr>
          <p:cNvSpPr>
            <a:spLocks noGrp="1"/>
          </p:cNvSpPr>
          <p:nvPr>
            <p:ph type="title"/>
          </p:nvPr>
        </p:nvSpPr>
        <p:spPr/>
        <p:txBody>
          <a:bodyPr>
            <a:normAutofit/>
          </a:bodyPr>
          <a:lstStyle/>
          <a:p>
            <a:r>
              <a:rPr lang="en-GB" sz="4000" dirty="0"/>
              <a:t>Octopus Deploy concepts: Release vs Deployment</a:t>
            </a:r>
          </a:p>
        </p:txBody>
      </p:sp>
      <p:pic>
        <p:nvPicPr>
          <p:cNvPr id="4" name="Picture 3">
            <a:extLst>
              <a:ext uri="{FF2B5EF4-FFF2-40B4-BE49-F238E27FC236}">
                <a16:creationId xmlns:a16="http://schemas.microsoft.com/office/drawing/2014/main" id="{74706B12-16A5-44B1-8782-5EA5D88E7C3A}"/>
              </a:ext>
            </a:extLst>
          </p:cNvPr>
          <p:cNvPicPr>
            <a:picLocks noChangeAspect="1"/>
          </p:cNvPicPr>
          <p:nvPr/>
        </p:nvPicPr>
        <p:blipFill>
          <a:blip r:embed="rId2"/>
          <a:stretch>
            <a:fillRect/>
          </a:stretch>
        </p:blipFill>
        <p:spPr>
          <a:xfrm>
            <a:off x="1928328" y="2053121"/>
            <a:ext cx="6451783" cy="3913726"/>
          </a:xfrm>
          <a:prstGeom prst="rect">
            <a:avLst/>
          </a:prstGeom>
        </p:spPr>
      </p:pic>
    </p:spTree>
    <p:extLst>
      <p:ext uri="{BB962C8B-B14F-4D97-AF65-F5344CB8AC3E}">
        <p14:creationId xmlns:p14="http://schemas.microsoft.com/office/powerpoint/2010/main" val="48998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595-C409-42BE-9F06-B07B8DC97EF1}"/>
              </a:ext>
            </a:extLst>
          </p:cNvPr>
          <p:cNvSpPr>
            <a:spLocks noGrp="1"/>
          </p:cNvSpPr>
          <p:nvPr>
            <p:ph type="title"/>
          </p:nvPr>
        </p:nvSpPr>
        <p:spPr>
          <a:xfrm>
            <a:off x="838200" y="365125"/>
            <a:ext cx="10515600" cy="1325563"/>
          </a:xfrm>
        </p:spPr>
        <p:txBody>
          <a:bodyPr/>
          <a:lstStyle/>
          <a:p>
            <a:r>
              <a:rPr lang="en-GB" dirty="0"/>
              <a:t>Demo</a:t>
            </a:r>
          </a:p>
        </p:txBody>
      </p:sp>
      <p:sp>
        <p:nvSpPr>
          <p:cNvPr id="3" name="TextBox 2">
            <a:extLst>
              <a:ext uri="{FF2B5EF4-FFF2-40B4-BE49-F238E27FC236}">
                <a16:creationId xmlns:a16="http://schemas.microsoft.com/office/drawing/2014/main" id="{5C009805-AD4F-443B-83D0-84D23937E309}"/>
              </a:ext>
            </a:extLst>
          </p:cNvPr>
          <p:cNvSpPr txBox="1"/>
          <p:nvPr/>
        </p:nvSpPr>
        <p:spPr>
          <a:xfrm>
            <a:off x="838200" y="1429078"/>
            <a:ext cx="7997125" cy="523220"/>
          </a:xfrm>
          <a:prstGeom prst="rect">
            <a:avLst/>
          </a:prstGeom>
          <a:noFill/>
        </p:spPr>
        <p:txBody>
          <a:bodyPr wrap="square" rtlCol="0">
            <a:spAutoFit/>
          </a:bodyPr>
          <a:lstStyle/>
          <a:p>
            <a:pPr marL="285750" indent="-285750">
              <a:buFont typeface="Arial" panose="020B0604020202020204" pitchFamily="34" charset="0"/>
              <a:buChar char="•"/>
            </a:pPr>
            <a:r>
              <a:rPr lang="en-GB" sz="2800" dirty="0"/>
              <a:t>End-to-end demo of deploying SSDT to SQL</a:t>
            </a:r>
          </a:p>
        </p:txBody>
      </p:sp>
    </p:spTree>
    <p:extLst>
      <p:ext uri="{BB962C8B-B14F-4D97-AF65-F5344CB8AC3E}">
        <p14:creationId xmlns:p14="http://schemas.microsoft.com/office/powerpoint/2010/main" val="45948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7898-FCF1-4FF4-AA7D-03EB4D3A13F8}"/>
              </a:ext>
            </a:extLst>
          </p:cNvPr>
          <p:cNvSpPr>
            <a:spLocks noGrp="1"/>
          </p:cNvSpPr>
          <p:nvPr>
            <p:ph type="title"/>
          </p:nvPr>
        </p:nvSpPr>
        <p:spPr/>
        <p:txBody>
          <a:bodyPr/>
          <a:lstStyle/>
          <a:p>
            <a:r>
              <a:rPr lang="en-GB" dirty="0"/>
              <a:t>Pre-requisites</a:t>
            </a:r>
          </a:p>
        </p:txBody>
      </p:sp>
      <p:sp>
        <p:nvSpPr>
          <p:cNvPr id="3" name="Content Placeholder 2">
            <a:extLst>
              <a:ext uri="{FF2B5EF4-FFF2-40B4-BE49-F238E27FC236}">
                <a16:creationId xmlns:a16="http://schemas.microsoft.com/office/drawing/2014/main" id="{68D7FE95-C2FB-4398-87EB-9A1E16130D68}"/>
              </a:ext>
            </a:extLst>
          </p:cNvPr>
          <p:cNvSpPr>
            <a:spLocks noGrp="1"/>
          </p:cNvSpPr>
          <p:nvPr>
            <p:ph idx="1"/>
          </p:nvPr>
        </p:nvSpPr>
        <p:spPr>
          <a:xfrm>
            <a:off x="838200" y="1488558"/>
            <a:ext cx="10515600" cy="4688405"/>
          </a:xfrm>
        </p:spPr>
        <p:txBody>
          <a:bodyPr>
            <a:normAutofit fontScale="92500"/>
          </a:bodyPr>
          <a:lstStyle/>
          <a:p>
            <a:r>
              <a:rPr lang="en-GB" dirty="0"/>
              <a:t>Windows Server 2008 SP2+, 2008 R2, 2012, 2012 R2 or 2016 ("Server with a GUI" install, not Server Core)</a:t>
            </a:r>
          </a:p>
          <a:p>
            <a:r>
              <a:rPr lang="en-GB" dirty="0"/>
              <a:t>.NET Framework 4.5.1+ for Octopus Server 3.4.0 and later</a:t>
            </a:r>
          </a:p>
          <a:p>
            <a:r>
              <a:rPr lang="en-GB" dirty="0"/>
              <a:t>SQL Server installed locally or on another server, or Microsoft Azure SQL Database</a:t>
            </a:r>
          </a:p>
          <a:p>
            <a:r>
              <a:rPr lang="en-GB" dirty="0"/>
              <a:t>Hardware:</a:t>
            </a:r>
          </a:p>
          <a:p>
            <a:pPr lvl="1"/>
            <a:r>
              <a:rPr lang="en-GB" dirty="0"/>
              <a:t>Absolute minimum to make it run: 512MB RAM, 1GHz CPU, 2GB free disk space</a:t>
            </a:r>
          </a:p>
          <a:p>
            <a:pPr lvl="1"/>
            <a:r>
              <a:rPr lang="en-GB" dirty="0"/>
              <a:t>Recommended for smaller deployments (less than 30 Tentacles for example): 2GB RAM, dual-core CPU, 10GB free disk space</a:t>
            </a:r>
          </a:p>
          <a:p>
            <a:pPr lvl="1"/>
            <a:r>
              <a:rPr lang="en-GB" dirty="0"/>
              <a:t>Recommended for larger deployments: 4GB RAM, dual-core, 20GB free disk space</a:t>
            </a:r>
          </a:p>
          <a:p>
            <a:r>
              <a:rPr lang="en-GB" dirty="0" err="1"/>
              <a:t>NuGet</a:t>
            </a:r>
            <a:endParaRPr lang="en-GB" dirty="0"/>
          </a:p>
        </p:txBody>
      </p:sp>
    </p:spTree>
    <p:extLst>
      <p:ext uri="{BB962C8B-B14F-4D97-AF65-F5344CB8AC3E}">
        <p14:creationId xmlns:p14="http://schemas.microsoft.com/office/powerpoint/2010/main" val="3325832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815</Words>
  <Application>Microsoft Office PowerPoint</Application>
  <PresentationFormat>Widescreen</PresentationFormat>
  <Paragraphs>141</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Octopus Deploy</vt:lpstr>
      <vt:lpstr>What is Octopus Deploy?</vt:lpstr>
      <vt:lpstr>Where does it fit?</vt:lpstr>
      <vt:lpstr>Architecture</vt:lpstr>
      <vt:lpstr>Octopus deploy concepts: Infrastructure</vt:lpstr>
      <vt:lpstr>Octopus deploy concepts: Project/Lifecycle/Process</vt:lpstr>
      <vt:lpstr>Octopus Deploy concepts: Release vs Deployment</vt:lpstr>
      <vt:lpstr>Demo</vt:lpstr>
      <vt:lpstr>Pre-requisites</vt:lpstr>
      <vt:lpstr>Licensing</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Octopus Deploy</dc:title>
  <dc:creator>Phil Austin</dc:creator>
  <cp:lastModifiedBy>Phil Austin</cp:lastModifiedBy>
  <cp:revision>49</cp:revision>
  <dcterms:created xsi:type="dcterms:W3CDTF">2017-10-27T11:51:40Z</dcterms:created>
  <dcterms:modified xsi:type="dcterms:W3CDTF">2017-11-02T18:33:12Z</dcterms:modified>
</cp:coreProperties>
</file>