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364" r:id="rId18"/>
    <p:sldId id="365" r:id="rId19"/>
    <p:sldId id="273" r:id="rId20"/>
    <p:sldId id="366" r:id="rId21"/>
    <p:sldId id="367" r:id="rId22"/>
    <p:sldId id="274" r:id="rId23"/>
    <p:sldId id="271"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x="12192000" cy="6858000"/>
  <p:notesSz cx="6858000" cy="9144000"/>
  <p:embeddedFontLst>
    <p:embeddedFont>
      <p:font typeface="Consolas" panose="020B0609020204030204" pitchFamily="49" charset="0"/>
      <p:regular r:id="rId115"/>
      <p:bold r:id="rId116"/>
      <p:italic r:id="rId117"/>
      <p:boldItalic r:id="rId118"/>
    </p:embeddedFont>
    <p:embeddedFont>
      <p:font typeface="Play" panose="020B0604020202020204" charset="0"/>
      <p:regular r:id="rId119"/>
      <p:bold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1"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2694f7f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2694f7fd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cb334bf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30ccb334bf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DOM</a:t>
            </a:r>
            <a:endParaRPr/>
          </a:p>
        </p:txBody>
      </p:sp>
      <p:sp>
        <p:nvSpPr>
          <p:cNvPr id="163" name="Google Shape;163;g30ccb334bf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0ccb334bf1_0_5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g30ccb334bf1_0_5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0ccb334bf1_0_5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30ccb334bf1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0ccb334bf1_0_5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30ccb334bf1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0ccb334bf1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30ccb334bf1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0ccb334bf1_0_5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g30ccb334bf1_0_5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0ccb334bf1_0_5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30ccb334bf1_0_5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0ccb334bf1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30ccb334bf1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0ccb334bf1_0_5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0ccb334bf1_0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0ccb334bf1_0_5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30ccb334bf1_0_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0ccb334bf1_0_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30ccb334bf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0ccb334bf1_0_6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30ccb334bf1_0_6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ccb334bf1_0_6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30ccb334bf1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0ccb334bf1_0_6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30ccb334bf1_0_6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cb334bf1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30ccb334bf1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cb334bf1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ccb334bf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0ccb334bf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30ccb334bf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ccb334bf1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0ccb334bf1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30ccb334bf1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ccb334bf1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ccb334bf1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ccb334bf1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73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2694f7fd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2694f7fd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32694f7fd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73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88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ccb334bf1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0ccb334bf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cb334bf1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0ccb334bf1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ccb334bf1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ccb334bf1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ccb334bf1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0ccb334bf1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ccb334bf1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0ccb334bf1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ccb334bf1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30ccb334bf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ccb334bf1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30ccb334bf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cb334bf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0ccb334bf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a:t>
            </a:r>
            <a:endParaRPr/>
          </a:p>
        </p:txBody>
      </p:sp>
      <p:sp>
        <p:nvSpPr>
          <p:cNvPr id="290" name="Google Shape;290;g30ccb334bf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a2a6fcd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ca2a6fcd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ca2a6fcd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ccb334bf1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0ccb334bf1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0ccb334bf1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0ccb334bf1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0ccb334bf1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ccb334bf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ccb334bf1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0ccb334bf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ccb334bf1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0ccb334bf1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ccb334bf1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30ccb334bf1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ccb334bf1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0ccb334bf1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0ccb334bf1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30ccb334bf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ccb334bf1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30ccb334bf1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ccb334bf1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30ccb334bf1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2694f7fd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2694f7fd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32694f7fd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0ccb334bf1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0ccb334bf1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ccb334bf1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30ccb334bf1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ccb334bf1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30ccb334bf1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ccb334bf1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0ccb334bf1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ccb334bf1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30ccb334bf1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ccb334bf1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30ccb334bf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0ccb334bf1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30ccb334bf1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ccb334bf1_0_2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30ccb334bf1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0ccb334bf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30ccb334bf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ccb334bf1_0_2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ccb334bf1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32694f7f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32694f7fd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32694f7fd_0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ccb334bf1_0_3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30ccb334bf1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ccb334bf1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30ccb334bf1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0ccb334bf1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30ccb334bf1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0ccb334bf1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0ccb334bf1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ccb334bf1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30ccb334bf1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cb334bf1_0_3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30ccb334bf1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ccb334bf1_0_3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30ccb334bf1_0_3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0ccb334bf1_0_3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30ccb334bf1_0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0ccb334bf1_0_3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0ccb334bf1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0ccb334bf1_0_3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30ccb334bf1_0_3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ccb334bf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ccb334bf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0ccb334bf1_0_3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30ccb334bf1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0ccb334bf1_0_3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30ccb334bf1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ccb334bf1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30ccb334bf1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86" name="Google Shape;486;g30ccb334bf1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0ccb334bf1_0_3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30ccb334bf1_0_3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ccb334bf1_0_6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ccb334bf1_0_6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ccb334bf1_0_6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0ccb334bf1_0_7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0ccb334bf1_0_7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30ccb334bf1_0_7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ccb334bf1_0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0ccb334bf1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ca2a6fcdd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ca2a6fcdd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30ca2a6fcdd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ca2a6fc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ca2a6fcdd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ca2a6fcdd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ccb334bf1_0_3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ccb334bf1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ccb334bf1_0_3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0ccb334bf1_0_3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0ccb334bf1_0_3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0ccb334bf1_0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0ccb334bf1_0_4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30ccb334bf1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0ccb334bf1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0ccb334bf1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0ccb334bf1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0ccb334bf1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0ccb334bf1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0ccb334bf1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0ccb334bf1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30ccb334bf1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0ccb334bf1_0_4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0ccb334bf1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0ccb334bf1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30ccb334bf1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0ccb334bf1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0ccb334bf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d0b7e7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d0b7e71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03d0b7e71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0ccb334bf1_0_4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30ccb334bf1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0ccb334bf1_0_4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30ccb334bf1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0ccb334bf1_0_4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30ccb334bf1_0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0ccb334bf1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30ccb334bf1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30ccb334bf1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0ccb334bf1_0_4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30ccb334bf1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0ccb334bf1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0ccb334bf1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0ccb334bf1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30ccb334bf1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0ccb334bf1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30ccb334bf1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0ccb334bf1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g30ccb334bf1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0ccb334bf1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30ccb334bf1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ca2a6fcd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ca2a6fc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0ca2a6fc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0ccb334bf1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30ccb334bf1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0ccb334bf1_0_5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30ccb334bf1_0_5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0ccb334bf1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30ccb334bf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0ccb334bf1_0_5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30ccb334bf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0ccb334bf1_0_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30ccb334bf1_0_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0ccb334bf1_0_5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30ccb334bf1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0ccb334bf1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30ccb334bf1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0ccb334bf1_0_5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30ccb334bf1_0_5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0ccb334bf1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0ccb334bf1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30ccb334bf1_0_5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0ccb334bf1_0_5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30ccb334bf1_0_5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3032694f7fd_0_9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g3032694f7fd_0_9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1000"/>
              </a:spcBef>
              <a:spcAft>
                <a:spcPts val="0"/>
              </a:spcAft>
              <a:buSzPts val="2400"/>
              <a:buChar char="•"/>
              <a:defRPr/>
            </a:lvl2pPr>
            <a:lvl3pPr marL="1371600" lvl="2" indent="-355600">
              <a:spcBef>
                <a:spcPts val="1000"/>
              </a:spcBef>
              <a:spcAft>
                <a:spcPts val="0"/>
              </a:spcAft>
              <a:buSzPts val="2000"/>
              <a:buChar char="•"/>
              <a:defRPr/>
            </a:lvl3pPr>
            <a:lvl4pPr marL="1828800" lvl="3" indent="-342900">
              <a:spcBef>
                <a:spcPts val="1000"/>
              </a:spcBef>
              <a:spcAft>
                <a:spcPts val="0"/>
              </a:spcAft>
              <a:buSzPts val="1800"/>
              <a:buChar char="•"/>
              <a:defRPr/>
            </a:lvl4pPr>
            <a:lvl5pPr marL="2286000" lvl="4" indent="-342900">
              <a:spcBef>
                <a:spcPts val="1000"/>
              </a:spcBef>
              <a:spcAft>
                <a:spcPts val="0"/>
              </a:spcAft>
              <a:buSzPts val="1800"/>
              <a:buChar char="•"/>
              <a:defRPr/>
            </a:lvl5pPr>
            <a:lvl6pPr marL="2743200" lvl="5" indent="-342900">
              <a:spcBef>
                <a:spcPts val="1000"/>
              </a:spcBef>
              <a:spcAft>
                <a:spcPts val="0"/>
              </a:spcAft>
              <a:buSzPts val="1800"/>
              <a:buChar char="•"/>
              <a:defRPr/>
            </a:lvl6pPr>
            <a:lvl7pPr marL="3200400" lvl="6" indent="-342900">
              <a:spcBef>
                <a:spcPts val="1000"/>
              </a:spcBef>
              <a:spcAft>
                <a:spcPts val="0"/>
              </a:spcAft>
              <a:buSzPts val="1800"/>
              <a:buChar char="•"/>
              <a:defRPr/>
            </a:lvl7pPr>
            <a:lvl8pPr marL="3657600" lvl="7" indent="-342900">
              <a:spcBef>
                <a:spcPts val="1000"/>
              </a:spcBef>
              <a:spcAft>
                <a:spcPts val="0"/>
              </a:spcAft>
              <a:buSzPts val="1800"/>
              <a:buChar char="•"/>
              <a:defRPr/>
            </a:lvl8pPr>
            <a:lvl9pPr marL="4114800" lvl="8" indent="-342900">
              <a:spcBef>
                <a:spcPts val="1000"/>
              </a:spcBef>
              <a:spcAft>
                <a:spcPts val="0"/>
              </a:spcAft>
              <a:buSzPts val="1800"/>
              <a:buChar char="•"/>
              <a:defRPr/>
            </a:lvl9pPr>
          </a:lstStyle>
          <a:p>
            <a:endParaRPr/>
          </a:p>
        </p:txBody>
      </p:sp>
      <p:sp>
        <p:nvSpPr>
          <p:cNvPr id="87" name="Google Shape;87;g3032694f7fd_0_91"/>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lide02">
  <p:cSld name="TitleSlide02">
    <p:spTree>
      <p:nvGrpSpPr>
        <p:cNvPr id="1"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avLst/>
            <a:gdLst/>
            <a:ahLst/>
            <a:cxnLst/>
            <a:rect l="l" t="t" r="r" b="b"/>
            <a:pathLst>
              <a:path w="6647913" h="4555968" extrusionOk="0">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91" name="Google Shape;91;g30ca2a6fcdd_0_91"/>
          <p:cNvSpPr>
            <a:spLocks noGrp="1"/>
          </p:cNvSpPr>
          <p:nvPr>
            <p:ph type="pic" idx="2"/>
          </p:nvPr>
        </p:nvSpPr>
        <p:spPr>
          <a:xfrm>
            <a:off x="7439850" y="1924050"/>
            <a:ext cx="3009900" cy="3009900"/>
          </a:xfrm>
          <a:prstGeom prst="rect">
            <a:avLst/>
          </a:prstGeom>
          <a:solidFill>
            <a:schemeClr val="lt1"/>
          </a:solidFill>
          <a:ln>
            <a:noFill/>
          </a:ln>
        </p:spPr>
      </p:sp>
      <p:pic>
        <p:nvPicPr>
          <p:cNvPr id="92" name="Google Shape;92;g30ca2a6fcdd_0_91" descr="A black and white logo&#10;&#10;Description automatically generated"/>
          <p:cNvPicPr preferRelativeResize="0"/>
          <p:nvPr/>
        </p:nvPicPr>
        <p:blipFill rotWithShape="1">
          <a:blip r:embed="rId2">
            <a:alphaModFix/>
          </a:blip>
          <a:srcRect l="7493" t="26034" b="23538"/>
          <a:stretch/>
        </p:blipFill>
        <p:spPr>
          <a:xfrm>
            <a:off x="479266" y="6434205"/>
            <a:ext cx="1200307" cy="213394"/>
          </a:xfrm>
          <a:prstGeom prst="rect">
            <a:avLst/>
          </a:prstGeom>
          <a:noFill/>
          <a:ln>
            <a:noFill/>
          </a:ln>
        </p:spPr>
      </p:pic>
      <p:sp>
        <p:nvSpPr>
          <p:cNvPr id="93" name="Google Shape;93;g30ca2a6fcdd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g30ca2a6fcdd_0_91"/>
          <p:cNvSpPr txBox="1">
            <a:spLocks noGrp="1"/>
          </p:cNvSpPr>
          <p:nvPr>
            <p:ph type="body" idx="1"/>
          </p:nvPr>
        </p:nvSpPr>
        <p:spPr>
          <a:xfrm>
            <a:off x="1311330" y="2578299"/>
            <a:ext cx="4494300" cy="638700"/>
          </a:xfrm>
          <a:prstGeom prst="rect">
            <a:avLst/>
          </a:prstGeom>
          <a:noFill/>
          <a:ln>
            <a:noFill/>
          </a:ln>
        </p:spPr>
        <p:txBody>
          <a:bodyPr spcFirstLastPara="1" wrap="square" lIns="91425" tIns="45700" rIns="91425" bIns="45700" anchor="t" anchorCtr="0">
            <a:normAutofit/>
          </a:bodyPr>
          <a:lstStyle>
            <a:lvl1pPr marL="457200" lvl="0" indent="-482600" algn="l">
              <a:lnSpc>
                <a:spcPct val="90000"/>
              </a:lnSpc>
              <a:spcBef>
                <a:spcPts val="1000"/>
              </a:spcBef>
              <a:spcAft>
                <a:spcPts val="0"/>
              </a:spcAft>
              <a:buClr>
                <a:schemeClr val="lt2"/>
              </a:buClr>
              <a:buSzPts val="4000"/>
              <a:buChar char="•"/>
              <a:defRPr sz="4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30ca2a6fcdd_0_91"/>
          <p:cNvSpPr txBox="1">
            <a:spLocks noGrp="1"/>
          </p:cNvSpPr>
          <p:nvPr>
            <p:ph type="body" idx="3"/>
          </p:nvPr>
        </p:nvSpPr>
        <p:spPr>
          <a:xfrm>
            <a:off x="1311330" y="3429000"/>
            <a:ext cx="4494300" cy="6387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5"/>
          <p:cNvSpPr>
            <a:spLocks noGrp="1"/>
          </p:cNvSpPr>
          <p:nvPr>
            <p:ph type="pic" idx="2"/>
          </p:nvPr>
        </p:nvSpPr>
        <p:spPr>
          <a:xfrm>
            <a:off x="5183188" y="987425"/>
            <a:ext cx="6172200" cy="4873625"/>
          </a:xfrm>
          <a:prstGeom prst="rect">
            <a:avLst/>
          </a:prstGeom>
          <a:noFill/>
          <a:ln>
            <a:noFill/>
          </a:ln>
        </p:spPr>
      </p:sp>
      <p:sp>
        <p:nvSpPr>
          <p:cNvPr id="68" name="Google Shape;68;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6FA8DC"/>
              </a:buClr>
              <a:buSzPts val="4400"/>
              <a:buFont typeface="Play"/>
              <a:buNone/>
              <a:defRPr sz="4400" b="0" i="0" u="none" strike="noStrike" cap="non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rgbClr val="CFE2F3"/>
              </a:buClr>
              <a:buSzPts val="2800"/>
              <a:buFont typeface="Arial"/>
              <a:buChar char="•"/>
              <a:defRPr sz="2800" b="0" i="0" u="none" strike="noStrike" cap="none">
                <a:solidFill>
                  <a:srgbClr val="CFE2F3"/>
                </a:solidFill>
                <a:latin typeface="Arial"/>
                <a:ea typeface="Arial"/>
                <a:cs typeface="Arial"/>
                <a:sym typeface="Arial"/>
              </a:defRPr>
            </a:lvl1pPr>
            <a:lvl2pPr marL="914400" marR="0" lvl="1" indent="-381000" algn="l" rtl="0">
              <a:lnSpc>
                <a:spcPct val="110000"/>
              </a:lnSpc>
              <a:spcBef>
                <a:spcPts val="1000"/>
              </a:spcBef>
              <a:spcAft>
                <a:spcPts val="0"/>
              </a:spcAft>
              <a:buClr>
                <a:srgbClr val="CFE2F3"/>
              </a:buClr>
              <a:buSzPts val="2400"/>
              <a:buFont typeface="Arial"/>
              <a:buChar char="•"/>
              <a:defRPr sz="2400" b="0" i="0" u="none" strike="noStrike" cap="none">
                <a:solidFill>
                  <a:srgbClr val="CFE2F3"/>
                </a:solidFill>
                <a:latin typeface="Arial"/>
                <a:ea typeface="Arial"/>
                <a:cs typeface="Arial"/>
                <a:sym typeface="Arial"/>
              </a:defRPr>
            </a:lvl2pPr>
            <a:lvl3pPr marL="1371600" marR="0" lvl="2" indent="-355600" algn="l" rtl="0">
              <a:lnSpc>
                <a:spcPct val="110000"/>
              </a:lnSpc>
              <a:spcBef>
                <a:spcPts val="1000"/>
              </a:spcBef>
              <a:spcAft>
                <a:spcPts val="0"/>
              </a:spcAft>
              <a:buClr>
                <a:srgbClr val="CFE2F3"/>
              </a:buClr>
              <a:buSzPts val="2000"/>
              <a:buFont typeface="Arial"/>
              <a:buChar char="•"/>
              <a:defRPr sz="2000" b="0" i="0" u="none" strike="noStrike" cap="none">
                <a:solidFill>
                  <a:srgbClr val="CFE2F3"/>
                </a:solidFill>
                <a:latin typeface="Arial"/>
                <a:ea typeface="Arial"/>
                <a:cs typeface="Arial"/>
                <a:sym typeface="Arial"/>
              </a:defRPr>
            </a:lvl3pPr>
            <a:lvl4pPr marL="1828800" marR="0" lvl="3"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4pPr>
            <a:lvl5pPr marL="2286000" marR="0" lvl="4"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5pPr>
            <a:lvl6pPr marL="2743200" marR="0" lvl="5"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9pPr>
          </a:lstStyle>
          <a:p>
            <a:endParaRPr/>
          </a:p>
        </p:txBody>
      </p:sp>
      <p:sp>
        <p:nvSpPr>
          <p:cNvPr id="12" name="Google Shape;1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0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parkbyexamples.com/pyspark-tutoria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8" Type="http://schemas.openxmlformats.org/officeDocument/2006/relationships/hyperlink" Target="https://www.java.com/download/ie_manual.jsp" TargetMode="External"/><Relationship Id="rId3" Type="http://schemas.openxmlformats.org/officeDocument/2006/relationships/hyperlink" Target="https://learn.microsoft.com/en-us/training/career-paths/data-engineer" TargetMode="External"/><Relationship Id="rId7" Type="http://schemas.openxmlformats.org/officeDocument/2006/relationships/hyperlink" Target="https://code.visualstudio.co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learn.microsoft.com/en-us/cli/azure/install-azure-cli" TargetMode="External"/><Relationship Id="rId5" Type="http://schemas.openxmlformats.org/officeDocument/2006/relationships/hyperlink" Target="https://www.kimballgroup.com/" TargetMode="External"/><Relationship Id="rId10" Type="http://schemas.openxmlformats.org/officeDocument/2006/relationships/hyperlink" Target="https://pypi.org/project/WinUtils/"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phil-a10/Talks" TargetMode="External"/><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32694f7fd_0_95"/>
          <p:cNvSpPr txBox="1">
            <a:spLocks noGrp="1"/>
          </p:cNvSpPr>
          <p:nvPr>
            <p:ph type="ctrTitle"/>
          </p:nvPr>
        </p:nvSpPr>
        <p:spPr>
          <a:xfrm>
            <a:off x="0" y="2091025"/>
            <a:ext cx="12192000" cy="1827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GB"/>
              <a:t>Exploring data technologies using free tools</a:t>
            </a:r>
            <a:endParaRPr/>
          </a:p>
        </p:txBody>
      </p:sp>
      <p:sp>
        <p:nvSpPr>
          <p:cNvPr id="101" name="Google Shape;101;g3032694f7fd_0_95"/>
          <p:cNvSpPr txBox="1">
            <a:spLocks noGrp="1"/>
          </p:cNvSpPr>
          <p:nvPr>
            <p:ph type="subTitle" idx="1"/>
          </p:nvPr>
        </p:nvSpPr>
        <p:spPr>
          <a:xfrm>
            <a:off x="0" y="4040719"/>
            <a:ext cx="12192000" cy="4512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None/>
            </a:pPr>
            <a:r>
              <a:rPr lang="en-GB"/>
              <a:t>Phil Austin and Dom Winsor,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ccb334bf1_0_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Go to Azure.com</a:t>
            </a:r>
            <a:endParaRPr/>
          </a:p>
          <a:p>
            <a:pPr marL="228600" lvl="0" indent="-228600" algn="l" rtl="0">
              <a:lnSpc>
                <a:spcPct val="90000"/>
              </a:lnSpc>
              <a:spcBef>
                <a:spcPts val="1000"/>
              </a:spcBef>
              <a:spcAft>
                <a:spcPts val="0"/>
              </a:spcAft>
              <a:buClr>
                <a:schemeClr val="dk1"/>
              </a:buClr>
              <a:buSzPts val="2800"/>
              <a:buChar char="•"/>
            </a:pPr>
            <a:r>
              <a:rPr lang="en-GB"/>
              <a:t>Click ‘Try Azure for free’</a:t>
            </a:r>
            <a:endParaRPr/>
          </a:p>
          <a:p>
            <a:pPr marL="228600" lvl="0" indent="-228600" algn="l" rtl="0">
              <a:lnSpc>
                <a:spcPct val="90000"/>
              </a:lnSpc>
              <a:spcBef>
                <a:spcPts val="1000"/>
              </a:spcBef>
              <a:spcAft>
                <a:spcPts val="0"/>
              </a:spcAft>
              <a:buClr>
                <a:schemeClr val="dk1"/>
              </a:buClr>
              <a:buSzPts val="2800"/>
              <a:buChar char="•"/>
            </a:pPr>
            <a:r>
              <a:rPr lang="en-GB"/>
              <a:t>You will need:</a:t>
            </a:r>
            <a:endParaRPr/>
          </a:p>
          <a:p>
            <a:pPr marL="685800" lvl="1" indent="-228600" algn="l" rtl="0">
              <a:lnSpc>
                <a:spcPct val="90000"/>
              </a:lnSpc>
              <a:spcBef>
                <a:spcPts val="500"/>
              </a:spcBef>
              <a:spcAft>
                <a:spcPts val="0"/>
              </a:spcAft>
              <a:buClr>
                <a:schemeClr val="dk1"/>
              </a:buClr>
              <a:buSzPts val="2400"/>
              <a:buChar char="•"/>
            </a:pPr>
            <a:r>
              <a:rPr lang="en-GB"/>
              <a:t>An email address</a:t>
            </a:r>
            <a:endParaRPr/>
          </a:p>
          <a:p>
            <a:pPr marL="685800" lvl="1" indent="-228600" algn="l" rtl="0">
              <a:lnSpc>
                <a:spcPct val="90000"/>
              </a:lnSpc>
              <a:spcBef>
                <a:spcPts val="500"/>
              </a:spcBef>
              <a:spcAft>
                <a:spcPts val="0"/>
              </a:spcAft>
              <a:buClr>
                <a:schemeClr val="dk1"/>
              </a:buClr>
              <a:buSzPts val="2400"/>
              <a:buChar char="•"/>
            </a:pPr>
            <a:r>
              <a:rPr lang="en-GB"/>
              <a:t>A mobile phone</a:t>
            </a:r>
            <a:endParaRPr/>
          </a:p>
          <a:p>
            <a:pPr marL="685800" lvl="1" indent="-228600" algn="l" rtl="0">
              <a:lnSpc>
                <a:spcPct val="90000"/>
              </a:lnSpc>
              <a:spcBef>
                <a:spcPts val="500"/>
              </a:spcBef>
              <a:spcAft>
                <a:spcPts val="0"/>
              </a:spcAft>
              <a:buClr>
                <a:schemeClr val="dk1"/>
              </a:buClr>
              <a:buSzPts val="2400"/>
              <a:buChar char="•"/>
            </a:pPr>
            <a:r>
              <a:rPr lang="en-GB"/>
              <a:t>A credit/debit card – don’t worry you won’t be charged!</a:t>
            </a:r>
            <a:endParaRPr/>
          </a:p>
          <a:p>
            <a:pPr marL="228600" lvl="0" indent="-228600" algn="l" rtl="0">
              <a:lnSpc>
                <a:spcPct val="90000"/>
              </a:lnSpc>
              <a:spcBef>
                <a:spcPts val="1000"/>
              </a:spcBef>
              <a:spcAft>
                <a:spcPts val="0"/>
              </a:spcAft>
              <a:buClr>
                <a:schemeClr val="dk1"/>
              </a:buClr>
              <a:buSzPts val="2800"/>
              <a:buChar char="•"/>
            </a:pPr>
            <a:r>
              <a:rPr lang="en-GB"/>
              <a:t>Choose United Kingdom or US region</a:t>
            </a:r>
            <a:endParaRPr/>
          </a:p>
          <a:p>
            <a:pPr marL="228600" lvl="0" indent="-228600" algn="l" rtl="0">
              <a:lnSpc>
                <a:spcPct val="90000"/>
              </a:lnSpc>
              <a:spcBef>
                <a:spcPts val="1000"/>
              </a:spcBef>
              <a:spcAft>
                <a:spcPts val="0"/>
              </a:spcAft>
              <a:buClr>
                <a:schemeClr val="dk1"/>
              </a:buClr>
              <a:buSzPts val="2800"/>
              <a:buChar char="•"/>
            </a:pPr>
            <a:r>
              <a:rPr lang="en-GB"/>
              <a:t>$200 credit / 30 days</a:t>
            </a:r>
            <a:endParaRPr/>
          </a:p>
          <a:p>
            <a:pPr marL="228600" lvl="0" indent="-228600" algn="l" rtl="0">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a:stretch/>
        </p:blipFill>
        <p:spPr>
          <a:xfrm>
            <a:off x="838200" y="861237"/>
            <a:ext cx="9429854" cy="5209954"/>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30ccb334bf1_0_5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a:stretch/>
        </p:blipFill>
        <p:spPr>
          <a:xfrm>
            <a:off x="2676047" y="2109603"/>
            <a:ext cx="6839905" cy="2638793"/>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30ccb334bf1_0_558"/>
          <p:cNvSpPr txBox="1">
            <a:spLocks noGrp="1"/>
          </p:cNvSpPr>
          <p:nvPr>
            <p:ph type="title"/>
          </p:nvPr>
        </p:nvSpPr>
        <p:spPr>
          <a:xfrm>
            <a:off x="493644" y="0"/>
            <a:ext cx="10515600" cy="99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a:stretch/>
        </p:blipFill>
        <p:spPr>
          <a:xfrm>
            <a:off x="2948782" y="1139688"/>
            <a:ext cx="5248403" cy="5718313"/>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30ccb334bf1_0_5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a:picLocks noGrp="1"/>
          </p:cNvPicPr>
          <p:nvPr>
            <p:ph type="body" idx="1"/>
          </p:nvPr>
        </p:nvPicPr>
        <p:blipFill rotWithShape="1">
          <a:blip r:embed="rId3">
            <a:alphaModFix/>
          </a:blip>
          <a:srcRect/>
          <a:stretch/>
        </p:blipFill>
        <p:spPr>
          <a:xfrm>
            <a:off x="4042950" y="1253400"/>
            <a:ext cx="4106100" cy="43512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a:stretch/>
          </p:blipFill>
          <p:spPr>
            <a:xfrm>
              <a:off x="5154318" y="1341107"/>
              <a:ext cx="4220164" cy="2448267"/>
            </a:xfrm>
            <a:prstGeom prst="rect">
              <a:avLst/>
            </a:prstGeom>
            <a:noFill/>
            <a:ln>
              <a:noFill/>
            </a:ln>
          </p:spPr>
        </p:pic>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30ccb334bf1_0_5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a:stretch/>
        </p:blipFill>
        <p:spPr>
          <a:xfrm>
            <a:off x="4466997" y="2219156"/>
            <a:ext cx="3258005" cy="2419688"/>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30ccb334bf1_0_5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a:stretch/>
        </p:blipFill>
        <p:spPr>
          <a:xfrm>
            <a:off x="4466998" y="2219156"/>
            <a:ext cx="3258005" cy="241968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30ccb334bf1_0_5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a:stretch/>
        </p:blipFill>
        <p:spPr>
          <a:xfrm>
            <a:off x="3126345" y="1523354"/>
            <a:ext cx="5939310" cy="510396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a:stretch/>
        </p:blipFill>
        <p:spPr>
          <a:xfrm>
            <a:off x="2992327" y="874706"/>
            <a:ext cx="6207345" cy="510858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a:stretch/>
        </p:blipFill>
        <p:spPr>
          <a:xfrm>
            <a:off x="3139923" y="2035103"/>
            <a:ext cx="5912155" cy="27877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a:stretch/>
        </p:blipFill>
        <p:spPr>
          <a:xfrm>
            <a:off x="1906620" y="931718"/>
            <a:ext cx="8583803" cy="511679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30ccb334bf1_0_6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g30ccb334bf1_0_111"/>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a:stretch/>
        </p:blipFill>
        <p:spPr>
          <a:xfrm>
            <a:off x="934362" y="3232736"/>
            <a:ext cx="1146682" cy="1146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g30ccb334bf1_0_120"/>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195" name="Google Shape;195;g30ccb334bf1_0_120"/>
          <p:cNvSpPr txBox="1"/>
          <p:nvPr/>
        </p:nvSpPr>
        <p:spPr>
          <a:xfrm>
            <a:off x="9701579" y="4506408"/>
            <a:ext cx="1320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Databricks</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g30ccb334bf1_0_133"/>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21" name="Google Shape;221;g30ccb334bf1_0_148"/>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a:t>Data engineering using your free credits</a:t>
            </a:r>
            <a:endParaRPr dirty="0"/>
          </a:p>
        </p:txBody>
      </p:sp>
      <p:pic>
        <p:nvPicPr>
          <p:cNvPr id="222" name="Google Shape;222;g30ccb334bf1_0_148"/>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700" b="1">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lvl="0" indent="-228600" algn="l" rtl="0">
              <a:lnSpc>
                <a:spcPct val="90000"/>
              </a:lnSpc>
              <a:spcBef>
                <a:spcPts val="0"/>
              </a:spcBef>
              <a:spcAft>
                <a:spcPts val="0"/>
              </a:spcAft>
              <a:buClr>
                <a:schemeClr val="dk1"/>
              </a:buClr>
              <a:buSzPts val="2800"/>
              <a:buChar char="•"/>
            </a:pPr>
            <a:r>
              <a:rPr lang="en-GB" dirty="0"/>
              <a:t>Lightweight</a:t>
            </a:r>
            <a:endParaRPr dirty="0"/>
          </a:p>
        </p:txBody>
      </p:sp>
    </p:spTree>
    <p:extLst>
      <p:ext uri="{BB962C8B-B14F-4D97-AF65-F5344CB8AC3E}">
        <p14:creationId xmlns:p14="http://schemas.microsoft.com/office/powerpoint/2010/main" val="226531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indent="-228600">
              <a:spcBef>
                <a:spcPts val="0"/>
              </a:spcBef>
              <a:buSzPts val="2800"/>
            </a:pPr>
            <a:r>
              <a:rPr lang="en-GB" dirty="0"/>
              <a:t>Lightweight</a:t>
            </a:r>
            <a:endParaRPr dirty="0"/>
          </a:p>
          <a:p>
            <a:pPr marL="228600" lvl="0" indent="-228600" algn="l" rtl="0">
              <a:lnSpc>
                <a:spcPct val="90000"/>
              </a:lnSpc>
              <a:spcBef>
                <a:spcPts val="1000"/>
              </a:spcBef>
              <a:spcAft>
                <a:spcPts val="0"/>
              </a:spcAft>
              <a:buClr>
                <a:schemeClr val="dk1"/>
              </a:buClr>
              <a:buSzPts val="2800"/>
              <a:buChar char="•"/>
            </a:pPr>
            <a:r>
              <a:rPr lang="en-GB" dirty="0"/>
              <a:t>Very large number of plug-ins/extensions – most free</a:t>
            </a:r>
            <a:endParaRPr dirty="0"/>
          </a:p>
        </p:txBody>
      </p:sp>
    </p:spTree>
    <p:extLst>
      <p:ext uri="{BB962C8B-B14F-4D97-AF65-F5344CB8AC3E}">
        <p14:creationId xmlns:p14="http://schemas.microsoft.com/office/powerpoint/2010/main" val="29675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32694f7fd_0_15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Purpose &amp; Goals</a:t>
            </a:r>
            <a:endParaRPr/>
          </a:p>
        </p:txBody>
      </p:sp>
      <p:sp>
        <p:nvSpPr>
          <p:cNvPr id="108" name="Google Shape;108;g3032694f7fd_0_15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marL="457200" lvl="0" indent="0" algn="l" rtl="0">
              <a:lnSpc>
                <a:spcPct val="115000"/>
              </a:lnSpc>
              <a:spcBef>
                <a:spcPts val="1000"/>
              </a:spcBef>
              <a:spcAft>
                <a:spcPts val="0"/>
              </a:spcAft>
              <a:buNone/>
            </a:pPr>
            <a:endParaRPr b="1"/>
          </a:p>
          <a:p>
            <a:pPr marL="457200" lvl="0" indent="-406400" algn="l" rtl="0">
              <a:lnSpc>
                <a:spcPct val="115000"/>
              </a:lnSpc>
              <a:spcBef>
                <a:spcPts val="1000"/>
              </a:spcBef>
              <a:spcAft>
                <a:spcPts val="0"/>
              </a:spcAft>
              <a:buSzPts val="2800"/>
              <a:buChar char="•"/>
            </a:pPr>
            <a:r>
              <a:rPr lang="en-GB" b="1"/>
              <a:t>Gain Insight: Applied Data Engineering</a:t>
            </a:r>
            <a:endParaRPr b="1"/>
          </a:p>
          <a:p>
            <a:pPr marL="457200" lvl="0" indent="-406400" algn="l" rtl="0">
              <a:lnSpc>
                <a:spcPct val="115000"/>
              </a:lnSpc>
              <a:spcBef>
                <a:spcPts val="0"/>
              </a:spcBef>
              <a:spcAft>
                <a:spcPts val="0"/>
              </a:spcAft>
              <a:buSzPts val="2800"/>
              <a:buChar char="•"/>
            </a:pPr>
            <a:r>
              <a:rPr lang="en-GB" b="1"/>
              <a:t>Enable Self-study: Tools &amp; Resources</a:t>
            </a:r>
            <a:endParaRPr b="1"/>
          </a:p>
          <a:p>
            <a:pPr marL="0" lvl="0" indent="0" algn="l" rtl="0">
              <a:lnSpc>
                <a:spcPct val="115000"/>
              </a:lnSpc>
              <a:spcBef>
                <a:spcPts val="1000"/>
              </a:spcBef>
              <a:spcAft>
                <a:spcPts val="0"/>
              </a:spcAft>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lang="en-GB" dirty="0"/>
          </a:p>
        </p:txBody>
      </p:sp>
    </p:spTree>
    <p:extLst>
      <p:ext uri="{BB962C8B-B14F-4D97-AF65-F5344CB8AC3E}">
        <p14:creationId xmlns:p14="http://schemas.microsoft.com/office/powerpoint/2010/main" val="10131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by following links from: </a:t>
            </a:r>
            <a:r>
              <a:rPr lang="en-GB">
                <a:solidFill>
                  <a:schemeClr val="hlink"/>
                </a:solidFill>
                <a:uFill>
                  <a:noFill/>
                </a:uFill>
                <a:hlinkClick r:id="rId3"/>
              </a:rPr>
              <a:t>https://learn.microsoft.com/en-us/cli/azure/install-azure-cli</a:t>
            </a:r>
            <a:endParaRPr/>
          </a:p>
          <a:p>
            <a:pPr marL="228600" lvl="0" indent="-228600" algn="l" rtl="0">
              <a:lnSpc>
                <a:spcPct val="90000"/>
              </a:lnSpc>
              <a:spcBef>
                <a:spcPts val="1000"/>
              </a:spcBef>
              <a:spcAft>
                <a:spcPts val="0"/>
              </a:spcAft>
              <a:buClr>
                <a:schemeClr val="dk1"/>
              </a:buClr>
              <a:buSzPts val="2800"/>
              <a:buChar char="•"/>
            </a:pPr>
            <a:r>
              <a:rPr lang="en-GB"/>
              <a:t>For VS Code:</a:t>
            </a:r>
            <a:endParaRPr/>
          </a:p>
          <a:p>
            <a:pPr marL="685800" lvl="1" indent="-228600" algn="l" rtl="0">
              <a:lnSpc>
                <a:spcPct val="90000"/>
              </a:lnSpc>
              <a:spcBef>
                <a:spcPts val="500"/>
              </a:spcBef>
              <a:spcAft>
                <a:spcPts val="0"/>
              </a:spcAft>
              <a:buClr>
                <a:schemeClr val="dk1"/>
              </a:buClr>
              <a:buSzPts val="2400"/>
              <a:buChar char="•"/>
            </a:pPr>
            <a:r>
              <a:rPr lang="en-GB"/>
              <a:t>Azure CLI Tools</a:t>
            </a:r>
            <a:endParaRPr/>
          </a:p>
          <a:p>
            <a:pPr marL="685800" lvl="1" indent="-228600" algn="l" rtl="0">
              <a:lnSpc>
                <a:spcPct val="90000"/>
              </a:lnSpc>
              <a:spcBef>
                <a:spcPts val="500"/>
              </a:spcBef>
              <a:spcAft>
                <a:spcPts val="0"/>
              </a:spcAft>
              <a:buClr>
                <a:schemeClr val="dk1"/>
              </a:buClr>
              <a:buSzPts val="2400"/>
              <a:buChar char="•"/>
            </a:pPr>
            <a:r>
              <a:rPr lang="en-GB"/>
              <a:t>Azure Developer CLI</a:t>
            </a: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125725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0ccb334bf1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0ccb334bf1_0_166"/>
          <p:cNvSpPr txBox="1">
            <a:spLocks noGrp="1"/>
          </p:cNvSpPr>
          <p:nvPr>
            <p:ph type="title"/>
          </p:nvPr>
        </p:nvSpPr>
        <p:spPr>
          <a:xfrm>
            <a:off x="189614" y="1631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a:stretch/>
        </p:blipFill>
        <p:spPr>
          <a:xfrm>
            <a:off x="1549885" y="1190846"/>
            <a:ext cx="9092229" cy="5592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a:stretch/>
          </p:blipFill>
          <p:spPr>
            <a:xfrm>
              <a:off x="838200" y="4136867"/>
              <a:ext cx="6232082" cy="1868055"/>
            </a:xfrm>
            <a:prstGeom prst="rect">
              <a:avLst/>
            </a:prstGeom>
            <a:noFill/>
            <a:ln>
              <a:noFill/>
            </a:ln>
          </p:spPr>
        </p:pic>
      </p:grpSp>
      <p:sp>
        <p:nvSpPr>
          <p:cNvPr id="264" name="Google Shape;264;g30ccb334bf1_0_185"/>
          <p:cNvSpPr/>
          <p:nvPr/>
        </p:nvSpPr>
        <p:spPr>
          <a:xfrm>
            <a:off x="5739863" y="5091355"/>
            <a:ext cx="1281300" cy="5346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a:stretch/>
        </p:blipFill>
        <p:spPr>
          <a:xfrm>
            <a:off x="2473588" y="844764"/>
            <a:ext cx="7244823" cy="51684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a:stretch/>
        </p:blipFill>
        <p:spPr>
          <a:xfrm>
            <a:off x="2436103" y="789535"/>
            <a:ext cx="7319794" cy="52789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g30ccb334bf1_0_199"/>
          <p:cNvGrpSpPr/>
          <p:nvPr/>
        </p:nvGrpSpPr>
        <p:grpSpPr>
          <a:xfrm>
            <a:off x="714312" y="1291589"/>
            <a:ext cx="10763377" cy="4274821"/>
            <a:chOff x="552820" y="716280"/>
            <a:chExt cx="10763377" cy="4274821"/>
          </a:xfrm>
        </p:grpSpPr>
        <p:pic>
          <p:nvPicPr>
            <p:cNvPr id="280" name="Google Shape;280;g30ccb334bf1_0_199"/>
            <p:cNvPicPr preferRelativeResize="0"/>
            <p:nvPr/>
          </p:nvPicPr>
          <p:blipFill rotWithShape="1">
            <a:blip r:embed="rId3">
              <a:alphaModFix/>
            </a:blip>
            <a:srcRect b="52667"/>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t="46222"/>
            <a:stretch/>
          </p:blipFill>
          <p:spPr>
            <a:xfrm>
              <a:off x="6150176" y="716280"/>
              <a:ext cx="5166021" cy="4274821"/>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a:stretch/>
        </p:blipFill>
        <p:spPr>
          <a:xfrm>
            <a:off x="3006091" y="583998"/>
            <a:ext cx="6179819" cy="56900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a:stretch/>
        </p:blipFill>
        <p:spPr>
          <a:xfrm>
            <a:off x="2638503" y="458421"/>
            <a:ext cx="6914994" cy="5941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ca2a6fcdd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Format</a:t>
            </a:r>
            <a:endParaRPr/>
          </a:p>
        </p:txBody>
      </p:sp>
      <p:sp>
        <p:nvSpPr>
          <p:cNvPr id="115" name="Google Shape;115;g30ca2a6fcdd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Talk focused on demo’s - questions at the end </a:t>
            </a:r>
            <a:endParaRPr/>
          </a:p>
          <a:p>
            <a:pPr marL="457200" lvl="0" indent="-406400" algn="l" rtl="0">
              <a:lnSpc>
                <a:spcPct val="115000"/>
              </a:lnSpc>
              <a:spcBef>
                <a:spcPts val="0"/>
              </a:spcBef>
              <a:spcAft>
                <a:spcPts val="0"/>
              </a:spcAft>
              <a:buSzPts val="2800"/>
              <a:buChar char="•"/>
            </a:pPr>
            <a:r>
              <a:rPr lang="en-GB"/>
              <a:t>Write questions on cards </a:t>
            </a:r>
            <a:endParaRPr/>
          </a:p>
          <a:p>
            <a:pPr marL="914400" lvl="1" indent="-381000" algn="l" rtl="0">
              <a:lnSpc>
                <a:spcPct val="115000"/>
              </a:lnSpc>
              <a:spcBef>
                <a:spcPts val="0"/>
              </a:spcBef>
              <a:spcAft>
                <a:spcPts val="0"/>
              </a:spcAft>
              <a:buSzPts val="2400"/>
              <a:buChar char="•"/>
            </a:pPr>
            <a:r>
              <a:rPr lang="en-GB"/>
              <a:t>Read yours out at the end</a:t>
            </a:r>
            <a:endParaRPr/>
          </a:p>
          <a:p>
            <a:pPr marL="914400" lvl="1" indent="-381000" algn="l" rtl="0">
              <a:lnSpc>
                <a:spcPct val="115000"/>
              </a:lnSpc>
              <a:spcBef>
                <a:spcPts val="0"/>
              </a:spcBef>
              <a:spcAft>
                <a:spcPts val="0"/>
              </a:spcAft>
              <a:buSzPts val="2400"/>
              <a:buChar char="•"/>
            </a:pPr>
            <a:r>
              <a:rPr lang="en-GB"/>
              <a:t>Add cards to the table in the break</a:t>
            </a:r>
            <a:endParaRPr/>
          </a:p>
          <a:p>
            <a:pPr marL="457200" lvl="0" indent="-406400" algn="l" rtl="0">
              <a:lnSpc>
                <a:spcPct val="115000"/>
              </a:lnSpc>
              <a:spcBef>
                <a:spcPts val="0"/>
              </a:spcBef>
              <a:spcAft>
                <a:spcPts val="0"/>
              </a:spcAft>
              <a:buSzPts val="2800"/>
              <a:buChar char="•"/>
            </a:pPr>
            <a:r>
              <a:rPr lang="en-GB"/>
              <a:t>Have an answer, or a tip?</a:t>
            </a:r>
            <a:endParaRPr/>
          </a:p>
          <a:p>
            <a:pPr marL="1371600" lvl="2" indent="-355600" algn="l" rtl="0">
              <a:lnSpc>
                <a:spcPct val="115000"/>
              </a:lnSpc>
              <a:spcBef>
                <a:spcPts val="0"/>
              </a:spcBef>
              <a:spcAft>
                <a:spcPts val="0"/>
              </a:spcAft>
              <a:buSzPts val="2000"/>
              <a:buChar char="•"/>
            </a:pPr>
            <a:r>
              <a:rPr lang="en-GB"/>
              <a:t>Use a card to answer and place next to the corresponding question</a:t>
            </a:r>
            <a:endParaRPr/>
          </a:p>
          <a:p>
            <a:pPr marL="1371600" lvl="2" indent="-355600" algn="l" rtl="0">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a:stretch/>
        </p:blipFill>
        <p:spPr>
          <a:xfrm>
            <a:off x="2740392" y="528142"/>
            <a:ext cx="6711216" cy="58017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a:stretch/>
          </p:blipFill>
          <p:spPr>
            <a:xfrm>
              <a:off x="7900582" y="634019"/>
              <a:ext cx="3765638" cy="5424479"/>
            </a:xfrm>
            <a:prstGeom prst="rect">
              <a:avLst/>
            </a:prstGeom>
            <a:noFill/>
            <a:ln>
              <a:noFill/>
            </a:ln>
          </p:spPr>
        </p:pic>
      </p:grpSp>
      <p:sp>
        <p:nvSpPr>
          <p:cNvPr id="2" name="Rectangle 1">
            <a:extLst>
              <a:ext uri="{FF2B5EF4-FFF2-40B4-BE49-F238E27FC236}">
                <a16:creationId xmlns:a16="http://schemas.microsoft.com/office/drawing/2014/main" id="{8ABB9581-F054-8107-412F-79307FD8212C}"/>
              </a:ext>
            </a:extLst>
          </p:cNvPr>
          <p:cNvSpPr/>
          <p:nvPr/>
        </p:nvSpPr>
        <p:spPr>
          <a:xfrm>
            <a:off x="901700" y="2012950"/>
            <a:ext cx="1314450" cy="336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a:stretch/>
          </p:blipFill>
          <p:spPr>
            <a:xfrm>
              <a:off x="5870529" y="5891718"/>
              <a:ext cx="3985272" cy="63564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a:stretch/>
          </p:blipFill>
          <p:spPr>
            <a:xfrm>
              <a:off x="7166355" y="331384"/>
              <a:ext cx="1924482" cy="6341038"/>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a:stretch/>
        </p:blipFill>
        <p:spPr>
          <a:xfrm>
            <a:off x="388700" y="1133829"/>
            <a:ext cx="11414601" cy="45903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a:stretch/>
          </p:blipFill>
          <p:spPr>
            <a:xfrm>
              <a:off x="6718029" y="523510"/>
              <a:ext cx="4976012" cy="4476984"/>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a:stretch/>
        </p:blipFill>
        <p:spPr>
          <a:xfrm>
            <a:off x="551044" y="1280160"/>
            <a:ext cx="11089912" cy="42976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a:stretch/>
        </p:blipFill>
        <p:spPr>
          <a:xfrm>
            <a:off x="2454089" y="533251"/>
            <a:ext cx="7283823" cy="57914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a:stretch/>
        </p:blipFill>
        <p:spPr>
          <a:xfrm>
            <a:off x="2904505" y="650853"/>
            <a:ext cx="6382990" cy="555629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a:stretch/>
        </p:blipFill>
        <p:spPr>
          <a:xfrm>
            <a:off x="2495993" y="414271"/>
            <a:ext cx="7200015" cy="6029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32694f7fd_0_158"/>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In this session</a:t>
            </a:r>
            <a:endParaRPr/>
          </a:p>
        </p:txBody>
      </p:sp>
      <p:sp>
        <p:nvSpPr>
          <p:cNvPr id="122" name="Google Shape;122;g3032694f7fd_0_15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000"/>
              </a:spcBef>
              <a:spcAft>
                <a:spcPts val="0"/>
              </a:spcAft>
              <a:buNone/>
            </a:pPr>
            <a:r>
              <a:rPr lang="en-GB" b="1"/>
              <a:t>Intros &amp; Overview </a:t>
            </a:r>
            <a:endParaRPr b="1"/>
          </a:p>
          <a:p>
            <a:pPr marL="0" lvl="0" indent="0" algn="l" rtl="0">
              <a:lnSpc>
                <a:spcPct val="115000"/>
              </a:lnSpc>
              <a:spcBef>
                <a:spcPts val="1000"/>
              </a:spcBef>
              <a:spcAft>
                <a:spcPts val="0"/>
              </a:spcAft>
              <a:buNone/>
            </a:pPr>
            <a:r>
              <a:rPr lang="en-GB" b="1"/>
              <a:t>Working with data</a:t>
            </a:r>
            <a:endParaRPr/>
          </a:p>
          <a:p>
            <a:pPr marL="457200" lvl="0" indent="-366395" algn="l" rtl="0">
              <a:lnSpc>
                <a:spcPct val="115000"/>
              </a:lnSpc>
              <a:spcBef>
                <a:spcPts val="1000"/>
              </a:spcBef>
              <a:spcAft>
                <a:spcPts val="0"/>
              </a:spcAft>
              <a:buSzPct val="100000"/>
              <a:buAutoNum type="arabicPeriod"/>
            </a:pPr>
            <a:r>
              <a:rPr lang="en-GB"/>
              <a:t>In the cloud (Azure storage accounts; ADF) </a:t>
            </a:r>
            <a:endParaRPr/>
          </a:p>
          <a:p>
            <a:pPr marL="457200" lvl="0" indent="-366395" algn="l" rtl="0">
              <a:lnSpc>
                <a:spcPct val="115000"/>
              </a:lnSpc>
              <a:spcBef>
                <a:spcPts val="0"/>
              </a:spcBef>
              <a:spcAft>
                <a:spcPts val="0"/>
              </a:spcAft>
              <a:buSzPct val="100000"/>
              <a:buAutoNum type="arabicPeriod"/>
            </a:pPr>
            <a:r>
              <a:rPr lang="en-GB"/>
              <a:t>Intro to VS Code</a:t>
            </a:r>
            <a:endParaRPr/>
          </a:p>
          <a:p>
            <a:pPr marL="457200" lvl="0" indent="-366395" algn="l" rtl="0">
              <a:lnSpc>
                <a:spcPct val="115000"/>
              </a:lnSpc>
              <a:spcBef>
                <a:spcPts val="0"/>
              </a:spcBef>
              <a:spcAft>
                <a:spcPts val="0"/>
              </a:spcAft>
              <a:buSzPct val="100000"/>
              <a:buAutoNum type="arabicPeriod"/>
            </a:pPr>
            <a:r>
              <a:rPr lang="en-GB"/>
              <a:t>Azure Data Factory setup</a:t>
            </a:r>
            <a:endParaRPr/>
          </a:p>
          <a:p>
            <a:pPr marL="457200" lvl="0" indent="-366395" algn="l" rtl="0">
              <a:lnSpc>
                <a:spcPct val="115000"/>
              </a:lnSpc>
              <a:spcBef>
                <a:spcPts val="0"/>
              </a:spcBef>
              <a:spcAft>
                <a:spcPts val="0"/>
              </a:spcAft>
              <a:buSzPct val="100000"/>
              <a:buAutoNum type="arabicPeriod"/>
            </a:pPr>
            <a:r>
              <a:rPr lang="en-GB"/>
              <a:t>Databricks -setting up &amp; demo notebook</a:t>
            </a:r>
            <a:endParaRPr/>
          </a:p>
          <a:p>
            <a:pPr marL="457200" lvl="0" indent="-366395" algn="l" rtl="0">
              <a:lnSpc>
                <a:spcPct val="115000"/>
              </a:lnSpc>
              <a:spcBef>
                <a:spcPts val="0"/>
              </a:spcBef>
              <a:spcAft>
                <a:spcPts val="0"/>
              </a:spcAft>
              <a:buSzPct val="100000"/>
              <a:buAutoNum type="arabicPeriod"/>
            </a:pPr>
            <a:r>
              <a:rPr lang="en-GB"/>
              <a:t>Using free software on a Windows Laptop (PySpark)</a:t>
            </a:r>
            <a:endParaRPr/>
          </a:p>
          <a:p>
            <a:pPr marL="457200" lvl="0" indent="-366395" algn="l" rtl="0">
              <a:lnSpc>
                <a:spcPct val="115000"/>
              </a:lnSpc>
              <a:spcBef>
                <a:spcPts val="0"/>
              </a:spcBef>
              <a:spcAft>
                <a:spcPts val="0"/>
              </a:spcAft>
              <a:buSzPct val="100000"/>
              <a:buAutoNum type="arabicPeriod"/>
            </a:pPr>
            <a:r>
              <a:rPr lang="en-GB"/>
              <a:t>Quick SQL &amp; Python getting started locally demo</a:t>
            </a:r>
            <a:endParaRPr/>
          </a:p>
          <a:p>
            <a:pPr marL="0" lvl="0" indent="0" algn="l" rtl="0">
              <a:lnSpc>
                <a:spcPct val="115000"/>
              </a:lnSpc>
              <a:spcBef>
                <a:spcPts val="1000"/>
              </a:spcBef>
              <a:spcAft>
                <a:spcPts val="0"/>
              </a:spcAft>
              <a:buNone/>
            </a:pPr>
            <a:r>
              <a:rPr lang="en-GB" b="1"/>
              <a:t>Topics</a:t>
            </a:r>
            <a:endParaRPr/>
          </a:p>
          <a:p>
            <a:pPr marL="457200" lvl="0" indent="-366395" algn="l" rtl="0">
              <a:lnSpc>
                <a:spcPct val="115000"/>
              </a:lnSpc>
              <a:spcBef>
                <a:spcPts val="1000"/>
              </a:spcBef>
              <a:spcAft>
                <a:spcPts val="0"/>
              </a:spcAft>
              <a:buSzPct val="100000"/>
              <a:buChar char="•"/>
            </a:pPr>
            <a:r>
              <a:rPr lang="en-GB"/>
              <a:t>Getting setup</a:t>
            </a:r>
            <a:endParaRPr/>
          </a:p>
          <a:p>
            <a:pPr marL="457200" lvl="0" indent="-366395" algn="l" rtl="0">
              <a:lnSpc>
                <a:spcPct val="115000"/>
              </a:lnSpc>
              <a:spcBef>
                <a:spcPts val="0"/>
              </a:spcBef>
              <a:spcAft>
                <a:spcPts val="0"/>
              </a:spcAft>
              <a:buSzPct val="100000"/>
              <a:buChar char="•"/>
            </a:pPr>
            <a:r>
              <a:rPr lang="en-GB"/>
              <a:t>Data basics</a:t>
            </a:r>
            <a:endParaRPr/>
          </a:p>
          <a:p>
            <a:pPr marL="457200" lvl="0" indent="-366395" algn="l" rtl="0">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Picture 2">
            <a:extLst>
              <a:ext uri="{FF2B5EF4-FFF2-40B4-BE49-F238E27FC236}">
                <a16:creationId xmlns:a16="http://schemas.microsoft.com/office/drawing/2014/main" id="{936E1CCB-983A-E90F-EDE8-62C1347C4290}"/>
              </a:ext>
            </a:extLst>
          </p:cNvPr>
          <p:cNvPicPr>
            <a:picLocks noChangeAspect="1"/>
          </p:cNvPicPr>
          <p:nvPr/>
        </p:nvPicPr>
        <p:blipFill>
          <a:blip r:embed="rId3"/>
          <a:stretch>
            <a:fillRect/>
          </a:stretch>
        </p:blipFill>
        <p:spPr>
          <a:xfrm>
            <a:off x="2019574" y="1997455"/>
            <a:ext cx="7362271" cy="320436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0ccb334bf1_0_2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a:stretch/>
          </p:blipFill>
          <p:spPr>
            <a:xfrm>
              <a:off x="4024024" y="5763488"/>
              <a:ext cx="4143952" cy="695422"/>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a:stretch/>
        </p:blipFill>
        <p:spPr>
          <a:xfrm>
            <a:off x="3063719" y="1314342"/>
            <a:ext cx="6064563" cy="42293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a:stretch/>
        </p:blipFill>
        <p:spPr>
          <a:xfrm>
            <a:off x="371181" y="958723"/>
            <a:ext cx="11449636" cy="49405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a:stretch/>
        </p:blipFill>
        <p:spPr>
          <a:xfrm>
            <a:off x="3578659" y="1809065"/>
            <a:ext cx="5324121" cy="311166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30ccb334bf1_0_2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30ccb334bf1_0_2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30ccb334bf1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0ccb334bf1_0_2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32694f7fd_0_14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ccb334bf1_0_3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30ccb334bf1_0_3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30ccb334bf1_0_3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23" name="Google Shape;423;g30ccb334bf1_0_3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0ccb334bf1_0_3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a:stretch/>
        </p:blipFill>
        <p:spPr>
          <a:xfrm>
            <a:off x="3771575" y="1671392"/>
            <a:ext cx="4648849" cy="351521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30ccb334bf1_0_3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0ccb334bf1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a:spLocks noGrp="1"/>
          </p:cNvSpPr>
          <p:nvPr>
            <p:ph type="body" idx="1"/>
          </p:nvPr>
        </p:nvSpPr>
        <p:spPr>
          <a:xfrm>
            <a:off x="838200" y="183255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30ccb334bf1_0_3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a:p>
            <a:pPr marL="228600" lvl="0" indent="-228600" algn="l" rtl="0">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30ccb334bf1_0_3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2" name="Google Shape;452;g30ccb334bf1_0_3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30ccb334bf1_0_3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8" name="Google Shape;458;g30ccb334bf1_0_3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30ccb334bf1_0_3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64" name="Google Shape;464;g30ccb334bf1_0_34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30ccb334bf1_0_6"/>
          <p:cNvPicPr preferRelativeResize="0">
            <a:picLocks noGrp="1"/>
          </p:cNvPicPr>
          <p:nvPr>
            <p:ph type="pic" idx="2"/>
          </p:nvPr>
        </p:nvPicPr>
        <p:blipFill rotWithShape="1">
          <a:blip r:embed="rId3">
            <a:alphaModFix/>
          </a:blip>
          <a:srcRect l="1423" t="13218" r="1762" b="38128"/>
          <a:stretch/>
        </p:blipFill>
        <p:spPr>
          <a:xfrm>
            <a:off x="6454473" y="1343849"/>
            <a:ext cx="3685308" cy="4063504"/>
          </a:xfrm>
          <a:prstGeom prst="rect">
            <a:avLst/>
          </a:prstGeom>
          <a:solidFill>
            <a:schemeClr val="lt1"/>
          </a:solidFill>
          <a:ln>
            <a:noFill/>
          </a:ln>
        </p:spPr>
      </p:pic>
      <p:sp>
        <p:nvSpPr>
          <p:cNvPr id="134" name="Google Shape;134;g30ccb334bf1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
        <p:nvSpPr>
          <p:cNvPr id="135" name="Google Shape;135;g30ccb334bf1_0_6"/>
          <p:cNvSpPr txBox="1">
            <a:spLocks noGrp="1"/>
          </p:cNvSpPr>
          <p:nvPr>
            <p:ph type="body" idx="1"/>
          </p:nvPr>
        </p:nvSpPr>
        <p:spPr>
          <a:xfrm>
            <a:off x="1243316" y="1343849"/>
            <a:ext cx="4494300" cy="638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2"/>
              </a:buClr>
              <a:buSzPts val="4000"/>
              <a:buNone/>
            </a:pPr>
            <a:r>
              <a:rPr lang="en-GB"/>
              <a:t>Phil Austin</a:t>
            </a:r>
            <a:endParaRPr/>
          </a:p>
        </p:txBody>
      </p:sp>
      <p:sp>
        <p:nvSpPr>
          <p:cNvPr id="136" name="Google Shape;136;g30ccb334bf1_0_6"/>
          <p:cNvSpPr txBox="1">
            <a:spLocks noGrp="1"/>
          </p:cNvSpPr>
          <p:nvPr>
            <p:ph type="body" idx="3"/>
          </p:nvPr>
        </p:nvSpPr>
        <p:spPr>
          <a:xfrm>
            <a:off x="1243315" y="1982652"/>
            <a:ext cx="4494300" cy="42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2000"/>
              <a:buNone/>
            </a:pPr>
            <a:r>
              <a:rPr lang="en-GB"/>
              <a:t>Senior Consultant</a:t>
            </a:r>
            <a:endParaRPr/>
          </a:p>
        </p:txBody>
      </p:sp>
      <p:pic>
        <p:nvPicPr>
          <p:cNvPr id="137" name="Google Shape;137;g30ccb334bf1_0_6" descr="Imagen que contiene Texto&#10;&#10;Descripción generada automáticamente"/>
          <p:cNvPicPr preferRelativeResize="0"/>
          <p:nvPr/>
        </p:nvPicPr>
        <p:blipFill rotWithShape="1">
          <a:blip r:embed="rId4">
            <a:alphaModFix/>
          </a:blip>
          <a:srcRect/>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30ccb334bf1_0_3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0" name="Google Shape;470;g30ccb334bf1_0_35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30ccb334bf1_0_3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82" name="Google Shape;482;g30ccb334bf1_0_3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 v3.5.3</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228600" lvl="0" indent="-228600" algn="l" rtl="0">
              <a:lnSpc>
                <a:spcPct val="90000"/>
              </a:lnSpc>
              <a:spcBef>
                <a:spcPts val="1000"/>
              </a:spcBef>
              <a:spcAft>
                <a:spcPts val="0"/>
              </a:spcAft>
              <a:buClr>
                <a:schemeClr val="dk1"/>
              </a:buClr>
              <a:buSzPts val="2800"/>
              <a:buChar char="•"/>
            </a:pPr>
            <a:r>
              <a:rPr lang="en-GB"/>
              <a:t>Instructions: </a:t>
            </a:r>
            <a:r>
              <a:rPr lang="en-GB">
                <a:solidFill>
                  <a:schemeClr val="hlink"/>
                </a:solidFill>
                <a:uFill>
                  <a:noFill/>
                </a:uFill>
                <a:hlinkClick r:id="rId3"/>
              </a:rPr>
              <a:t>https://sparkbyexamples.com/pyspark-tutorial/</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0ccb334bf1_0_3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a:p>
            <a:pPr marL="228600" lvl="0" indent="-228600" algn="l" rtl="0">
              <a:lnSpc>
                <a:spcPct val="90000"/>
              </a:lnSpc>
              <a:spcBef>
                <a:spcPts val="1000"/>
              </a:spcBef>
              <a:spcAft>
                <a:spcPts val="0"/>
              </a:spcAft>
              <a:buClr>
                <a:schemeClr val="dk1"/>
              </a:buClr>
              <a:buSzPts val="2800"/>
              <a:buChar char="•"/>
            </a:pPr>
            <a:r>
              <a:rPr lang="en-GB"/>
              <a:t>Needs Jupyter package installed</a:t>
            </a:r>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g30ccb334bf1_0_378"/>
          <p:cNvPicPr preferRelativeResize="0"/>
          <p:nvPr/>
        </p:nvPicPr>
        <p:blipFill rotWithShape="1">
          <a:blip r:embed="rId3">
            <a:alphaModFix/>
          </a:blip>
          <a:srcRect/>
          <a:stretch/>
        </p:blipFill>
        <p:spPr>
          <a:xfrm>
            <a:off x="1207931" y="2120132"/>
            <a:ext cx="4239217" cy="181952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ccb334bf1_0_697"/>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08" name="Google Shape;508;g30ccb334bf1_0_697"/>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Tools</a:t>
            </a:r>
            <a:endParaRPr b="1"/>
          </a:p>
          <a:p>
            <a:pPr marL="457200" lvl="0" indent="-406400" algn="l" rtl="0">
              <a:spcBef>
                <a:spcPts val="1000"/>
              </a:spcBef>
              <a:spcAft>
                <a:spcPts val="0"/>
              </a:spcAft>
              <a:buSzPts val="2800"/>
              <a:buChar char="•"/>
            </a:pPr>
            <a:r>
              <a:rPr lang="en-GB"/>
              <a:t>VS Code</a:t>
            </a:r>
            <a:endParaRPr/>
          </a:p>
          <a:p>
            <a:pPr marL="457200" lvl="0" indent="-406400" algn="l" rtl="0">
              <a:spcBef>
                <a:spcPts val="0"/>
              </a:spcBef>
              <a:spcAft>
                <a:spcPts val="0"/>
              </a:spcAft>
              <a:buSzPts val="2800"/>
              <a:buChar char="•"/>
            </a:pPr>
            <a:r>
              <a:rPr lang="en-GB"/>
              <a:t>Sql Server Management Studio (SSMS)</a:t>
            </a:r>
            <a:endParaRPr/>
          </a:p>
          <a:p>
            <a:pPr marL="0" lvl="0" indent="0" algn="l" rtl="0">
              <a:spcBef>
                <a:spcPts val="1000"/>
              </a:spcBef>
              <a:spcAft>
                <a:spcPts val="0"/>
              </a:spcAft>
              <a:buNone/>
            </a:pPr>
            <a:r>
              <a:rPr lang="en-GB" b="1"/>
              <a:t>Applications</a:t>
            </a:r>
            <a:endParaRPr b="1"/>
          </a:p>
          <a:p>
            <a:pPr marL="457200" lvl="0" indent="-406400" algn="l" rtl="0">
              <a:spcBef>
                <a:spcPts val="1000"/>
              </a:spcBef>
              <a:spcAft>
                <a:spcPts val="0"/>
              </a:spcAft>
              <a:buSzPts val="2800"/>
              <a:buChar char="•"/>
            </a:pPr>
            <a:r>
              <a:rPr lang="en-GB"/>
              <a:t>Python</a:t>
            </a:r>
            <a:endParaRPr/>
          </a:p>
          <a:p>
            <a:pPr marL="457200" lvl="0" indent="-406400" algn="l" rtl="0">
              <a:spcBef>
                <a:spcPts val="0"/>
              </a:spcBef>
              <a:spcAft>
                <a:spcPts val="0"/>
              </a:spcAft>
              <a:buSzPts val="2800"/>
              <a:buChar char="•"/>
            </a:pPr>
            <a:r>
              <a:rPr lang="en-GB"/>
              <a:t>SQL Server Express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30ccb334bf1_0_70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15" name="Google Shape;515;g30ccb334bf1_0_70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In SSMS</a:t>
            </a:r>
            <a:endParaRPr b="1"/>
          </a:p>
          <a:p>
            <a:pPr marL="457200" lvl="0" indent="-406400" algn="l" rtl="0">
              <a:spcBef>
                <a:spcPts val="1000"/>
              </a:spcBef>
              <a:spcAft>
                <a:spcPts val="0"/>
              </a:spcAft>
              <a:buSzPts val="2800"/>
              <a:buChar char="•"/>
            </a:pPr>
            <a:r>
              <a:rPr lang="en-GB"/>
              <a:t>Use Microsoft sample Database ‘Adventure Works’</a:t>
            </a:r>
            <a:endParaRPr/>
          </a:p>
          <a:p>
            <a:pPr marL="457200" lvl="0" indent="-406400" algn="l" rtl="0">
              <a:spcBef>
                <a:spcPts val="0"/>
              </a:spcBef>
              <a:spcAft>
                <a:spcPts val="0"/>
              </a:spcAft>
              <a:buSzPts val="2800"/>
              <a:buChar char="•"/>
            </a:pPr>
            <a:r>
              <a:rPr lang="en-GB"/>
              <a:t>Using SQL code to join data tables/create views</a:t>
            </a:r>
            <a:endParaRPr/>
          </a:p>
          <a:p>
            <a:pPr marL="457200" lvl="0" indent="-406400" algn="l" rtl="0">
              <a:spcBef>
                <a:spcPts val="0"/>
              </a:spcBef>
              <a:spcAft>
                <a:spcPts val="0"/>
              </a:spcAft>
              <a:buSzPts val="2800"/>
              <a:buChar char="•"/>
            </a:pPr>
            <a:r>
              <a:rPr lang="en-GB"/>
              <a:t>Using Import/Export Wizard, export a CSV of the views</a:t>
            </a:r>
            <a:endParaRPr/>
          </a:p>
          <a:p>
            <a:pPr marL="0" lvl="0" indent="0" algn="l" rtl="0">
              <a:spcBef>
                <a:spcPts val="1000"/>
              </a:spcBef>
              <a:spcAft>
                <a:spcPts val="0"/>
              </a:spcAft>
              <a:buNone/>
            </a:pPr>
            <a:r>
              <a:rPr lang="en-GB" b="1"/>
              <a:t>In Python via VS Code</a:t>
            </a:r>
            <a:endParaRPr b="1"/>
          </a:p>
          <a:p>
            <a:pPr marL="457200" lvl="0" indent="-406400" algn="l" rtl="0">
              <a:spcBef>
                <a:spcPts val="1000"/>
              </a:spcBef>
              <a:spcAft>
                <a:spcPts val="0"/>
              </a:spcAft>
              <a:buSzPts val="2800"/>
              <a:buChar char="•"/>
            </a:pPr>
            <a:r>
              <a:rPr lang="en-GB"/>
              <a:t>Import CSV</a:t>
            </a:r>
            <a:endParaRPr/>
          </a:p>
          <a:p>
            <a:pPr marL="457200" lvl="0" indent="-406400" algn="l" rtl="0">
              <a:spcBef>
                <a:spcPts val="0"/>
              </a:spcBef>
              <a:spcAft>
                <a:spcPts val="0"/>
              </a:spcAft>
              <a:buSzPts val="2800"/>
              <a:buChar char="•"/>
            </a:pPr>
            <a:r>
              <a:rPr lang="en-GB"/>
              <a:t>Plot a chart using Plotly</a:t>
            </a:r>
            <a:endParaRPr/>
          </a:p>
          <a:p>
            <a:pPr marL="457200" lvl="0" indent="-406400" algn="l" rtl="0">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30ccb334bf1_0_3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marL="228600" lvl="0" indent="-228600" algn="l" rtl="0">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marL="228600" lvl="0" indent="-228600" algn="l" rtl="0">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marL="228600" lvl="0" indent="-11430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GB" sz="1800"/>
              <a:t>Downloads</a:t>
            </a:r>
            <a:endParaRPr/>
          </a:p>
          <a:p>
            <a:pPr marL="228600" lvl="0" indent="-228600" algn="l" rtl="0">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marL="228600" lvl="0" indent="-228600" algn="l" rtl="0">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30ca2a6fcdd_1_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References</a:t>
            </a:r>
            <a:endParaRPr/>
          </a:p>
        </p:txBody>
      </p:sp>
      <p:sp>
        <p:nvSpPr>
          <p:cNvPr id="528" name="Google Shape;528;g30ca2a6fcdd_1_12"/>
          <p:cNvSpPr txBox="1">
            <a:spLocks noGrp="1"/>
          </p:cNvSpPr>
          <p:nvPr>
            <p:ph type="body" idx="1"/>
          </p:nvPr>
        </p:nvSpPr>
        <p:spPr>
          <a:xfrm>
            <a:off x="415600" y="1536625"/>
            <a:ext cx="62604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solidFill>
                  <a:schemeClr val="hlink"/>
                </a:solidFill>
                <a:uFill>
                  <a:noFill/>
                </a:uFill>
                <a:hlinkClick r:id="rId3"/>
              </a:rPr>
              <a:t>https://github.com/phil-a10/Talks</a:t>
            </a:r>
            <a:r>
              <a:rPr lang="en-GB"/>
              <a:t> </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/Data Engineering Using Free Tools</a:t>
            </a:r>
            <a:endParaRPr b="1"/>
          </a:p>
          <a:p>
            <a:pPr marL="0" lvl="0" indent="0" algn="l" rtl="0">
              <a:spcBef>
                <a:spcPts val="1000"/>
              </a:spcBef>
              <a:spcAft>
                <a:spcPts val="0"/>
              </a:spcAft>
              <a:buNone/>
            </a:pPr>
            <a:endParaRPr b="1"/>
          </a:p>
          <a:p>
            <a:pPr marL="457200" lvl="0" indent="-406400" algn="l" rtl="0">
              <a:spcBef>
                <a:spcPts val="1000"/>
              </a:spcBef>
              <a:spcAft>
                <a:spcPts val="0"/>
              </a:spcAft>
              <a:buSzPts val="2800"/>
              <a:buChar char="•"/>
            </a:pPr>
            <a:r>
              <a:rPr lang="en-GB"/>
              <a:t>This deck</a:t>
            </a:r>
            <a:endParaRPr/>
          </a:p>
          <a:p>
            <a:pPr marL="457200" lvl="0" indent="-406400" algn="l" rtl="0">
              <a:spcBef>
                <a:spcPts val="0"/>
              </a:spcBef>
              <a:spcAft>
                <a:spcPts val="0"/>
              </a:spcAft>
              <a:buSzPts val="2800"/>
              <a:buChar char="•"/>
            </a:pPr>
            <a:r>
              <a:rPr lang="en-GB"/>
              <a:t>Quick-start instructions</a:t>
            </a:r>
            <a:endParaRPr/>
          </a:p>
          <a:p>
            <a:pPr marL="457200" lvl="0" indent="-406400" algn="l" rtl="0">
              <a:spcBef>
                <a:spcPts val="0"/>
              </a:spcBef>
              <a:spcAft>
                <a:spcPts val="0"/>
              </a:spcAft>
              <a:buSzPts val="2800"/>
              <a:buChar char="•"/>
            </a:pPr>
            <a:r>
              <a:rPr lang="en-GB"/>
              <a:t>Supporting files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0ca2a6fcdd_0_9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Dom Winsor</a:t>
            </a:r>
            <a:endParaRPr/>
          </a:p>
        </p:txBody>
      </p:sp>
      <p:sp>
        <p:nvSpPr>
          <p:cNvPr id="145" name="Google Shape;145;g30ca2a6fcdd_0_9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Career includes tech design, development, management &amp; support roles ranging from Data Engineering to Front-End Web Solutions. Currently a…</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Product Manager</a:t>
            </a:r>
            <a:endParaRPr b="1"/>
          </a:p>
          <a:p>
            <a:pPr marL="0" lvl="0" indent="0" algn="l" rtl="0">
              <a:spcBef>
                <a:spcPts val="1000"/>
              </a:spcBef>
              <a:spcAft>
                <a:spcPts val="0"/>
              </a:spcAft>
              <a:buNone/>
            </a:pPr>
            <a:r>
              <a:rPr lang="en-GB"/>
              <a:t>Working for the UK Civil Service, on Data Integration Platforms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30ccb334bf1_0_388"/>
          <p:cNvSpPr txBox="1">
            <a:spLocks noGrp="1"/>
          </p:cNvSpPr>
          <p:nvPr>
            <p:ph type="title"/>
          </p:nvPr>
        </p:nvSpPr>
        <p:spPr>
          <a:xfrm>
            <a:off x="838200" y="365125"/>
            <a:ext cx="10439400" cy="594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800"/>
              <a:buFont typeface="Play"/>
              <a:buNone/>
            </a:pPr>
            <a:r>
              <a:rPr lang="en-GB" sz="8800"/>
              <a:t>END</a:t>
            </a:r>
            <a:endParaRPr sz="8800"/>
          </a:p>
          <a:p>
            <a:pPr marL="0" lvl="0" indent="0" algn="ctr" rtl="0">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0ccb334bf1_0_3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a:stretch/>
        </p:blipFill>
        <p:spPr>
          <a:xfrm>
            <a:off x="2352152" y="2338235"/>
            <a:ext cx="7487695" cy="218152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0ccb334bf1_0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a:stretch/>
        </p:blipFill>
        <p:spPr>
          <a:xfrm>
            <a:off x="952016" y="2142457"/>
            <a:ext cx="6935168" cy="362000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a:stretch/>
        </p:blipFill>
        <p:spPr>
          <a:xfrm>
            <a:off x="3300022" y="2147708"/>
            <a:ext cx="5591956" cy="2562583"/>
          </a:xfrm>
          <a:prstGeom prst="rect">
            <a:avLst/>
          </a:prstGeom>
          <a:noFill/>
          <a:ln>
            <a:noFill/>
          </a:ln>
        </p:spPr>
      </p:pic>
      <p:sp>
        <p:nvSpPr>
          <p:cNvPr id="552" name="Google Shape;552;g30ccb334bf1_0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30ccb334bf1_0_4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l="-400" t="-636" r="399" b="53822"/>
          <a:stretch/>
        </p:blipFill>
        <p:spPr>
          <a:xfrm>
            <a:off x="228869" y="1918691"/>
            <a:ext cx="6048465" cy="359453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30ccb334bf1_0_4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a:stretch/>
        </p:blipFill>
        <p:spPr>
          <a:xfrm>
            <a:off x="320906" y="2222500"/>
            <a:ext cx="5859347" cy="325675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30ccb334bf1_0_4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a:spLocks noGrp="1"/>
          </p:cNvSpPr>
          <p:nvPr>
            <p:ph type="body" idx="1"/>
          </p:nvPr>
        </p:nvSpPr>
        <p:spPr>
          <a:xfrm>
            <a:off x="838199" y="1461190"/>
            <a:ext cx="10515600" cy="120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a:stretch/>
        </p:blipFill>
        <p:spPr>
          <a:xfrm>
            <a:off x="1604335" y="2206580"/>
            <a:ext cx="8983329" cy="459169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30ccb334bf1_0_427"/>
          <p:cNvSpPr txBox="1">
            <a:spLocks noGrp="1"/>
          </p:cNvSpPr>
          <p:nvPr>
            <p:ph type="title"/>
          </p:nvPr>
        </p:nvSpPr>
        <p:spPr>
          <a:xfrm>
            <a:off x="838200" y="365125"/>
            <a:ext cx="9616200" cy="89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a:stretch/>
        </p:blipFill>
        <p:spPr>
          <a:xfrm>
            <a:off x="838200" y="1412082"/>
            <a:ext cx="9405940" cy="521822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30ccb334bf1_0_4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a:stretch/>
        </p:blipFill>
        <p:spPr>
          <a:xfrm>
            <a:off x="1030619" y="1448555"/>
            <a:ext cx="7603171" cy="387297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30ccb334bf1_0_4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03d0b7e714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Scope</a:t>
            </a:r>
            <a:endParaRPr/>
          </a:p>
        </p:txBody>
      </p:sp>
      <p:sp>
        <p:nvSpPr>
          <p:cNvPr id="152" name="Google Shape;152;g303d0b7e714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GB" b="1"/>
              <a:t>Supporting tools</a:t>
            </a:r>
            <a:endParaRPr b="1"/>
          </a:p>
          <a:p>
            <a:pPr marL="457200" lvl="0" indent="-366395" algn="l" rtl="0">
              <a:spcBef>
                <a:spcPts val="1000"/>
              </a:spcBef>
              <a:spcAft>
                <a:spcPts val="0"/>
              </a:spcAft>
              <a:buSzPct val="100000"/>
              <a:buChar char="•"/>
            </a:pPr>
            <a:r>
              <a:rPr lang="en-GB"/>
              <a:t>Code editing</a:t>
            </a:r>
            <a:endParaRPr/>
          </a:p>
          <a:p>
            <a:pPr marL="457200" lvl="0" indent="-366395" algn="l" rtl="0">
              <a:spcBef>
                <a:spcPts val="0"/>
              </a:spcBef>
              <a:spcAft>
                <a:spcPts val="0"/>
              </a:spcAft>
              <a:buSzPct val="100000"/>
              <a:buChar char="•"/>
            </a:pPr>
            <a:r>
              <a:rPr lang="en-GB"/>
              <a:t>Database Access</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Cloud overview</a:t>
            </a:r>
            <a:endParaRPr b="1"/>
          </a:p>
          <a:p>
            <a:pPr marL="457200" lvl="0" indent="-366395" algn="l" rtl="0">
              <a:spcBef>
                <a:spcPts val="1000"/>
              </a:spcBef>
              <a:spcAft>
                <a:spcPts val="0"/>
              </a:spcAft>
              <a:buSzPct val="100000"/>
              <a:buChar char="•"/>
            </a:pPr>
            <a:r>
              <a:rPr lang="en-GB"/>
              <a:t>Environment setup pointers</a:t>
            </a:r>
            <a:endParaRPr/>
          </a:p>
          <a:p>
            <a:pPr marL="457200" lvl="0" indent="-366395" algn="l" rtl="0">
              <a:spcBef>
                <a:spcPts val="0"/>
              </a:spcBef>
              <a:spcAft>
                <a:spcPts val="0"/>
              </a:spcAft>
              <a:buSzPct val="100000"/>
              <a:buChar char="•"/>
            </a:pPr>
            <a:r>
              <a:rPr lang="en-GB"/>
              <a:t>Working with some data (acquire, manipulate, present)</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Offline</a:t>
            </a:r>
            <a:endParaRPr b="1"/>
          </a:p>
          <a:p>
            <a:pPr marL="457200" lvl="0" indent="-366395" algn="l" rtl="0">
              <a:spcBef>
                <a:spcPts val="1000"/>
              </a:spcBef>
              <a:spcAft>
                <a:spcPts val="0"/>
              </a:spcAft>
              <a:buSzPct val="100000"/>
              <a:buChar char="•"/>
            </a:pPr>
            <a:r>
              <a:rPr lang="en-GB"/>
              <a:t>Running a local database &amp; Python/PySpark environment</a:t>
            </a:r>
            <a:endParaRPr/>
          </a:p>
          <a:p>
            <a:pPr marL="457200" lvl="0" indent="-366395" algn="l" rtl="0">
              <a:spcBef>
                <a:spcPts val="0"/>
              </a:spcBef>
              <a:spcAft>
                <a:spcPts val="0"/>
              </a:spcAft>
              <a:buSzPct val="100000"/>
              <a:buChar char="•"/>
            </a:pPr>
            <a:r>
              <a:rPr lang="en-GB"/>
              <a:t>Working with some data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30ccb334bf1_0_4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a:p>
            <a:pPr marL="228600" lvl="0" indent="-228600" algn="l" rtl="0">
              <a:lnSpc>
                <a:spcPct val="90000"/>
              </a:lnSpc>
              <a:spcBef>
                <a:spcPts val="1000"/>
              </a:spcBef>
              <a:spcAft>
                <a:spcPts val="0"/>
              </a:spcAft>
              <a:buClr>
                <a:schemeClr val="dk1"/>
              </a:buClr>
              <a:buSzPts val="2800"/>
              <a:buChar char="•"/>
            </a:pPr>
            <a:r>
              <a:rPr lang="en-GB"/>
              <a:t>Primary service is ADLS Gen 2</a:t>
            </a:r>
            <a:endParaRPr/>
          </a:p>
          <a:p>
            <a:pPr marL="228600" lvl="0" indent="-228600" algn="l" rtl="0">
              <a:lnSpc>
                <a:spcPct val="90000"/>
              </a:lnSpc>
              <a:spcBef>
                <a:spcPts val="1000"/>
              </a:spcBef>
              <a:spcAft>
                <a:spcPts val="0"/>
              </a:spcAft>
              <a:buClr>
                <a:schemeClr val="dk1"/>
              </a:buClr>
              <a:buSzPts val="2800"/>
              <a:buChar char="•"/>
            </a:pPr>
            <a:r>
              <a:rPr lang="en-GB"/>
              <a:t>Primary workload Big Data Analytics</a:t>
            </a:r>
            <a:endParaRPr/>
          </a:p>
          <a:p>
            <a:pPr marL="228600" lvl="0" indent="-228600" algn="l" rtl="0">
              <a:lnSpc>
                <a:spcPct val="90000"/>
              </a:lnSpc>
              <a:spcBef>
                <a:spcPts val="1000"/>
              </a:spcBef>
              <a:spcAft>
                <a:spcPts val="0"/>
              </a:spcAft>
              <a:buClr>
                <a:schemeClr val="dk1"/>
              </a:buClr>
              <a:buSzPts val="2800"/>
              <a:buChar char="•"/>
            </a:pPr>
            <a:r>
              <a:rPr lang="en-GB"/>
              <a:t>Performance: Standard</a:t>
            </a:r>
            <a:endParaRPr/>
          </a:p>
          <a:p>
            <a:pPr marL="228600" lvl="0" indent="-228600" algn="l" rtl="0">
              <a:lnSpc>
                <a:spcPct val="90000"/>
              </a:lnSpc>
              <a:spcBef>
                <a:spcPts val="1000"/>
              </a:spcBef>
              <a:spcAft>
                <a:spcPts val="0"/>
              </a:spcAft>
              <a:buClr>
                <a:schemeClr val="dk1"/>
              </a:buClr>
              <a:buSzPts val="2800"/>
              <a:buChar char="•"/>
            </a:pPr>
            <a:r>
              <a:rPr lang="en-GB"/>
              <a:t>Redundancy: LRS</a:t>
            </a:r>
            <a:endParaRPr/>
          </a:p>
          <a:p>
            <a:pPr marL="228600" lvl="0" indent="-228600" algn="l" rtl="0">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a:stretch/>
        </p:blipFill>
        <p:spPr>
          <a:xfrm>
            <a:off x="804124" y="4171874"/>
            <a:ext cx="8202170" cy="10764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0ccb334bf1_0_4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1" name="Google Shape;611;g30ccb334bf1_0_452"/>
          <p:cNvPicPr preferRelativeResize="0"/>
          <p:nvPr/>
        </p:nvPicPr>
        <p:blipFill rotWithShape="1">
          <a:blip r:embed="rId3">
            <a:alphaModFix/>
          </a:blip>
          <a:srcRect/>
          <a:stretch/>
        </p:blipFill>
        <p:spPr>
          <a:xfrm>
            <a:off x="838200" y="1961321"/>
            <a:ext cx="6801390" cy="270243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30ccb334bf1_0_4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8" name="Google Shape;618;g30ccb334bf1_0_457"/>
          <p:cNvPicPr preferRelativeResize="0"/>
          <p:nvPr/>
        </p:nvPicPr>
        <p:blipFill rotWithShape="1">
          <a:blip r:embed="rId3">
            <a:alphaModFix/>
          </a:blip>
          <a:srcRect/>
          <a:stretch/>
        </p:blipFill>
        <p:spPr>
          <a:xfrm>
            <a:off x="838200" y="2042237"/>
            <a:ext cx="2959251" cy="318786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30ccb334bf1_0_4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a:stretch/>
        </p:blipFill>
        <p:spPr>
          <a:xfrm>
            <a:off x="1780573" y="3105105"/>
            <a:ext cx="8630855" cy="64779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30ccb334bf1_0_4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1" name="Google Shape;631;g30ccb334bf1_0_469"/>
          <p:cNvPicPr preferRelativeResize="0"/>
          <p:nvPr/>
        </p:nvPicPr>
        <p:blipFill rotWithShape="1">
          <a:blip r:embed="rId3">
            <a:alphaModFix/>
          </a:blip>
          <a:srcRect/>
          <a:stretch/>
        </p:blipFill>
        <p:spPr>
          <a:xfrm>
            <a:off x="838200" y="1861257"/>
            <a:ext cx="7687645" cy="313548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30ccb334bf1_0_4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7" name="Google Shape;637;g30ccb334bf1_0_474"/>
          <p:cNvPicPr preferRelativeResize="0"/>
          <p:nvPr/>
        </p:nvPicPr>
        <p:blipFill rotWithShape="1">
          <a:blip r:embed="rId3">
            <a:alphaModFix/>
          </a:blip>
          <a:srcRect/>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a:stretch/>
        </p:blipFill>
        <p:spPr>
          <a:xfrm>
            <a:off x="2197359" y="5714943"/>
            <a:ext cx="2254366" cy="80649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30ccb334bf1_0_4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Concepts to Learn: Data types, databases (SQL and NoSQL), data structures.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Tools/Resources:</a:t>
            </a:r>
            <a:endParaRPr/>
          </a:p>
          <a:p>
            <a:pPr marL="228600" lvl="0" indent="-228600" algn="l" rtl="0">
              <a:lnSpc>
                <a:spcPct val="90000"/>
              </a:lnSpc>
              <a:spcBef>
                <a:spcPts val="1000"/>
              </a:spcBef>
              <a:spcAft>
                <a:spcPts val="0"/>
              </a:spcAft>
              <a:buClr>
                <a:schemeClr val="dk1"/>
              </a:buClr>
              <a:buSzPts val="2800"/>
              <a:buChar char="•"/>
            </a:pPr>
            <a:r>
              <a:rPr lang="en-GB"/>
              <a:t>Azure SQL Database - free tier available</a:t>
            </a:r>
            <a:endParaRPr/>
          </a:p>
          <a:p>
            <a:pPr marL="228600" lvl="0" indent="-228600" algn="l" rtl="0">
              <a:lnSpc>
                <a:spcPct val="90000"/>
              </a:lnSpc>
              <a:spcBef>
                <a:spcPts val="1000"/>
              </a:spcBef>
              <a:spcAft>
                <a:spcPts val="0"/>
              </a:spcAft>
              <a:buClr>
                <a:schemeClr val="dk1"/>
              </a:buClr>
              <a:buSzPts val="2800"/>
              <a:buChar char="•"/>
            </a:pPr>
            <a:r>
              <a:rPr lang="en-GB"/>
              <a:t>Cosmos DB: Explore NoSQL databases with a limited free tier on Azure.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30ccb334bf1_0_4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51" name="Google Shape;651;g30ccb334bf1_0_486"/>
          <p:cNvPicPr preferRelativeResize="0"/>
          <p:nvPr/>
        </p:nvPicPr>
        <p:blipFill rotWithShape="1">
          <a:blip r:embed="rId3">
            <a:alphaModFix/>
          </a:blip>
          <a:srcRect/>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30ccb334bf1_0_4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a2a6fcdd_1_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Demo’s</a:t>
            </a:r>
            <a:endParaRPr/>
          </a:p>
        </p:txBody>
      </p:sp>
      <p:sp>
        <p:nvSpPr>
          <p:cNvPr id="159" name="Google Shape;159;g30ca2a6fcdd_1_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30ccb334bf1_0_4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65" name="Google Shape;665;g30ccb334bf1_0_498"/>
          <p:cNvPicPr preferRelativeResize="0"/>
          <p:nvPr/>
        </p:nvPicPr>
        <p:blipFill rotWithShape="1">
          <a:blip r:embed="rId3">
            <a:alphaModFix/>
          </a:blip>
          <a:srcRect/>
          <a:stretch/>
        </p:blipFill>
        <p:spPr>
          <a:xfrm>
            <a:off x="3685605" y="1366482"/>
            <a:ext cx="4559533" cy="501040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30ccb334bf1_0_5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671" name="Google Shape;671;g30ccb334bf1_0_50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marL="228600" lvl="0" indent="-228600" algn="l" rtl="0">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30ccb334bf1_0_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a:stretch/>
        </p:blipFill>
        <p:spPr>
          <a:xfrm>
            <a:off x="838200" y="4217883"/>
            <a:ext cx="4934639" cy="1476581"/>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30ccb334bf1_0_5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84" name="Google Shape;684;g30ccb334bf1_0_514"/>
          <p:cNvPicPr preferRelativeResize="0"/>
          <p:nvPr/>
        </p:nvPicPr>
        <p:blipFill rotWithShape="1">
          <a:blip r:embed="rId3">
            <a:alphaModFix/>
          </a:blip>
          <a:srcRect/>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a:stretch/>
        </p:blipFill>
        <p:spPr>
          <a:xfrm>
            <a:off x="6394197" y="1242558"/>
            <a:ext cx="4511991" cy="525031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a:stretch/>
        </p:blipFill>
        <p:spPr>
          <a:xfrm>
            <a:off x="7205188" y="923852"/>
            <a:ext cx="4915153" cy="200670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a:stretch/>
        </p:blipFill>
        <p:spPr>
          <a:xfrm>
            <a:off x="6858335" y="889174"/>
            <a:ext cx="2508379" cy="389275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a:stretch/>
        </p:blipFill>
        <p:spPr>
          <a:xfrm>
            <a:off x="645176" y="794450"/>
            <a:ext cx="9036512" cy="301640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a:stretch/>
        </p:blipFill>
        <p:spPr>
          <a:xfrm>
            <a:off x="838200" y="482704"/>
            <a:ext cx="6083595" cy="601017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t="40607"/>
          <a:stretch/>
        </p:blipFill>
        <p:spPr>
          <a:xfrm>
            <a:off x="6345263" y="379201"/>
            <a:ext cx="5270717" cy="628094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a:stretch/>
        </p:blipFill>
        <p:spPr>
          <a:xfrm>
            <a:off x="5595025" y="740873"/>
            <a:ext cx="4293254" cy="560830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Office PowerPoint</Application>
  <PresentationFormat>Widescreen</PresentationFormat>
  <Paragraphs>299</Paragraphs>
  <Slides>112</Slides>
  <Notes>112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Play</vt:lpstr>
      <vt:lpstr>Arial</vt:lpstr>
      <vt:lpstr>Consolas</vt:lpstr>
      <vt:lpstr>Office Theme</vt:lpstr>
      <vt:lpstr>Exploring data technologies using free tools</vt:lpstr>
      <vt:lpstr>Purpose &amp; Goals</vt:lpstr>
      <vt:lpstr>Format</vt:lpstr>
      <vt:lpstr>In this session</vt:lpstr>
      <vt:lpstr>About Us</vt:lpstr>
      <vt:lpstr>PowerPoint Presentation</vt:lpstr>
      <vt:lpstr>Dom Winsor</vt:lpstr>
      <vt:lpstr>Scope</vt:lpstr>
      <vt:lpstr>Demo’s</vt:lpstr>
      <vt:lpstr>Azure</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VS Code</vt:lpstr>
      <vt:lpstr>VS Code</vt:lpstr>
      <vt:lpstr>VS Code</vt:lpstr>
      <vt:lpstr> Azure CLI</vt:lpstr>
      <vt:lpstr> Azure CLI</vt:lpstr>
      <vt:lpstr> Azure CLI</vt:lpstr>
      <vt:lpstr>Demo</vt:lpstr>
      <vt:lpstr>Azure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CLI Part II</vt:lpstr>
      <vt:lpstr>PowerPoint Presentation</vt:lpstr>
      <vt:lpstr>PowerPoint Presentation</vt:lpstr>
      <vt:lpstr>PowerPoint Presentation</vt:lpstr>
      <vt:lpstr>PowerPoint Presentation</vt:lpstr>
      <vt:lpstr>Databricks Demo</vt:lpstr>
      <vt:lpstr>Data Engineering locally</vt:lpstr>
      <vt:lpstr>Python</vt:lpstr>
      <vt:lpstr>Python</vt:lpstr>
      <vt:lpstr>Python</vt:lpstr>
      <vt:lpstr>Python</vt:lpstr>
      <vt:lpstr>Python</vt:lpstr>
      <vt:lpstr>Anaconda install</vt:lpstr>
      <vt:lpstr>Conda demo</vt:lpstr>
      <vt:lpstr>Apache Spark</vt:lpstr>
      <vt:lpstr>Apache Spark</vt:lpstr>
      <vt:lpstr>PySpark Pre-requisites</vt:lpstr>
      <vt:lpstr>PySpark Pre-requisites</vt:lpstr>
      <vt:lpstr>PySpark Pre-requisites</vt:lpstr>
      <vt:lpstr>PySpark Pre-requisites</vt:lpstr>
      <vt:lpstr>PySpark Pre-requisites</vt:lpstr>
      <vt:lpstr>PySpark Pre-requisites</vt:lpstr>
      <vt:lpstr>PySpark Demo</vt:lpstr>
      <vt:lpstr>PySpark Demo</vt:lpstr>
      <vt:lpstr>PowerPoint Presentation</vt:lpstr>
      <vt:lpstr>Quick-start SQL and Python</vt:lpstr>
      <vt:lpstr>Quick-start SQL and Python</vt:lpstr>
      <vt:lpstr>Follow-up Resources</vt:lpstr>
      <vt:lpstr>References</vt:lpstr>
      <vt:lpstr>END (Slides cut from in-person talk follow…)</vt:lpstr>
      <vt:lpstr>Create Resource Group</vt:lpstr>
      <vt:lpstr>Create Resource Group</vt:lpstr>
      <vt:lpstr>Create SQL database</vt:lpstr>
      <vt:lpstr>Create SQL database</vt:lpstr>
      <vt:lpstr>Create SQL database</vt:lpstr>
      <vt:lpstr>Create SQL database</vt:lpstr>
      <vt:lpstr>Network setting</vt:lpstr>
      <vt:lpstr>Create Resource Group</vt:lpstr>
      <vt:lpstr> Azure CLI Demo</vt:lpstr>
      <vt:lpstr>Create storage account</vt:lpstr>
      <vt:lpstr>PowerPoint Presentation</vt:lpstr>
      <vt:lpstr>PowerPoint Presentation</vt:lpstr>
      <vt:lpstr>PowerPoint Presentation</vt:lpstr>
      <vt:lpstr>Create Azure Data Factory</vt:lpstr>
      <vt:lpstr>PowerPoint Presentation</vt:lpstr>
      <vt:lpstr>PowerPoint Presentation</vt:lpstr>
      <vt:lpstr>Data &amp; Databases</vt:lpstr>
      <vt:lpstr>PowerPoint Presentation</vt:lpstr>
      <vt:lpstr>SQL Express!</vt:lpstr>
      <vt:lpstr>PowerPoint Presentation</vt:lpstr>
      <vt:lpstr>PowerPoint Presentation</vt:lpstr>
      <vt:lpstr>Python pre-reqs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storage account</vt:lpstr>
      <vt:lpstr>Create storage account</vt:lpstr>
      <vt:lpstr>Create storage account</vt:lpstr>
      <vt:lpstr>PowerPoint Presentation</vt:lpstr>
      <vt:lpstr>Create Azure Data Factory (ADF)</vt:lpstr>
      <vt:lpstr>Create Azure Data Factory (ADF)</vt:lpstr>
      <vt:lpstr>Create Azure Data Factory (ADF)</vt:lpstr>
      <vt:lpstr>PowerPoint Presentation</vt:lpstr>
      <vt:lpstr>PowerPoint Presentation</vt:lpstr>
      <vt:lpstr>PowerPoint Presentation</vt:lpstr>
      <vt:lpstr>PowerPoint Presentation</vt:lpstr>
      <vt:lpstr>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Phil Austin</dc:creator>
  <cp:lastModifiedBy>Phil Austin</cp:lastModifiedBy>
  <cp:revision>8</cp:revision>
  <dcterms:created xsi:type="dcterms:W3CDTF">2024-06-13T10:54:19Z</dcterms:created>
  <dcterms:modified xsi:type="dcterms:W3CDTF">2024-10-20T21:42:46Z</dcterms:modified>
</cp:coreProperties>
</file>