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4113" r:id="rId5"/>
    <p:sldId id="4116" r:id="rId6"/>
    <p:sldId id="4117" r:id="rId7"/>
    <p:sldId id="4118" r:id="rId8"/>
    <p:sldId id="4119" r:id="rId9"/>
    <p:sldId id="6022" r:id="rId10"/>
    <p:sldId id="412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orah Upton" initials="DU" lastIdx="2" clrIdx="0">
    <p:extLst>
      <p:ext uri="{19B8F6BF-5375-455C-9EA6-DF929625EA0E}">
        <p15:presenceInfo xmlns:p15="http://schemas.microsoft.com/office/powerpoint/2012/main" userId="S::D_U@adatis.co.uk::f6d90857-9c8b-4724-875f-ef17351e23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34C95-180F-469A-8FC8-6D9693FF37A6}" v="1" dt="2022-06-27T09:01:27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Austin" userId="eee7ce7e-7962-47e3-a64f-adbcdff0de29" providerId="ADAL" clId="{4A334C95-180F-469A-8FC8-6D9693FF37A6}"/>
    <pc:docChg chg="modSld">
      <pc:chgData name="Phil Austin" userId="eee7ce7e-7962-47e3-a64f-adbcdff0de29" providerId="ADAL" clId="{4A334C95-180F-469A-8FC8-6D9693FF37A6}" dt="2022-06-27T09:01:29.012" v="76" actId="20577"/>
      <pc:docMkLst>
        <pc:docMk/>
      </pc:docMkLst>
      <pc:sldChg chg="modSp mod">
        <pc:chgData name="Phil Austin" userId="eee7ce7e-7962-47e3-a64f-adbcdff0de29" providerId="ADAL" clId="{4A334C95-180F-469A-8FC8-6D9693FF37A6}" dt="2022-06-27T09:01:29.012" v="76" actId="20577"/>
        <pc:sldMkLst>
          <pc:docMk/>
          <pc:sldMk cId="394918994" sldId="4116"/>
        </pc:sldMkLst>
        <pc:spChg chg="mod">
          <ac:chgData name="Phil Austin" userId="eee7ce7e-7962-47e3-a64f-adbcdff0de29" providerId="ADAL" clId="{4A334C95-180F-469A-8FC8-6D9693FF37A6}" dt="2022-06-27T09:01:29.012" v="76" actId="20577"/>
          <ac:spMkLst>
            <pc:docMk/>
            <pc:sldMk cId="394918994" sldId="4116"/>
            <ac:spMk id="8" creationId="{CE2DE484-AA06-FBAD-6E30-6C60ADFDC46E}"/>
          </ac:spMkLst>
        </pc:spChg>
      </pc:sldChg>
      <pc:sldChg chg="modSp mod">
        <pc:chgData name="Phil Austin" userId="eee7ce7e-7962-47e3-a64f-adbcdff0de29" providerId="ADAL" clId="{4A334C95-180F-469A-8FC8-6D9693FF37A6}" dt="2022-06-17T14:20:01.863" v="8" actId="20577"/>
        <pc:sldMkLst>
          <pc:docMk/>
          <pc:sldMk cId="2887171353" sldId="4117"/>
        </pc:sldMkLst>
        <pc:spChg chg="mod">
          <ac:chgData name="Phil Austin" userId="eee7ce7e-7962-47e3-a64f-adbcdff0de29" providerId="ADAL" clId="{4A334C95-180F-469A-8FC8-6D9693FF37A6}" dt="2022-06-17T14:20:01.863" v="8" actId="20577"/>
          <ac:spMkLst>
            <pc:docMk/>
            <pc:sldMk cId="2887171353" sldId="4117"/>
            <ac:spMk id="8" creationId="{CE2DE484-AA06-FBAD-6E30-6C60ADFDC46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26399-7E51-4369-B6E4-E2FF6F9ABB13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BA6A-7DFE-4BC4-A368-F86AF7903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056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8532-8E41-4565-B7F5-C99709154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B84A0-DEF6-4E30-8C65-0B0655C1C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E2D2C-FF9F-493F-AC79-EAEA3EC2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6E1F7-BFBC-40EB-BC7A-A11EEC1F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E8C84-C0BE-4C00-A247-50D4A686A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73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C751-280E-4707-BAC2-9846D2A5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7A8EB-E24C-46EF-9F34-661305F4B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884CA-F055-4CAA-800D-E799364D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77C19-1B0F-4A4B-9349-C521B909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6A913-7513-450C-A93C-B2550590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12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9AF13-E5FC-46F2-BD3E-E20410058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87EF7-1FE9-4B48-A371-AF40AD29C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4AE76-FB54-49B5-9223-DBF8E874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B2E80-AB07-4463-BCD0-93220203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61A0-BE25-4188-9987-90123851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41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3708E-11F3-4C7A-8FA4-ACF52569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7BF2-108A-4809-8A1E-67466BB0A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944C4-72A3-4D29-B565-F90557AD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3C7CE-2E20-40EA-BEC7-C301E342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85638-F91C-4AB5-8E11-21CA3339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0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4238-84EF-4FB1-BE7F-035136F6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98183-A30C-4CB3-BC80-FE8EEBBD9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CD967-C3A8-4E64-96C3-F3E9E039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5EC17-50C5-4A19-90A4-826AB860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F33BE-6507-4E20-909F-60ED1298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86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3D11-DE3F-4F8F-ADE2-DC2B338A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E12F-58E5-4249-BD7F-530470C9F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AB93C-6CCA-4A19-BE24-71A6343E8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E9996-A9A8-4D51-9540-531CC6CF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9C66D-A75B-4C0E-AB3A-73EAC0FE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B938C-0B75-43A5-840D-2EFD6201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54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8600-0C8A-4E35-8EBF-20250138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37837-73CF-45D7-A8DE-B7E39A77D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99A28-889E-4FF4-B360-E1CCCA937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C6612-900F-4335-A987-D937D1903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49715-E24D-48F0-AD65-FAFA39142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1DB26-3447-4758-8D66-EB89662D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594DB-A406-495B-8E30-C9978AC3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0F6A73-A0A5-4FC2-B3C2-CAD5889A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35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FE8C-CE59-4B9A-9D58-E526D7D0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F778F-CE4E-41A5-8AEC-F9C98010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5CD35-5D68-49D6-AEFB-4863B828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4805F-BED7-42D6-9DAF-A9874120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69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4F65DA-980E-4EA5-8F14-A27C74A0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80A4B-D81D-4B57-BD44-20B270F4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9202B-2EF2-4261-AA1A-2509B377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22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CE72-6A12-48DE-9949-105C9263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958BE-E48C-489C-852F-4CA7D375C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CBC93-E081-4B96-9C4E-911BB8FE6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0AE67-ADAA-407E-A071-CCF19F42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320DC-7845-47D6-B6F7-ED55640E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C9F51-6109-48AB-9C63-2B93F1C7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22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6F77-73C9-4966-B291-2A00E8C0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5FA15-0AA1-418D-BFE1-39C5A6B10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EAEF6-1A7B-46C1-B220-533A19BD1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F15ED-6F6B-4496-B3E4-73487725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FB4CA-A7DB-499B-8439-E4FCDC31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58FD9-AB32-4A2F-AEB5-F6B0C935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30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2F817-5BBE-4381-B6A0-3AC5950E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85D0D-EB85-4A21-A343-0B2B44C20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4E4BA-1162-487A-8EAF-2A8956758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62E4C-047F-4BB8-A7D6-928F0B6097C5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4638F-ED89-412B-B996-0A6D1518D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0427-C84D-4EFA-834F-06F8B3A50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21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brentozar.com/archive/2015/10/how-to-download-the-stack-overflow-database-via-bittorrent" TargetMode="External"/><Relationship Id="rId4" Type="http://schemas.openxmlformats.org/officeDocument/2006/relationships/hyperlink" Target="https://github.com/Microsoft/sql-server-samples/releases/tag/adventurework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sql-server-samples/releases/tag/adventurework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brentozar.com/archive/2015/10/how-to-download-the-stack-overflow-database-via-bittorrent" TargetMode="External"/><Relationship Id="rId4" Type="http://schemas.openxmlformats.org/officeDocument/2006/relationships/hyperlink" Target="mailto:phil.austin@adatis.co.uk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pil.austin@adatis.co.u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4DB5EE1C-A705-43C8-B88E-C8A70455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950" y="0"/>
            <a:ext cx="78105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7441CC-4771-4F7C-B167-A2AA960CD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93" y="6367686"/>
            <a:ext cx="1381125" cy="4191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1B2067D-1C00-4037-89FD-EC9B00ACDA7E}"/>
              </a:ext>
            </a:extLst>
          </p:cNvPr>
          <p:cNvSpPr txBox="1">
            <a:spLocks/>
          </p:cNvSpPr>
          <p:nvPr/>
        </p:nvSpPr>
        <p:spPr>
          <a:xfrm>
            <a:off x="838200" y="12043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>
                <a:solidFill>
                  <a:schemeClr val="accent1">
                    <a:lumMod val="75000"/>
                  </a:schemeClr>
                </a:solidFill>
                <a:ea typeface="Calibri Light"/>
                <a:cs typeface="Calibri Light"/>
              </a:rPr>
              <a:t>SQL Query Session</a:t>
            </a:r>
            <a:endParaRPr lang="en-GB" sz="8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50C3A9-FEA2-AA96-0AD2-1F101F7F750A}"/>
              </a:ext>
            </a:extLst>
          </p:cNvPr>
          <p:cNvSpPr txBox="1"/>
          <p:nvPr/>
        </p:nvSpPr>
        <p:spPr>
          <a:xfrm>
            <a:off x="3046956" y="3247465"/>
            <a:ext cx="60939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Phil Austin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23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4DB5EE1C-A705-43C8-B88E-C8A70455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950" y="0"/>
            <a:ext cx="78105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7441CC-4771-4F7C-B167-A2AA960CD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93" y="6367686"/>
            <a:ext cx="1381125" cy="4191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1B2067D-1C00-4037-89FD-EC9B00ACDA7E}"/>
              </a:ext>
            </a:extLst>
          </p:cNvPr>
          <p:cNvSpPr txBox="1">
            <a:spLocks/>
          </p:cNvSpPr>
          <p:nvPr/>
        </p:nvSpPr>
        <p:spPr>
          <a:xfrm>
            <a:off x="838200" y="12043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8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8CF5-0852-2B3B-3504-4594D344F1A3}"/>
              </a:ext>
            </a:extLst>
          </p:cNvPr>
          <p:cNvSpPr txBox="1"/>
          <p:nvPr/>
        </p:nvSpPr>
        <p:spPr>
          <a:xfrm>
            <a:off x="934855" y="527475"/>
            <a:ext cx="60939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ea typeface="Calibri Light"/>
                <a:cs typeface="Calibri Light"/>
              </a:rPr>
              <a:t>Introduction</a:t>
            </a:r>
            <a:endParaRPr lang="en-GB" sz="44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DE484-AA06-FBAD-6E30-6C60ADFDC46E}"/>
              </a:ext>
            </a:extLst>
          </p:cNvPr>
          <p:cNvSpPr txBox="1"/>
          <p:nvPr/>
        </p:nvSpPr>
        <p:spPr>
          <a:xfrm>
            <a:off x="934855" y="1165311"/>
            <a:ext cx="945282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For data engineers\data scientists new to SQL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Query scenarios techniques and options</a:t>
            </a:r>
            <a:endParaRPr lang="en-US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Mostly demos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Using SQL Server Management Studio – free SQL client from 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Using AdventureWorks2019 database in GitHub here: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  <a:hlinkClick r:id="rId4"/>
              </a:rPr>
              <a:t>https://github.com/Microsoft/sql-server-samples/releases/tag/adventureworks</a:t>
            </a:r>
            <a:endParaRPr lang="en-US" sz="28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Also Stack Overflow: 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  <a:hlinkClick r:id="rId5"/>
              </a:rPr>
              <a:t>https://www.brentozar.com/archive/2015/10/how-to-download-the-stack-overflow-database-via-bittorrent</a:t>
            </a:r>
            <a:endParaRPr lang="en-US" sz="28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Interactive session – please ask questions!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1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4DB5EE1C-A705-43C8-B88E-C8A70455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950" y="0"/>
            <a:ext cx="78105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7441CC-4771-4F7C-B167-A2AA960CD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93" y="6367686"/>
            <a:ext cx="1381125" cy="4191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1B2067D-1C00-4037-89FD-EC9B00ACDA7E}"/>
              </a:ext>
            </a:extLst>
          </p:cNvPr>
          <p:cNvSpPr txBox="1">
            <a:spLocks/>
          </p:cNvSpPr>
          <p:nvPr/>
        </p:nvSpPr>
        <p:spPr>
          <a:xfrm>
            <a:off x="838200" y="12043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8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8CF5-0852-2B3B-3504-4594D344F1A3}"/>
              </a:ext>
            </a:extLst>
          </p:cNvPr>
          <p:cNvSpPr txBox="1"/>
          <p:nvPr/>
        </p:nvSpPr>
        <p:spPr>
          <a:xfrm>
            <a:off x="1846546" y="819648"/>
            <a:ext cx="60939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Session agenda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DE484-AA06-FBAD-6E30-6C60ADFDC46E}"/>
              </a:ext>
            </a:extLst>
          </p:cNvPr>
          <p:cNvSpPr txBox="1"/>
          <p:nvPr/>
        </p:nvSpPr>
        <p:spPr>
          <a:xfrm>
            <a:off x="1846546" y="1683313"/>
            <a:ext cx="765235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Query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Heaps and Clustered Indexes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Clustered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Columnstore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Indexes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SARGable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queries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Break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DISTINCTs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MAX vs RANK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Many joins/complex queries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Nolock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MAXDOP</a:t>
            </a:r>
          </a:p>
        </p:txBody>
      </p:sp>
    </p:spTree>
    <p:extLst>
      <p:ext uri="{BB962C8B-B14F-4D97-AF65-F5344CB8AC3E}">
        <p14:creationId xmlns:p14="http://schemas.microsoft.com/office/powerpoint/2010/main" val="288717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4DB5EE1C-A705-43C8-B88E-C8A70455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950" y="0"/>
            <a:ext cx="78105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7441CC-4771-4F7C-B167-A2AA960CD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93" y="6367686"/>
            <a:ext cx="1381125" cy="4191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1B2067D-1C00-4037-89FD-EC9B00ACDA7E}"/>
              </a:ext>
            </a:extLst>
          </p:cNvPr>
          <p:cNvSpPr txBox="1">
            <a:spLocks/>
          </p:cNvSpPr>
          <p:nvPr/>
        </p:nvSpPr>
        <p:spPr>
          <a:xfrm>
            <a:off x="838200" y="12043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8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8CF5-0852-2B3B-3504-4594D344F1A3}"/>
              </a:ext>
            </a:extLst>
          </p:cNvPr>
          <p:cNvSpPr txBox="1"/>
          <p:nvPr/>
        </p:nvSpPr>
        <p:spPr>
          <a:xfrm>
            <a:off x="1846546" y="819648"/>
            <a:ext cx="60939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Query processing</a:t>
            </a:r>
          </a:p>
        </p:txBody>
      </p:sp>
      <p:pic>
        <p:nvPicPr>
          <p:cNvPr id="10" name="Graphic 9" descr="Gears outline">
            <a:extLst>
              <a:ext uri="{FF2B5EF4-FFF2-40B4-BE49-F238E27FC236}">
                <a16:creationId xmlns:a16="http://schemas.microsoft.com/office/drawing/2014/main" id="{DBAF1278-9A7F-47F0-A3EE-6C530C1AB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70349" y="2742638"/>
            <a:ext cx="1372724" cy="1372724"/>
          </a:xfrm>
          <a:prstGeom prst="rect">
            <a:avLst/>
          </a:prstGeom>
        </p:spPr>
      </p:pic>
      <p:pic>
        <p:nvPicPr>
          <p:cNvPr id="12" name="Graphic 11" descr="Database with solid fill">
            <a:extLst>
              <a:ext uri="{FF2B5EF4-FFF2-40B4-BE49-F238E27FC236}">
                <a16:creationId xmlns:a16="http://schemas.microsoft.com/office/drawing/2014/main" id="{23996C2D-CD19-4320-8E92-D62D0CD9E4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37720" y="3872550"/>
            <a:ext cx="914400" cy="9144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355483A-91DD-4CE9-AE80-AC17E1C613B5}"/>
              </a:ext>
            </a:extLst>
          </p:cNvPr>
          <p:cNvGrpSpPr/>
          <p:nvPr/>
        </p:nvGrpSpPr>
        <p:grpSpPr>
          <a:xfrm>
            <a:off x="3171069" y="2070140"/>
            <a:ext cx="762095" cy="752475"/>
            <a:chOff x="3406534" y="2230602"/>
            <a:chExt cx="762095" cy="75247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0F17267-CE60-415E-A7D3-6C70D3443527}"/>
                </a:ext>
              </a:extLst>
            </p:cNvPr>
            <p:cNvSpPr/>
            <p:nvPr/>
          </p:nvSpPr>
          <p:spPr>
            <a:xfrm>
              <a:off x="3406534" y="2230602"/>
              <a:ext cx="762095" cy="752475"/>
            </a:xfrm>
            <a:custGeom>
              <a:avLst/>
              <a:gdLst>
                <a:gd name="connsiteX0" fmla="*/ 161925 w 762095"/>
                <a:gd name="connsiteY0" fmla="*/ 190500 h 752475"/>
                <a:gd name="connsiteX1" fmla="*/ 161925 w 762095"/>
                <a:gd name="connsiteY1" fmla="*/ 433388 h 752475"/>
                <a:gd name="connsiteX2" fmla="*/ 167507 w 762095"/>
                <a:gd name="connsiteY2" fmla="*/ 446856 h 752475"/>
                <a:gd name="connsiteX3" fmla="*/ 196891 w 762095"/>
                <a:gd name="connsiteY3" fmla="*/ 476250 h 752475"/>
                <a:gd name="connsiteX4" fmla="*/ 162744 w 762095"/>
                <a:gd name="connsiteY4" fmla="*/ 510407 h 752475"/>
                <a:gd name="connsiteX5" fmla="*/ 157163 w 762095"/>
                <a:gd name="connsiteY5" fmla="*/ 523875 h 752475"/>
                <a:gd name="connsiteX6" fmla="*/ 157163 w 762095"/>
                <a:gd name="connsiteY6" fmla="*/ 652463 h 752475"/>
                <a:gd name="connsiteX7" fmla="*/ 257175 w 762095"/>
                <a:gd name="connsiteY7" fmla="*/ 752476 h 752475"/>
                <a:gd name="connsiteX8" fmla="*/ 666750 w 762095"/>
                <a:gd name="connsiteY8" fmla="*/ 752476 h 752475"/>
                <a:gd name="connsiteX9" fmla="*/ 762095 w 762095"/>
                <a:gd name="connsiteY9" fmla="*/ 657322 h 752475"/>
                <a:gd name="connsiteX10" fmla="*/ 685800 w 762095"/>
                <a:gd name="connsiteY10" fmla="*/ 563880 h 752475"/>
                <a:gd name="connsiteX11" fmla="*/ 685800 w 762095"/>
                <a:gd name="connsiteY11" fmla="*/ 309563 h 752475"/>
                <a:gd name="connsiteX12" fmla="*/ 677675 w 762095"/>
                <a:gd name="connsiteY12" fmla="*/ 293952 h 752475"/>
                <a:gd name="connsiteX13" fmla="*/ 647024 w 762095"/>
                <a:gd name="connsiteY13" fmla="*/ 272501 h 752475"/>
                <a:gd name="connsiteX14" fmla="*/ 681390 w 762095"/>
                <a:gd name="connsiteY14" fmla="*/ 231267 h 752475"/>
                <a:gd name="connsiteX15" fmla="*/ 683085 w 762095"/>
                <a:gd name="connsiteY15" fmla="*/ 209274 h 752475"/>
                <a:gd name="connsiteX16" fmla="*/ 662130 w 762095"/>
                <a:gd name="connsiteY16" fmla="*/ 174403 h 752475"/>
                <a:gd name="connsiteX17" fmla="*/ 680180 w 762095"/>
                <a:gd name="connsiteY17" fmla="*/ 156306 h 752475"/>
                <a:gd name="connsiteX18" fmla="*/ 685800 w 762095"/>
                <a:gd name="connsiteY18" fmla="*/ 142875 h 752475"/>
                <a:gd name="connsiteX19" fmla="*/ 685800 w 762095"/>
                <a:gd name="connsiteY19" fmla="*/ 100013 h 752475"/>
                <a:gd name="connsiteX20" fmla="*/ 585788 w 762095"/>
                <a:gd name="connsiteY20" fmla="*/ 0 h 752475"/>
                <a:gd name="connsiteX21" fmla="*/ 100013 w 762095"/>
                <a:gd name="connsiteY21" fmla="*/ 0 h 752475"/>
                <a:gd name="connsiteX22" fmla="*/ 0 w 762095"/>
                <a:gd name="connsiteY22" fmla="*/ 99184 h 752475"/>
                <a:gd name="connsiteX23" fmla="*/ 37433 w 762095"/>
                <a:gd name="connsiteY23" fmla="*/ 176546 h 752475"/>
                <a:gd name="connsiteX24" fmla="*/ 38500 w 762095"/>
                <a:gd name="connsiteY24" fmla="*/ 177337 h 752475"/>
                <a:gd name="connsiteX25" fmla="*/ 79620 w 762095"/>
                <a:gd name="connsiteY25" fmla="*/ 190586 h 752475"/>
                <a:gd name="connsiteX26" fmla="*/ 138779 w 762095"/>
                <a:gd name="connsiteY26" fmla="*/ 152400 h 752475"/>
                <a:gd name="connsiteX27" fmla="*/ 142875 w 762095"/>
                <a:gd name="connsiteY27" fmla="*/ 132169 h 752475"/>
                <a:gd name="connsiteX28" fmla="*/ 86922 w 762095"/>
                <a:gd name="connsiteY28" fmla="*/ 75406 h 752475"/>
                <a:gd name="connsiteX29" fmla="*/ 85725 w 762095"/>
                <a:gd name="connsiteY29" fmla="*/ 75410 h 752475"/>
                <a:gd name="connsiteX30" fmla="*/ 66675 w 762095"/>
                <a:gd name="connsiteY30" fmla="*/ 94460 h 752475"/>
                <a:gd name="connsiteX31" fmla="*/ 85725 w 762095"/>
                <a:gd name="connsiteY31" fmla="*/ 113510 h 752475"/>
                <a:gd name="connsiteX32" fmla="*/ 104766 w 762095"/>
                <a:gd name="connsiteY32" fmla="*/ 131348 h 752475"/>
                <a:gd name="connsiteX33" fmla="*/ 104775 w 762095"/>
                <a:gd name="connsiteY33" fmla="*/ 132169 h 752475"/>
                <a:gd name="connsiteX34" fmla="*/ 93059 w 762095"/>
                <a:gd name="connsiteY34" fmla="*/ 149124 h 752475"/>
                <a:gd name="connsiteX35" fmla="*/ 60674 w 762095"/>
                <a:gd name="connsiteY35" fmla="*/ 146314 h 752475"/>
                <a:gd name="connsiteX36" fmla="*/ 38100 w 762095"/>
                <a:gd name="connsiteY36" fmla="*/ 99184 h 752475"/>
                <a:gd name="connsiteX37" fmla="*/ 100427 w 762095"/>
                <a:gd name="connsiteY37" fmla="*/ 37686 h 752475"/>
                <a:gd name="connsiteX38" fmla="*/ 161925 w 762095"/>
                <a:gd name="connsiteY38" fmla="*/ 100013 h 752475"/>
                <a:gd name="connsiteX39" fmla="*/ 161925 w 762095"/>
                <a:gd name="connsiteY39" fmla="*/ 152400 h 752475"/>
                <a:gd name="connsiteX40" fmla="*/ 285750 w 762095"/>
                <a:gd name="connsiteY40" fmla="*/ 562071 h 752475"/>
                <a:gd name="connsiteX41" fmla="*/ 251165 w 762095"/>
                <a:gd name="connsiteY41" fmla="*/ 569624 h 752475"/>
                <a:gd name="connsiteX42" fmla="*/ 219075 w 762095"/>
                <a:gd name="connsiteY42" fmla="*/ 620307 h 752475"/>
                <a:gd name="connsiteX43" fmla="*/ 275028 w 762095"/>
                <a:gd name="connsiteY43" fmla="*/ 677070 h 752475"/>
                <a:gd name="connsiteX44" fmla="*/ 276225 w 762095"/>
                <a:gd name="connsiteY44" fmla="*/ 677066 h 752475"/>
                <a:gd name="connsiteX45" fmla="*/ 295275 w 762095"/>
                <a:gd name="connsiteY45" fmla="*/ 658016 h 752475"/>
                <a:gd name="connsiteX46" fmla="*/ 276225 w 762095"/>
                <a:gd name="connsiteY46" fmla="*/ 638966 h 752475"/>
                <a:gd name="connsiteX47" fmla="*/ 257184 w 762095"/>
                <a:gd name="connsiteY47" fmla="*/ 621128 h 752475"/>
                <a:gd name="connsiteX48" fmla="*/ 257175 w 762095"/>
                <a:gd name="connsiteY48" fmla="*/ 620307 h 752475"/>
                <a:gd name="connsiteX49" fmla="*/ 268891 w 762095"/>
                <a:gd name="connsiteY49" fmla="*/ 603352 h 752475"/>
                <a:gd name="connsiteX50" fmla="*/ 301276 w 762095"/>
                <a:gd name="connsiteY50" fmla="*/ 606210 h 752475"/>
                <a:gd name="connsiteX51" fmla="*/ 323850 w 762095"/>
                <a:gd name="connsiteY51" fmla="*/ 653292 h 752475"/>
                <a:gd name="connsiteX52" fmla="*/ 261938 w 762095"/>
                <a:gd name="connsiteY52" fmla="*/ 714376 h 752475"/>
                <a:gd name="connsiteX53" fmla="*/ 257175 w 762095"/>
                <a:gd name="connsiteY53" fmla="*/ 714376 h 752475"/>
                <a:gd name="connsiteX54" fmla="*/ 195263 w 762095"/>
                <a:gd name="connsiteY54" fmla="*/ 652463 h 752475"/>
                <a:gd name="connsiteX55" fmla="*/ 195263 w 762095"/>
                <a:gd name="connsiteY55" fmla="*/ 531772 h 752475"/>
                <a:gd name="connsiteX56" fmla="*/ 237306 w 762095"/>
                <a:gd name="connsiteY56" fmla="*/ 489719 h 752475"/>
                <a:gd name="connsiteX57" fmla="*/ 237306 w 762095"/>
                <a:gd name="connsiteY57" fmla="*/ 462782 h 752475"/>
                <a:gd name="connsiteX58" fmla="*/ 200025 w 762095"/>
                <a:gd name="connsiteY58" fmla="*/ 425492 h 752475"/>
                <a:gd name="connsiteX59" fmla="*/ 200025 w 762095"/>
                <a:gd name="connsiteY59" fmla="*/ 100013 h 752475"/>
                <a:gd name="connsiteX60" fmla="*/ 178508 w 762095"/>
                <a:gd name="connsiteY60" fmla="*/ 38100 h 752475"/>
                <a:gd name="connsiteX61" fmla="*/ 585788 w 762095"/>
                <a:gd name="connsiteY61" fmla="*/ 38100 h 752475"/>
                <a:gd name="connsiteX62" fmla="*/ 647700 w 762095"/>
                <a:gd name="connsiteY62" fmla="*/ 100013 h 752475"/>
                <a:gd name="connsiteX63" fmla="*/ 647700 w 762095"/>
                <a:gd name="connsiteY63" fmla="*/ 134979 h 752475"/>
                <a:gd name="connsiteX64" fmla="*/ 624707 w 762095"/>
                <a:gd name="connsiteY64" fmla="*/ 157982 h 752475"/>
                <a:gd name="connsiteX65" fmla="*/ 621849 w 762095"/>
                <a:gd name="connsiteY65" fmla="*/ 181252 h 752475"/>
                <a:gd name="connsiteX66" fmla="*/ 643461 w 762095"/>
                <a:gd name="connsiteY66" fmla="*/ 217275 h 752475"/>
                <a:gd name="connsiteX67" fmla="*/ 604485 w 762095"/>
                <a:gd name="connsiteY67" fmla="*/ 264034 h 752475"/>
                <a:gd name="connsiteX68" fmla="*/ 606926 w 762095"/>
                <a:gd name="connsiteY68" fmla="*/ 290864 h 752475"/>
                <a:gd name="connsiteX69" fmla="*/ 608200 w 762095"/>
                <a:gd name="connsiteY69" fmla="*/ 291837 h 752475"/>
                <a:gd name="connsiteX70" fmla="*/ 647700 w 762095"/>
                <a:gd name="connsiteY70" fmla="*/ 319488 h 752475"/>
                <a:gd name="connsiteX71" fmla="*/ 647700 w 762095"/>
                <a:gd name="connsiteY71" fmla="*/ 561976 h 752475"/>
                <a:gd name="connsiteX72" fmla="*/ 666750 w 762095"/>
                <a:gd name="connsiteY72" fmla="*/ 714376 h 752475"/>
                <a:gd name="connsiteX73" fmla="*/ 340566 w 762095"/>
                <a:gd name="connsiteY73" fmla="*/ 714376 h 752475"/>
                <a:gd name="connsiteX74" fmla="*/ 346281 w 762095"/>
                <a:gd name="connsiteY74" fmla="*/ 600076 h 752475"/>
                <a:gd name="connsiteX75" fmla="*/ 666750 w 762095"/>
                <a:gd name="connsiteY75" fmla="*/ 600076 h 752475"/>
                <a:gd name="connsiteX76" fmla="*/ 723900 w 762095"/>
                <a:gd name="connsiteY76" fmla="*/ 657226 h 752475"/>
                <a:gd name="connsiteX77" fmla="*/ 666750 w 762095"/>
                <a:gd name="connsiteY77" fmla="*/ 714376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762095" h="752475">
                  <a:moveTo>
                    <a:pt x="161925" y="190500"/>
                  </a:moveTo>
                  <a:lnTo>
                    <a:pt x="161925" y="433388"/>
                  </a:lnTo>
                  <a:cubicBezTo>
                    <a:pt x="161926" y="438440"/>
                    <a:pt x="163934" y="443284"/>
                    <a:pt x="167507" y="446856"/>
                  </a:cubicBezTo>
                  <a:lnTo>
                    <a:pt x="196891" y="476250"/>
                  </a:lnTo>
                  <a:lnTo>
                    <a:pt x="162744" y="510407"/>
                  </a:lnTo>
                  <a:cubicBezTo>
                    <a:pt x="159171" y="513979"/>
                    <a:pt x="157163" y="518823"/>
                    <a:pt x="157163" y="523875"/>
                  </a:cubicBezTo>
                  <a:lnTo>
                    <a:pt x="157163" y="652463"/>
                  </a:lnTo>
                  <a:cubicBezTo>
                    <a:pt x="157225" y="707672"/>
                    <a:pt x="201966" y="752413"/>
                    <a:pt x="257175" y="752476"/>
                  </a:cubicBezTo>
                  <a:lnTo>
                    <a:pt x="666750" y="752476"/>
                  </a:lnTo>
                  <a:cubicBezTo>
                    <a:pt x="719355" y="752529"/>
                    <a:pt x="762043" y="709926"/>
                    <a:pt x="762095" y="657322"/>
                  </a:cubicBezTo>
                  <a:cubicBezTo>
                    <a:pt x="762141" y="611987"/>
                    <a:pt x="730228" y="572902"/>
                    <a:pt x="685800" y="563880"/>
                  </a:cubicBezTo>
                  <a:lnTo>
                    <a:pt x="685800" y="309563"/>
                  </a:lnTo>
                  <a:cubicBezTo>
                    <a:pt x="685802" y="303345"/>
                    <a:pt x="682769" y="297518"/>
                    <a:pt x="677675" y="293952"/>
                  </a:cubicBezTo>
                  <a:lnTo>
                    <a:pt x="647024" y="272501"/>
                  </a:lnTo>
                  <a:lnTo>
                    <a:pt x="681390" y="231267"/>
                  </a:lnTo>
                  <a:cubicBezTo>
                    <a:pt x="686573" y="225043"/>
                    <a:pt x="687254" y="216220"/>
                    <a:pt x="683085" y="209274"/>
                  </a:cubicBezTo>
                  <a:lnTo>
                    <a:pt x="662130" y="174403"/>
                  </a:lnTo>
                  <a:lnTo>
                    <a:pt x="680180" y="156306"/>
                  </a:lnTo>
                  <a:cubicBezTo>
                    <a:pt x="683758" y="152749"/>
                    <a:pt x="685779" y="147920"/>
                    <a:pt x="685800" y="142875"/>
                  </a:cubicBezTo>
                  <a:lnTo>
                    <a:pt x="685800" y="100013"/>
                  </a:lnTo>
                  <a:cubicBezTo>
                    <a:pt x="685737" y="44804"/>
                    <a:pt x="640996" y="63"/>
                    <a:pt x="585788" y="0"/>
                  </a:cubicBezTo>
                  <a:lnTo>
                    <a:pt x="100013" y="0"/>
                  </a:lnTo>
                  <a:cubicBezTo>
                    <a:pt x="45030" y="-168"/>
                    <a:pt x="289" y="44203"/>
                    <a:pt x="0" y="99184"/>
                  </a:cubicBezTo>
                  <a:cubicBezTo>
                    <a:pt x="-28" y="129343"/>
                    <a:pt x="13767" y="157853"/>
                    <a:pt x="37433" y="176546"/>
                  </a:cubicBezTo>
                  <a:cubicBezTo>
                    <a:pt x="37776" y="176823"/>
                    <a:pt x="38129" y="177089"/>
                    <a:pt x="38500" y="177337"/>
                  </a:cubicBezTo>
                  <a:cubicBezTo>
                    <a:pt x="50540" y="185833"/>
                    <a:pt x="64884" y="190455"/>
                    <a:pt x="79620" y="190586"/>
                  </a:cubicBezTo>
                  <a:close/>
                  <a:moveTo>
                    <a:pt x="138779" y="152400"/>
                  </a:moveTo>
                  <a:cubicBezTo>
                    <a:pt x="141441" y="145985"/>
                    <a:pt x="142832" y="139115"/>
                    <a:pt x="142875" y="132169"/>
                  </a:cubicBezTo>
                  <a:cubicBezTo>
                    <a:pt x="143099" y="101044"/>
                    <a:pt x="118048" y="75630"/>
                    <a:pt x="86922" y="75406"/>
                  </a:cubicBezTo>
                  <a:cubicBezTo>
                    <a:pt x="86523" y="75403"/>
                    <a:pt x="86124" y="75404"/>
                    <a:pt x="85725" y="75410"/>
                  </a:cubicBezTo>
                  <a:cubicBezTo>
                    <a:pt x="75204" y="75410"/>
                    <a:pt x="66675" y="83939"/>
                    <a:pt x="66675" y="94460"/>
                  </a:cubicBezTo>
                  <a:cubicBezTo>
                    <a:pt x="66675" y="104981"/>
                    <a:pt x="75204" y="113510"/>
                    <a:pt x="85725" y="113510"/>
                  </a:cubicBezTo>
                  <a:cubicBezTo>
                    <a:pt x="95909" y="113177"/>
                    <a:pt x="104434" y="121164"/>
                    <a:pt x="104766" y="131348"/>
                  </a:cubicBezTo>
                  <a:cubicBezTo>
                    <a:pt x="104775" y="131622"/>
                    <a:pt x="104778" y="131896"/>
                    <a:pt x="104775" y="132169"/>
                  </a:cubicBezTo>
                  <a:cubicBezTo>
                    <a:pt x="104295" y="139549"/>
                    <a:pt x="99793" y="146065"/>
                    <a:pt x="93059" y="149124"/>
                  </a:cubicBezTo>
                  <a:cubicBezTo>
                    <a:pt x="82577" y="154260"/>
                    <a:pt x="70115" y="153179"/>
                    <a:pt x="60674" y="146314"/>
                  </a:cubicBezTo>
                  <a:cubicBezTo>
                    <a:pt x="46403" y="134832"/>
                    <a:pt x="38103" y="117502"/>
                    <a:pt x="38100" y="99184"/>
                  </a:cubicBezTo>
                  <a:cubicBezTo>
                    <a:pt x="38329" y="64991"/>
                    <a:pt x="66234" y="37458"/>
                    <a:pt x="100427" y="37686"/>
                  </a:cubicBezTo>
                  <a:cubicBezTo>
                    <a:pt x="134621" y="37915"/>
                    <a:pt x="162154" y="65819"/>
                    <a:pt x="161925" y="100013"/>
                  </a:cubicBezTo>
                  <a:lnTo>
                    <a:pt x="161925" y="152400"/>
                  </a:lnTo>
                  <a:close/>
                  <a:moveTo>
                    <a:pt x="285750" y="562071"/>
                  </a:moveTo>
                  <a:cubicBezTo>
                    <a:pt x="273759" y="561518"/>
                    <a:pt x="261834" y="564123"/>
                    <a:pt x="251165" y="569624"/>
                  </a:cubicBezTo>
                  <a:cubicBezTo>
                    <a:pt x="231872" y="579232"/>
                    <a:pt x="219508" y="598758"/>
                    <a:pt x="219075" y="620307"/>
                  </a:cubicBezTo>
                  <a:cubicBezTo>
                    <a:pt x="218851" y="651432"/>
                    <a:pt x="243902" y="676846"/>
                    <a:pt x="275028" y="677070"/>
                  </a:cubicBezTo>
                  <a:cubicBezTo>
                    <a:pt x="275427" y="677073"/>
                    <a:pt x="275826" y="677072"/>
                    <a:pt x="276225" y="677066"/>
                  </a:cubicBezTo>
                  <a:cubicBezTo>
                    <a:pt x="286746" y="677066"/>
                    <a:pt x="295275" y="668537"/>
                    <a:pt x="295275" y="658016"/>
                  </a:cubicBezTo>
                  <a:cubicBezTo>
                    <a:pt x="295275" y="647495"/>
                    <a:pt x="286746" y="638966"/>
                    <a:pt x="276225" y="638966"/>
                  </a:cubicBezTo>
                  <a:cubicBezTo>
                    <a:pt x="266041" y="639298"/>
                    <a:pt x="257516" y="631312"/>
                    <a:pt x="257184" y="621128"/>
                  </a:cubicBezTo>
                  <a:cubicBezTo>
                    <a:pt x="257175" y="620854"/>
                    <a:pt x="257172" y="620580"/>
                    <a:pt x="257175" y="620307"/>
                  </a:cubicBezTo>
                  <a:cubicBezTo>
                    <a:pt x="257655" y="612927"/>
                    <a:pt x="262158" y="606411"/>
                    <a:pt x="268891" y="603352"/>
                  </a:cubicBezTo>
                  <a:cubicBezTo>
                    <a:pt x="279382" y="598230"/>
                    <a:pt x="291844" y="599330"/>
                    <a:pt x="301276" y="606210"/>
                  </a:cubicBezTo>
                  <a:cubicBezTo>
                    <a:pt x="315534" y="617681"/>
                    <a:pt x="323833" y="634991"/>
                    <a:pt x="323850" y="653292"/>
                  </a:cubicBezTo>
                  <a:cubicBezTo>
                    <a:pt x="323582" y="687240"/>
                    <a:pt x="295887" y="714566"/>
                    <a:pt x="261938" y="714376"/>
                  </a:cubicBezTo>
                  <a:lnTo>
                    <a:pt x="257175" y="714376"/>
                  </a:lnTo>
                  <a:cubicBezTo>
                    <a:pt x="222999" y="714334"/>
                    <a:pt x="195304" y="686639"/>
                    <a:pt x="195263" y="652463"/>
                  </a:cubicBezTo>
                  <a:lnTo>
                    <a:pt x="195263" y="531772"/>
                  </a:lnTo>
                  <a:lnTo>
                    <a:pt x="237306" y="489719"/>
                  </a:lnTo>
                  <a:cubicBezTo>
                    <a:pt x="244743" y="482280"/>
                    <a:pt x="244743" y="470221"/>
                    <a:pt x="237306" y="462782"/>
                  </a:cubicBezTo>
                  <a:lnTo>
                    <a:pt x="200025" y="425492"/>
                  </a:lnTo>
                  <a:lnTo>
                    <a:pt x="200025" y="100013"/>
                  </a:lnTo>
                  <a:cubicBezTo>
                    <a:pt x="200050" y="77538"/>
                    <a:pt x="192466" y="55716"/>
                    <a:pt x="178508" y="38100"/>
                  </a:cubicBezTo>
                  <a:lnTo>
                    <a:pt x="585788" y="38100"/>
                  </a:lnTo>
                  <a:cubicBezTo>
                    <a:pt x="619963" y="38142"/>
                    <a:pt x="647658" y="65837"/>
                    <a:pt x="647700" y="100013"/>
                  </a:cubicBezTo>
                  <a:lnTo>
                    <a:pt x="647700" y="134979"/>
                  </a:lnTo>
                  <a:lnTo>
                    <a:pt x="624707" y="157982"/>
                  </a:lnTo>
                  <a:cubicBezTo>
                    <a:pt x="618529" y="164165"/>
                    <a:pt x="617351" y="173758"/>
                    <a:pt x="621849" y="181252"/>
                  </a:cubicBezTo>
                  <a:lnTo>
                    <a:pt x="643461" y="217275"/>
                  </a:lnTo>
                  <a:lnTo>
                    <a:pt x="604485" y="264034"/>
                  </a:lnTo>
                  <a:cubicBezTo>
                    <a:pt x="597750" y="272116"/>
                    <a:pt x="598843" y="284128"/>
                    <a:pt x="606926" y="290864"/>
                  </a:cubicBezTo>
                  <a:cubicBezTo>
                    <a:pt x="607337" y="291205"/>
                    <a:pt x="607762" y="291530"/>
                    <a:pt x="608200" y="291837"/>
                  </a:cubicBezTo>
                  <a:lnTo>
                    <a:pt x="647700" y="319488"/>
                  </a:lnTo>
                  <a:lnTo>
                    <a:pt x="647700" y="561976"/>
                  </a:lnTo>
                  <a:close/>
                  <a:moveTo>
                    <a:pt x="666750" y="714376"/>
                  </a:moveTo>
                  <a:lnTo>
                    <a:pt x="340566" y="714376"/>
                  </a:lnTo>
                  <a:cubicBezTo>
                    <a:pt x="366797" y="681448"/>
                    <a:pt x="369098" y="635455"/>
                    <a:pt x="346281" y="600076"/>
                  </a:cubicBezTo>
                  <a:lnTo>
                    <a:pt x="666750" y="600076"/>
                  </a:lnTo>
                  <a:cubicBezTo>
                    <a:pt x="698313" y="600076"/>
                    <a:pt x="723900" y="625663"/>
                    <a:pt x="723900" y="657226"/>
                  </a:cubicBezTo>
                  <a:cubicBezTo>
                    <a:pt x="723900" y="688788"/>
                    <a:pt x="698313" y="714376"/>
                    <a:pt x="666750" y="71437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42DD056-FB1E-4C3A-BBF9-50C4567AF39A}"/>
                </a:ext>
              </a:extLst>
            </p:cNvPr>
            <p:cNvSpPr/>
            <p:nvPr/>
          </p:nvSpPr>
          <p:spPr>
            <a:xfrm>
              <a:off x="3797060" y="2383003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0647ABE-488D-4566-BBEA-AB4544A17B3A}"/>
                </a:ext>
              </a:extLst>
            </p:cNvPr>
            <p:cNvSpPr/>
            <p:nvPr/>
          </p:nvSpPr>
          <p:spPr>
            <a:xfrm>
              <a:off x="3701810" y="2383003"/>
              <a:ext cx="57150" cy="38100"/>
            </a:xfrm>
            <a:custGeom>
              <a:avLst/>
              <a:gdLst>
                <a:gd name="connsiteX0" fmla="*/ 0 w 57150"/>
                <a:gd name="connsiteY0" fmla="*/ 0 h 38100"/>
                <a:gd name="connsiteX1" fmla="*/ 57150 w 57150"/>
                <a:gd name="connsiteY1" fmla="*/ 0 h 38100"/>
                <a:gd name="connsiteX2" fmla="*/ 57150 w 57150"/>
                <a:gd name="connsiteY2" fmla="*/ 38100 h 38100"/>
                <a:gd name="connsiteX3" fmla="*/ 0 w 571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38100">
                  <a:moveTo>
                    <a:pt x="0" y="0"/>
                  </a:moveTo>
                  <a:lnTo>
                    <a:pt x="57150" y="0"/>
                  </a:lnTo>
                  <a:lnTo>
                    <a:pt x="571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A7F515-B795-4E17-B2CF-D10C1468FAF5}"/>
                </a:ext>
              </a:extLst>
            </p:cNvPr>
            <p:cNvSpPr/>
            <p:nvPr/>
          </p:nvSpPr>
          <p:spPr>
            <a:xfrm>
              <a:off x="3797060" y="2668753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9EBFA21-21C1-4226-9B5C-FE400DBBFF79}"/>
                </a:ext>
              </a:extLst>
            </p:cNvPr>
            <p:cNvSpPr/>
            <p:nvPr/>
          </p:nvSpPr>
          <p:spPr>
            <a:xfrm>
              <a:off x="3701810" y="2668753"/>
              <a:ext cx="57150" cy="38100"/>
            </a:xfrm>
            <a:custGeom>
              <a:avLst/>
              <a:gdLst>
                <a:gd name="connsiteX0" fmla="*/ 0 w 57150"/>
                <a:gd name="connsiteY0" fmla="*/ 0 h 38100"/>
                <a:gd name="connsiteX1" fmla="*/ 57150 w 57150"/>
                <a:gd name="connsiteY1" fmla="*/ 0 h 38100"/>
                <a:gd name="connsiteX2" fmla="*/ 57150 w 57150"/>
                <a:gd name="connsiteY2" fmla="*/ 38100 h 38100"/>
                <a:gd name="connsiteX3" fmla="*/ 0 w 571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38100">
                  <a:moveTo>
                    <a:pt x="0" y="0"/>
                  </a:moveTo>
                  <a:lnTo>
                    <a:pt x="57150" y="0"/>
                  </a:lnTo>
                  <a:lnTo>
                    <a:pt x="571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3933C45-9F7D-4415-B138-B5BBB648FAF4}"/>
                </a:ext>
              </a:extLst>
            </p:cNvPr>
            <p:cNvSpPr/>
            <p:nvPr/>
          </p:nvSpPr>
          <p:spPr>
            <a:xfrm>
              <a:off x="3701810" y="2478253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709CCFC-31F3-4A50-8402-47882BB5F60C}"/>
                </a:ext>
              </a:extLst>
            </p:cNvPr>
            <p:cNvSpPr/>
            <p:nvPr/>
          </p:nvSpPr>
          <p:spPr>
            <a:xfrm>
              <a:off x="3901835" y="2478253"/>
              <a:ext cx="57150" cy="38100"/>
            </a:xfrm>
            <a:custGeom>
              <a:avLst/>
              <a:gdLst>
                <a:gd name="connsiteX0" fmla="*/ 0 w 57150"/>
                <a:gd name="connsiteY0" fmla="*/ 0 h 38100"/>
                <a:gd name="connsiteX1" fmla="*/ 57150 w 57150"/>
                <a:gd name="connsiteY1" fmla="*/ 0 h 38100"/>
                <a:gd name="connsiteX2" fmla="*/ 57150 w 57150"/>
                <a:gd name="connsiteY2" fmla="*/ 38100 h 38100"/>
                <a:gd name="connsiteX3" fmla="*/ 0 w 571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38100">
                  <a:moveTo>
                    <a:pt x="0" y="0"/>
                  </a:moveTo>
                  <a:lnTo>
                    <a:pt x="57150" y="0"/>
                  </a:lnTo>
                  <a:lnTo>
                    <a:pt x="571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41F57F4-B95B-41C4-8A29-95EDBD64FEF2}"/>
                </a:ext>
              </a:extLst>
            </p:cNvPr>
            <p:cNvSpPr/>
            <p:nvPr/>
          </p:nvSpPr>
          <p:spPr>
            <a:xfrm>
              <a:off x="3701810" y="2573503"/>
              <a:ext cx="257175" cy="38100"/>
            </a:xfrm>
            <a:custGeom>
              <a:avLst/>
              <a:gdLst>
                <a:gd name="connsiteX0" fmla="*/ 0 w 257175"/>
                <a:gd name="connsiteY0" fmla="*/ 0 h 38100"/>
                <a:gd name="connsiteX1" fmla="*/ 257175 w 257175"/>
                <a:gd name="connsiteY1" fmla="*/ 0 h 38100"/>
                <a:gd name="connsiteX2" fmla="*/ 257175 w 257175"/>
                <a:gd name="connsiteY2" fmla="*/ 38100 h 38100"/>
                <a:gd name="connsiteX3" fmla="*/ 0 w 25717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38100">
                  <a:moveTo>
                    <a:pt x="0" y="0"/>
                  </a:moveTo>
                  <a:lnTo>
                    <a:pt x="257175" y="0"/>
                  </a:lnTo>
                  <a:lnTo>
                    <a:pt x="257175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6" name="Graphic 15" descr="Blueprint with solid fill">
            <a:extLst>
              <a:ext uri="{FF2B5EF4-FFF2-40B4-BE49-F238E27FC236}">
                <a16:creationId xmlns:a16="http://schemas.microsoft.com/office/drawing/2014/main" id="{8E5E2A08-73D4-4F9D-8206-F6AB055CF5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11836" y="2971800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A031C9A-0A85-4856-B04A-BC4AF9999105}"/>
              </a:ext>
            </a:extLst>
          </p:cNvPr>
          <p:cNvSpPr txBox="1"/>
          <p:nvPr/>
        </p:nvSpPr>
        <p:spPr>
          <a:xfrm>
            <a:off x="3016010" y="2902809"/>
            <a:ext cx="115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SQL query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937E96-B392-443E-B607-E8999BA06A1F}"/>
              </a:ext>
            </a:extLst>
          </p:cNvPr>
          <p:cNvSpPr txBox="1"/>
          <p:nvPr/>
        </p:nvSpPr>
        <p:spPr>
          <a:xfrm>
            <a:off x="2079321" y="4934272"/>
            <a:ext cx="277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Database schema, statistics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54993D-162A-465D-AFAD-6A185B73A183}"/>
              </a:ext>
            </a:extLst>
          </p:cNvPr>
          <p:cNvSpPr txBox="1"/>
          <p:nvPr/>
        </p:nvSpPr>
        <p:spPr>
          <a:xfrm>
            <a:off x="4554186" y="4115362"/>
            <a:ext cx="180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Query Optimiser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CB2B20-D3D0-4EB8-B987-0D6F8DD429DA}"/>
              </a:ext>
            </a:extLst>
          </p:cNvPr>
          <p:cNvSpPr txBox="1"/>
          <p:nvPr/>
        </p:nvSpPr>
        <p:spPr>
          <a:xfrm>
            <a:off x="6739568" y="4115362"/>
            <a:ext cx="121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Query Plan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C9F461B-5B78-487F-B507-69A1A5161F3B}"/>
              </a:ext>
            </a:extLst>
          </p:cNvPr>
          <p:cNvCxnSpPr>
            <a:cxnSpLocks/>
          </p:cNvCxnSpPr>
          <p:nvPr/>
        </p:nvCxnSpPr>
        <p:spPr>
          <a:xfrm>
            <a:off x="4077594" y="2677254"/>
            <a:ext cx="957544" cy="6537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F7C84FD-8347-437A-BA3E-0C7A0BB7DF39}"/>
              </a:ext>
            </a:extLst>
          </p:cNvPr>
          <p:cNvCxnSpPr>
            <a:cxnSpLocks/>
          </p:cNvCxnSpPr>
          <p:nvPr/>
        </p:nvCxnSpPr>
        <p:spPr>
          <a:xfrm flipV="1">
            <a:off x="3930593" y="3902656"/>
            <a:ext cx="1104545" cy="3775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A688836-8234-4B78-84C3-9A515028E589}"/>
              </a:ext>
            </a:extLst>
          </p:cNvPr>
          <p:cNvCxnSpPr>
            <a:cxnSpLocks/>
          </p:cNvCxnSpPr>
          <p:nvPr/>
        </p:nvCxnSpPr>
        <p:spPr>
          <a:xfrm>
            <a:off x="5727893" y="3536326"/>
            <a:ext cx="10116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1720E2-62C4-47C1-B3E7-50AB554C9765}"/>
              </a:ext>
            </a:extLst>
          </p:cNvPr>
          <p:cNvCxnSpPr>
            <a:cxnSpLocks/>
          </p:cNvCxnSpPr>
          <p:nvPr/>
        </p:nvCxnSpPr>
        <p:spPr>
          <a:xfrm>
            <a:off x="7982225" y="3536326"/>
            <a:ext cx="10116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Hierarchy with solid fill">
            <a:extLst>
              <a:ext uri="{FF2B5EF4-FFF2-40B4-BE49-F238E27FC236}">
                <a16:creationId xmlns:a16="http://schemas.microsoft.com/office/drawing/2014/main" id="{4EFFE8AD-3FFC-45C8-9A42-6BB027A059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49889" y="3090444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C69649B-54AE-4A98-AEFC-8BCEBC050223}"/>
              </a:ext>
            </a:extLst>
          </p:cNvPr>
          <p:cNvSpPr txBox="1"/>
          <p:nvPr/>
        </p:nvSpPr>
        <p:spPr>
          <a:xfrm>
            <a:off x="8804309" y="4115362"/>
            <a:ext cx="1805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Relational Engine</a:t>
            </a:r>
          </a:p>
        </p:txBody>
      </p:sp>
    </p:spTree>
    <p:extLst>
      <p:ext uri="{BB962C8B-B14F-4D97-AF65-F5344CB8AC3E}">
        <p14:creationId xmlns:p14="http://schemas.microsoft.com/office/powerpoint/2010/main" val="239666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4DB5EE1C-A705-43C8-B88E-C8A70455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950" y="0"/>
            <a:ext cx="78105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7441CC-4771-4F7C-B167-A2AA960CD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93" y="6367686"/>
            <a:ext cx="1381125" cy="4191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1B2067D-1C00-4037-89FD-EC9B00ACDA7E}"/>
              </a:ext>
            </a:extLst>
          </p:cNvPr>
          <p:cNvSpPr txBox="1">
            <a:spLocks/>
          </p:cNvSpPr>
          <p:nvPr/>
        </p:nvSpPr>
        <p:spPr>
          <a:xfrm>
            <a:off x="862544" y="12031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8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8CF5-0852-2B3B-3504-4594D344F1A3}"/>
              </a:ext>
            </a:extLst>
          </p:cNvPr>
          <p:cNvSpPr txBox="1"/>
          <p:nvPr/>
        </p:nvSpPr>
        <p:spPr>
          <a:xfrm>
            <a:off x="497619" y="323850"/>
            <a:ext cx="60939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Indexing &amp; Heaps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461A1-5F5B-4DEB-BAC5-EA19C7CB05BF}"/>
              </a:ext>
            </a:extLst>
          </p:cNvPr>
          <p:cNvSpPr txBox="1"/>
          <p:nvPr/>
        </p:nvSpPr>
        <p:spPr>
          <a:xfrm>
            <a:off x="497619" y="922158"/>
            <a:ext cx="7966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From: https://www.sqlshack.com/clustered-index-vs-heap/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2AEE51-4DA9-4E12-AAF4-301495B72DA5}"/>
              </a:ext>
            </a:extLst>
          </p:cNvPr>
          <p:cNvSpPr txBox="1"/>
          <p:nvPr/>
        </p:nvSpPr>
        <p:spPr>
          <a:xfrm>
            <a:off x="497619" y="1572491"/>
            <a:ext cx="765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4262C8-5EBC-4E30-9BF8-15949E12E8F6}"/>
              </a:ext>
            </a:extLst>
          </p:cNvPr>
          <p:cNvSpPr txBox="1"/>
          <p:nvPr/>
        </p:nvSpPr>
        <p:spPr>
          <a:xfrm>
            <a:off x="497619" y="3650405"/>
            <a:ext cx="16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Clustered Index</a:t>
            </a:r>
          </a:p>
        </p:txBody>
      </p:sp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31655EC7-EFA7-4CEA-A871-22DA4CC84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177" y="3730489"/>
            <a:ext cx="4399095" cy="2445534"/>
          </a:xfrm>
          <a:prstGeom prst="rect">
            <a:avLst/>
          </a:prstGeom>
        </p:spPr>
      </p:pic>
      <p:pic>
        <p:nvPicPr>
          <p:cNvPr id="20" name="Picture 19" descr="A picture containing table&#10;&#10;Description automatically generated">
            <a:extLst>
              <a:ext uri="{FF2B5EF4-FFF2-40B4-BE49-F238E27FC236}">
                <a16:creationId xmlns:a16="http://schemas.microsoft.com/office/drawing/2014/main" id="{FB09AF29-5337-4599-AD3E-0B3C792970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255" y="1664255"/>
            <a:ext cx="3102597" cy="188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1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29F0CF2-304D-416B-866C-BA37B4C361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974" y="6378766"/>
            <a:ext cx="1270065" cy="317936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A5D4985B-D68F-4485-80C8-D410D243C483}"/>
              </a:ext>
            </a:extLst>
          </p:cNvPr>
          <p:cNvSpPr txBox="1">
            <a:spLocks/>
          </p:cNvSpPr>
          <p:nvPr/>
        </p:nvSpPr>
        <p:spPr>
          <a:xfrm>
            <a:off x="202465" y="404664"/>
            <a:ext cx="10515600" cy="9036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rgbClr val="0070C0"/>
                </a:solidFill>
                <a:latin typeface="Ubuntu" panose="020B0504030602030204" pitchFamily="34" charset="0"/>
                <a:cs typeface="Calibri Light"/>
              </a:rPr>
              <a:t>Thank you!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01C9CE-9242-4726-9F52-06DA0C528C06}"/>
              </a:ext>
            </a:extLst>
          </p:cNvPr>
          <p:cNvSpPr txBox="1"/>
          <p:nvPr/>
        </p:nvSpPr>
        <p:spPr>
          <a:xfrm>
            <a:off x="335360" y="1284724"/>
            <a:ext cx="1166211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Ubuntu" panose="020B0504030602030204" pitchFamily="34" charset="0"/>
                <a:ea typeface="Calibri"/>
                <a:cs typeface="Calibri"/>
              </a:rPr>
              <a:t>AdventureWorks2019 : </a:t>
            </a:r>
            <a:r>
              <a:rPr lang="en-US" sz="2400" dirty="0">
                <a:solidFill>
                  <a:srgbClr val="0070C0"/>
                </a:solidFill>
                <a:latin typeface="Ubuntu" panose="020B0504030602030204" pitchFamily="34" charset="0"/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https://github.com/Microsoft/sql-server-samples/releases/tag/adventureworks</a:t>
            </a:r>
            <a:endParaRPr lang="en-US" sz="2400" dirty="0">
              <a:solidFill>
                <a:srgbClr val="0070C0"/>
              </a:solidFill>
              <a:latin typeface="Ubuntu" panose="020B0504030602030204" pitchFamily="34" charset="0"/>
              <a:ea typeface="Calibri"/>
              <a:cs typeface="Calibri"/>
            </a:endParaRPr>
          </a:p>
          <a:p>
            <a:endParaRPr lang="en-US" sz="2400" dirty="0">
              <a:solidFill>
                <a:srgbClr val="0070C0"/>
              </a:solidFill>
              <a:latin typeface="Ubuntu" panose="020B0504030602030204" pitchFamily="34" charset="0"/>
              <a:cs typeface="Calibri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400" dirty="0">
                <a:solidFill>
                  <a:srgbClr val="0070C0"/>
                </a:solidFill>
                <a:latin typeface="Ubuntu" panose="020B0504030602030204" pitchFamily="34" charset="0"/>
                <a:ea typeface="Calibri"/>
                <a:cs typeface="Calibri"/>
              </a:rPr>
              <a:t>Stack Overflow: h</a:t>
            </a:r>
            <a:r>
              <a:rPr lang="en-US" sz="2400" dirty="0">
                <a:solidFill>
                  <a:srgbClr val="0070C0"/>
                </a:solidFill>
                <a:latin typeface="Ubuntu" panose="020B0504030602030204" pitchFamily="34" charset="0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ttps://www.brentozar.com/archive/2015/10/how-to-download-the-stack-overflow-database-via-bittorrent</a:t>
            </a:r>
            <a:endParaRPr lang="en-US" sz="2400" dirty="0">
              <a:solidFill>
                <a:srgbClr val="0070C0"/>
              </a:solidFill>
              <a:latin typeface="Ubuntu" panose="020B0504030602030204" pitchFamily="34" charset="0"/>
              <a:ea typeface="Calibri"/>
              <a:cs typeface="Calibri"/>
            </a:endParaRPr>
          </a:p>
          <a:p>
            <a:endParaRPr lang="en-US" sz="2400" dirty="0">
              <a:solidFill>
                <a:srgbClr val="0070C0"/>
              </a:solidFill>
              <a:latin typeface="Ubuntu" panose="020B0504030602030204" pitchFamily="34" charset="0"/>
              <a:cs typeface="Calibri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400" dirty="0">
                <a:solidFill>
                  <a:srgbClr val="0070C0"/>
                </a:solidFill>
                <a:latin typeface="Ubuntu" panose="020B0504030602030204" pitchFamily="34" charset="0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https://github.com/phil-a10/Talks</a:t>
            </a:r>
          </a:p>
          <a:p>
            <a:endParaRPr lang="en-US" sz="2400" dirty="0">
              <a:solidFill>
                <a:srgbClr val="0070C0"/>
              </a:solidFill>
              <a:latin typeface="Ubuntu" panose="020B0504030602030204" pitchFamily="34" charset="0"/>
              <a:cs typeface="Calibri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sz="2400" dirty="0">
              <a:solidFill>
                <a:srgbClr val="0070C0"/>
              </a:solidFill>
              <a:latin typeface="Ubuntu" panose="020B0504030602030204" pitchFamily="34" charset="0"/>
              <a:cs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E46D38-0D8D-4F84-9CC9-31A7F1D064D6}"/>
              </a:ext>
            </a:extLst>
          </p:cNvPr>
          <p:cNvSpPr txBox="1"/>
          <p:nvPr/>
        </p:nvSpPr>
        <p:spPr>
          <a:xfrm>
            <a:off x="335360" y="4193212"/>
            <a:ext cx="609702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0" dirty="0">
                <a:solidFill>
                  <a:srgbClr val="0070C0"/>
                </a:solidFill>
                <a:latin typeface="Ubuntu" panose="020B0504030602030204" pitchFamily="34" charset="0"/>
                <a:cs typeface="Calibri Light"/>
              </a:rPr>
              <a:t>Questions?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FCCC61-C6D2-6923-1033-1DA066BCF291}"/>
              </a:ext>
            </a:extLst>
          </p:cNvPr>
          <p:cNvSpPr txBox="1"/>
          <p:nvPr/>
        </p:nvSpPr>
        <p:spPr>
          <a:xfrm>
            <a:off x="335360" y="5207758"/>
            <a:ext cx="61798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Ubuntu" panose="020B0504030602030204" pitchFamily="34" charset="0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phil.austin@adatis.co.uk</a:t>
            </a:r>
            <a:endParaRPr lang="en-US" sz="2400" dirty="0">
              <a:solidFill>
                <a:srgbClr val="0070C0"/>
              </a:solidFill>
              <a:latin typeface="Ubuntu" panose="020B0504030602030204" pitchFamily="34" charset="0"/>
              <a:cs typeface="Calibri Light"/>
            </a:endParaRPr>
          </a:p>
          <a:p>
            <a:endParaRPr lang="en-US" sz="2400" dirty="0">
              <a:solidFill>
                <a:srgbClr val="0070C0"/>
              </a:solidFill>
              <a:latin typeface="Ubuntu" panose="020B0504030602030204" pitchFamily="34" charset="0"/>
              <a:cs typeface="Calibri"/>
            </a:endParaRPr>
          </a:p>
          <a:p>
            <a:r>
              <a:rPr lang="en-US" sz="2400" dirty="0">
                <a:solidFill>
                  <a:srgbClr val="0070C0"/>
                </a:solidFill>
                <a:latin typeface="Ubuntu" panose="020B0504030602030204" pitchFamily="34" charset="0"/>
                <a:ea typeface="+mn-lt"/>
                <a:cs typeface="+mn-lt"/>
              </a:rPr>
              <a:t>www.linkedin.com/in/phil-austin-44147415</a:t>
            </a:r>
            <a:endParaRPr lang="en-US" sz="2400" dirty="0">
              <a:solidFill>
                <a:srgbClr val="0070C0"/>
              </a:solidFill>
              <a:latin typeface="Ubuntu" panose="020B0504030602030204" pitchFamily="34" charset="0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2180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CFB3-1893-5009-C46F-C75C9769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  <a:cs typeface="Calibri Light"/>
              </a:rPr>
              <a:t>Thank you!</a:t>
            </a:r>
            <a:br>
              <a:rPr lang="en-GB" dirty="0">
                <a:solidFill>
                  <a:schemeClr val="accent5">
                    <a:lumMod val="50000"/>
                  </a:schemeClr>
                </a:solidFill>
                <a:cs typeface="Calibri Light"/>
              </a:rPr>
            </a:br>
            <a:r>
              <a:rPr lang="en-GB" dirty="0">
                <a:solidFill>
                  <a:schemeClr val="accent5">
                    <a:lumMod val="50000"/>
                  </a:schemeClr>
                </a:solidFill>
                <a:cs typeface="Calibri Light"/>
              </a:rPr>
              <a:t>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BB9305-D99D-1A77-388E-9B7DAF3B14F5}"/>
              </a:ext>
            </a:extLst>
          </p:cNvPr>
          <p:cNvSpPr txBox="1"/>
          <p:nvPr/>
        </p:nvSpPr>
        <p:spPr>
          <a:xfrm>
            <a:off x="840059" y="1868448"/>
            <a:ext cx="507875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5496"/>
                </a:solidFill>
                <a:effectLst/>
                <a:uLnTx/>
                <a:uFillTx/>
                <a:latin typeface="Calibri Light"/>
                <a:ea typeface="+mn-ea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phil.austin@adatis.co.uk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F5496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F5496"/>
              </a:solidFill>
              <a:effectLst/>
              <a:uLnTx/>
              <a:uFillTx/>
              <a:latin typeface="Calibri Light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5496"/>
                </a:solidFill>
                <a:effectLst/>
                <a:uLnTx/>
                <a:uFillTx/>
                <a:latin typeface="Calibri Light"/>
                <a:ea typeface="+mn-lt"/>
                <a:cs typeface="Calibri" panose="020F0502020204030204"/>
              </a:rPr>
              <a:t>www.linkedin.com/in/phil-austin-44147415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F5496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F5496"/>
              </a:solidFill>
              <a:effectLst/>
              <a:uLnTx/>
              <a:uFillTx/>
              <a:latin typeface="Calibri Light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F5496"/>
              </a:solidFill>
              <a:effectLst/>
              <a:uLnTx/>
              <a:uFillTx/>
              <a:latin typeface="Calibri Light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F5496"/>
              </a:solidFill>
              <a:effectLst/>
              <a:uLnTx/>
              <a:uFillTx/>
              <a:latin typeface="Calibri Light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778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atis Powerpoint Template.potx" id="{91D46DD9-4415-4855-B610-7259DA0526CF}" vid="{CD9E74B4-31ED-4DF6-ACD7-860DD94724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B1B5EA396249469A265E2AFFA3D1CF" ma:contentTypeVersion="13" ma:contentTypeDescription="Create a new document." ma:contentTypeScope="" ma:versionID="b141d291728b83a8fcc03a75883dd331">
  <xsd:schema xmlns:xsd="http://www.w3.org/2001/XMLSchema" xmlns:xs="http://www.w3.org/2001/XMLSchema" xmlns:p="http://schemas.microsoft.com/office/2006/metadata/properties" xmlns:ns2="8ec32435-9101-4c97-8a3c-ccfc4b09d27a" xmlns:ns3="b8fcd98d-34a5-443c-9231-e77d014cc831" targetNamespace="http://schemas.microsoft.com/office/2006/metadata/properties" ma:root="true" ma:fieldsID="34a7861a6873264f6183a02b9797b2f1" ns2:_="" ns3:_="">
    <xsd:import namespace="8ec32435-9101-4c97-8a3c-ccfc4b09d27a"/>
    <xsd:import namespace="b8fcd98d-34a5-443c-9231-e77d014cc83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c32435-9101-4c97-8a3c-ccfc4b09d27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fcd98d-34a5-443c-9231-e77d014cc8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F60798-9B04-43FD-B5B0-24F9F1212BF9}">
  <ds:schemaRefs>
    <ds:schemaRef ds:uri="8ec32435-9101-4c97-8a3c-ccfc4b09d27a"/>
    <ds:schemaRef ds:uri="b8fcd98d-34a5-443c-9231-e77d014cc83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BCF04B9-23F0-4964-9563-F34447084483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8ec32435-9101-4c97-8a3c-ccfc4b09d27a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b8fcd98d-34a5-443c-9231-e77d014cc83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CB33670-BA4C-497A-82C4-7472D857EF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Adatis Powerpoint Template</Template>
  <TotalTime>2</TotalTime>
  <Words>226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Ubuntu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Austin</dc:creator>
  <cp:lastModifiedBy>Phil Austin</cp:lastModifiedBy>
  <cp:revision>14</cp:revision>
  <dcterms:created xsi:type="dcterms:W3CDTF">2022-06-17T10:47:08Z</dcterms:created>
  <dcterms:modified xsi:type="dcterms:W3CDTF">2022-12-05T14:09:44Z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0x010100FBB1B5EA396249469A265E2AFFA3D1CF</vt:lpwstr>
  </property>
  <property fmtid="{D5CDD505-2E9C-101B-9397-08002B2CF9AE}" pid="3" name="MSIP_Label_9a7ed875-cb67-40d7-9ea6-a804b08b1148_Enabled">
    <vt:lpwstr>true</vt:lpwstr>
  </property>
  <property fmtid="{D5CDD505-2E9C-101B-9397-08002B2CF9AE}" pid="4" name="MSIP_Label_9a7ed875-cb67-40d7-9ea6-a804b08b1148_SetDate">
    <vt:lpwstr>2022-07-22T08:47:58Z</vt:lpwstr>
  </property>
  <property fmtid="{D5CDD505-2E9C-101B-9397-08002B2CF9AE}" pid="5" name="MSIP_Label_9a7ed875-cb67-40d7-9ea6-a804b08b1148_Method">
    <vt:lpwstr>Privileged</vt:lpwstr>
  </property>
  <property fmtid="{D5CDD505-2E9C-101B-9397-08002B2CF9AE}" pid="6" name="MSIP_Label_9a7ed875-cb67-40d7-9ea6-a804b08b1148_Name">
    <vt:lpwstr>9a7ed875-cb67-40d7-9ea6-a804b08b1148</vt:lpwstr>
  </property>
  <property fmtid="{D5CDD505-2E9C-101B-9397-08002B2CF9AE}" pid="7" name="MSIP_Label_9a7ed875-cb67-40d7-9ea6-a804b08b1148_SiteId">
    <vt:lpwstr>473672ba-cd07-4371-a2ae-788b4c61840e</vt:lpwstr>
  </property>
  <property fmtid="{D5CDD505-2E9C-101B-9397-08002B2CF9AE}" pid="8" name="MSIP_Label_9a7ed875-cb67-40d7-9ea6-a804b08b1148_ActionId">
    <vt:lpwstr>76b0d51a-72a0-4e9f-9619-45b1722de26c</vt:lpwstr>
  </property>
  <property fmtid="{D5CDD505-2E9C-101B-9397-08002B2CF9AE}" pid="9" name="MSIP_Label_9a7ed875-cb67-40d7-9ea6-a804b08b1148_ContentBits">
    <vt:lpwstr>0</vt:lpwstr>
  </property>
</Properties>
</file>