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Lst>
  <p:sldSz cy="6858000" cx="12192000"/>
  <p:notesSz cx="6858000" cy="9144000"/>
  <p:embeddedFontLst>
    <p:embeddedFont>
      <p:font typeface="Play"/>
      <p:regular r:id="rId113"/>
      <p:bold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5" roundtripDataSignature="AMtx7mjfBPD4zcRyFOakZxj0Wu5uQHlz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5" Type="http://customschemas.google.com/relationships/presentationmetadata" Target="metadata"/><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font" Target="fonts/Play-bold.fntdata"/><Relationship Id="rId18" Type="http://schemas.openxmlformats.org/officeDocument/2006/relationships/slide" Target="slides/slide14.xml"/><Relationship Id="rId113" Type="http://schemas.openxmlformats.org/officeDocument/2006/relationships/font" Target="fonts/Play-regular.fntdata"/><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32694f7f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32694f7fd_0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ccb334bf1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30ccb334bf1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DOM</a:t>
            </a:r>
            <a:endParaRPr/>
          </a:p>
        </p:txBody>
      </p:sp>
      <p:sp>
        <p:nvSpPr>
          <p:cNvPr id="163" name="Google Shape;163;g30ccb334bf1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0ccb334bf1_0_5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g30ccb334bf1_0_5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0ccb334bf1_0_5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g30ccb334bf1_0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30ccb334bf1_0_5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g30ccb334bf1_0_5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0ccb334bf1_0_5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g30ccb334bf1_0_5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30ccb334bf1_0_5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g30ccb334bf1_0_5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0ccb334bf1_0_5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g30ccb334bf1_0_5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30ccb334bf1_0_6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g30ccb334bf1_0_6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0ccb334bf1_0_6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g30ccb334bf1_0_6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30ccb334bf1_0_6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g30ccb334bf1_0_6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ccb334bf1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30ccb334bf1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PHIL</a:t>
            </a:r>
            <a:endParaRPr/>
          </a:p>
        </p:txBody>
      </p:sp>
      <p:sp>
        <p:nvSpPr>
          <p:cNvPr id="170" name="Google Shape;170;g30ccb334bf1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ccb334bf1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30ccb334bf1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0ccb334bf1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ccb334bf1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30ccb334bf1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0ccb334bf1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ccb334bf1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30ccb334bf1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30ccb334bf1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ccb334bf1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0ccb334bf1_0_1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30ccb334bf1_0_1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ccb334bf1_0_1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30ccb334bf1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ccb334bf1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30ccb334bf1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ccb334bf1_0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30ccb334bf1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ccb334bf1_0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30ccb334bf1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32694f7fd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32694f7fd_0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032694f7fd_0_1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ccb334bf1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30ccb334bf1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0ccb334bf1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30ccb334bf1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ccb334bf1_0_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30ccb334bf1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ccb334bf1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30ccb334bf1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ccb334bf1_0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30ccb334bf1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ccb334bf1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30ccb334bf1_0_2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a:t>
            </a:r>
            <a:endParaRPr/>
          </a:p>
        </p:txBody>
      </p:sp>
      <p:sp>
        <p:nvSpPr>
          <p:cNvPr id="290" name="Google Shape;290;g30ccb334bf1_0_2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ccb334bf1_0_2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0ccb334bf1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ccb334bf1_0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30ccb334bf1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ccb334bf1_0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30ccb334bf1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ccb334bf1_0_2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30ccb334bf1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ca2a6fcd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ca2a6fcd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30ca2a6fcd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0ccb334bf1_0_2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30ccb334bf1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ccb334bf1_0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30ccb334bf1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0ccb334bf1_0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30ccb334bf1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ccb334bf1_0_2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30ccb334bf1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0ccb334bf1_0_2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30ccb334bf1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ccb334bf1_0_2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30ccb334bf1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ccb334bf1_0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30ccb334bf1_0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ccb334bf1_0_2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30ccb334bf1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0ccb334bf1_0_2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30ccb334bf1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0ccb334bf1_0_2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30ccb334bf1_0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32694f7fd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32694f7fd_0_1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032694f7fd_0_1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0ccb334bf1_0_2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30ccb334bf1_0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0ccb334bf1_0_2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30ccb334bf1_0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0ccb334bf1_0_2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30ccb334bf1_0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0ccb334bf1_0_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30ccb334bf1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0ccb334bf1_0_2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30ccb334bf1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0ccb334bf1_0_2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30ccb334bf1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0ccb334bf1_0_3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30ccb334bf1_0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0ccb334bf1_0_3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30ccb334bf1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0ccb334bf1_0_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30ccb334bf1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0ccb334bf1_0_3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30ccb334bf1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32694f7fd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32694f7fd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3032694f7fd_0_1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0ccb334bf1_0_3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30ccb334bf1_0_3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0ccb334bf1_0_3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30ccb334bf1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0ccb334bf1_0_3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g30ccb334bf1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0ccb334bf1_0_3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30ccb334bf1_0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0ccb334bf1_0_3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30ccb334bf1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0ccb334bf1_0_3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g30ccb334bf1_0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0ccb334bf1_0_3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30ccb334bf1_0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0ccb334bf1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g30ccb334bf1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0ccb334bf1_0_3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30ccb334bf1_0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0ccb334bf1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30ccb334bf1_0_3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PySpark validation</a:t>
            </a:r>
            <a:endParaRPr/>
          </a:p>
          <a:p>
            <a:pPr indent="0" lvl="0" marL="0" rtl="0" algn="l">
              <a:spcBef>
                <a:spcPts val="0"/>
              </a:spcBef>
              <a:spcAft>
                <a:spcPts val="0"/>
              </a:spcAft>
              <a:buNone/>
            </a:pPr>
            <a:r>
              <a:rPr lang="en-GB"/>
              <a:t>Web UI</a:t>
            </a:r>
            <a:endParaRPr/>
          </a:p>
          <a:p>
            <a:pPr indent="0" lvl="0" marL="0" rtl="0" algn="l">
              <a:spcBef>
                <a:spcPts val="0"/>
              </a:spcBef>
              <a:spcAft>
                <a:spcPts val="0"/>
              </a:spcAft>
              <a:buNone/>
            </a:pPr>
            <a:r>
              <a:rPr lang="en-GB"/>
              <a:t>VS Code</a:t>
            </a:r>
            <a:endParaRPr/>
          </a:p>
          <a:p>
            <a:pPr indent="0" lvl="0" marL="0" rtl="0" algn="l">
              <a:spcBef>
                <a:spcPts val="0"/>
              </a:spcBef>
              <a:spcAft>
                <a:spcPts val="0"/>
              </a:spcAft>
              <a:buNone/>
            </a:pPr>
            <a:r>
              <a:rPr lang="en-GB"/>
              <a:t>	- to run Jupiter notebooks needs ipykernel installed</a:t>
            </a:r>
            <a:endParaRPr/>
          </a:p>
          <a:p>
            <a:pPr indent="0" lvl="0" marL="0" rtl="0" algn="l">
              <a:spcBef>
                <a:spcPts val="0"/>
              </a:spcBef>
              <a:spcAft>
                <a:spcPts val="0"/>
              </a:spcAft>
              <a:buNone/>
            </a:pPr>
            <a:r>
              <a:rPr lang="en-GB"/>
              <a:t>	- from vscode run </a:t>
            </a:r>
            <a:r>
              <a:rPr b="1" i="0" lang="en-GB">
                <a:solidFill>
                  <a:srgbClr val="CD3131"/>
                </a:solidFill>
                <a:latin typeface="Consolas"/>
                <a:ea typeface="Consolas"/>
                <a:cs typeface="Consolas"/>
                <a:sym typeface="Consolas"/>
              </a:rPr>
              <a:t>conda install -n dataengforfree_env ipykernel</a:t>
            </a:r>
            <a:endParaRPr/>
          </a:p>
          <a:p>
            <a:pPr indent="0" lvl="0" marL="0" rtl="0" algn="l">
              <a:spcBef>
                <a:spcPts val="0"/>
              </a:spcBef>
              <a:spcAft>
                <a:spcPts val="0"/>
              </a:spcAft>
              <a:buNone/>
            </a:pPr>
            <a:r>
              <a:rPr lang="en-GB"/>
              <a:t>	- copy python.exe &gt; python3.exe</a:t>
            </a:r>
            <a:endParaRPr/>
          </a:p>
          <a:p>
            <a:pPr indent="0" lvl="0" marL="0" rtl="0" algn="l">
              <a:spcBef>
                <a:spcPts val="0"/>
              </a:spcBef>
              <a:spcAft>
                <a:spcPts val="0"/>
              </a:spcAft>
              <a:buNone/>
            </a:pPr>
            <a:r>
              <a:rPr lang="en-GB"/>
              <a:t>Visualisation? </a:t>
            </a:r>
            <a:endParaRPr/>
          </a:p>
          <a:p>
            <a:pPr indent="0" lvl="0" marL="0" rtl="0" algn="l">
              <a:spcBef>
                <a:spcPts val="0"/>
              </a:spcBef>
              <a:spcAft>
                <a:spcPts val="0"/>
              </a:spcAft>
              <a:buNone/>
            </a:pPr>
            <a:r>
              <a:t/>
            </a:r>
            <a:endParaRPr/>
          </a:p>
        </p:txBody>
      </p:sp>
      <p:sp>
        <p:nvSpPr>
          <p:cNvPr id="486" name="Google Shape;486;g30ccb334bf1_0_3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ccb334bf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0ccb334bf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0ccb334bf1_0_3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30ccb334bf1_0_3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PySpark validation</a:t>
            </a:r>
            <a:endParaRPr/>
          </a:p>
          <a:p>
            <a:pPr indent="0" lvl="0" marL="0" rtl="0" algn="l">
              <a:spcBef>
                <a:spcPts val="0"/>
              </a:spcBef>
              <a:spcAft>
                <a:spcPts val="0"/>
              </a:spcAft>
              <a:buNone/>
            </a:pPr>
            <a:r>
              <a:rPr lang="en-GB"/>
              <a:t>Web UI</a:t>
            </a:r>
            <a:endParaRPr/>
          </a:p>
          <a:p>
            <a:pPr indent="0" lvl="0" marL="0" rtl="0" algn="l">
              <a:spcBef>
                <a:spcPts val="0"/>
              </a:spcBef>
              <a:spcAft>
                <a:spcPts val="0"/>
              </a:spcAft>
              <a:buNone/>
            </a:pPr>
            <a:r>
              <a:rPr lang="en-GB"/>
              <a:t>VS Code</a:t>
            </a:r>
            <a:endParaRPr/>
          </a:p>
          <a:p>
            <a:pPr indent="0" lvl="0" marL="0" rtl="0" algn="l">
              <a:spcBef>
                <a:spcPts val="0"/>
              </a:spcBef>
              <a:spcAft>
                <a:spcPts val="0"/>
              </a:spcAft>
              <a:buNone/>
            </a:pPr>
            <a:r>
              <a:rPr lang="en-GB"/>
              <a:t>	- to run Jupiter notebooks needs ipykernel installed</a:t>
            </a:r>
            <a:endParaRPr/>
          </a:p>
          <a:p>
            <a:pPr indent="0" lvl="0" marL="0" rtl="0" algn="l">
              <a:spcBef>
                <a:spcPts val="0"/>
              </a:spcBef>
              <a:spcAft>
                <a:spcPts val="0"/>
              </a:spcAft>
              <a:buNone/>
            </a:pPr>
            <a:r>
              <a:rPr lang="en-GB"/>
              <a:t>	- from vscode run </a:t>
            </a:r>
            <a:r>
              <a:rPr b="1" i="0" lang="en-GB">
                <a:solidFill>
                  <a:srgbClr val="CD3131"/>
                </a:solidFill>
                <a:latin typeface="Consolas"/>
                <a:ea typeface="Consolas"/>
                <a:cs typeface="Consolas"/>
                <a:sym typeface="Consolas"/>
              </a:rPr>
              <a:t>conda install -n dataengforfree_env ipykernel</a:t>
            </a:r>
            <a:endParaRPr/>
          </a:p>
          <a:p>
            <a:pPr indent="0" lvl="0" marL="0" rtl="0" algn="l">
              <a:spcBef>
                <a:spcPts val="0"/>
              </a:spcBef>
              <a:spcAft>
                <a:spcPts val="0"/>
              </a:spcAft>
              <a:buNone/>
            </a:pPr>
            <a:r>
              <a:rPr lang="en-GB"/>
              <a:t>	- copy python.exe &gt; python3.exe</a:t>
            </a:r>
            <a:endParaRPr/>
          </a:p>
          <a:p>
            <a:pPr indent="0" lvl="0" marL="0" rtl="0" algn="l">
              <a:spcBef>
                <a:spcPts val="0"/>
              </a:spcBef>
              <a:spcAft>
                <a:spcPts val="0"/>
              </a:spcAft>
              <a:buNone/>
            </a:pPr>
            <a:r>
              <a:rPr lang="en-GB"/>
              <a:t>Visualisation? </a:t>
            </a:r>
            <a:endParaRPr/>
          </a:p>
          <a:p>
            <a:pPr indent="0" lvl="0" marL="0" rtl="0" algn="l">
              <a:spcBef>
                <a:spcPts val="0"/>
              </a:spcBef>
              <a:spcAft>
                <a:spcPts val="0"/>
              </a:spcAft>
              <a:buNone/>
            </a:pPr>
            <a:r>
              <a:t/>
            </a:r>
            <a:endParaRPr/>
          </a:p>
        </p:txBody>
      </p:sp>
      <p:sp>
        <p:nvSpPr>
          <p:cNvPr id="493" name="Google Shape;493;g30ccb334bf1_0_3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ccb334bf1_0_3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g30ccb334bf1_0_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0ccb334bf1_0_6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0ccb334bf1_0_6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30ccb334bf1_0_6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0ccb334bf1_0_7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0ccb334bf1_0_7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30ccb334bf1_0_7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0ccb334bf1_0_3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30ccb334bf1_0_3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0ca2a6fcdd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0ca2a6fcdd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30ca2a6fcdd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0ccb334bf1_0_3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g30ccb334bf1_0_3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0ccb334bf1_0_3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g30ccb334bf1_0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0ccb334bf1_0_3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30ccb334bf1_0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0ccb334bf1_0_4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30ccb334bf1_0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ca2a6fcdd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ca2a6fcdd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30ca2a6fcdd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0ccb334bf1_0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30ccb334bf1_0_4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30ccb334bf1_0_4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0ccb334bf1_0_4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g30ccb334bf1_0_4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g30ccb334bf1_0_4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0ccb334bf1_0_4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g30ccb334bf1_0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0ccb334bf1_0_4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g30ccb334bf1_0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0ccb334bf1_0_4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g30ccb334bf1_0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0ccb334bf1_0_4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30ccb334bf1_0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0ccb334bf1_0_4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30ccb334bf1_0_4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0ccb334bf1_0_4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g30ccb334bf1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0ccb334bf1_0_4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g30ccb334bf1_0_4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0ccb334bf1_0_4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g30ccb334bf1_0_4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30ccb334bf1_0_4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3d0b7e71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3d0b7e71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03d0b7e71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0ccb334bf1_0_4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30ccb334bf1_0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0ccb334bf1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g30ccb334bf1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0ccb334bf1_0_4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g30ccb334bf1_0_4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0ccb334bf1_0_4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g30ccb334bf1_0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30ccb334bf1_0_4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g30ccb334bf1_0_4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0ccb334bf1_0_4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g30ccb334bf1_0_4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0ccb334bf1_0_4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g30ccb334bf1_0_4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0ccb334bf1_0_5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g30ccb334bf1_0_5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0ccb334bf1_0_5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g30ccb334bf1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30ccb334bf1_0_5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g30ccb334bf1_0_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ca2a6fcdd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ca2a6fcdd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30ca2a6fcdd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0ccb334bf1_0_5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g30ccb334bf1_0_5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0ccb334bf1_0_5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g30ccb334bf1_0_5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30ccb334bf1_0_5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g30ccb334bf1_0_5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0ccb334bf1_0_5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g30ccb334bf1_0_5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30ccb334bf1_0_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g30ccb334bf1_0_5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g30ccb334bf1_0_5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0ccb334bf1_0_5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g30ccb334bf1_0_5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0ccb334bf1_0_5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g30ccb334bf1_0_5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0ccb334bf1_0_5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g30ccb334bf1_0_5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30ccb334bf1_0_5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g30ccb334bf1_0_5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30ccb334bf1_0_5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g30ccb334bf1_0_5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3032694f7fd_0_91"/>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g3032694f7fd_0_91"/>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a:spcBef>
                <a:spcPts val="1000"/>
              </a:spcBef>
              <a:spcAft>
                <a:spcPts val="0"/>
              </a:spcAft>
              <a:buSzPts val="2800"/>
              <a:buChar char="•"/>
              <a:defRPr/>
            </a:lvl1pPr>
            <a:lvl2pPr indent="-381000" lvl="1" marL="914400">
              <a:spcBef>
                <a:spcPts val="1000"/>
              </a:spcBef>
              <a:spcAft>
                <a:spcPts val="0"/>
              </a:spcAft>
              <a:buSzPts val="2400"/>
              <a:buChar char="•"/>
              <a:defRPr/>
            </a:lvl2pPr>
            <a:lvl3pPr indent="-355600" lvl="2" marL="1371600">
              <a:spcBef>
                <a:spcPts val="1000"/>
              </a:spcBef>
              <a:spcAft>
                <a:spcPts val="0"/>
              </a:spcAft>
              <a:buSzPts val="2000"/>
              <a:buChar char="•"/>
              <a:defRPr/>
            </a:lvl3pPr>
            <a:lvl4pPr indent="-342900" lvl="3" marL="1828800">
              <a:spcBef>
                <a:spcPts val="1000"/>
              </a:spcBef>
              <a:spcAft>
                <a:spcPts val="0"/>
              </a:spcAft>
              <a:buSzPts val="1800"/>
              <a:buChar char="•"/>
              <a:defRPr/>
            </a:lvl4pPr>
            <a:lvl5pPr indent="-342900" lvl="4" marL="2286000">
              <a:spcBef>
                <a:spcPts val="1000"/>
              </a:spcBef>
              <a:spcAft>
                <a:spcPts val="0"/>
              </a:spcAft>
              <a:buSzPts val="1800"/>
              <a:buChar char="•"/>
              <a:defRPr/>
            </a:lvl5pPr>
            <a:lvl6pPr indent="-342900" lvl="5" marL="2743200">
              <a:spcBef>
                <a:spcPts val="1000"/>
              </a:spcBef>
              <a:spcAft>
                <a:spcPts val="0"/>
              </a:spcAft>
              <a:buSzPts val="1800"/>
              <a:buChar char="•"/>
              <a:defRPr/>
            </a:lvl6pPr>
            <a:lvl7pPr indent="-342900" lvl="6" marL="3200400">
              <a:spcBef>
                <a:spcPts val="1000"/>
              </a:spcBef>
              <a:spcAft>
                <a:spcPts val="0"/>
              </a:spcAft>
              <a:buSzPts val="1800"/>
              <a:buChar char="•"/>
              <a:defRPr/>
            </a:lvl7pPr>
            <a:lvl8pPr indent="-342900" lvl="7" marL="3657600">
              <a:spcBef>
                <a:spcPts val="1000"/>
              </a:spcBef>
              <a:spcAft>
                <a:spcPts val="0"/>
              </a:spcAft>
              <a:buSzPts val="1800"/>
              <a:buChar char="•"/>
              <a:defRPr/>
            </a:lvl8pPr>
            <a:lvl9pPr indent="-342900" lvl="8" marL="4114800">
              <a:spcBef>
                <a:spcPts val="1000"/>
              </a:spcBef>
              <a:spcAft>
                <a:spcPts val="0"/>
              </a:spcAft>
              <a:buSzPts val="1800"/>
              <a:buChar char="•"/>
              <a:defRPr/>
            </a:lvl9pPr>
          </a:lstStyle>
          <a:p/>
        </p:txBody>
      </p:sp>
      <p:sp>
        <p:nvSpPr>
          <p:cNvPr id="87" name="Google Shape;87;g3032694f7fd_0_91"/>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02">
  <p:cSld name="TitleSlide02">
    <p:spTree>
      <p:nvGrpSpPr>
        <p:cNvPr id="88" name="Shape 88"/>
        <p:cNvGrpSpPr/>
        <p:nvPr/>
      </p:nvGrpSpPr>
      <p:grpSpPr>
        <a:xfrm>
          <a:off x="0" y="0"/>
          <a:ext cx="0" cy="0"/>
          <a:chOff x="0" y="0"/>
          <a:chExt cx="0" cy="0"/>
        </a:xfrm>
      </p:grpSpPr>
      <p:sp>
        <p:nvSpPr>
          <p:cNvPr id="89" name="Google Shape;89;g30ca2a6fcdd_0_91"/>
          <p:cNvSpPr/>
          <p:nvPr/>
        </p:nvSpPr>
        <p:spPr>
          <a:xfrm>
            <a:off x="-1" y="0"/>
            <a:ext cx="12192000" cy="6858000"/>
          </a:xfrm>
          <a:prstGeom prst="rect">
            <a:avLst/>
          </a:prstGeom>
          <a:solidFill>
            <a:srgbClr val="031A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g30ca2a6fcdd_0_91"/>
          <p:cNvSpPr/>
          <p:nvPr/>
        </p:nvSpPr>
        <p:spPr>
          <a:xfrm>
            <a:off x="5654400" y="2377442"/>
            <a:ext cx="6531575" cy="4476239"/>
          </a:xfrm>
          <a:custGeom>
            <a:rect b="b" l="l" r="r" t="t"/>
            <a:pathLst>
              <a:path extrusionOk="0" h="4555968" w="6647913">
                <a:moveTo>
                  <a:pt x="6049041" y="177"/>
                </a:moveTo>
                <a:cubicBezTo>
                  <a:pt x="3355584" y="20605"/>
                  <a:pt x="728558" y="1809516"/>
                  <a:pt x="53283" y="4330525"/>
                </a:cubicBezTo>
                <a:lnTo>
                  <a:pt x="0" y="4555968"/>
                </a:lnTo>
                <a:lnTo>
                  <a:pt x="6647913" y="4555968"/>
                </a:lnTo>
                <a:lnTo>
                  <a:pt x="6647913" y="25170"/>
                </a:lnTo>
                <a:lnTo>
                  <a:pt x="6348491" y="5238"/>
                </a:lnTo>
                <a:cubicBezTo>
                  <a:pt x="6248647" y="1090"/>
                  <a:pt x="6148798" y="-580"/>
                  <a:pt x="6049041" y="177"/>
                </a:cubicBezTo>
                <a:close/>
              </a:path>
            </a:pathLst>
          </a:custGeom>
          <a:gradFill>
            <a:gsLst>
              <a:gs pos="0">
                <a:srgbClr val="031A34"/>
              </a:gs>
              <a:gs pos="31000">
                <a:srgbClr val="031A34"/>
              </a:gs>
              <a:gs pos="100000">
                <a:srgbClr val="0066FF"/>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Arial"/>
              <a:ea typeface="Arial"/>
              <a:cs typeface="Arial"/>
              <a:sym typeface="Arial"/>
            </a:endParaRPr>
          </a:p>
        </p:txBody>
      </p:sp>
      <p:sp>
        <p:nvSpPr>
          <p:cNvPr id="91" name="Google Shape;91;g30ca2a6fcdd_0_91"/>
          <p:cNvSpPr/>
          <p:nvPr>
            <p:ph idx="2" type="pic"/>
          </p:nvPr>
        </p:nvSpPr>
        <p:spPr>
          <a:xfrm>
            <a:off x="7439850" y="1924050"/>
            <a:ext cx="3009900" cy="3009900"/>
          </a:xfrm>
          <a:prstGeom prst="rect">
            <a:avLst/>
          </a:prstGeom>
          <a:solidFill>
            <a:schemeClr val="lt1"/>
          </a:solidFill>
          <a:ln>
            <a:noFill/>
          </a:ln>
        </p:spPr>
      </p:sp>
      <p:pic>
        <p:nvPicPr>
          <p:cNvPr descr="A black and white logo&#10;&#10;Description automatically generated" id="92" name="Google Shape;92;g30ca2a6fcdd_0_91"/>
          <p:cNvPicPr preferRelativeResize="0"/>
          <p:nvPr/>
        </p:nvPicPr>
        <p:blipFill rotWithShape="1">
          <a:blip r:embed="rId2">
            <a:alphaModFix/>
          </a:blip>
          <a:srcRect b="23538" l="7493" r="0" t="26034"/>
          <a:stretch/>
        </p:blipFill>
        <p:spPr>
          <a:xfrm>
            <a:off x="479266" y="6434205"/>
            <a:ext cx="1200307" cy="213394"/>
          </a:xfrm>
          <a:prstGeom prst="rect">
            <a:avLst/>
          </a:prstGeom>
          <a:noFill/>
          <a:ln>
            <a:noFill/>
          </a:ln>
        </p:spPr>
      </p:pic>
      <p:sp>
        <p:nvSpPr>
          <p:cNvPr id="93" name="Google Shape;93;g30ca2a6fcdd_0_9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94" name="Google Shape;94;g30ca2a6fcdd_0_91"/>
          <p:cNvSpPr txBox="1"/>
          <p:nvPr>
            <p:ph idx="1" type="body"/>
          </p:nvPr>
        </p:nvSpPr>
        <p:spPr>
          <a:xfrm>
            <a:off x="1311330" y="2578299"/>
            <a:ext cx="4494300" cy="638700"/>
          </a:xfrm>
          <a:prstGeom prst="rect">
            <a:avLst/>
          </a:prstGeom>
          <a:noFill/>
          <a:ln>
            <a:noFill/>
          </a:ln>
        </p:spPr>
        <p:txBody>
          <a:bodyPr anchorCtr="0" anchor="t" bIns="45700" lIns="91425" spcFirstLastPara="1" rIns="91425" wrap="square" tIns="45700">
            <a:normAutofit/>
          </a:bodyPr>
          <a:lstStyle>
            <a:lvl1pPr indent="-482600" lvl="0" marL="457200" algn="l">
              <a:lnSpc>
                <a:spcPct val="90000"/>
              </a:lnSpc>
              <a:spcBef>
                <a:spcPts val="1000"/>
              </a:spcBef>
              <a:spcAft>
                <a:spcPts val="0"/>
              </a:spcAft>
              <a:buClr>
                <a:schemeClr val="lt2"/>
              </a:buClr>
              <a:buSzPts val="4000"/>
              <a:buChar char="•"/>
              <a:defRPr sz="4000">
                <a:solidFill>
                  <a:schemeClr val="lt2"/>
                </a:solidFill>
              </a:defRPr>
            </a:lvl1pPr>
            <a:lvl2pPr indent="-482600" lvl="1" marL="914400" algn="l">
              <a:lnSpc>
                <a:spcPct val="90000"/>
              </a:lnSpc>
              <a:spcBef>
                <a:spcPts val="500"/>
              </a:spcBef>
              <a:spcAft>
                <a:spcPts val="0"/>
              </a:spcAft>
              <a:buClr>
                <a:schemeClr val="lt2"/>
              </a:buClr>
              <a:buSzPts val="4000"/>
              <a:buChar char="•"/>
              <a:defRPr sz="4000">
                <a:solidFill>
                  <a:schemeClr val="lt2"/>
                </a:solidFill>
              </a:defRPr>
            </a:lvl2pPr>
            <a:lvl3pPr indent="-482600" lvl="2" marL="1371600" algn="l">
              <a:lnSpc>
                <a:spcPct val="90000"/>
              </a:lnSpc>
              <a:spcBef>
                <a:spcPts val="500"/>
              </a:spcBef>
              <a:spcAft>
                <a:spcPts val="0"/>
              </a:spcAft>
              <a:buClr>
                <a:schemeClr val="lt2"/>
              </a:buClr>
              <a:buSzPts val="4000"/>
              <a:buChar char="•"/>
              <a:defRPr sz="4000">
                <a:solidFill>
                  <a:schemeClr val="lt2"/>
                </a:solidFill>
              </a:defRPr>
            </a:lvl3pPr>
            <a:lvl4pPr indent="-482600" lvl="3" marL="1828800" algn="l">
              <a:lnSpc>
                <a:spcPct val="90000"/>
              </a:lnSpc>
              <a:spcBef>
                <a:spcPts val="500"/>
              </a:spcBef>
              <a:spcAft>
                <a:spcPts val="0"/>
              </a:spcAft>
              <a:buClr>
                <a:schemeClr val="lt2"/>
              </a:buClr>
              <a:buSzPts val="4000"/>
              <a:buChar char="•"/>
              <a:defRPr sz="4000">
                <a:solidFill>
                  <a:schemeClr val="lt2"/>
                </a:solidFill>
              </a:defRPr>
            </a:lvl4pPr>
            <a:lvl5pPr indent="-482600" lvl="4" marL="2286000" algn="l">
              <a:lnSpc>
                <a:spcPct val="90000"/>
              </a:lnSpc>
              <a:spcBef>
                <a:spcPts val="500"/>
              </a:spcBef>
              <a:spcAft>
                <a:spcPts val="0"/>
              </a:spcAft>
              <a:buClr>
                <a:schemeClr val="lt2"/>
              </a:buClr>
              <a:buSzPts val="4000"/>
              <a:buChar char="•"/>
              <a:defRPr sz="4000">
                <a:solidFill>
                  <a:schemeClr val="lt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g30ca2a6fcdd_0_91"/>
          <p:cNvSpPr txBox="1"/>
          <p:nvPr>
            <p:ph idx="3" type="body"/>
          </p:nvPr>
        </p:nvSpPr>
        <p:spPr>
          <a:xfrm>
            <a:off x="1311330" y="3429000"/>
            <a:ext cx="4494300" cy="6387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2"/>
              </a:buClr>
              <a:buSzPts val="2000"/>
              <a:buChar char="•"/>
              <a:defRPr sz="2000">
                <a:solidFill>
                  <a:schemeClr val="lt2"/>
                </a:solidFill>
              </a:defRPr>
            </a:lvl1pPr>
            <a:lvl2pPr indent="-482600" lvl="1" marL="914400" algn="l">
              <a:lnSpc>
                <a:spcPct val="90000"/>
              </a:lnSpc>
              <a:spcBef>
                <a:spcPts val="500"/>
              </a:spcBef>
              <a:spcAft>
                <a:spcPts val="0"/>
              </a:spcAft>
              <a:buClr>
                <a:schemeClr val="lt2"/>
              </a:buClr>
              <a:buSzPts val="4000"/>
              <a:buChar char="•"/>
              <a:defRPr sz="4000">
                <a:solidFill>
                  <a:schemeClr val="lt2"/>
                </a:solidFill>
              </a:defRPr>
            </a:lvl2pPr>
            <a:lvl3pPr indent="-482600" lvl="2" marL="1371600" algn="l">
              <a:lnSpc>
                <a:spcPct val="90000"/>
              </a:lnSpc>
              <a:spcBef>
                <a:spcPts val="500"/>
              </a:spcBef>
              <a:spcAft>
                <a:spcPts val="0"/>
              </a:spcAft>
              <a:buClr>
                <a:schemeClr val="lt2"/>
              </a:buClr>
              <a:buSzPts val="4000"/>
              <a:buChar char="•"/>
              <a:defRPr sz="4000">
                <a:solidFill>
                  <a:schemeClr val="lt2"/>
                </a:solidFill>
              </a:defRPr>
            </a:lvl3pPr>
            <a:lvl4pPr indent="-482600" lvl="3" marL="1828800" algn="l">
              <a:lnSpc>
                <a:spcPct val="90000"/>
              </a:lnSpc>
              <a:spcBef>
                <a:spcPts val="500"/>
              </a:spcBef>
              <a:spcAft>
                <a:spcPts val="0"/>
              </a:spcAft>
              <a:buClr>
                <a:schemeClr val="lt2"/>
              </a:buClr>
              <a:buSzPts val="4000"/>
              <a:buChar char="•"/>
              <a:defRPr sz="4000">
                <a:solidFill>
                  <a:schemeClr val="lt2"/>
                </a:solidFill>
              </a:defRPr>
            </a:lvl4pPr>
            <a:lvl5pPr indent="-482600" lvl="4" marL="2286000" algn="l">
              <a:lnSpc>
                <a:spcPct val="90000"/>
              </a:lnSpc>
              <a:spcBef>
                <a:spcPts val="500"/>
              </a:spcBef>
              <a:spcAft>
                <a:spcPts val="0"/>
              </a:spcAft>
              <a:buClr>
                <a:schemeClr val="lt2"/>
              </a:buClr>
              <a:buSzPts val="4000"/>
              <a:buChar char="•"/>
              <a:defRPr sz="4000">
                <a:solidFill>
                  <a:schemeClr val="lt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6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5"/>
          <p:cNvSpPr/>
          <p:nvPr>
            <p:ph idx="2" type="pic"/>
          </p:nvPr>
        </p:nvSpPr>
        <p:spPr>
          <a:xfrm>
            <a:off x="5183188" y="987425"/>
            <a:ext cx="6172200" cy="4873625"/>
          </a:xfrm>
          <a:prstGeom prst="rect">
            <a:avLst/>
          </a:prstGeom>
          <a:noFill/>
          <a:ln>
            <a:noFill/>
          </a:ln>
        </p:spPr>
      </p:sp>
      <p:sp>
        <p:nvSpPr>
          <p:cNvPr id="68" name="Google Shape;68;p6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9" name="Shape 9"/>
        <p:cNvGrpSpPr/>
        <p:nvPr/>
      </p:nvGrpSpPr>
      <p:grpSpPr>
        <a:xfrm>
          <a:off x="0" y="0"/>
          <a:ext cx="0" cy="0"/>
          <a:chOff x="0" y="0"/>
          <a:chExt cx="0" cy="0"/>
        </a:xfrm>
      </p:grpSpPr>
      <p:sp>
        <p:nvSpPr>
          <p:cNvPr id="10" name="Google Shape;1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6FA8DC"/>
              </a:buClr>
              <a:buSzPts val="4400"/>
              <a:buFont typeface="Play"/>
              <a:buNone/>
              <a:defRPr b="0" i="0" sz="4400" u="none" cap="none" strike="noStrike">
                <a:solidFill>
                  <a:srgbClr val="6FA8DC"/>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rgbClr val="CFE2F3"/>
              </a:buClr>
              <a:buSzPts val="2800"/>
              <a:buFont typeface="Arial"/>
              <a:buChar char="•"/>
              <a:defRPr b="0" i="0" sz="2800" u="none" cap="none" strike="noStrike">
                <a:solidFill>
                  <a:srgbClr val="CFE2F3"/>
                </a:solidFill>
                <a:latin typeface="Arial"/>
                <a:ea typeface="Arial"/>
                <a:cs typeface="Arial"/>
                <a:sym typeface="Arial"/>
              </a:defRPr>
            </a:lvl1pPr>
            <a:lvl2pPr indent="-381000" lvl="1" marL="914400" marR="0" rtl="0" algn="l">
              <a:lnSpc>
                <a:spcPct val="110000"/>
              </a:lnSpc>
              <a:spcBef>
                <a:spcPts val="1000"/>
              </a:spcBef>
              <a:spcAft>
                <a:spcPts val="0"/>
              </a:spcAft>
              <a:buClr>
                <a:srgbClr val="CFE2F3"/>
              </a:buClr>
              <a:buSzPts val="2400"/>
              <a:buFont typeface="Arial"/>
              <a:buChar char="•"/>
              <a:defRPr b="0" i="0" sz="2400" u="none" cap="none" strike="noStrike">
                <a:solidFill>
                  <a:srgbClr val="CFE2F3"/>
                </a:solidFill>
                <a:latin typeface="Arial"/>
                <a:ea typeface="Arial"/>
                <a:cs typeface="Arial"/>
                <a:sym typeface="Arial"/>
              </a:defRPr>
            </a:lvl2pPr>
            <a:lvl3pPr indent="-355600" lvl="2" marL="1371600" marR="0" rtl="0" algn="l">
              <a:lnSpc>
                <a:spcPct val="110000"/>
              </a:lnSpc>
              <a:spcBef>
                <a:spcPts val="1000"/>
              </a:spcBef>
              <a:spcAft>
                <a:spcPts val="0"/>
              </a:spcAft>
              <a:buClr>
                <a:srgbClr val="CFE2F3"/>
              </a:buClr>
              <a:buSzPts val="2000"/>
              <a:buFont typeface="Arial"/>
              <a:buChar char="•"/>
              <a:defRPr b="0" i="0" sz="2000" u="none" cap="none" strike="noStrike">
                <a:solidFill>
                  <a:srgbClr val="CFE2F3"/>
                </a:solidFill>
                <a:latin typeface="Arial"/>
                <a:ea typeface="Arial"/>
                <a:cs typeface="Arial"/>
                <a:sym typeface="Arial"/>
              </a:defRPr>
            </a:lvl3pPr>
            <a:lvl4pPr indent="-342900" lvl="3" marL="1828800" marR="0" rtl="0" algn="l">
              <a:lnSpc>
                <a:spcPct val="110000"/>
              </a:lnSpc>
              <a:spcBef>
                <a:spcPts val="1000"/>
              </a:spcBef>
              <a:spcAft>
                <a:spcPts val="0"/>
              </a:spcAft>
              <a:buClr>
                <a:srgbClr val="CFE2F3"/>
              </a:buClr>
              <a:buSzPts val="1800"/>
              <a:buFont typeface="Arial"/>
              <a:buChar char="•"/>
              <a:defRPr b="0" i="0" sz="1800" u="none" cap="none" strike="noStrike">
                <a:solidFill>
                  <a:srgbClr val="CFE2F3"/>
                </a:solidFill>
                <a:latin typeface="Arial"/>
                <a:ea typeface="Arial"/>
                <a:cs typeface="Arial"/>
                <a:sym typeface="Arial"/>
              </a:defRPr>
            </a:lvl4pPr>
            <a:lvl5pPr indent="-342900" lvl="4" marL="2286000" marR="0" rtl="0" algn="l">
              <a:lnSpc>
                <a:spcPct val="110000"/>
              </a:lnSpc>
              <a:spcBef>
                <a:spcPts val="1000"/>
              </a:spcBef>
              <a:spcAft>
                <a:spcPts val="0"/>
              </a:spcAft>
              <a:buClr>
                <a:srgbClr val="CFE2F3"/>
              </a:buClr>
              <a:buSzPts val="1800"/>
              <a:buFont typeface="Arial"/>
              <a:buChar char="•"/>
              <a:defRPr b="0" i="0" sz="1800" u="none" cap="none" strike="noStrike">
                <a:solidFill>
                  <a:srgbClr val="CFE2F3"/>
                </a:solidFill>
                <a:latin typeface="Arial"/>
                <a:ea typeface="Arial"/>
                <a:cs typeface="Arial"/>
                <a:sym typeface="Arial"/>
              </a:defRPr>
            </a:lvl5pPr>
            <a:lvl6pPr indent="-342900" lvl="5" marL="2743200" marR="0" rtl="0" algn="l">
              <a:lnSpc>
                <a:spcPct val="110000"/>
              </a:lnSpc>
              <a:spcBef>
                <a:spcPts val="1000"/>
              </a:spcBef>
              <a:spcAft>
                <a:spcPts val="0"/>
              </a:spcAft>
              <a:buClr>
                <a:srgbClr val="CFE2F3"/>
              </a:buClr>
              <a:buSzPts val="1800"/>
              <a:buFont typeface="Arial"/>
              <a:buChar char="•"/>
              <a:defRPr b="0" i="0" sz="1800" u="none" cap="none" strike="noStrike">
                <a:solidFill>
                  <a:srgbClr val="CFE2F3"/>
                </a:solidFill>
                <a:latin typeface="Arial"/>
                <a:ea typeface="Arial"/>
                <a:cs typeface="Arial"/>
                <a:sym typeface="Arial"/>
              </a:defRPr>
            </a:lvl6pPr>
            <a:lvl7pPr indent="-342900" lvl="6" marL="3200400" marR="0" rtl="0" algn="l">
              <a:lnSpc>
                <a:spcPct val="110000"/>
              </a:lnSpc>
              <a:spcBef>
                <a:spcPts val="1000"/>
              </a:spcBef>
              <a:spcAft>
                <a:spcPts val="0"/>
              </a:spcAft>
              <a:buClr>
                <a:srgbClr val="CFE2F3"/>
              </a:buClr>
              <a:buSzPts val="1800"/>
              <a:buFont typeface="Arial"/>
              <a:buChar char="•"/>
              <a:defRPr b="0" i="0" sz="1800" u="none" cap="none" strike="noStrike">
                <a:solidFill>
                  <a:srgbClr val="CFE2F3"/>
                </a:solidFill>
                <a:latin typeface="Arial"/>
                <a:ea typeface="Arial"/>
                <a:cs typeface="Arial"/>
                <a:sym typeface="Arial"/>
              </a:defRPr>
            </a:lvl7pPr>
            <a:lvl8pPr indent="-342900" lvl="7" marL="3657600" marR="0" rtl="0" algn="l">
              <a:lnSpc>
                <a:spcPct val="110000"/>
              </a:lnSpc>
              <a:spcBef>
                <a:spcPts val="1000"/>
              </a:spcBef>
              <a:spcAft>
                <a:spcPts val="0"/>
              </a:spcAft>
              <a:buClr>
                <a:srgbClr val="CFE2F3"/>
              </a:buClr>
              <a:buSzPts val="1800"/>
              <a:buFont typeface="Arial"/>
              <a:buChar char="•"/>
              <a:defRPr b="0" i="0" sz="1800" u="none" cap="none" strike="noStrike">
                <a:solidFill>
                  <a:srgbClr val="CFE2F3"/>
                </a:solidFill>
                <a:latin typeface="Arial"/>
                <a:ea typeface="Arial"/>
                <a:cs typeface="Arial"/>
                <a:sym typeface="Arial"/>
              </a:defRPr>
            </a:lvl8pPr>
            <a:lvl9pPr indent="-342900" lvl="8" marL="4114800" marR="0" rtl="0" algn="l">
              <a:lnSpc>
                <a:spcPct val="110000"/>
              </a:lnSpc>
              <a:spcBef>
                <a:spcPts val="1000"/>
              </a:spcBef>
              <a:spcAft>
                <a:spcPts val="0"/>
              </a:spcAft>
              <a:buClr>
                <a:srgbClr val="CFE2F3"/>
              </a:buClr>
              <a:buSzPts val="1800"/>
              <a:buFont typeface="Arial"/>
              <a:buChar char="•"/>
              <a:defRPr b="0" i="0" sz="1800" u="none" cap="none" strike="noStrike">
                <a:solidFill>
                  <a:srgbClr val="CFE2F3"/>
                </a:solidFill>
                <a:latin typeface="Arial"/>
                <a:ea typeface="Arial"/>
                <a:cs typeface="Arial"/>
                <a:sym typeface="Arial"/>
              </a:defRPr>
            </a:lvl9pPr>
          </a:lstStyle>
          <a:p/>
        </p:txBody>
      </p:sp>
      <p:sp>
        <p:nvSpPr>
          <p:cNvPr id="12" name="Google Shape;1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77.png"/><Relationship Id="rId4" Type="http://schemas.openxmlformats.org/officeDocument/2006/relationships/image" Target="../media/image7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80.png"/><Relationship Id="rId4" Type="http://schemas.openxmlformats.org/officeDocument/2006/relationships/image" Target="../media/image8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8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8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8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8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8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learn.microsoft.com/en-us/cli/azure/install-azure-cl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sparkbyexamples.com/pyspark-tutoria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0" Type="http://schemas.openxmlformats.org/officeDocument/2006/relationships/hyperlink" Target="https://pypi.org/project/WinUtils/" TargetMode="External"/><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s://learn.microsoft.com/en-us/training/career-paths/data-engineer" TargetMode="External"/><Relationship Id="rId4" Type="http://schemas.openxmlformats.org/officeDocument/2006/relationships/hyperlink" Target="https://sparkbyexamples.com/pyspark-tutorial/" TargetMode="External"/><Relationship Id="rId9" Type="http://schemas.openxmlformats.org/officeDocument/2006/relationships/hyperlink" Target="https://spark.apache.org/downloads.html" TargetMode="External"/><Relationship Id="rId5" Type="http://schemas.openxmlformats.org/officeDocument/2006/relationships/hyperlink" Target="https://www.kimballgroup.com/" TargetMode="External"/><Relationship Id="rId6" Type="http://schemas.openxmlformats.org/officeDocument/2006/relationships/hyperlink" Target="https://learn.microsoft.com/en-us/cli/azure/install-azure-cli" TargetMode="External"/><Relationship Id="rId7" Type="http://schemas.openxmlformats.org/officeDocument/2006/relationships/hyperlink" Target="https://code.visualstudio.com/" TargetMode="External"/><Relationship Id="rId8" Type="http://schemas.openxmlformats.org/officeDocument/2006/relationships/hyperlink" Target="https://www.java.com/download/ie_manual.jsp"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hyperlink" Target="https://github.com/phil-a10/Talks" TargetMode="External"/><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2.png"/><Relationship Id="rId4" Type="http://schemas.openxmlformats.org/officeDocument/2006/relationships/image" Target="../media/image5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5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5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5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8.png"/><Relationship Id="rId4" Type="http://schemas.openxmlformats.org/officeDocument/2006/relationships/image" Target="../media/image58.png"/><Relationship Id="rId5" Type="http://schemas.openxmlformats.org/officeDocument/2006/relationships/image" Target="../media/image6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5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6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6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56.png"/><Relationship Id="rId4" Type="http://schemas.openxmlformats.org/officeDocument/2006/relationships/image" Target="../media/image6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65.png"/><Relationship Id="rId4" Type="http://schemas.openxmlformats.org/officeDocument/2006/relationships/image" Target="../media/image6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72.png"/><Relationship Id="rId4" Type="http://schemas.openxmlformats.org/officeDocument/2006/relationships/image" Target="../media/image7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73.png"/><Relationship Id="rId4" Type="http://schemas.openxmlformats.org/officeDocument/2006/relationships/image" Target="../media/image6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6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8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7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74.png"/><Relationship Id="rId4" Type="http://schemas.openxmlformats.org/officeDocument/2006/relationships/image" Target="../media/image7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6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7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7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8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032694f7fd_0_95"/>
          <p:cNvSpPr txBox="1"/>
          <p:nvPr>
            <p:ph type="ctrTitle"/>
          </p:nvPr>
        </p:nvSpPr>
        <p:spPr>
          <a:xfrm>
            <a:off x="0" y="2091025"/>
            <a:ext cx="12192000" cy="1827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GB"/>
              <a:t>Exploring data technologies using free tools</a:t>
            </a:r>
            <a:endParaRPr/>
          </a:p>
        </p:txBody>
      </p:sp>
      <p:sp>
        <p:nvSpPr>
          <p:cNvPr id="101" name="Google Shape;101;g3032694f7fd_0_95"/>
          <p:cNvSpPr txBox="1"/>
          <p:nvPr>
            <p:ph idx="1" type="subTitle"/>
          </p:nvPr>
        </p:nvSpPr>
        <p:spPr>
          <a:xfrm>
            <a:off x="0" y="4040719"/>
            <a:ext cx="12192000" cy="451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GB"/>
              <a:t>Phil Austin and Dom Winsor, </a:t>
            </a:r>
            <a:r>
              <a:rPr lang="en-GB"/>
              <a:t>October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0ccb334bf1_0_9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Azure</a:t>
            </a:r>
            <a:endParaRPr/>
          </a:p>
        </p:txBody>
      </p:sp>
      <p:sp>
        <p:nvSpPr>
          <p:cNvPr id="166" name="Google Shape;166;g30ccb334bf1_0_9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Go to Azure.com</a:t>
            </a:r>
            <a:endParaRPr/>
          </a:p>
          <a:p>
            <a:pPr indent="-228600" lvl="0" marL="228600" rtl="0" algn="l">
              <a:lnSpc>
                <a:spcPct val="90000"/>
              </a:lnSpc>
              <a:spcBef>
                <a:spcPts val="1000"/>
              </a:spcBef>
              <a:spcAft>
                <a:spcPts val="0"/>
              </a:spcAft>
              <a:buClr>
                <a:schemeClr val="dk1"/>
              </a:buClr>
              <a:buSzPts val="2800"/>
              <a:buChar char="•"/>
            </a:pPr>
            <a:r>
              <a:rPr lang="en-GB"/>
              <a:t>Click ‘Try Azure for free’</a:t>
            </a:r>
            <a:endParaRPr/>
          </a:p>
          <a:p>
            <a:pPr indent="-228600" lvl="0" marL="228600" rtl="0" algn="l">
              <a:lnSpc>
                <a:spcPct val="90000"/>
              </a:lnSpc>
              <a:spcBef>
                <a:spcPts val="1000"/>
              </a:spcBef>
              <a:spcAft>
                <a:spcPts val="0"/>
              </a:spcAft>
              <a:buClr>
                <a:schemeClr val="dk1"/>
              </a:buClr>
              <a:buSzPts val="2800"/>
              <a:buChar char="•"/>
            </a:pPr>
            <a:r>
              <a:rPr lang="en-GB"/>
              <a:t>You will need:</a:t>
            </a:r>
            <a:endParaRPr/>
          </a:p>
          <a:p>
            <a:pPr indent="-228600" lvl="1" marL="685800" rtl="0" algn="l">
              <a:lnSpc>
                <a:spcPct val="90000"/>
              </a:lnSpc>
              <a:spcBef>
                <a:spcPts val="500"/>
              </a:spcBef>
              <a:spcAft>
                <a:spcPts val="0"/>
              </a:spcAft>
              <a:buClr>
                <a:schemeClr val="dk1"/>
              </a:buClr>
              <a:buSzPts val="2400"/>
              <a:buChar char="•"/>
            </a:pPr>
            <a:r>
              <a:rPr lang="en-GB"/>
              <a:t>An email address</a:t>
            </a:r>
            <a:endParaRPr/>
          </a:p>
          <a:p>
            <a:pPr indent="-228600" lvl="1" marL="685800" rtl="0" algn="l">
              <a:lnSpc>
                <a:spcPct val="90000"/>
              </a:lnSpc>
              <a:spcBef>
                <a:spcPts val="500"/>
              </a:spcBef>
              <a:spcAft>
                <a:spcPts val="0"/>
              </a:spcAft>
              <a:buClr>
                <a:schemeClr val="dk1"/>
              </a:buClr>
              <a:buSzPts val="2400"/>
              <a:buChar char="•"/>
            </a:pPr>
            <a:r>
              <a:rPr lang="en-GB"/>
              <a:t>A mobile phone</a:t>
            </a:r>
            <a:endParaRPr/>
          </a:p>
          <a:p>
            <a:pPr indent="-228600" lvl="1" marL="685800" rtl="0" algn="l">
              <a:lnSpc>
                <a:spcPct val="90000"/>
              </a:lnSpc>
              <a:spcBef>
                <a:spcPts val="500"/>
              </a:spcBef>
              <a:spcAft>
                <a:spcPts val="0"/>
              </a:spcAft>
              <a:buClr>
                <a:schemeClr val="dk1"/>
              </a:buClr>
              <a:buSzPts val="2400"/>
              <a:buChar char="•"/>
            </a:pPr>
            <a:r>
              <a:rPr lang="en-GB"/>
              <a:t>A credit/debit card – don’t worry you won’t be charged!</a:t>
            </a:r>
            <a:endParaRPr/>
          </a:p>
          <a:p>
            <a:pPr indent="-228600" lvl="0" marL="228600" rtl="0" algn="l">
              <a:lnSpc>
                <a:spcPct val="90000"/>
              </a:lnSpc>
              <a:spcBef>
                <a:spcPts val="1000"/>
              </a:spcBef>
              <a:spcAft>
                <a:spcPts val="0"/>
              </a:spcAft>
              <a:buClr>
                <a:schemeClr val="dk1"/>
              </a:buClr>
              <a:buSzPts val="2800"/>
              <a:buChar char="•"/>
            </a:pPr>
            <a:r>
              <a:rPr lang="en-GB"/>
              <a:t>Choose United Kingdom or US region</a:t>
            </a:r>
            <a:endParaRPr/>
          </a:p>
          <a:p>
            <a:pPr indent="-228600" lvl="0" marL="228600" rtl="0" algn="l">
              <a:lnSpc>
                <a:spcPct val="90000"/>
              </a:lnSpc>
              <a:spcBef>
                <a:spcPts val="1000"/>
              </a:spcBef>
              <a:spcAft>
                <a:spcPts val="0"/>
              </a:spcAft>
              <a:buClr>
                <a:schemeClr val="dk1"/>
              </a:buClr>
              <a:buSzPts val="2800"/>
              <a:buChar char="•"/>
            </a:pPr>
            <a:r>
              <a:rPr lang="en-GB"/>
              <a:t>$200 credit / 30 days</a:t>
            </a:r>
            <a:endParaRPr/>
          </a:p>
          <a:p>
            <a:pPr indent="-228600" lvl="0" marL="228600" rtl="0" algn="l">
              <a:lnSpc>
                <a:spcPct val="90000"/>
              </a:lnSpc>
              <a:spcBef>
                <a:spcPts val="1000"/>
              </a:spcBef>
              <a:spcAft>
                <a:spcPts val="0"/>
              </a:spcAft>
              <a:buClr>
                <a:schemeClr val="dk1"/>
              </a:buClr>
              <a:buSzPts val="2800"/>
              <a:buChar char="•"/>
            </a:pPr>
            <a:r>
              <a:rPr lang="en-GB"/>
              <a:t>Some resources are free longer / permanently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grpSp>
        <p:nvGrpSpPr>
          <p:cNvPr id="748" name="Google Shape;748;g30ccb334bf1_0_568"/>
          <p:cNvGrpSpPr/>
          <p:nvPr/>
        </p:nvGrpSpPr>
        <p:grpSpPr>
          <a:xfrm>
            <a:off x="1827859" y="1061707"/>
            <a:ext cx="8536282" cy="4734586"/>
            <a:chOff x="838200" y="1341107"/>
            <a:chExt cx="8536282" cy="4734586"/>
          </a:xfrm>
        </p:grpSpPr>
        <p:pic>
          <p:nvPicPr>
            <p:cNvPr id="749" name="Google Shape;749;g30ccb334bf1_0_568"/>
            <p:cNvPicPr preferRelativeResize="0"/>
            <p:nvPr/>
          </p:nvPicPr>
          <p:blipFill rotWithShape="1">
            <a:blip r:embed="rId3">
              <a:alphaModFix/>
            </a:blip>
            <a:srcRect b="0" l="0" r="0" t="0"/>
            <a:stretch/>
          </p:blipFill>
          <p:spPr>
            <a:xfrm>
              <a:off x="838200" y="1341107"/>
              <a:ext cx="4039164" cy="4734586"/>
            </a:xfrm>
            <a:prstGeom prst="rect">
              <a:avLst/>
            </a:prstGeom>
            <a:noFill/>
            <a:ln>
              <a:noFill/>
            </a:ln>
          </p:spPr>
        </p:pic>
        <p:pic>
          <p:nvPicPr>
            <p:cNvPr id="750" name="Google Shape;750;g30ccb334bf1_0_568"/>
            <p:cNvPicPr preferRelativeResize="0"/>
            <p:nvPr/>
          </p:nvPicPr>
          <p:blipFill rotWithShape="1">
            <a:blip r:embed="rId4">
              <a:alphaModFix/>
            </a:blip>
            <a:srcRect b="0" l="0" r="0" t="0"/>
            <a:stretch/>
          </p:blipFill>
          <p:spPr>
            <a:xfrm>
              <a:off x="5154318" y="1341107"/>
              <a:ext cx="4220164" cy="2448267"/>
            </a:xfrm>
            <a:prstGeom prst="rect">
              <a:avLst/>
            </a:prstGeom>
            <a:noFill/>
            <a:ln>
              <a:noFill/>
            </a:ln>
          </p:spPr>
        </p:pic>
      </p:gr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g30ccb334bf1_0_5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Azure Data Factory (ADF)</a:t>
            </a:r>
            <a:endParaRPr/>
          </a:p>
        </p:txBody>
      </p:sp>
      <p:pic>
        <p:nvPicPr>
          <p:cNvPr id="756" name="Google Shape;756;g30ccb334bf1_0_574"/>
          <p:cNvPicPr preferRelativeResize="0"/>
          <p:nvPr/>
        </p:nvPicPr>
        <p:blipFill rotWithShape="1">
          <a:blip r:embed="rId3">
            <a:alphaModFix/>
          </a:blip>
          <a:srcRect b="0" l="0" r="0" t="0"/>
          <a:stretch/>
        </p:blipFill>
        <p:spPr>
          <a:xfrm>
            <a:off x="1567992" y="2066735"/>
            <a:ext cx="6554115" cy="2724530"/>
          </a:xfrm>
          <a:prstGeom prst="rect">
            <a:avLst/>
          </a:prstGeom>
          <a:noFill/>
          <a:ln>
            <a:noFill/>
          </a:ln>
        </p:spPr>
      </p:pic>
      <p:pic>
        <p:nvPicPr>
          <p:cNvPr id="757" name="Google Shape;757;g30ccb334bf1_0_574"/>
          <p:cNvPicPr preferRelativeResize="0"/>
          <p:nvPr/>
        </p:nvPicPr>
        <p:blipFill rotWithShape="1">
          <a:blip r:embed="rId4">
            <a:alphaModFix/>
          </a:blip>
          <a:srcRect b="0" l="0" r="0" t="0"/>
          <a:stretch/>
        </p:blipFill>
        <p:spPr>
          <a:xfrm>
            <a:off x="4466997" y="2219156"/>
            <a:ext cx="3258005" cy="2419688"/>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g30ccb334bf1_0_58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Azure Data Factory (ADF)</a:t>
            </a:r>
            <a:endParaRPr/>
          </a:p>
        </p:txBody>
      </p:sp>
      <p:pic>
        <p:nvPicPr>
          <p:cNvPr id="763" name="Google Shape;763;g30ccb334bf1_0_580"/>
          <p:cNvPicPr preferRelativeResize="0"/>
          <p:nvPr/>
        </p:nvPicPr>
        <p:blipFill rotWithShape="1">
          <a:blip r:embed="rId3">
            <a:alphaModFix/>
          </a:blip>
          <a:srcRect b="0" l="0" r="0" t="0"/>
          <a:stretch/>
        </p:blipFill>
        <p:spPr>
          <a:xfrm>
            <a:off x="4466998" y="2219156"/>
            <a:ext cx="3258005" cy="2419688"/>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30ccb334bf1_0_58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Azure Data Factory (ADF)</a:t>
            </a:r>
            <a:endParaRPr/>
          </a:p>
        </p:txBody>
      </p:sp>
      <p:pic>
        <p:nvPicPr>
          <p:cNvPr id="769" name="Google Shape;769;g30ccb334bf1_0_585"/>
          <p:cNvPicPr preferRelativeResize="0"/>
          <p:nvPr/>
        </p:nvPicPr>
        <p:blipFill rotWithShape="1">
          <a:blip r:embed="rId3">
            <a:alphaModFix/>
          </a:blip>
          <a:srcRect b="0" l="0" r="0" t="0"/>
          <a:stretch/>
        </p:blipFill>
        <p:spPr>
          <a:xfrm>
            <a:off x="3126345" y="1523354"/>
            <a:ext cx="5939310" cy="5103964"/>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pic>
        <p:nvPicPr>
          <p:cNvPr id="774" name="Google Shape;774;g30ccb334bf1_0_590"/>
          <p:cNvPicPr preferRelativeResize="0"/>
          <p:nvPr/>
        </p:nvPicPr>
        <p:blipFill rotWithShape="1">
          <a:blip r:embed="rId3">
            <a:alphaModFix/>
          </a:blip>
          <a:srcRect b="0" l="0" r="0" t="0"/>
          <a:stretch/>
        </p:blipFill>
        <p:spPr>
          <a:xfrm>
            <a:off x="2992327" y="874706"/>
            <a:ext cx="6207345" cy="5108588"/>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pic>
        <p:nvPicPr>
          <p:cNvPr id="779" name="Google Shape;779;g30ccb334bf1_0_595"/>
          <p:cNvPicPr preferRelativeResize="0"/>
          <p:nvPr/>
        </p:nvPicPr>
        <p:blipFill rotWithShape="1">
          <a:blip r:embed="rId3">
            <a:alphaModFix/>
          </a:blip>
          <a:srcRect b="0" l="0" r="0" t="0"/>
          <a:stretch/>
        </p:blipFill>
        <p:spPr>
          <a:xfrm>
            <a:off x="3139923" y="2035103"/>
            <a:ext cx="5912155" cy="2787793"/>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id="784" name="Google Shape;784;g30ccb334bf1_0_600"/>
          <p:cNvPicPr preferRelativeResize="0"/>
          <p:nvPr/>
        </p:nvPicPr>
        <p:blipFill rotWithShape="1">
          <a:blip r:embed="rId3">
            <a:alphaModFix/>
          </a:blip>
          <a:srcRect b="0" l="0" r="0" t="0"/>
          <a:stretch/>
        </p:blipFill>
        <p:spPr>
          <a:xfrm>
            <a:off x="1906620" y="931718"/>
            <a:ext cx="8583803" cy="511679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g30ccb334bf1_0_60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PySpark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0ccb334bf1_0_104"/>
          <p:cNvSpPr/>
          <p:nvPr/>
        </p:nvSpPr>
        <p:spPr>
          <a:xfrm>
            <a:off x="403597" y="2358521"/>
            <a:ext cx="11186400" cy="3348600"/>
          </a:xfrm>
          <a:prstGeom prst="roundRect">
            <a:avLst>
              <a:gd fmla="val 16667" name="adj"/>
            </a:avLst>
          </a:prstGeom>
          <a:solidFill>
            <a:srgbClr val="D9E5F8"/>
          </a:solidFill>
          <a:ln cap="flat" cmpd="sng" w="19050">
            <a:solidFill>
              <a:srgbClr val="082836"/>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g30ccb334bf1_0_104"/>
          <p:cNvSpPr txBox="1"/>
          <p:nvPr>
            <p:ph type="title"/>
          </p:nvPr>
        </p:nvSpPr>
        <p:spPr>
          <a:xfrm>
            <a:off x="403597" y="72495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74" name="Google Shape;174;g30ccb334bf1_0_104"/>
          <p:cNvSpPr txBox="1"/>
          <p:nvPr/>
        </p:nvSpPr>
        <p:spPr>
          <a:xfrm>
            <a:off x="666162" y="5088482"/>
            <a:ext cx="1463100" cy="523200"/>
          </a:xfrm>
          <a:prstGeom prst="rect">
            <a:avLst/>
          </a:prstGeom>
          <a:solidFill>
            <a:srgbClr val="D9E5F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Arial"/>
                <a:ea typeface="Arial"/>
                <a:cs typeface="Arial"/>
                <a:sym typeface="Arial"/>
              </a:rPr>
              <a:t>Resource group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0ccb334bf1_0_111"/>
          <p:cNvSpPr/>
          <p:nvPr/>
        </p:nvSpPr>
        <p:spPr>
          <a:xfrm>
            <a:off x="403597" y="2358521"/>
            <a:ext cx="11186400" cy="3348600"/>
          </a:xfrm>
          <a:prstGeom prst="roundRect">
            <a:avLst>
              <a:gd fmla="val 16667" name="adj"/>
            </a:avLst>
          </a:prstGeom>
          <a:solidFill>
            <a:srgbClr val="D9E5F8"/>
          </a:solidFill>
          <a:ln cap="flat" cmpd="sng" w="19050">
            <a:solidFill>
              <a:srgbClr val="082836"/>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g30ccb334bf1_0_111"/>
          <p:cNvSpPr txBox="1"/>
          <p:nvPr>
            <p:ph type="title"/>
          </p:nvPr>
        </p:nvSpPr>
        <p:spPr>
          <a:xfrm>
            <a:off x="403597" y="72495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82" name="Google Shape;182;g30ccb334bf1_0_111"/>
          <p:cNvSpPr txBox="1"/>
          <p:nvPr/>
        </p:nvSpPr>
        <p:spPr>
          <a:xfrm>
            <a:off x="666162" y="5088482"/>
            <a:ext cx="1463100" cy="523200"/>
          </a:xfrm>
          <a:prstGeom prst="rect">
            <a:avLst/>
          </a:prstGeom>
          <a:solidFill>
            <a:srgbClr val="D9E5F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Arial"/>
                <a:ea typeface="Arial"/>
                <a:cs typeface="Arial"/>
                <a:sym typeface="Arial"/>
              </a:rPr>
              <a:t>Resource group</a:t>
            </a:r>
            <a:endParaRPr/>
          </a:p>
        </p:txBody>
      </p:sp>
      <p:sp>
        <p:nvSpPr>
          <p:cNvPr id="183" name="Google Shape;183;g30ccb334bf1_0_111"/>
          <p:cNvSpPr txBox="1"/>
          <p:nvPr/>
        </p:nvSpPr>
        <p:spPr>
          <a:xfrm>
            <a:off x="928635" y="4467813"/>
            <a:ext cx="1152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800">
                <a:solidFill>
                  <a:schemeClr val="dk1"/>
                </a:solidFill>
                <a:latin typeface="Arial"/>
                <a:ea typeface="Arial"/>
                <a:cs typeface="Arial"/>
                <a:sym typeface="Arial"/>
              </a:rPr>
              <a:t>File</a:t>
            </a:r>
            <a:endParaRPr/>
          </a:p>
        </p:txBody>
      </p:sp>
      <p:pic>
        <p:nvPicPr>
          <p:cNvPr id="184" name="Google Shape;184;g30ccb334bf1_0_111"/>
          <p:cNvPicPr preferRelativeResize="0"/>
          <p:nvPr/>
        </p:nvPicPr>
        <p:blipFill rotWithShape="1">
          <a:blip r:embed="rId3">
            <a:alphaModFix/>
          </a:blip>
          <a:srcRect b="0" l="0" r="0" t="0"/>
          <a:stretch/>
        </p:blipFill>
        <p:spPr>
          <a:xfrm>
            <a:off x="934362" y="3232736"/>
            <a:ext cx="1146682" cy="11466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0ccb334bf1_0_120"/>
          <p:cNvSpPr/>
          <p:nvPr/>
        </p:nvSpPr>
        <p:spPr>
          <a:xfrm>
            <a:off x="403597" y="2358521"/>
            <a:ext cx="11186400" cy="3348600"/>
          </a:xfrm>
          <a:prstGeom prst="roundRect">
            <a:avLst>
              <a:gd fmla="val 16667" name="adj"/>
            </a:avLst>
          </a:prstGeom>
          <a:solidFill>
            <a:srgbClr val="D9E5F8"/>
          </a:solidFill>
          <a:ln cap="flat" cmpd="sng" w="19050">
            <a:solidFill>
              <a:srgbClr val="082836"/>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g30ccb334bf1_0_120"/>
          <p:cNvSpPr txBox="1"/>
          <p:nvPr>
            <p:ph type="title"/>
          </p:nvPr>
        </p:nvSpPr>
        <p:spPr>
          <a:xfrm>
            <a:off x="403597" y="72495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192" name="Google Shape;192;g30ccb334bf1_0_120"/>
          <p:cNvPicPr preferRelativeResize="0"/>
          <p:nvPr/>
        </p:nvPicPr>
        <p:blipFill rotWithShape="1">
          <a:blip r:embed="rId3">
            <a:alphaModFix/>
          </a:blip>
          <a:srcRect b="0" l="0" r="0" t="0"/>
          <a:stretch/>
        </p:blipFill>
        <p:spPr>
          <a:xfrm flipH="1">
            <a:off x="3601203" y="2884583"/>
            <a:ext cx="1381530" cy="1624515"/>
          </a:xfrm>
          <a:prstGeom prst="rect">
            <a:avLst/>
          </a:prstGeom>
          <a:noFill/>
          <a:ln>
            <a:noFill/>
          </a:ln>
        </p:spPr>
      </p:pic>
      <p:sp>
        <p:nvSpPr>
          <p:cNvPr id="193" name="Google Shape;193;g30ccb334bf1_0_120"/>
          <p:cNvSpPr/>
          <p:nvPr/>
        </p:nvSpPr>
        <p:spPr>
          <a:xfrm>
            <a:off x="2393334" y="3574799"/>
            <a:ext cx="914700" cy="401400"/>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g30ccb334bf1_0_120"/>
          <p:cNvSpPr txBox="1"/>
          <p:nvPr/>
        </p:nvSpPr>
        <p:spPr>
          <a:xfrm>
            <a:off x="3586487" y="4506408"/>
            <a:ext cx="1528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Data Factory</a:t>
            </a:r>
            <a:endParaRPr/>
          </a:p>
        </p:txBody>
      </p:sp>
      <p:sp>
        <p:nvSpPr>
          <p:cNvPr id="195" name="Google Shape;195;g30ccb334bf1_0_120"/>
          <p:cNvSpPr txBox="1"/>
          <p:nvPr/>
        </p:nvSpPr>
        <p:spPr>
          <a:xfrm>
            <a:off x="9701579" y="4506408"/>
            <a:ext cx="1320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Databricks</a:t>
            </a:r>
            <a:endParaRPr/>
          </a:p>
        </p:txBody>
      </p:sp>
      <p:sp>
        <p:nvSpPr>
          <p:cNvPr id="196" name="Google Shape;196;g30ccb334bf1_0_120"/>
          <p:cNvSpPr txBox="1"/>
          <p:nvPr/>
        </p:nvSpPr>
        <p:spPr>
          <a:xfrm>
            <a:off x="666162" y="5088482"/>
            <a:ext cx="1463100" cy="523200"/>
          </a:xfrm>
          <a:prstGeom prst="rect">
            <a:avLst/>
          </a:prstGeom>
          <a:solidFill>
            <a:srgbClr val="D9E5F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Arial"/>
                <a:ea typeface="Arial"/>
                <a:cs typeface="Arial"/>
                <a:sym typeface="Arial"/>
              </a:rPr>
              <a:t>Resource group</a:t>
            </a:r>
            <a:endParaRPr/>
          </a:p>
        </p:txBody>
      </p:sp>
      <p:sp>
        <p:nvSpPr>
          <p:cNvPr id="197" name="Google Shape;197;g30ccb334bf1_0_120"/>
          <p:cNvSpPr txBox="1"/>
          <p:nvPr/>
        </p:nvSpPr>
        <p:spPr>
          <a:xfrm>
            <a:off x="928635" y="4467813"/>
            <a:ext cx="1152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800">
                <a:solidFill>
                  <a:schemeClr val="dk1"/>
                </a:solidFill>
                <a:latin typeface="Arial"/>
                <a:ea typeface="Arial"/>
                <a:cs typeface="Arial"/>
                <a:sym typeface="Arial"/>
              </a:rPr>
              <a:t>File</a:t>
            </a:r>
            <a:endParaRPr/>
          </a:p>
        </p:txBody>
      </p:sp>
      <p:pic>
        <p:nvPicPr>
          <p:cNvPr id="198" name="Google Shape;198;g30ccb334bf1_0_120"/>
          <p:cNvPicPr preferRelativeResize="0"/>
          <p:nvPr/>
        </p:nvPicPr>
        <p:blipFill rotWithShape="1">
          <a:blip r:embed="rId4">
            <a:alphaModFix/>
          </a:blip>
          <a:srcRect b="0" l="0" r="0" t="0"/>
          <a:stretch/>
        </p:blipFill>
        <p:spPr>
          <a:xfrm>
            <a:off x="934362" y="3232736"/>
            <a:ext cx="1146682" cy="11466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0ccb334bf1_0_133"/>
          <p:cNvSpPr/>
          <p:nvPr/>
        </p:nvSpPr>
        <p:spPr>
          <a:xfrm>
            <a:off x="403597" y="2358521"/>
            <a:ext cx="11186400" cy="3348600"/>
          </a:xfrm>
          <a:prstGeom prst="roundRect">
            <a:avLst>
              <a:gd fmla="val 16667" name="adj"/>
            </a:avLst>
          </a:prstGeom>
          <a:solidFill>
            <a:srgbClr val="D9E5F8"/>
          </a:solidFill>
          <a:ln cap="flat" cmpd="sng" w="19050">
            <a:solidFill>
              <a:srgbClr val="082836"/>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g30ccb334bf1_0_133"/>
          <p:cNvSpPr txBox="1"/>
          <p:nvPr>
            <p:ph type="title"/>
          </p:nvPr>
        </p:nvSpPr>
        <p:spPr>
          <a:xfrm>
            <a:off x="403597" y="72495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206" name="Google Shape;206;g30ccb334bf1_0_133"/>
          <p:cNvPicPr preferRelativeResize="0"/>
          <p:nvPr/>
        </p:nvPicPr>
        <p:blipFill rotWithShape="1">
          <a:blip r:embed="rId3">
            <a:alphaModFix/>
          </a:blip>
          <a:srcRect b="0" l="0" r="0" t="0"/>
          <a:stretch/>
        </p:blipFill>
        <p:spPr>
          <a:xfrm flipH="1">
            <a:off x="3601203" y="2884583"/>
            <a:ext cx="1381530" cy="1624515"/>
          </a:xfrm>
          <a:prstGeom prst="rect">
            <a:avLst/>
          </a:prstGeom>
          <a:noFill/>
          <a:ln>
            <a:noFill/>
          </a:ln>
        </p:spPr>
      </p:pic>
      <p:pic>
        <p:nvPicPr>
          <p:cNvPr id="207" name="Google Shape;207;g30ccb334bf1_0_133"/>
          <p:cNvPicPr preferRelativeResize="0"/>
          <p:nvPr/>
        </p:nvPicPr>
        <p:blipFill rotWithShape="1">
          <a:blip r:embed="rId4">
            <a:alphaModFix/>
          </a:blip>
          <a:srcRect b="0" l="0" r="0" t="0"/>
          <a:stretch/>
        </p:blipFill>
        <p:spPr>
          <a:xfrm>
            <a:off x="6598758" y="2881893"/>
            <a:ext cx="1577794" cy="1624515"/>
          </a:xfrm>
          <a:prstGeom prst="rect">
            <a:avLst/>
          </a:prstGeom>
          <a:noFill/>
          <a:ln>
            <a:noFill/>
          </a:ln>
        </p:spPr>
      </p:pic>
      <p:sp>
        <p:nvSpPr>
          <p:cNvPr id="208" name="Google Shape;208;g30ccb334bf1_0_133"/>
          <p:cNvSpPr/>
          <p:nvPr/>
        </p:nvSpPr>
        <p:spPr>
          <a:xfrm>
            <a:off x="2393334" y="3574799"/>
            <a:ext cx="914700" cy="401400"/>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g30ccb334bf1_0_133"/>
          <p:cNvSpPr/>
          <p:nvPr/>
        </p:nvSpPr>
        <p:spPr>
          <a:xfrm>
            <a:off x="5417518" y="3574799"/>
            <a:ext cx="914700" cy="401400"/>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g30ccb334bf1_0_133"/>
          <p:cNvSpPr txBox="1"/>
          <p:nvPr/>
        </p:nvSpPr>
        <p:spPr>
          <a:xfrm>
            <a:off x="3586487" y="4506408"/>
            <a:ext cx="1528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Data Factory</a:t>
            </a:r>
            <a:endParaRPr/>
          </a:p>
        </p:txBody>
      </p:sp>
      <p:sp>
        <p:nvSpPr>
          <p:cNvPr id="211" name="Google Shape;211;g30ccb334bf1_0_133"/>
          <p:cNvSpPr txBox="1"/>
          <p:nvPr/>
        </p:nvSpPr>
        <p:spPr>
          <a:xfrm>
            <a:off x="6454864" y="4506408"/>
            <a:ext cx="1921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Storage Account</a:t>
            </a:r>
            <a:endParaRPr/>
          </a:p>
        </p:txBody>
      </p:sp>
      <p:sp>
        <p:nvSpPr>
          <p:cNvPr id="212" name="Google Shape;212;g30ccb334bf1_0_133"/>
          <p:cNvSpPr txBox="1"/>
          <p:nvPr/>
        </p:nvSpPr>
        <p:spPr>
          <a:xfrm>
            <a:off x="666162" y="5088482"/>
            <a:ext cx="1463100" cy="523200"/>
          </a:xfrm>
          <a:prstGeom prst="rect">
            <a:avLst/>
          </a:prstGeom>
          <a:solidFill>
            <a:srgbClr val="D9E5F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Arial"/>
                <a:ea typeface="Arial"/>
                <a:cs typeface="Arial"/>
                <a:sym typeface="Arial"/>
              </a:rPr>
              <a:t>Resource group</a:t>
            </a:r>
            <a:endParaRPr/>
          </a:p>
        </p:txBody>
      </p:sp>
      <p:sp>
        <p:nvSpPr>
          <p:cNvPr id="213" name="Google Shape;213;g30ccb334bf1_0_133"/>
          <p:cNvSpPr txBox="1"/>
          <p:nvPr/>
        </p:nvSpPr>
        <p:spPr>
          <a:xfrm>
            <a:off x="928635" y="4467813"/>
            <a:ext cx="1152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800">
                <a:solidFill>
                  <a:schemeClr val="dk1"/>
                </a:solidFill>
                <a:latin typeface="Arial"/>
                <a:ea typeface="Arial"/>
                <a:cs typeface="Arial"/>
                <a:sym typeface="Arial"/>
              </a:rPr>
              <a:t>File</a:t>
            </a:r>
            <a:endParaRPr/>
          </a:p>
        </p:txBody>
      </p:sp>
      <p:pic>
        <p:nvPicPr>
          <p:cNvPr id="214" name="Google Shape;214;g30ccb334bf1_0_133"/>
          <p:cNvPicPr preferRelativeResize="0"/>
          <p:nvPr/>
        </p:nvPicPr>
        <p:blipFill rotWithShape="1">
          <a:blip r:embed="rId5">
            <a:alphaModFix/>
          </a:blip>
          <a:srcRect b="0" l="0" r="0" t="0"/>
          <a:stretch/>
        </p:blipFill>
        <p:spPr>
          <a:xfrm>
            <a:off x="934362" y="3232736"/>
            <a:ext cx="1146682" cy="11466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0ccb334bf1_0_148"/>
          <p:cNvSpPr/>
          <p:nvPr/>
        </p:nvSpPr>
        <p:spPr>
          <a:xfrm>
            <a:off x="403597" y="2358521"/>
            <a:ext cx="11186400" cy="3348600"/>
          </a:xfrm>
          <a:prstGeom prst="roundRect">
            <a:avLst>
              <a:gd fmla="val 16667" name="adj"/>
            </a:avLst>
          </a:prstGeom>
          <a:solidFill>
            <a:srgbClr val="D9E5F8"/>
          </a:solidFill>
          <a:ln cap="flat" cmpd="sng" w="19050">
            <a:solidFill>
              <a:srgbClr val="082836"/>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Res</a:t>
            </a:r>
            <a:endParaRPr/>
          </a:p>
        </p:txBody>
      </p:sp>
      <p:sp>
        <p:nvSpPr>
          <p:cNvPr id="221" name="Google Shape;221;g30ccb334bf1_0_148"/>
          <p:cNvSpPr txBox="1"/>
          <p:nvPr>
            <p:ph type="title"/>
          </p:nvPr>
        </p:nvSpPr>
        <p:spPr>
          <a:xfrm>
            <a:off x="403597" y="72495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222" name="Google Shape;222;g30ccb334bf1_0_148"/>
          <p:cNvPicPr preferRelativeResize="0"/>
          <p:nvPr/>
        </p:nvPicPr>
        <p:blipFill rotWithShape="1">
          <a:blip r:embed="rId3">
            <a:alphaModFix/>
          </a:blip>
          <a:srcRect b="0" l="0" r="0" t="0"/>
          <a:stretch/>
        </p:blipFill>
        <p:spPr>
          <a:xfrm flipH="1">
            <a:off x="3601203" y="2884583"/>
            <a:ext cx="1381530" cy="1624515"/>
          </a:xfrm>
          <a:prstGeom prst="rect">
            <a:avLst/>
          </a:prstGeom>
          <a:noFill/>
          <a:ln>
            <a:noFill/>
          </a:ln>
        </p:spPr>
      </p:pic>
      <p:pic>
        <p:nvPicPr>
          <p:cNvPr id="223" name="Google Shape;223;g30ccb334bf1_0_148"/>
          <p:cNvPicPr preferRelativeResize="0"/>
          <p:nvPr/>
        </p:nvPicPr>
        <p:blipFill rotWithShape="1">
          <a:blip r:embed="rId4">
            <a:alphaModFix/>
          </a:blip>
          <a:srcRect b="0" l="0" r="0" t="0"/>
          <a:stretch/>
        </p:blipFill>
        <p:spPr>
          <a:xfrm>
            <a:off x="6598758" y="2881893"/>
            <a:ext cx="1577794" cy="1624515"/>
          </a:xfrm>
          <a:prstGeom prst="rect">
            <a:avLst/>
          </a:prstGeom>
          <a:noFill/>
          <a:ln>
            <a:noFill/>
          </a:ln>
        </p:spPr>
      </p:pic>
      <p:pic>
        <p:nvPicPr>
          <p:cNvPr id="224" name="Google Shape;224;g30ccb334bf1_0_148"/>
          <p:cNvPicPr preferRelativeResize="0"/>
          <p:nvPr/>
        </p:nvPicPr>
        <p:blipFill rotWithShape="1">
          <a:blip r:embed="rId5">
            <a:alphaModFix/>
          </a:blip>
          <a:srcRect b="0" l="0" r="0" t="0"/>
          <a:stretch/>
        </p:blipFill>
        <p:spPr>
          <a:xfrm>
            <a:off x="9597896" y="2881893"/>
            <a:ext cx="1528413" cy="1627205"/>
          </a:xfrm>
          <a:prstGeom prst="rect">
            <a:avLst/>
          </a:prstGeom>
          <a:noFill/>
          <a:ln>
            <a:noFill/>
          </a:ln>
        </p:spPr>
      </p:pic>
      <p:sp>
        <p:nvSpPr>
          <p:cNvPr id="225" name="Google Shape;225;g30ccb334bf1_0_148"/>
          <p:cNvSpPr/>
          <p:nvPr/>
        </p:nvSpPr>
        <p:spPr>
          <a:xfrm>
            <a:off x="2393334" y="3574799"/>
            <a:ext cx="914700" cy="401400"/>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g30ccb334bf1_0_148"/>
          <p:cNvSpPr/>
          <p:nvPr/>
        </p:nvSpPr>
        <p:spPr>
          <a:xfrm>
            <a:off x="5417518" y="3574799"/>
            <a:ext cx="914700" cy="401400"/>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g30ccb334bf1_0_148"/>
          <p:cNvSpPr/>
          <p:nvPr/>
        </p:nvSpPr>
        <p:spPr>
          <a:xfrm>
            <a:off x="8586995" y="3574799"/>
            <a:ext cx="914700" cy="401400"/>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g30ccb334bf1_0_148"/>
          <p:cNvSpPr txBox="1"/>
          <p:nvPr/>
        </p:nvSpPr>
        <p:spPr>
          <a:xfrm>
            <a:off x="3586487" y="4506408"/>
            <a:ext cx="1528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Data Factory</a:t>
            </a:r>
            <a:endParaRPr/>
          </a:p>
        </p:txBody>
      </p:sp>
      <p:sp>
        <p:nvSpPr>
          <p:cNvPr id="229" name="Google Shape;229;g30ccb334bf1_0_148"/>
          <p:cNvSpPr txBox="1"/>
          <p:nvPr/>
        </p:nvSpPr>
        <p:spPr>
          <a:xfrm>
            <a:off x="6454864" y="4506408"/>
            <a:ext cx="1921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Storage Account</a:t>
            </a:r>
            <a:endParaRPr/>
          </a:p>
        </p:txBody>
      </p:sp>
      <p:sp>
        <p:nvSpPr>
          <p:cNvPr id="230" name="Google Shape;230;g30ccb334bf1_0_148"/>
          <p:cNvSpPr txBox="1"/>
          <p:nvPr/>
        </p:nvSpPr>
        <p:spPr>
          <a:xfrm>
            <a:off x="9701579" y="4506408"/>
            <a:ext cx="1320900" cy="3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700">
                <a:solidFill>
                  <a:schemeClr val="dk1"/>
                </a:solidFill>
                <a:latin typeface="Arial"/>
                <a:ea typeface="Arial"/>
                <a:cs typeface="Arial"/>
                <a:sym typeface="Arial"/>
              </a:rPr>
              <a:t>Databricks</a:t>
            </a:r>
            <a:endParaRPr sz="1300"/>
          </a:p>
        </p:txBody>
      </p:sp>
      <p:sp>
        <p:nvSpPr>
          <p:cNvPr id="231" name="Google Shape;231;g30ccb334bf1_0_148"/>
          <p:cNvSpPr txBox="1"/>
          <p:nvPr/>
        </p:nvSpPr>
        <p:spPr>
          <a:xfrm>
            <a:off x="666162" y="5088482"/>
            <a:ext cx="1463100" cy="523200"/>
          </a:xfrm>
          <a:prstGeom prst="rect">
            <a:avLst/>
          </a:prstGeom>
          <a:solidFill>
            <a:srgbClr val="D9E5F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Arial"/>
                <a:ea typeface="Arial"/>
                <a:cs typeface="Arial"/>
                <a:sym typeface="Arial"/>
              </a:rPr>
              <a:t>Resource group</a:t>
            </a:r>
            <a:endParaRPr/>
          </a:p>
        </p:txBody>
      </p:sp>
      <p:sp>
        <p:nvSpPr>
          <p:cNvPr id="232" name="Google Shape;232;g30ccb334bf1_0_148"/>
          <p:cNvSpPr txBox="1"/>
          <p:nvPr/>
        </p:nvSpPr>
        <p:spPr>
          <a:xfrm>
            <a:off x="928635" y="4467813"/>
            <a:ext cx="1152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800">
                <a:solidFill>
                  <a:schemeClr val="dk1"/>
                </a:solidFill>
                <a:latin typeface="Arial"/>
                <a:ea typeface="Arial"/>
                <a:cs typeface="Arial"/>
                <a:sym typeface="Arial"/>
              </a:rPr>
              <a:t>File</a:t>
            </a:r>
            <a:endParaRPr/>
          </a:p>
        </p:txBody>
      </p:sp>
      <p:pic>
        <p:nvPicPr>
          <p:cNvPr id="233" name="Google Shape;233;g30ccb334bf1_0_148"/>
          <p:cNvPicPr preferRelativeResize="0"/>
          <p:nvPr/>
        </p:nvPicPr>
        <p:blipFill rotWithShape="1">
          <a:blip r:embed="rId6">
            <a:alphaModFix/>
          </a:blip>
          <a:srcRect b="0" l="0" r="0" t="0"/>
          <a:stretch/>
        </p:blipFill>
        <p:spPr>
          <a:xfrm>
            <a:off x="934362" y="3232736"/>
            <a:ext cx="1146682" cy="11466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30ccb334bf1_0_166"/>
          <p:cNvSpPr txBox="1"/>
          <p:nvPr>
            <p:ph type="title"/>
          </p:nvPr>
        </p:nvSpPr>
        <p:spPr>
          <a:xfrm>
            <a:off x="189614" y="16310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Azure Portal</a:t>
            </a:r>
            <a:endParaRPr/>
          </a:p>
        </p:txBody>
      </p:sp>
      <p:pic>
        <p:nvPicPr>
          <p:cNvPr id="239" name="Google Shape;239;g30ccb334bf1_0_166"/>
          <p:cNvPicPr preferRelativeResize="0"/>
          <p:nvPr/>
        </p:nvPicPr>
        <p:blipFill rotWithShape="1">
          <a:blip r:embed="rId3">
            <a:alphaModFix/>
          </a:blip>
          <a:srcRect b="0" l="0" r="0" t="0"/>
          <a:stretch/>
        </p:blipFill>
        <p:spPr>
          <a:xfrm>
            <a:off x="1549885" y="1190846"/>
            <a:ext cx="9092229" cy="559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0ccb334bf1_0_1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Free download</a:t>
            </a:r>
            <a:endParaRPr/>
          </a:p>
          <a:p>
            <a:pPr indent="-228600" lvl="0" marL="228600" rtl="0" algn="l">
              <a:lnSpc>
                <a:spcPct val="90000"/>
              </a:lnSpc>
              <a:spcBef>
                <a:spcPts val="1000"/>
              </a:spcBef>
              <a:spcAft>
                <a:spcPts val="0"/>
              </a:spcAft>
              <a:buClr>
                <a:schemeClr val="dk1"/>
              </a:buClr>
              <a:buSzPts val="2800"/>
              <a:buChar char="•"/>
            </a:pPr>
            <a:r>
              <a:rPr lang="en-GB"/>
              <a:t>Very large number of plug-ins/extensions – most free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0ccb334bf1_0_1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Install by following links from: </a:t>
            </a:r>
            <a:r>
              <a:rPr lang="en-GB">
                <a:solidFill>
                  <a:schemeClr val="hlink"/>
                </a:solidFill>
                <a:uFill>
                  <a:noFill/>
                </a:uFill>
                <a:hlinkClick r:id="rId3"/>
              </a:rPr>
              <a:t>https://learn.microsoft.com/en-us/cli/azure/install-azure-cli</a:t>
            </a:r>
            <a:endParaRPr/>
          </a:p>
          <a:p>
            <a:pPr indent="-228600" lvl="0" marL="228600" rtl="0" algn="l">
              <a:lnSpc>
                <a:spcPct val="90000"/>
              </a:lnSpc>
              <a:spcBef>
                <a:spcPts val="1000"/>
              </a:spcBef>
              <a:spcAft>
                <a:spcPts val="0"/>
              </a:spcAft>
              <a:buClr>
                <a:schemeClr val="dk1"/>
              </a:buClr>
              <a:buSzPts val="2800"/>
              <a:buChar char="•"/>
            </a:pPr>
            <a:r>
              <a:rPr lang="en-GB"/>
              <a:t>For VS Code:</a:t>
            </a:r>
            <a:endParaRPr/>
          </a:p>
          <a:p>
            <a:pPr indent="-228600" lvl="1" marL="685800" rtl="0" algn="l">
              <a:lnSpc>
                <a:spcPct val="90000"/>
              </a:lnSpc>
              <a:spcBef>
                <a:spcPts val="500"/>
              </a:spcBef>
              <a:spcAft>
                <a:spcPts val="0"/>
              </a:spcAft>
              <a:buClr>
                <a:schemeClr val="dk1"/>
              </a:buClr>
              <a:buSzPts val="2400"/>
              <a:buChar char="•"/>
            </a:pPr>
            <a:r>
              <a:rPr lang="en-GB"/>
              <a:t>Azure CLI Tools</a:t>
            </a:r>
            <a:endParaRPr/>
          </a:p>
          <a:p>
            <a:pPr indent="-228600" lvl="1" marL="685800" rtl="0" algn="l">
              <a:lnSpc>
                <a:spcPct val="90000"/>
              </a:lnSpc>
              <a:spcBef>
                <a:spcPts val="500"/>
              </a:spcBef>
              <a:spcAft>
                <a:spcPts val="0"/>
              </a:spcAft>
              <a:buClr>
                <a:schemeClr val="dk1"/>
              </a:buClr>
              <a:buSzPts val="2400"/>
              <a:buChar char="•"/>
            </a:pPr>
            <a:r>
              <a:rPr lang="en-GB"/>
              <a:t>Azure Developer CLI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0ccb334bf1_0_1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032694f7fd_0_151"/>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Purpose &amp; Goals</a:t>
            </a:r>
            <a:endParaRPr/>
          </a:p>
        </p:txBody>
      </p:sp>
      <p:sp>
        <p:nvSpPr>
          <p:cNvPr id="108" name="Google Shape;108;g3032694f7fd_0_151"/>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GB"/>
              <a:t>An overview, with demos, of how to develop your data skills using free tools for data manipulation, visualisation and transformation using languages like SQL and Python in the cloud and on your Windows laptop.</a:t>
            </a:r>
            <a:endParaRPr/>
          </a:p>
          <a:p>
            <a:pPr indent="0" lvl="0" marL="457200" rtl="0" algn="l">
              <a:lnSpc>
                <a:spcPct val="115000"/>
              </a:lnSpc>
              <a:spcBef>
                <a:spcPts val="1000"/>
              </a:spcBef>
              <a:spcAft>
                <a:spcPts val="0"/>
              </a:spcAft>
              <a:buNone/>
            </a:pPr>
            <a:r>
              <a:t/>
            </a:r>
            <a:endParaRPr b="1"/>
          </a:p>
          <a:p>
            <a:pPr indent="-406400" lvl="0" marL="457200" rtl="0" algn="l">
              <a:lnSpc>
                <a:spcPct val="115000"/>
              </a:lnSpc>
              <a:spcBef>
                <a:spcPts val="1000"/>
              </a:spcBef>
              <a:spcAft>
                <a:spcPts val="0"/>
              </a:spcAft>
              <a:buSzPts val="2800"/>
              <a:buChar char="•"/>
            </a:pPr>
            <a:r>
              <a:rPr b="1" lang="en-GB"/>
              <a:t>Gain Insight: Applied Data Engineering</a:t>
            </a:r>
            <a:endParaRPr b="1"/>
          </a:p>
          <a:p>
            <a:pPr indent="-406400" lvl="0" marL="457200" rtl="0" algn="l">
              <a:lnSpc>
                <a:spcPct val="115000"/>
              </a:lnSpc>
              <a:spcBef>
                <a:spcPts val="0"/>
              </a:spcBef>
              <a:spcAft>
                <a:spcPts val="0"/>
              </a:spcAft>
              <a:buSzPts val="2800"/>
              <a:buChar char="•"/>
            </a:pPr>
            <a:r>
              <a:rPr b="1" lang="en-GB"/>
              <a:t>Enable Self-study: Tools &amp; Resources</a:t>
            </a:r>
            <a:endParaRPr b="1"/>
          </a:p>
          <a:p>
            <a:pPr indent="0" lvl="0" marL="0" rtl="0" algn="l">
              <a:lnSpc>
                <a:spcPct val="115000"/>
              </a:lnSpc>
              <a:spcBef>
                <a:spcPts val="1000"/>
              </a:spcBef>
              <a:spcAft>
                <a:spcPts val="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grpSp>
        <p:nvGrpSpPr>
          <p:cNvPr id="261" name="Google Shape;261;g30ccb334bf1_0_185"/>
          <p:cNvGrpSpPr/>
          <p:nvPr/>
        </p:nvGrpSpPr>
        <p:grpSpPr>
          <a:xfrm>
            <a:off x="2979959" y="1157462"/>
            <a:ext cx="6232082" cy="4543077"/>
            <a:chOff x="838200" y="1461845"/>
            <a:chExt cx="6232082" cy="4543077"/>
          </a:xfrm>
        </p:grpSpPr>
        <p:pic>
          <p:nvPicPr>
            <p:cNvPr id="262" name="Google Shape;262;g30ccb334bf1_0_185"/>
            <p:cNvPicPr preferRelativeResize="0"/>
            <p:nvPr/>
          </p:nvPicPr>
          <p:blipFill rotWithShape="1">
            <a:blip r:embed="rId3">
              <a:alphaModFix/>
            </a:blip>
            <a:srcRect b="0" l="0" r="0" t="0"/>
            <a:stretch/>
          </p:blipFill>
          <p:spPr>
            <a:xfrm>
              <a:off x="838200" y="1461845"/>
              <a:ext cx="6232081" cy="2316405"/>
            </a:xfrm>
            <a:prstGeom prst="rect">
              <a:avLst/>
            </a:prstGeom>
            <a:noFill/>
            <a:ln>
              <a:noFill/>
            </a:ln>
          </p:spPr>
        </p:pic>
        <p:pic>
          <p:nvPicPr>
            <p:cNvPr id="263" name="Google Shape;263;g30ccb334bf1_0_185"/>
            <p:cNvPicPr preferRelativeResize="0"/>
            <p:nvPr/>
          </p:nvPicPr>
          <p:blipFill rotWithShape="1">
            <a:blip r:embed="rId4">
              <a:alphaModFix/>
            </a:blip>
            <a:srcRect b="0" l="0" r="0" t="0"/>
            <a:stretch/>
          </p:blipFill>
          <p:spPr>
            <a:xfrm>
              <a:off x="838200" y="4136867"/>
              <a:ext cx="6232082" cy="1868055"/>
            </a:xfrm>
            <a:prstGeom prst="rect">
              <a:avLst/>
            </a:prstGeom>
            <a:noFill/>
            <a:ln>
              <a:noFill/>
            </a:ln>
          </p:spPr>
        </p:pic>
      </p:grpSp>
      <p:sp>
        <p:nvSpPr>
          <p:cNvPr id="264" name="Google Shape;264;g30ccb334bf1_0_185"/>
          <p:cNvSpPr/>
          <p:nvPr/>
        </p:nvSpPr>
        <p:spPr>
          <a:xfrm>
            <a:off x="3618963" y="5396155"/>
            <a:ext cx="1281300" cy="5346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30ccb334bf1_0_191"/>
          <p:cNvPicPr preferRelativeResize="0"/>
          <p:nvPr/>
        </p:nvPicPr>
        <p:blipFill rotWithShape="1">
          <a:blip r:embed="rId3">
            <a:alphaModFix/>
          </a:blip>
          <a:srcRect b="0" l="0" r="0" t="0"/>
          <a:stretch/>
        </p:blipFill>
        <p:spPr>
          <a:xfrm>
            <a:off x="2473588" y="844764"/>
            <a:ext cx="7244823" cy="516847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g30ccb334bf1_0_195"/>
          <p:cNvPicPr preferRelativeResize="0"/>
          <p:nvPr/>
        </p:nvPicPr>
        <p:blipFill rotWithShape="1">
          <a:blip r:embed="rId3">
            <a:alphaModFix/>
          </a:blip>
          <a:srcRect b="0" l="0" r="0" t="0"/>
          <a:stretch/>
        </p:blipFill>
        <p:spPr>
          <a:xfrm>
            <a:off x="2436103" y="789535"/>
            <a:ext cx="7319794" cy="52789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grpSp>
        <p:nvGrpSpPr>
          <p:cNvPr id="279" name="Google Shape;279;g30ccb334bf1_0_199"/>
          <p:cNvGrpSpPr/>
          <p:nvPr/>
        </p:nvGrpSpPr>
        <p:grpSpPr>
          <a:xfrm>
            <a:off x="714312" y="1291589"/>
            <a:ext cx="10763377" cy="4274821"/>
            <a:chOff x="552820" y="716280"/>
            <a:chExt cx="10763377" cy="4274821"/>
          </a:xfrm>
        </p:grpSpPr>
        <p:pic>
          <p:nvPicPr>
            <p:cNvPr id="280" name="Google Shape;280;g30ccb334bf1_0_199"/>
            <p:cNvPicPr preferRelativeResize="0"/>
            <p:nvPr/>
          </p:nvPicPr>
          <p:blipFill rotWithShape="1">
            <a:blip r:embed="rId3">
              <a:alphaModFix/>
            </a:blip>
            <a:srcRect b="52667" l="0" r="0" t="0"/>
            <a:stretch/>
          </p:blipFill>
          <p:spPr>
            <a:xfrm>
              <a:off x="552820" y="716280"/>
              <a:ext cx="5597356" cy="4076701"/>
            </a:xfrm>
            <a:prstGeom prst="rect">
              <a:avLst/>
            </a:prstGeom>
            <a:noFill/>
            <a:ln>
              <a:noFill/>
            </a:ln>
          </p:spPr>
        </p:pic>
        <p:pic>
          <p:nvPicPr>
            <p:cNvPr id="281" name="Google Shape;281;g30ccb334bf1_0_199"/>
            <p:cNvPicPr preferRelativeResize="0"/>
            <p:nvPr/>
          </p:nvPicPr>
          <p:blipFill rotWithShape="1">
            <a:blip r:embed="rId3">
              <a:alphaModFix/>
            </a:blip>
            <a:srcRect b="0" l="0" r="0" t="46222"/>
            <a:stretch/>
          </p:blipFill>
          <p:spPr>
            <a:xfrm>
              <a:off x="6150176" y="716280"/>
              <a:ext cx="5166021" cy="4274821"/>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g30ccb334bf1_0_204"/>
          <p:cNvPicPr preferRelativeResize="0"/>
          <p:nvPr/>
        </p:nvPicPr>
        <p:blipFill rotWithShape="1">
          <a:blip r:embed="rId3">
            <a:alphaModFix/>
          </a:blip>
          <a:srcRect b="0" l="0" r="0" t="0"/>
          <a:stretch/>
        </p:blipFill>
        <p:spPr>
          <a:xfrm>
            <a:off x="3006091" y="583998"/>
            <a:ext cx="6179819" cy="56900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g30ccb334bf1_0_208"/>
          <p:cNvPicPr preferRelativeResize="0"/>
          <p:nvPr/>
        </p:nvPicPr>
        <p:blipFill rotWithShape="1">
          <a:blip r:embed="rId3">
            <a:alphaModFix/>
          </a:blip>
          <a:srcRect b="0" l="0" r="0" t="0"/>
          <a:stretch/>
        </p:blipFill>
        <p:spPr>
          <a:xfrm>
            <a:off x="2638503" y="458421"/>
            <a:ext cx="6914994" cy="59411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g30ccb334bf1_0_213"/>
          <p:cNvPicPr preferRelativeResize="0"/>
          <p:nvPr/>
        </p:nvPicPr>
        <p:blipFill rotWithShape="1">
          <a:blip r:embed="rId3">
            <a:alphaModFix/>
          </a:blip>
          <a:srcRect b="0" l="0" r="0" t="0"/>
          <a:stretch/>
        </p:blipFill>
        <p:spPr>
          <a:xfrm>
            <a:off x="2740392" y="528142"/>
            <a:ext cx="6711216" cy="58017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pSp>
        <p:nvGrpSpPr>
          <p:cNvPr id="302" name="Google Shape;302;g30ccb334bf1_0_217"/>
          <p:cNvGrpSpPr/>
          <p:nvPr/>
        </p:nvGrpSpPr>
        <p:grpSpPr>
          <a:xfrm>
            <a:off x="828797" y="707959"/>
            <a:ext cx="10534405" cy="5442083"/>
            <a:chOff x="1131815" y="634019"/>
            <a:chExt cx="10534405" cy="5442083"/>
          </a:xfrm>
        </p:grpSpPr>
        <p:pic>
          <p:nvPicPr>
            <p:cNvPr id="303" name="Google Shape;303;g30ccb334bf1_0_217"/>
            <p:cNvPicPr preferRelativeResize="0"/>
            <p:nvPr/>
          </p:nvPicPr>
          <p:blipFill rotWithShape="1">
            <a:blip r:embed="rId3">
              <a:alphaModFix/>
            </a:blip>
            <a:srcRect b="0" l="0" r="0" t="0"/>
            <a:stretch/>
          </p:blipFill>
          <p:spPr>
            <a:xfrm>
              <a:off x="1131815" y="634019"/>
              <a:ext cx="6404103" cy="5442083"/>
            </a:xfrm>
            <a:prstGeom prst="rect">
              <a:avLst/>
            </a:prstGeom>
            <a:noFill/>
            <a:ln>
              <a:noFill/>
            </a:ln>
          </p:spPr>
        </p:pic>
        <p:pic>
          <p:nvPicPr>
            <p:cNvPr id="304" name="Google Shape;304;g30ccb334bf1_0_217"/>
            <p:cNvPicPr preferRelativeResize="0"/>
            <p:nvPr/>
          </p:nvPicPr>
          <p:blipFill rotWithShape="1">
            <a:blip r:embed="rId4">
              <a:alphaModFix/>
            </a:blip>
            <a:srcRect b="0" l="0" r="0" t="0"/>
            <a:stretch/>
          </p:blipFill>
          <p:spPr>
            <a:xfrm>
              <a:off x="7900582" y="634019"/>
              <a:ext cx="3765638" cy="5424479"/>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g30ccb334bf1_0_222"/>
          <p:cNvGrpSpPr/>
          <p:nvPr/>
        </p:nvGrpSpPr>
        <p:grpSpPr>
          <a:xfrm>
            <a:off x="996714" y="280270"/>
            <a:ext cx="10198572" cy="6297461"/>
            <a:chOff x="183808" y="229900"/>
            <a:chExt cx="10198572" cy="6297461"/>
          </a:xfrm>
        </p:grpSpPr>
        <p:pic>
          <p:nvPicPr>
            <p:cNvPr id="310" name="Google Shape;310;g30ccb334bf1_0_222"/>
            <p:cNvPicPr preferRelativeResize="0"/>
            <p:nvPr/>
          </p:nvPicPr>
          <p:blipFill rotWithShape="1">
            <a:blip r:embed="rId3">
              <a:alphaModFix/>
            </a:blip>
            <a:srcRect b="0" l="0" r="0" t="0"/>
            <a:stretch/>
          </p:blipFill>
          <p:spPr>
            <a:xfrm>
              <a:off x="183808" y="294468"/>
              <a:ext cx="5093365" cy="4556565"/>
            </a:xfrm>
            <a:prstGeom prst="rect">
              <a:avLst/>
            </a:prstGeom>
            <a:noFill/>
            <a:ln>
              <a:noFill/>
            </a:ln>
          </p:spPr>
        </p:pic>
        <p:pic>
          <p:nvPicPr>
            <p:cNvPr id="311" name="Google Shape;311;g30ccb334bf1_0_222"/>
            <p:cNvPicPr preferRelativeResize="0"/>
            <p:nvPr/>
          </p:nvPicPr>
          <p:blipFill rotWithShape="1">
            <a:blip r:embed="rId4">
              <a:alphaModFix/>
            </a:blip>
            <a:srcRect b="0" l="0" r="0" t="0"/>
            <a:stretch/>
          </p:blipFill>
          <p:spPr>
            <a:xfrm>
              <a:off x="5870529" y="229900"/>
              <a:ext cx="4511851" cy="5558716"/>
            </a:xfrm>
            <a:prstGeom prst="rect">
              <a:avLst/>
            </a:prstGeom>
            <a:noFill/>
            <a:ln>
              <a:noFill/>
            </a:ln>
          </p:spPr>
        </p:pic>
        <p:pic>
          <p:nvPicPr>
            <p:cNvPr id="312" name="Google Shape;312;g30ccb334bf1_0_222"/>
            <p:cNvPicPr preferRelativeResize="0"/>
            <p:nvPr/>
          </p:nvPicPr>
          <p:blipFill rotWithShape="1">
            <a:blip r:embed="rId5">
              <a:alphaModFix/>
            </a:blip>
            <a:srcRect b="0" l="0" r="0" t="0"/>
            <a:stretch/>
          </p:blipFill>
          <p:spPr>
            <a:xfrm>
              <a:off x="5870529" y="5891718"/>
              <a:ext cx="3985272" cy="635643"/>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g30ccb334bf1_0_228"/>
          <p:cNvGrpSpPr/>
          <p:nvPr/>
        </p:nvGrpSpPr>
        <p:grpSpPr>
          <a:xfrm>
            <a:off x="1794244" y="258481"/>
            <a:ext cx="8603512" cy="6341038"/>
            <a:chOff x="487325" y="331384"/>
            <a:chExt cx="8603512" cy="6341038"/>
          </a:xfrm>
        </p:grpSpPr>
        <p:pic>
          <p:nvPicPr>
            <p:cNvPr id="318" name="Google Shape;318;g30ccb334bf1_0_228"/>
            <p:cNvPicPr preferRelativeResize="0"/>
            <p:nvPr/>
          </p:nvPicPr>
          <p:blipFill rotWithShape="1">
            <a:blip r:embed="rId3">
              <a:alphaModFix/>
            </a:blip>
            <a:srcRect b="0" l="0" r="0" t="0"/>
            <a:stretch/>
          </p:blipFill>
          <p:spPr>
            <a:xfrm>
              <a:off x="487325" y="331384"/>
              <a:ext cx="5817781" cy="5373463"/>
            </a:xfrm>
            <a:prstGeom prst="rect">
              <a:avLst/>
            </a:prstGeom>
            <a:noFill/>
            <a:ln>
              <a:noFill/>
            </a:ln>
          </p:spPr>
        </p:pic>
        <p:pic>
          <p:nvPicPr>
            <p:cNvPr id="319" name="Google Shape;319;g30ccb334bf1_0_228"/>
            <p:cNvPicPr preferRelativeResize="0"/>
            <p:nvPr/>
          </p:nvPicPr>
          <p:blipFill rotWithShape="1">
            <a:blip r:embed="rId4">
              <a:alphaModFix/>
            </a:blip>
            <a:srcRect b="0" l="0" r="0" t="0"/>
            <a:stretch/>
          </p:blipFill>
          <p:spPr>
            <a:xfrm>
              <a:off x="7166355" y="331384"/>
              <a:ext cx="1924482" cy="6341038"/>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0ca2a6fcdd_1_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Format</a:t>
            </a:r>
            <a:endParaRPr/>
          </a:p>
        </p:txBody>
      </p:sp>
      <p:sp>
        <p:nvSpPr>
          <p:cNvPr id="115" name="Google Shape;115;g30ca2a6fcdd_1_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406400" lvl="0" marL="457200" rtl="0" algn="l">
              <a:lnSpc>
                <a:spcPct val="115000"/>
              </a:lnSpc>
              <a:spcBef>
                <a:spcPts val="1000"/>
              </a:spcBef>
              <a:spcAft>
                <a:spcPts val="0"/>
              </a:spcAft>
              <a:buSzPts val="2800"/>
              <a:buChar char="•"/>
            </a:pPr>
            <a:r>
              <a:rPr lang="en-GB"/>
              <a:t>Talk focused on demo’s - questions at the end </a:t>
            </a:r>
            <a:endParaRPr/>
          </a:p>
          <a:p>
            <a:pPr indent="-406400" lvl="0" marL="457200" rtl="0" algn="l">
              <a:lnSpc>
                <a:spcPct val="115000"/>
              </a:lnSpc>
              <a:spcBef>
                <a:spcPts val="0"/>
              </a:spcBef>
              <a:spcAft>
                <a:spcPts val="0"/>
              </a:spcAft>
              <a:buSzPts val="2800"/>
              <a:buChar char="•"/>
            </a:pPr>
            <a:r>
              <a:rPr lang="en-GB"/>
              <a:t>Write q</a:t>
            </a:r>
            <a:r>
              <a:rPr lang="en-GB"/>
              <a:t>uestions on cards </a:t>
            </a:r>
            <a:endParaRPr/>
          </a:p>
          <a:p>
            <a:pPr indent="-381000" lvl="1" marL="914400" rtl="0" algn="l">
              <a:lnSpc>
                <a:spcPct val="115000"/>
              </a:lnSpc>
              <a:spcBef>
                <a:spcPts val="0"/>
              </a:spcBef>
              <a:spcAft>
                <a:spcPts val="0"/>
              </a:spcAft>
              <a:buSzPts val="2400"/>
              <a:buChar char="•"/>
            </a:pPr>
            <a:r>
              <a:rPr lang="en-GB"/>
              <a:t>Read yours out at the end</a:t>
            </a:r>
            <a:endParaRPr/>
          </a:p>
          <a:p>
            <a:pPr indent="-381000" lvl="1" marL="914400" rtl="0" algn="l">
              <a:lnSpc>
                <a:spcPct val="115000"/>
              </a:lnSpc>
              <a:spcBef>
                <a:spcPts val="0"/>
              </a:spcBef>
              <a:spcAft>
                <a:spcPts val="0"/>
              </a:spcAft>
              <a:buSzPts val="2400"/>
              <a:buChar char="•"/>
            </a:pPr>
            <a:r>
              <a:rPr lang="en-GB"/>
              <a:t>Add cards to the table in the break</a:t>
            </a:r>
            <a:endParaRPr/>
          </a:p>
          <a:p>
            <a:pPr indent="-406400" lvl="0" marL="457200" rtl="0" algn="l">
              <a:lnSpc>
                <a:spcPct val="115000"/>
              </a:lnSpc>
              <a:spcBef>
                <a:spcPts val="0"/>
              </a:spcBef>
              <a:spcAft>
                <a:spcPts val="0"/>
              </a:spcAft>
              <a:buSzPts val="2800"/>
              <a:buChar char="•"/>
            </a:pPr>
            <a:r>
              <a:rPr lang="en-GB"/>
              <a:t>Have an answer, or a tip?</a:t>
            </a:r>
            <a:endParaRPr/>
          </a:p>
          <a:p>
            <a:pPr indent="-355600" lvl="2" marL="1371600" rtl="0" algn="l">
              <a:lnSpc>
                <a:spcPct val="115000"/>
              </a:lnSpc>
              <a:spcBef>
                <a:spcPts val="0"/>
              </a:spcBef>
              <a:spcAft>
                <a:spcPts val="0"/>
              </a:spcAft>
              <a:buSzPts val="2000"/>
              <a:buChar char="•"/>
            </a:pPr>
            <a:r>
              <a:rPr lang="en-GB"/>
              <a:t>Use a card to answer and place next to the corresponding question</a:t>
            </a:r>
            <a:endParaRPr/>
          </a:p>
          <a:p>
            <a:pPr indent="-355600" lvl="2" marL="1371600" rtl="0" algn="l">
              <a:lnSpc>
                <a:spcPct val="115000"/>
              </a:lnSpc>
              <a:spcBef>
                <a:spcPts val="0"/>
              </a:spcBef>
              <a:spcAft>
                <a:spcPts val="0"/>
              </a:spcAft>
              <a:buSzPts val="2000"/>
              <a:buChar char="•"/>
            </a:pPr>
            <a:r>
              <a:rPr lang="en-GB"/>
              <a:t>Place tips on relevant area on table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g30ccb334bf1_0_233"/>
          <p:cNvPicPr preferRelativeResize="0"/>
          <p:nvPr/>
        </p:nvPicPr>
        <p:blipFill rotWithShape="1">
          <a:blip r:embed="rId3">
            <a:alphaModFix/>
          </a:blip>
          <a:srcRect b="0" l="0" r="0" t="0"/>
          <a:stretch/>
        </p:blipFill>
        <p:spPr>
          <a:xfrm>
            <a:off x="388700" y="1133829"/>
            <a:ext cx="11414601" cy="459034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g30ccb334bf1_0_237"/>
          <p:cNvGrpSpPr/>
          <p:nvPr/>
        </p:nvGrpSpPr>
        <p:grpSpPr>
          <a:xfrm>
            <a:off x="497959" y="1190508"/>
            <a:ext cx="11196082" cy="4476984"/>
            <a:chOff x="497959" y="523510"/>
            <a:chExt cx="11196082" cy="4476984"/>
          </a:xfrm>
        </p:grpSpPr>
        <p:pic>
          <p:nvPicPr>
            <p:cNvPr id="330" name="Google Shape;330;g30ccb334bf1_0_237"/>
            <p:cNvPicPr preferRelativeResize="0"/>
            <p:nvPr/>
          </p:nvPicPr>
          <p:blipFill rotWithShape="1">
            <a:blip r:embed="rId3">
              <a:alphaModFix/>
            </a:blip>
            <a:srcRect b="0" l="0" r="0" t="0"/>
            <a:stretch/>
          </p:blipFill>
          <p:spPr>
            <a:xfrm>
              <a:off x="497959" y="523510"/>
              <a:ext cx="5802619" cy="3974062"/>
            </a:xfrm>
            <a:prstGeom prst="rect">
              <a:avLst/>
            </a:prstGeom>
            <a:noFill/>
            <a:ln>
              <a:noFill/>
            </a:ln>
          </p:spPr>
        </p:pic>
        <p:pic>
          <p:nvPicPr>
            <p:cNvPr id="331" name="Google Shape;331;g30ccb334bf1_0_237"/>
            <p:cNvPicPr preferRelativeResize="0"/>
            <p:nvPr/>
          </p:nvPicPr>
          <p:blipFill rotWithShape="1">
            <a:blip r:embed="rId4">
              <a:alphaModFix/>
            </a:blip>
            <a:srcRect b="0" l="0" r="0" t="0"/>
            <a:stretch/>
          </p:blipFill>
          <p:spPr>
            <a:xfrm>
              <a:off x="6718029" y="523510"/>
              <a:ext cx="4976012" cy="4476984"/>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g30ccb334bf1_0_242"/>
          <p:cNvPicPr preferRelativeResize="0"/>
          <p:nvPr/>
        </p:nvPicPr>
        <p:blipFill rotWithShape="1">
          <a:blip r:embed="rId3">
            <a:alphaModFix/>
          </a:blip>
          <a:srcRect b="0" l="0" r="0" t="0"/>
          <a:stretch/>
        </p:blipFill>
        <p:spPr>
          <a:xfrm>
            <a:off x="551044" y="1280160"/>
            <a:ext cx="11089912" cy="429768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g30ccb334bf1_0_246"/>
          <p:cNvPicPr preferRelativeResize="0"/>
          <p:nvPr/>
        </p:nvPicPr>
        <p:blipFill rotWithShape="1">
          <a:blip r:embed="rId3">
            <a:alphaModFix/>
          </a:blip>
          <a:srcRect b="0" l="0" r="0" t="0"/>
          <a:stretch/>
        </p:blipFill>
        <p:spPr>
          <a:xfrm>
            <a:off x="2454089" y="533251"/>
            <a:ext cx="7283823" cy="5791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g30ccb334bf1_0_250"/>
          <p:cNvPicPr preferRelativeResize="0"/>
          <p:nvPr/>
        </p:nvPicPr>
        <p:blipFill rotWithShape="1">
          <a:blip r:embed="rId3">
            <a:alphaModFix/>
          </a:blip>
          <a:srcRect b="0" l="0" r="0" t="0"/>
          <a:stretch/>
        </p:blipFill>
        <p:spPr>
          <a:xfrm>
            <a:off x="2904505" y="650853"/>
            <a:ext cx="6382990" cy="555629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g30ccb334bf1_0_254"/>
          <p:cNvPicPr preferRelativeResize="0"/>
          <p:nvPr/>
        </p:nvPicPr>
        <p:blipFill rotWithShape="1">
          <a:blip r:embed="rId3">
            <a:alphaModFix/>
          </a:blip>
          <a:srcRect b="0" l="0" r="0" t="0"/>
          <a:stretch/>
        </p:blipFill>
        <p:spPr>
          <a:xfrm>
            <a:off x="2495993" y="414271"/>
            <a:ext cx="7200015" cy="602945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g30ccb334bf1_0_258"/>
          <p:cNvPicPr preferRelativeResize="0"/>
          <p:nvPr/>
        </p:nvPicPr>
        <p:blipFill rotWithShape="1">
          <a:blip r:embed="rId3">
            <a:alphaModFix/>
          </a:blip>
          <a:srcRect b="0" l="0" r="0" t="0"/>
          <a:stretch/>
        </p:blipFill>
        <p:spPr>
          <a:xfrm>
            <a:off x="733760" y="988017"/>
            <a:ext cx="10724481" cy="488196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30ccb334bf1_0_2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Azure CLI Part II</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pSp>
        <p:nvGrpSpPr>
          <p:cNvPr id="366" name="Google Shape;366;g30ccb334bf1_0_266"/>
          <p:cNvGrpSpPr/>
          <p:nvPr/>
        </p:nvGrpSpPr>
        <p:grpSpPr>
          <a:xfrm>
            <a:off x="3033285" y="572945"/>
            <a:ext cx="6125430" cy="5712109"/>
            <a:chOff x="3033285" y="746801"/>
            <a:chExt cx="6125430" cy="5712109"/>
          </a:xfrm>
        </p:grpSpPr>
        <p:pic>
          <p:nvPicPr>
            <p:cNvPr id="367" name="Google Shape;367;g30ccb334bf1_0_266"/>
            <p:cNvPicPr preferRelativeResize="0"/>
            <p:nvPr/>
          </p:nvPicPr>
          <p:blipFill rotWithShape="1">
            <a:blip r:embed="rId3">
              <a:alphaModFix/>
            </a:blip>
            <a:srcRect b="0" l="0" r="0" t="0"/>
            <a:stretch/>
          </p:blipFill>
          <p:spPr>
            <a:xfrm>
              <a:off x="3033285" y="746801"/>
              <a:ext cx="6125430" cy="4667900"/>
            </a:xfrm>
            <a:prstGeom prst="rect">
              <a:avLst/>
            </a:prstGeom>
            <a:noFill/>
            <a:ln>
              <a:noFill/>
            </a:ln>
          </p:spPr>
        </p:pic>
        <p:pic>
          <p:nvPicPr>
            <p:cNvPr id="368" name="Google Shape;368;g30ccb334bf1_0_266"/>
            <p:cNvPicPr preferRelativeResize="0"/>
            <p:nvPr/>
          </p:nvPicPr>
          <p:blipFill rotWithShape="1">
            <a:blip r:embed="rId4">
              <a:alphaModFix/>
            </a:blip>
            <a:srcRect b="0" l="0" r="0" t="0"/>
            <a:stretch/>
          </p:blipFill>
          <p:spPr>
            <a:xfrm>
              <a:off x="4024024" y="5763488"/>
              <a:ext cx="4143952" cy="695422"/>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g30ccb334bf1_0_271"/>
          <p:cNvPicPr preferRelativeResize="0"/>
          <p:nvPr/>
        </p:nvPicPr>
        <p:blipFill rotWithShape="1">
          <a:blip r:embed="rId3">
            <a:alphaModFix/>
          </a:blip>
          <a:srcRect b="0" l="0" r="0" t="0"/>
          <a:stretch/>
        </p:blipFill>
        <p:spPr>
          <a:xfrm>
            <a:off x="3063719" y="1314342"/>
            <a:ext cx="6064563" cy="42293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032694f7fd_0_158"/>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In this session</a:t>
            </a:r>
            <a:endParaRPr/>
          </a:p>
        </p:txBody>
      </p:sp>
      <p:sp>
        <p:nvSpPr>
          <p:cNvPr id="122" name="Google Shape;122;g3032694f7fd_0_158"/>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fontScale="77500" lnSpcReduction="20000"/>
          </a:bodyPr>
          <a:lstStyle/>
          <a:p>
            <a:pPr indent="0" lvl="0" marL="0" rtl="0" algn="l">
              <a:lnSpc>
                <a:spcPct val="115000"/>
              </a:lnSpc>
              <a:spcBef>
                <a:spcPts val="1000"/>
              </a:spcBef>
              <a:spcAft>
                <a:spcPts val="0"/>
              </a:spcAft>
              <a:buNone/>
            </a:pPr>
            <a:r>
              <a:rPr b="1" lang="en-GB"/>
              <a:t>Intros &amp; Overview </a:t>
            </a:r>
            <a:endParaRPr b="1"/>
          </a:p>
          <a:p>
            <a:pPr indent="0" lvl="0" marL="0" rtl="0" algn="l">
              <a:lnSpc>
                <a:spcPct val="115000"/>
              </a:lnSpc>
              <a:spcBef>
                <a:spcPts val="1000"/>
              </a:spcBef>
              <a:spcAft>
                <a:spcPts val="0"/>
              </a:spcAft>
              <a:buNone/>
            </a:pPr>
            <a:r>
              <a:rPr b="1" lang="en-GB"/>
              <a:t>Working with data</a:t>
            </a:r>
            <a:endParaRPr/>
          </a:p>
          <a:p>
            <a:pPr indent="-366395" lvl="0" marL="457200" rtl="0" algn="l">
              <a:lnSpc>
                <a:spcPct val="115000"/>
              </a:lnSpc>
              <a:spcBef>
                <a:spcPts val="1000"/>
              </a:spcBef>
              <a:spcAft>
                <a:spcPts val="0"/>
              </a:spcAft>
              <a:buSzPct val="100000"/>
              <a:buAutoNum type="arabicPeriod"/>
            </a:pPr>
            <a:r>
              <a:rPr lang="en-GB"/>
              <a:t>In the cloud (Azure </a:t>
            </a:r>
            <a:r>
              <a:rPr lang="en-GB"/>
              <a:t>storage</a:t>
            </a:r>
            <a:r>
              <a:rPr lang="en-GB"/>
              <a:t> accounts; ADF) </a:t>
            </a:r>
            <a:endParaRPr/>
          </a:p>
          <a:p>
            <a:pPr indent="-366395" lvl="0" marL="457200" rtl="0" algn="l">
              <a:lnSpc>
                <a:spcPct val="115000"/>
              </a:lnSpc>
              <a:spcBef>
                <a:spcPts val="0"/>
              </a:spcBef>
              <a:spcAft>
                <a:spcPts val="0"/>
              </a:spcAft>
              <a:buSzPct val="100000"/>
              <a:buAutoNum type="arabicPeriod"/>
            </a:pPr>
            <a:r>
              <a:rPr lang="en-GB"/>
              <a:t>Intro to VS Code</a:t>
            </a:r>
            <a:endParaRPr/>
          </a:p>
          <a:p>
            <a:pPr indent="-366395" lvl="0" marL="457200" rtl="0" algn="l">
              <a:lnSpc>
                <a:spcPct val="115000"/>
              </a:lnSpc>
              <a:spcBef>
                <a:spcPts val="0"/>
              </a:spcBef>
              <a:spcAft>
                <a:spcPts val="0"/>
              </a:spcAft>
              <a:buSzPct val="100000"/>
              <a:buAutoNum type="arabicPeriod"/>
            </a:pPr>
            <a:r>
              <a:rPr lang="en-GB"/>
              <a:t>Azure Data Factory setup</a:t>
            </a:r>
            <a:endParaRPr/>
          </a:p>
          <a:p>
            <a:pPr indent="-366395" lvl="0" marL="457200" rtl="0" algn="l">
              <a:lnSpc>
                <a:spcPct val="115000"/>
              </a:lnSpc>
              <a:spcBef>
                <a:spcPts val="0"/>
              </a:spcBef>
              <a:spcAft>
                <a:spcPts val="0"/>
              </a:spcAft>
              <a:buSzPct val="100000"/>
              <a:buAutoNum type="arabicPeriod"/>
            </a:pPr>
            <a:r>
              <a:rPr lang="en-GB"/>
              <a:t>Databricks -setting up &amp; demo notebook</a:t>
            </a:r>
            <a:endParaRPr/>
          </a:p>
          <a:p>
            <a:pPr indent="-366395" lvl="0" marL="457200" rtl="0" algn="l">
              <a:lnSpc>
                <a:spcPct val="115000"/>
              </a:lnSpc>
              <a:spcBef>
                <a:spcPts val="0"/>
              </a:spcBef>
              <a:spcAft>
                <a:spcPts val="0"/>
              </a:spcAft>
              <a:buSzPct val="100000"/>
              <a:buAutoNum type="arabicPeriod"/>
            </a:pPr>
            <a:r>
              <a:rPr lang="en-GB"/>
              <a:t>Using free software on a Windows Laptop (PySpark)</a:t>
            </a:r>
            <a:endParaRPr/>
          </a:p>
          <a:p>
            <a:pPr indent="-366395" lvl="0" marL="457200" rtl="0" algn="l">
              <a:lnSpc>
                <a:spcPct val="115000"/>
              </a:lnSpc>
              <a:spcBef>
                <a:spcPts val="0"/>
              </a:spcBef>
              <a:spcAft>
                <a:spcPts val="0"/>
              </a:spcAft>
              <a:buSzPct val="100000"/>
              <a:buAutoNum type="arabicPeriod"/>
            </a:pPr>
            <a:r>
              <a:rPr lang="en-GB"/>
              <a:t>Quick SQL &amp; Python getting started locally demo</a:t>
            </a:r>
            <a:endParaRPr/>
          </a:p>
          <a:p>
            <a:pPr indent="0" lvl="0" marL="0" rtl="0" algn="l">
              <a:lnSpc>
                <a:spcPct val="115000"/>
              </a:lnSpc>
              <a:spcBef>
                <a:spcPts val="1000"/>
              </a:spcBef>
              <a:spcAft>
                <a:spcPts val="0"/>
              </a:spcAft>
              <a:buNone/>
            </a:pPr>
            <a:r>
              <a:rPr b="1" lang="en-GB"/>
              <a:t>Topics</a:t>
            </a:r>
            <a:endParaRPr/>
          </a:p>
          <a:p>
            <a:pPr indent="-366395" lvl="0" marL="457200" rtl="0" algn="l">
              <a:lnSpc>
                <a:spcPct val="115000"/>
              </a:lnSpc>
              <a:spcBef>
                <a:spcPts val="1000"/>
              </a:spcBef>
              <a:spcAft>
                <a:spcPts val="0"/>
              </a:spcAft>
              <a:buSzPct val="100000"/>
              <a:buChar char="•"/>
            </a:pPr>
            <a:r>
              <a:rPr lang="en-GB"/>
              <a:t>Getting setup</a:t>
            </a:r>
            <a:endParaRPr/>
          </a:p>
          <a:p>
            <a:pPr indent="-366395" lvl="0" marL="457200" rtl="0" algn="l">
              <a:lnSpc>
                <a:spcPct val="115000"/>
              </a:lnSpc>
              <a:spcBef>
                <a:spcPts val="0"/>
              </a:spcBef>
              <a:spcAft>
                <a:spcPts val="0"/>
              </a:spcAft>
              <a:buSzPct val="100000"/>
              <a:buChar char="•"/>
            </a:pPr>
            <a:r>
              <a:rPr lang="en-GB"/>
              <a:t>Data basics</a:t>
            </a:r>
            <a:endParaRPr/>
          </a:p>
          <a:p>
            <a:pPr indent="-366395" lvl="0" marL="457200" rtl="0" algn="l">
              <a:lnSpc>
                <a:spcPct val="115000"/>
              </a:lnSpc>
              <a:spcBef>
                <a:spcPts val="0"/>
              </a:spcBef>
              <a:spcAft>
                <a:spcPts val="0"/>
              </a:spcAft>
              <a:buSzPct val="100000"/>
              <a:buChar char="•"/>
            </a:pPr>
            <a:r>
              <a:rPr lang="en-GB"/>
              <a:t>Data Engineering techniques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g30ccb334bf1_0_275"/>
          <p:cNvPicPr preferRelativeResize="0"/>
          <p:nvPr/>
        </p:nvPicPr>
        <p:blipFill rotWithShape="1">
          <a:blip r:embed="rId3">
            <a:alphaModFix/>
          </a:blip>
          <a:srcRect b="0" l="0" r="0" t="0"/>
          <a:stretch/>
        </p:blipFill>
        <p:spPr>
          <a:xfrm>
            <a:off x="371181" y="958723"/>
            <a:ext cx="11449636" cy="494055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g30ccb334bf1_0_279"/>
          <p:cNvPicPr preferRelativeResize="0"/>
          <p:nvPr/>
        </p:nvPicPr>
        <p:blipFill rotWithShape="1">
          <a:blip r:embed="rId3">
            <a:alphaModFix/>
          </a:blip>
          <a:srcRect b="0" l="0" r="0" t="0"/>
          <a:stretch/>
        </p:blipFill>
        <p:spPr>
          <a:xfrm>
            <a:off x="4111523" y="2378021"/>
            <a:ext cx="3968955" cy="210195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30ccb334bf1_0_2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Databricks Demo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30ccb334bf1_0_2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Data Engineering locally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30ccb334bf1_0_2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Python</a:t>
            </a:r>
            <a:endParaRPr/>
          </a:p>
        </p:txBody>
      </p:sp>
      <p:sp>
        <p:nvSpPr>
          <p:cNvPr id="399" name="Google Shape;399;g30ccb334bf1_0_29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What is Python?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30ccb334bf1_0_29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Python</a:t>
            </a:r>
            <a:endParaRPr/>
          </a:p>
        </p:txBody>
      </p:sp>
      <p:sp>
        <p:nvSpPr>
          <p:cNvPr id="405" name="Google Shape;405;g30ccb334bf1_0_29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What is Python?</a:t>
            </a:r>
            <a:endParaRPr/>
          </a:p>
          <a:p>
            <a:pPr indent="-228600" lvl="0" marL="228600" rtl="0" algn="l">
              <a:lnSpc>
                <a:spcPct val="90000"/>
              </a:lnSpc>
              <a:spcBef>
                <a:spcPts val="1000"/>
              </a:spcBef>
              <a:spcAft>
                <a:spcPts val="0"/>
              </a:spcAft>
              <a:buClr>
                <a:schemeClr val="dk1"/>
              </a:buClr>
              <a:buSzPts val="2800"/>
              <a:buChar char="•"/>
            </a:pPr>
            <a:r>
              <a:rPr lang="en-GB"/>
              <a:t>Use Anaconda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30ccb334bf1_0_30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Python</a:t>
            </a:r>
            <a:endParaRPr/>
          </a:p>
        </p:txBody>
      </p:sp>
      <p:sp>
        <p:nvSpPr>
          <p:cNvPr id="411" name="Google Shape;411;g30ccb334bf1_0_30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What is Python?</a:t>
            </a:r>
            <a:endParaRPr/>
          </a:p>
          <a:p>
            <a:pPr indent="-228600" lvl="0" marL="228600" rtl="0" algn="l">
              <a:lnSpc>
                <a:spcPct val="90000"/>
              </a:lnSpc>
              <a:spcBef>
                <a:spcPts val="1000"/>
              </a:spcBef>
              <a:spcAft>
                <a:spcPts val="0"/>
              </a:spcAft>
              <a:buClr>
                <a:schemeClr val="dk1"/>
              </a:buClr>
              <a:buSzPts val="2800"/>
              <a:buChar char="•"/>
            </a:pPr>
            <a:r>
              <a:rPr lang="en-GB"/>
              <a:t>Use Anaconda</a:t>
            </a:r>
            <a:endParaRPr/>
          </a:p>
          <a:p>
            <a:pPr indent="-228600" lvl="0" marL="228600" rtl="0" algn="l">
              <a:lnSpc>
                <a:spcPct val="90000"/>
              </a:lnSpc>
              <a:spcBef>
                <a:spcPts val="1000"/>
              </a:spcBef>
              <a:spcAft>
                <a:spcPts val="0"/>
              </a:spcAft>
              <a:buClr>
                <a:schemeClr val="dk1"/>
              </a:buClr>
              <a:buSzPts val="2800"/>
              <a:buChar char="•"/>
            </a:pPr>
            <a:r>
              <a:rPr lang="en-GB"/>
              <a:t>Use conda to create environment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30ccb334bf1_0_30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Python</a:t>
            </a:r>
            <a:endParaRPr/>
          </a:p>
        </p:txBody>
      </p:sp>
      <p:sp>
        <p:nvSpPr>
          <p:cNvPr id="417" name="Google Shape;417;g30ccb334bf1_0_30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What is Python?</a:t>
            </a:r>
            <a:endParaRPr/>
          </a:p>
          <a:p>
            <a:pPr indent="-228600" lvl="0" marL="228600" rtl="0" algn="l">
              <a:lnSpc>
                <a:spcPct val="90000"/>
              </a:lnSpc>
              <a:spcBef>
                <a:spcPts val="1000"/>
              </a:spcBef>
              <a:spcAft>
                <a:spcPts val="0"/>
              </a:spcAft>
              <a:buClr>
                <a:schemeClr val="dk1"/>
              </a:buClr>
              <a:buSzPts val="2800"/>
              <a:buChar char="•"/>
            </a:pPr>
            <a:r>
              <a:rPr lang="en-GB"/>
              <a:t>Use Anaconda</a:t>
            </a:r>
            <a:endParaRPr/>
          </a:p>
          <a:p>
            <a:pPr indent="-228600" lvl="0" marL="228600" rtl="0" algn="l">
              <a:lnSpc>
                <a:spcPct val="90000"/>
              </a:lnSpc>
              <a:spcBef>
                <a:spcPts val="1000"/>
              </a:spcBef>
              <a:spcAft>
                <a:spcPts val="0"/>
              </a:spcAft>
              <a:buClr>
                <a:schemeClr val="dk1"/>
              </a:buClr>
              <a:buSzPts val="2800"/>
              <a:buChar char="•"/>
            </a:pPr>
            <a:r>
              <a:rPr lang="en-GB"/>
              <a:t>Use conda to create environment</a:t>
            </a:r>
            <a:endParaRPr/>
          </a:p>
          <a:p>
            <a:pPr indent="-228600" lvl="0" marL="228600" rtl="0" algn="l">
              <a:lnSpc>
                <a:spcPct val="90000"/>
              </a:lnSpc>
              <a:spcBef>
                <a:spcPts val="1000"/>
              </a:spcBef>
              <a:spcAft>
                <a:spcPts val="0"/>
              </a:spcAft>
              <a:buClr>
                <a:schemeClr val="dk1"/>
              </a:buClr>
              <a:buSzPts val="2800"/>
              <a:buChar char="•"/>
            </a:pPr>
            <a:r>
              <a:rPr lang="en-GB"/>
              <a:t>Might need to enable Long Paths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30ccb334bf1_0_3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Python</a:t>
            </a:r>
            <a:endParaRPr/>
          </a:p>
        </p:txBody>
      </p:sp>
      <p:sp>
        <p:nvSpPr>
          <p:cNvPr id="423" name="Google Shape;423;g30ccb334bf1_0_3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What is Python?</a:t>
            </a:r>
            <a:endParaRPr/>
          </a:p>
          <a:p>
            <a:pPr indent="-228600" lvl="0" marL="228600" rtl="0" algn="l">
              <a:lnSpc>
                <a:spcPct val="90000"/>
              </a:lnSpc>
              <a:spcBef>
                <a:spcPts val="1000"/>
              </a:spcBef>
              <a:spcAft>
                <a:spcPts val="0"/>
              </a:spcAft>
              <a:buClr>
                <a:schemeClr val="dk1"/>
              </a:buClr>
              <a:buSzPts val="2800"/>
              <a:buChar char="•"/>
            </a:pPr>
            <a:r>
              <a:rPr lang="en-GB"/>
              <a:t>Use Anaconda</a:t>
            </a:r>
            <a:endParaRPr/>
          </a:p>
          <a:p>
            <a:pPr indent="-228600" lvl="0" marL="228600" rtl="0" algn="l">
              <a:lnSpc>
                <a:spcPct val="90000"/>
              </a:lnSpc>
              <a:spcBef>
                <a:spcPts val="1000"/>
              </a:spcBef>
              <a:spcAft>
                <a:spcPts val="0"/>
              </a:spcAft>
              <a:buClr>
                <a:schemeClr val="dk1"/>
              </a:buClr>
              <a:buSzPts val="2800"/>
              <a:buChar char="•"/>
            </a:pPr>
            <a:r>
              <a:rPr lang="en-GB"/>
              <a:t>Use conda to create environment</a:t>
            </a:r>
            <a:endParaRPr/>
          </a:p>
          <a:p>
            <a:pPr indent="-228600" lvl="0" marL="228600" rtl="0" algn="l">
              <a:lnSpc>
                <a:spcPct val="90000"/>
              </a:lnSpc>
              <a:spcBef>
                <a:spcPts val="1000"/>
              </a:spcBef>
              <a:spcAft>
                <a:spcPts val="0"/>
              </a:spcAft>
              <a:buClr>
                <a:schemeClr val="dk1"/>
              </a:buClr>
              <a:buSzPts val="2800"/>
              <a:buChar char="•"/>
            </a:pPr>
            <a:r>
              <a:rPr lang="en-GB"/>
              <a:t>Might need to enable Long Paths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30ccb334bf1_0_3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Anaconda install</a:t>
            </a:r>
            <a:endParaRPr/>
          </a:p>
        </p:txBody>
      </p:sp>
      <p:pic>
        <p:nvPicPr>
          <p:cNvPr id="429" name="Google Shape;429;g30ccb334bf1_0_317"/>
          <p:cNvPicPr preferRelativeResize="0"/>
          <p:nvPr/>
        </p:nvPicPr>
        <p:blipFill rotWithShape="1">
          <a:blip r:embed="rId3">
            <a:alphaModFix/>
          </a:blip>
          <a:srcRect b="0" l="0" r="0" t="0"/>
          <a:stretch/>
        </p:blipFill>
        <p:spPr>
          <a:xfrm>
            <a:off x="3771575" y="1671392"/>
            <a:ext cx="4648849" cy="35152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032694f7fd_0_145"/>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About Us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30ccb334bf1_0_3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Conda demo</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30ccb334bf1_0_3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Apache Spark</a:t>
            </a:r>
            <a:endParaRPr/>
          </a:p>
        </p:txBody>
      </p:sp>
      <p:sp>
        <p:nvSpPr>
          <p:cNvPr id="440" name="Google Shape;440;g30ccb334bf1_0_326"/>
          <p:cNvSpPr txBox="1"/>
          <p:nvPr>
            <p:ph idx="1" type="body"/>
          </p:nvPr>
        </p:nvSpPr>
        <p:spPr>
          <a:xfrm>
            <a:off x="838200" y="1832552"/>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Spark</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30ccb334bf1_0_3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Apache Spark</a:t>
            </a:r>
            <a:endParaRPr/>
          </a:p>
        </p:txBody>
      </p:sp>
      <p:sp>
        <p:nvSpPr>
          <p:cNvPr id="446" name="Google Shape;446;g30ccb334bf1_0_3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Spark</a:t>
            </a:r>
            <a:endParaRPr/>
          </a:p>
          <a:p>
            <a:pPr indent="-228600" lvl="0" marL="228600" rtl="0" algn="l">
              <a:lnSpc>
                <a:spcPct val="90000"/>
              </a:lnSpc>
              <a:spcBef>
                <a:spcPts val="1000"/>
              </a:spcBef>
              <a:spcAft>
                <a:spcPts val="0"/>
              </a:spcAft>
              <a:buClr>
                <a:schemeClr val="dk1"/>
              </a:buClr>
              <a:buSzPts val="2800"/>
              <a:buChar char="•"/>
            </a:pPr>
            <a:r>
              <a:rPr lang="en-GB"/>
              <a:t>PySpark</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30ccb334bf1_0_3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PySpark Pre-requisites</a:t>
            </a:r>
            <a:endParaRPr/>
          </a:p>
        </p:txBody>
      </p:sp>
      <p:sp>
        <p:nvSpPr>
          <p:cNvPr id="452" name="Google Shape;452;g30ccb334bf1_0_33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Install Java v17</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30ccb334bf1_0_3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PySpark Pre-requisites</a:t>
            </a:r>
            <a:endParaRPr/>
          </a:p>
        </p:txBody>
      </p:sp>
      <p:sp>
        <p:nvSpPr>
          <p:cNvPr id="458" name="Google Shape;458;g30ccb334bf1_0_3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Install Java v17</a:t>
            </a:r>
            <a:endParaRPr/>
          </a:p>
          <a:p>
            <a:pPr indent="-228600" lvl="0" marL="228600" rtl="0" algn="l">
              <a:lnSpc>
                <a:spcPct val="90000"/>
              </a:lnSpc>
              <a:spcBef>
                <a:spcPts val="1000"/>
              </a:spcBef>
              <a:spcAft>
                <a:spcPts val="0"/>
              </a:spcAft>
              <a:buClr>
                <a:schemeClr val="dk1"/>
              </a:buClr>
              <a:buSzPts val="2800"/>
              <a:buChar char="•"/>
            </a:pPr>
            <a:r>
              <a:rPr lang="en-GB"/>
              <a:t>Set paths in environment variables</a:t>
            </a:r>
            <a:endParaRPr/>
          </a:p>
          <a:p>
            <a:pPr indent="-228600" lvl="1" marL="685800" rtl="0" algn="l">
              <a:lnSpc>
                <a:spcPct val="90000"/>
              </a:lnSpc>
              <a:spcBef>
                <a:spcPts val="500"/>
              </a:spcBef>
              <a:spcAft>
                <a:spcPts val="0"/>
              </a:spcAft>
              <a:buClr>
                <a:schemeClr val="dk1"/>
              </a:buClr>
              <a:buSzPts val="2400"/>
              <a:buChar char="•"/>
            </a:pPr>
            <a:r>
              <a:rPr lang="en-GB"/>
              <a:t>JAVA_HOME</a:t>
            </a:r>
            <a:endParaRPr/>
          </a:p>
          <a:p>
            <a:pPr indent="-228600" lvl="1" marL="685800" rtl="0" algn="l">
              <a:lnSpc>
                <a:spcPct val="90000"/>
              </a:lnSpc>
              <a:spcBef>
                <a:spcPts val="500"/>
              </a:spcBef>
              <a:spcAft>
                <a:spcPts val="0"/>
              </a:spcAft>
              <a:buClr>
                <a:schemeClr val="dk1"/>
              </a:buClr>
              <a:buSzPts val="2400"/>
              <a:buChar char="•"/>
            </a:pPr>
            <a:r>
              <a:rPr lang="en-GB"/>
              <a:t>PATH</a:t>
            </a:r>
            <a:endParaRPr/>
          </a:p>
          <a:p>
            <a:pPr indent="-76200" lvl="1" marL="685800" rtl="0" algn="l">
              <a:lnSpc>
                <a:spcPct val="90000"/>
              </a:lnSpc>
              <a:spcBef>
                <a:spcPts val="5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30ccb334bf1_0_3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PySpark Pre-requisites</a:t>
            </a:r>
            <a:endParaRPr/>
          </a:p>
        </p:txBody>
      </p:sp>
      <p:sp>
        <p:nvSpPr>
          <p:cNvPr id="464" name="Google Shape;464;g30ccb334bf1_0_3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Install Java v17</a:t>
            </a:r>
            <a:endParaRPr/>
          </a:p>
          <a:p>
            <a:pPr indent="-228600" lvl="0" marL="228600" rtl="0" algn="l">
              <a:lnSpc>
                <a:spcPct val="90000"/>
              </a:lnSpc>
              <a:spcBef>
                <a:spcPts val="1000"/>
              </a:spcBef>
              <a:spcAft>
                <a:spcPts val="0"/>
              </a:spcAft>
              <a:buClr>
                <a:schemeClr val="dk1"/>
              </a:buClr>
              <a:buSzPts val="2800"/>
              <a:buChar char="•"/>
            </a:pPr>
            <a:r>
              <a:rPr lang="en-GB"/>
              <a:t>Set paths in environment variables</a:t>
            </a:r>
            <a:endParaRPr/>
          </a:p>
          <a:p>
            <a:pPr indent="-228600" lvl="1" marL="685800" rtl="0" algn="l">
              <a:lnSpc>
                <a:spcPct val="90000"/>
              </a:lnSpc>
              <a:spcBef>
                <a:spcPts val="500"/>
              </a:spcBef>
              <a:spcAft>
                <a:spcPts val="0"/>
              </a:spcAft>
              <a:buClr>
                <a:schemeClr val="dk1"/>
              </a:buClr>
              <a:buSzPts val="2400"/>
              <a:buChar char="•"/>
            </a:pPr>
            <a:r>
              <a:rPr lang="en-GB"/>
              <a:t>JAVA_HOME</a:t>
            </a:r>
            <a:endParaRPr/>
          </a:p>
          <a:p>
            <a:pPr indent="-228600" lvl="1" marL="685800" rtl="0" algn="l">
              <a:lnSpc>
                <a:spcPct val="90000"/>
              </a:lnSpc>
              <a:spcBef>
                <a:spcPts val="500"/>
              </a:spcBef>
              <a:spcAft>
                <a:spcPts val="0"/>
              </a:spcAft>
              <a:buClr>
                <a:schemeClr val="dk1"/>
              </a:buClr>
              <a:buSzPts val="2400"/>
              <a:buChar char="•"/>
            </a:pPr>
            <a:r>
              <a:rPr lang="en-GB"/>
              <a:t>PATH</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GB"/>
              <a:t>Install Apache Spark</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30ccb334bf1_0_3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PySpark Pre-requisites</a:t>
            </a:r>
            <a:endParaRPr/>
          </a:p>
        </p:txBody>
      </p:sp>
      <p:sp>
        <p:nvSpPr>
          <p:cNvPr id="470" name="Google Shape;470;g30ccb334bf1_0_35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Install Java v17</a:t>
            </a:r>
            <a:endParaRPr/>
          </a:p>
          <a:p>
            <a:pPr indent="-228600" lvl="0" marL="228600" rtl="0" algn="l">
              <a:lnSpc>
                <a:spcPct val="90000"/>
              </a:lnSpc>
              <a:spcBef>
                <a:spcPts val="1000"/>
              </a:spcBef>
              <a:spcAft>
                <a:spcPts val="0"/>
              </a:spcAft>
              <a:buClr>
                <a:schemeClr val="dk1"/>
              </a:buClr>
              <a:buSzPts val="2800"/>
              <a:buChar char="•"/>
            </a:pPr>
            <a:r>
              <a:rPr lang="en-GB"/>
              <a:t>Set paths in environment variables</a:t>
            </a:r>
            <a:endParaRPr/>
          </a:p>
          <a:p>
            <a:pPr indent="-228600" lvl="1" marL="685800" rtl="0" algn="l">
              <a:lnSpc>
                <a:spcPct val="90000"/>
              </a:lnSpc>
              <a:spcBef>
                <a:spcPts val="500"/>
              </a:spcBef>
              <a:spcAft>
                <a:spcPts val="0"/>
              </a:spcAft>
              <a:buClr>
                <a:schemeClr val="dk1"/>
              </a:buClr>
              <a:buSzPts val="2400"/>
              <a:buChar char="•"/>
            </a:pPr>
            <a:r>
              <a:rPr lang="en-GB"/>
              <a:t>JAVA_HOME</a:t>
            </a:r>
            <a:endParaRPr/>
          </a:p>
          <a:p>
            <a:pPr indent="-228600" lvl="1" marL="685800" rtl="0" algn="l">
              <a:lnSpc>
                <a:spcPct val="90000"/>
              </a:lnSpc>
              <a:spcBef>
                <a:spcPts val="500"/>
              </a:spcBef>
              <a:spcAft>
                <a:spcPts val="0"/>
              </a:spcAft>
              <a:buClr>
                <a:schemeClr val="dk1"/>
              </a:buClr>
              <a:buSzPts val="2400"/>
              <a:buChar char="•"/>
            </a:pPr>
            <a:r>
              <a:rPr lang="en-GB"/>
              <a:t>PATH</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GB"/>
              <a:t>Install Apache Spark</a:t>
            </a:r>
            <a:endParaRPr/>
          </a:p>
          <a:p>
            <a:pPr indent="-228600" lvl="0" marL="228600" rtl="0" algn="l">
              <a:lnSpc>
                <a:spcPct val="90000"/>
              </a:lnSpc>
              <a:spcBef>
                <a:spcPts val="1000"/>
              </a:spcBef>
              <a:spcAft>
                <a:spcPts val="0"/>
              </a:spcAft>
              <a:buClr>
                <a:schemeClr val="dk1"/>
              </a:buClr>
              <a:buSzPts val="2800"/>
              <a:buChar char="•"/>
            </a:pPr>
            <a:r>
              <a:rPr lang="en-GB"/>
              <a:t>Install winutils.exe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30ccb334bf1_0_3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Install Java v17</a:t>
            </a:r>
            <a:endParaRPr/>
          </a:p>
          <a:p>
            <a:pPr indent="-228600" lvl="0" marL="228600" rtl="0" algn="l">
              <a:lnSpc>
                <a:spcPct val="90000"/>
              </a:lnSpc>
              <a:spcBef>
                <a:spcPts val="1000"/>
              </a:spcBef>
              <a:spcAft>
                <a:spcPts val="0"/>
              </a:spcAft>
              <a:buClr>
                <a:schemeClr val="dk1"/>
              </a:buClr>
              <a:buSzPts val="2800"/>
              <a:buChar char="•"/>
            </a:pPr>
            <a:r>
              <a:rPr lang="en-GB"/>
              <a:t>Set paths in environment variables</a:t>
            </a:r>
            <a:endParaRPr/>
          </a:p>
          <a:p>
            <a:pPr indent="-228600" lvl="1" marL="685800" rtl="0" algn="l">
              <a:lnSpc>
                <a:spcPct val="90000"/>
              </a:lnSpc>
              <a:spcBef>
                <a:spcPts val="500"/>
              </a:spcBef>
              <a:spcAft>
                <a:spcPts val="0"/>
              </a:spcAft>
              <a:buClr>
                <a:schemeClr val="dk1"/>
              </a:buClr>
              <a:buSzPts val="2400"/>
              <a:buChar char="•"/>
            </a:pPr>
            <a:r>
              <a:rPr lang="en-GB"/>
              <a:t>JAVA_HOME</a:t>
            </a:r>
            <a:endParaRPr/>
          </a:p>
          <a:p>
            <a:pPr indent="-228600" lvl="1" marL="685800" rtl="0" algn="l">
              <a:lnSpc>
                <a:spcPct val="90000"/>
              </a:lnSpc>
              <a:spcBef>
                <a:spcPts val="500"/>
              </a:spcBef>
              <a:spcAft>
                <a:spcPts val="0"/>
              </a:spcAft>
              <a:buClr>
                <a:schemeClr val="dk1"/>
              </a:buClr>
              <a:buSzPts val="2400"/>
              <a:buChar char="•"/>
            </a:pPr>
            <a:r>
              <a:rPr lang="en-GB"/>
              <a:t>PATH</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GB"/>
              <a:t>Install Apache Spark</a:t>
            </a:r>
            <a:endParaRPr/>
          </a:p>
          <a:p>
            <a:pPr indent="-228600" lvl="0" marL="228600" rtl="0" algn="l">
              <a:lnSpc>
                <a:spcPct val="90000"/>
              </a:lnSpc>
              <a:spcBef>
                <a:spcPts val="1000"/>
              </a:spcBef>
              <a:spcAft>
                <a:spcPts val="0"/>
              </a:spcAft>
              <a:buClr>
                <a:schemeClr val="dk1"/>
              </a:buClr>
              <a:buSzPts val="2800"/>
              <a:buChar char="•"/>
            </a:pPr>
            <a:r>
              <a:rPr lang="en-GB"/>
              <a:t>Install winutils.exe</a:t>
            </a:r>
            <a:endParaRPr/>
          </a:p>
          <a:p>
            <a:pPr indent="-228600" lvl="0" marL="228600" rtl="0" algn="l">
              <a:lnSpc>
                <a:spcPct val="90000"/>
              </a:lnSpc>
              <a:spcBef>
                <a:spcPts val="1000"/>
              </a:spcBef>
              <a:spcAft>
                <a:spcPts val="0"/>
              </a:spcAft>
              <a:buClr>
                <a:schemeClr val="dk1"/>
              </a:buClr>
              <a:buSzPts val="2800"/>
              <a:buChar char="•"/>
            </a:pPr>
            <a:r>
              <a:rPr lang="en-GB"/>
              <a:t>Create virtual environment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30ccb334bf1_0_36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PySpark Pre-requisites</a:t>
            </a:r>
            <a:endParaRPr/>
          </a:p>
        </p:txBody>
      </p:sp>
      <p:sp>
        <p:nvSpPr>
          <p:cNvPr id="482" name="Google Shape;482;g30ccb334bf1_0_36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t>Install Java v17</a:t>
            </a:r>
            <a:endParaRPr/>
          </a:p>
          <a:p>
            <a:pPr indent="-228600" lvl="0" marL="228600" rtl="0" algn="l">
              <a:lnSpc>
                <a:spcPct val="90000"/>
              </a:lnSpc>
              <a:spcBef>
                <a:spcPts val="1000"/>
              </a:spcBef>
              <a:spcAft>
                <a:spcPts val="0"/>
              </a:spcAft>
              <a:buClr>
                <a:schemeClr val="dk1"/>
              </a:buClr>
              <a:buSzPts val="2800"/>
              <a:buChar char="•"/>
            </a:pPr>
            <a:r>
              <a:rPr lang="en-GB"/>
              <a:t>Set paths in environment variables</a:t>
            </a:r>
            <a:endParaRPr/>
          </a:p>
          <a:p>
            <a:pPr indent="-228600" lvl="1" marL="685800" rtl="0" algn="l">
              <a:lnSpc>
                <a:spcPct val="90000"/>
              </a:lnSpc>
              <a:spcBef>
                <a:spcPts val="500"/>
              </a:spcBef>
              <a:spcAft>
                <a:spcPts val="0"/>
              </a:spcAft>
              <a:buClr>
                <a:schemeClr val="dk1"/>
              </a:buClr>
              <a:buSzPts val="2400"/>
              <a:buChar char="•"/>
            </a:pPr>
            <a:r>
              <a:rPr lang="en-GB"/>
              <a:t>JAVA_HOME</a:t>
            </a:r>
            <a:endParaRPr/>
          </a:p>
          <a:p>
            <a:pPr indent="-228600" lvl="1" marL="685800" rtl="0" algn="l">
              <a:lnSpc>
                <a:spcPct val="90000"/>
              </a:lnSpc>
              <a:spcBef>
                <a:spcPts val="500"/>
              </a:spcBef>
              <a:spcAft>
                <a:spcPts val="0"/>
              </a:spcAft>
              <a:buClr>
                <a:schemeClr val="dk1"/>
              </a:buClr>
              <a:buSzPts val="2400"/>
              <a:buChar char="•"/>
            </a:pPr>
            <a:r>
              <a:rPr lang="en-GB"/>
              <a:t>PATH</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GB"/>
              <a:t>Install Apache Spark v3.5.3</a:t>
            </a:r>
            <a:endParaRPr/>
          </a:p>
          <a:p>
            <a:pPr indent="-228600" lvl="0" marL="228600" rtl="0" algn="l">
              <a:lnSpc>
                <a:spcPct val="90000"/>
              </a:lnSpc>
              <a:spcBef>
                <a:spcPts val="1000"/>
              </a:spcBef>
              <a:spcAft>
                <a:spcPts val="0"/>
              </a:spcAft>
              <a:buClr>
                <a:schemeClr val="dk1"/>
              </a:buClr>
              <a:buSzPts val="2800"/>
              <a:buChar char="•"/>
            </a:pPr>
            <a:r>
              <a:rPr lang="en-GB"/>
              <a:t>Install winutils.exe</a:t>
            </a:r>
            <a:endParaRPr/>
          </a:p>
          <a:p>
            <a:pPr indent="-228600" lvl="0" marL="228600" rtl="0" algn="l">
              <a:lnSpc>
                <a:spcPct val="90000"/>
              </a:lnSpc>
              <a:spcBef>
                <a:spcPts val="1000"/>
              </a:spcBef>
              <a:spcAft>
                <a:spcPts val="0"/>
              </a:spcAft>
              <a:buClr>
                <a:schemeClr val="dk1"/>
              </a:buClr>
              <a:buSzPts val="2800"/>
              <a:buChar char="•"/>
            </a:pPr>
            <a:r>
              <a:rPr lang="en-GB"/>
              <a:t>Create virtual environment</a:t>
            </a:r>
            <a:endParaRPr/>
          </a:p>
          <a:p>
            <a:pPr indent="-228600" lvl="0" marL="228600" rtl="0" algn="l">
              <a:lnSpc>
                <a:spcPct val="90000"/>
              </a:lnSpc>
              <a:spcBef>
                <a:spcPts val="1000"/>
              </a:spcBef>
              <a:spcAft>
                <a:spcPts val="0"/>
              </a:spcAft>
              <a:buClr>
                <a:schemeClr val="dk1"/>
              </a:buClr>
              <a:buSzPts val="2800"/>
              <a:buChar char="•"/>
            </a:pPr>
            <a:r>
              <a:rPr lang="en-GB"/>
              <a:t>Instructions: </a:t>
            </a:r>
            <a:r>
              <a:rPr lang="en-GB">
                <a:solidFill>
                  <a:schemeClr val="hlink"/>
                </a:solidFill>
                <a:uFill>
                  <a:noFill/>
                </a:uFill>
                <a:hlinkClick r:id="rId3"/>
              </a:rPr>
              <a:t>https://sparkbyexamples.com/pyspark-tutorial/</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30ccb334bf1_0_3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PySpark Demo</a:t>
            </a:r>
            <a:endParaRPr/>
          </a:p>
        </p:txBody>
      </p:sp>
      <p:sp>
        <p:nvSpPr>
          <p:cNvPr id="489" name="Google Shape;489;g30ccb334bf1_0_36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Uses VS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g30ccb334bf1_0_6"/>
          <p:cNvPicPr preferRelativeResize="0"/>
          <p:nvPr>
            <p:ph idx="2" type="pic"/>
          </p:nvPr>
        </p:nvPicPr>
        <p:blipFill rotWithShape="1">
          <a:blip r:embed="rId3">
            <a:alphaModFix/>
          </a:blip>
          <a:srcRect b="38128" l="1423" r="1762" t="13218"/>
          <a:stretch/>
        </p:blipFill>
        <p:spPr>
          <a:xfrm>
            <a:off x="6454473" y="1343849"/>
            <a:ext cx="3685308" cy="4063504"/>
          </a:xfrm>
          <a:prstGeom prst="rect">
            <a:avLst/>
          </a:prstGeom>
          <a:solidFill>
            <a:schemeClr val="lt1"/>
          </a:solidFill>
          <a:ln>
            <a:noFill/>
          </a:ln>
        </p:spPr>
      </p:pic>
      <p:sp>
        <p:nvSpPr>
          <p:cNvPr id="134" name="Google Shape;134;g30ccb334bf1_0_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35" name="Google Shape;135;g30ccb334bf1_0_6"/>
          <p:cNvSpPr txBox="1"/>
          <p:nvPr>
            <p:ph idx="1" type="body"/>
          </p:nvPr>
        </p:nvSpPr>
        <p:spPr>
          <a:xfrm>
            <a:off x="1243316" y="1343849"/>
            <a:ext cx="4494300" cy="638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lt2"/>
              </a:buClr>
              <a:buSzPts val="4000"/>
              <a:buNone/>
            </a:pPr>
            <a:r>
              <a:rPr lang="en-GB"/>
              <a:t>Phil Austin</a:t>
            </a:r>
            <a:endParaRPr/>
          </a:p>
        </p:txBody>
      </p:sp>
      <p:sp>
        <p:nvSpPr>
          <p:cNvPr id="136" name="Google Shape;136;g30ccb334bf1_0_6"/>
          <p:cNvSpPr txBox="1"/>
          <p:nvPr>
            <p:ph idx="3" type="body"/>
          </p:nvPr>
        </p:nvSpPr>
        <p:spPr>
          <a:xfrm>
            <a:off x="1243315" y="1982652"/>
            <a:ext cx="4494300" cy="428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2"/>
              </a:buClr>
              <a:buSzPts val="2000"/>
              <a:buNone/>
            </a:pPr>
            <a:r>
              <a:rPr lang="en-GB"/>
              <a:t>Senior Consultant</a:t>
            </a:r>
            <a:endParaRPr/>
          </a:p>
        </p:txBody>
      </p:sp>
      <p:pic>
        <p:nvPicPr>
          <p:cNvPr descr="Imagen que contiene Texto&#10;&#10;Descripción generada automáticamente" id="137" name="Google Shape;137;g30ccb334bf1_0_6"/>
          <p:cNvPicPr preferRelativeResize="0"/>
          <p:nvPr/>
        </p:nvPicPr>
        <p:blipFill rotWithShape="1">
          <a:blip r:embed="rId4">
            <a:alphaModFix/>
          </a:blip>
          <a:srcRect b="0" l="0" r="0" t="0"/>
          <a:stretch/>
        </p:blipFill>
        <p:spPr>
          <a:xfrm>
            <a:off x="1243315" y="2710441"/>
            <a:ext cx="4063505" cy="1078074"/>
          </a:xfrm>
          <a:prstGeom prst="rect">
            <a:avLst/>
          </a:prstGeom>
          <a:noFill/>
          <a:ln>
            <a:noFill/>
          </a:ln>
        </p:spPr>
      </p:pic>
      <p:sp>
        <p:nvSpPr>
          <p:cNvPr id="138" name="Google Shape;138;g30ccb334bf1_0_6"/>
          <p:cNvSpPr txBox="1"/>
          <p:nvPr/>
        </p:nvSpPr>
        <p:spPr>
          <a:xfrm>
            <a:off x="1243315" y="4087679"/>
            <a:ext cx="44943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2800"/>
              <a:buFont typeface="Arial"/>
              <a:buNone/>
            </a:pPr>
            <a:r>
              <a:rPr lang="en-GB" sz="2800">
                <a:solidFill>
                  <a:schemeClr val="lt2"/>
                </a:solidFill>
                <a:latin typeface="Arial"/>
                <a:ea typeface="Arial"/>
                <a:cs typeface="Arial"/>
                <a:sym typeface="Arial"/>
              </a:rPr>
              <a:t>Data &amp; AI</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30ccb334bf1_0_37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PySpark Demo</a:t>
            </a:r>
            <a:endParaRPr/>
          </a:p>
        </p:txBody>
      </p:sp>
      <p:sp>
        <p:nvSpPr>
          <p:cNvPr id="496" name="Google Shape;496;g30ccb334bf1_0_37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Uses VS Code</a:t>
            </a:r>
            <a:endParaRPr/>
          </a:p>
          <a:p>
            <a:pPr indent="-228600" lvl="0" marL="228600" rtl="0" algn="l">
              <a:lnSpc>
                <a:spcPct val="90000"/>
              </a:lnSpc>
              <a:spcBef>
                <a:spcPts val="1000"/>
              </a:spcBef>
              <a:spcAft>
                <a:spcPts val="0"/>
              </a:spcAft>
              <a:buClr>
                <a:schemeClr val="dk1"/>
              </a:buClr>
              <a:buSzPts val="2800"/>
              <a:buChar char="•"/>
            </a:pPr>
            <a:r>
              <a:rPr lang="en-GB"/>
              <a:t>Needs Jupyter package installed</a:t>
            </a:r>
            <a:endParaRPr/>
          </a:p>
          <a:p>
            <a:pPr indent="0" lvl="1" marL="457200" rtl="0" algn="l">
              <a:lnSpc>
                <a:spcPct val="90000"/>
              </a:lnSpc>
              <a:spcBef>
                <a:spcPts val="500"/>
              </a:spcBef>
              <a:spcAft>
                <a:spcPts val="0"/>
              </a:spcAft>
              <a:buClr>
                <a:schemeClr val="dk1"/>
              </a:buClr>
              <a:buSzPts val="2400"/>
              <a:buNone/>
            </a:pPr>
            <a:r>
              <a:rPr lang="en-GB">
                <a:latin typeface="Consolas"/>
                <a:ea typeface="Consolas"/>
                <a:cs typeface="Consolas"/>
                <a:sym typeface="Consolas"/>
              </a:rPr>
              <a:t>conda install jupyter</a:t>
            </a:r>
            <a:endParaRPr>
              <a:latin typeface="Consolas"/>
              <a:ea typeface="Consolas"/>
              <a:cs typeface="Consolas"/>
              <a:sym typeface="Consolas"/>
            </a:endParaRPr>
          </a:p>
          <a:p>
            <a:pPr indent="0" lvl="1" marL="457200" rtl="0" algn="l">
              <a:lnSpc>
                <a:spcPct val="90000"/>
              </a:lnSpc>
              <a:spcBef>
                <a:spcPts val="500"/>
              </a:spcBef>
              <a:spcAft>
                <a:spcPts val="0"/>
              </a:spcAft>
              <a:buClr>
                <a:schemeClr val="dk1"/>
              </a:buClr>
              <a:buSzPts val="2400"/>
              <a:buNone/>
            </a:pPr>
            <a:r>
              <a:rPr lang="en-GB">
                <a:latin typeface="Consolas"/>
                <a:ea typeface="Consolas"/>
                <a:cs typeface="Consolas"/>
                <a:sym typeface="Consolas"/>
              </a:rPr>
              <a:t>pip install jupyter</a:t>
            </a:r>
            <a:endParaRPr>
              <a:latin typeface="Consolas"/>
              <a:ea typeface="Consolas"/>
              <a:cs typeface="Consolas"/>
              <a:sym typeface="Consolas"/>
            </a:endParaRPr>
          </a:p>
          <a:p>
            <a:pPr indent="-228600" lvl="0" marL="228600" rtl="0" algn="l">
              <a:lnSpc>
                <a:spcPct val="90000"/>
              </a:lnSpc>
              <a:spcBef>
                <a:spcPts val="1000"/>
              </a:spcBef>
              <a:spcAft>
                <a:spcPts val="0"/>
              </a:spcAft>
              <a:buClr>
                <a:schemeClr val="dk1"/>
              </a:buClr>
              <a:buSzPts val="2800"/>
              <a:buChar char="•"/>
            </a:pPr>
            <a:r>
              <a:rPr lang="en-GB"/>
              <a:t>Jupyter extension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g30ccb334bf1_0_378"/>
          <p:cNvPicPr preferRelativeResize="0"/>
          <p:nvPr/>
        </p:nvPicPr>
        <p:blipFill rotWithShape="1">
          <a:blip r:embed="rId3">
            <a:alphaModFix/>
          </a:blip>
          <a:srcRect b="0" l="0" r="0" t="0"/>
          <a:stretch/>
        </p:blipFill>
        <p:spPr>
          <a:xfrm>
            <a:off x="1207931" y="2120132"/>
            <a:ext cx="4239217" cy="181952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30ccb334bf1_0_697"/>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Quick-start SQL and Python</a:t>
            </a:r>
            <a:endParaRPr/>
          </a:p>
        </p:txBody>
      </p:sp>
      <p:sp>
        <p:nvSpPr>
          <p:cNvPr id="508" name="Google Shape;508;g30ccb334bf1_0_697"/>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GB"/>
              <a:t>Tools</a:t>
            </a:r>
            <a:endParaRPr b="1"/>
          </a:p>
          <a:p>
            <a:pPr indent="-406400" lvl="0" marL="457200" rtl="0" algn="l">
              <a:spcBef>
                <a:spcPts val="1000"/>
              </a:spcBef>
              <a:spcAft>
                <a:spcPts val="0"/>
              </a:spcAft>
              <a:buSzPts val="2800"/>
              <a:buChar char="•"/>
            </a:pPr>
            <a:r>
              <a:rPr lang="en-GB"/>
              <a:t>VS Code</a:t>
            </a:r>
            <a:endParaRPr/>
          </a:p>
          <a:p>
            <a:pPr indent="-406400" lvl="0" marL="457200" rtl="0" algn="l">
              <a:spcBef>
                <a:spcPts val="0"/>
              </a:spcBef>
              <a:spcAft>
                <a:spcPts val="0"/>
              </a:spcAft>
              <a:buSzPts val="2800"/>
              <a:buChar char="•"/>
            </a:pPr>
            <a:r>
              <a:rPr lang="en-GB"/>
              <a:t>Sql Server Management Studio (SSMS)</a:t>
            </a:r>
            <a:endParaRPr/>
          </a:p>
          <a:p>
            <a:pPr indent="0" lvl="0" marL="0" rtl="0" algn="l">
              <a:spcBef>
                <a:spcPts val="1000"/>
              </a:spcBef>
              <a:spcAft>
                <a:spcPts val="0"/>
              </a:spcAft>
              <a:buNone/>
            </a:pPr>
            <a:r>
              <a:rPr b="1" lang="en-GB"/>
              <a:t>Applications</a:t>
            </a:r>
            <a:endParaRPr b="1"/>
          </a:p>
          <a:p>
            <a:pPr indent="-406400" lvl="0" marL="457200" rtl="0" algn="l">
              <a:spcBef>
                <a:spcPts val="1000"/>
              </a:spcBef>
              <a:spcAft>
                <a:spcPts val="0"/>
              </a:spcAft>
              <a:buSzPts val="2800"/>
              <a:buChar char="•"/>
            </a:pPr>
            <a:r>
              <a:rPr lang="en-GB"/>
              <a:t>Python</a:t>
            </a:r>
            <a:endParaRPr/>
          </a:p>
          <a:p>
            <a:pPr indent="-406400" lvl="0" marL="457200" rtl="0" algn="l">
              <a:spcBef>
                <a:spcPts val="0"/>
              </a:spcBef>
              <a:spcAft>
                <a:spcPts val="0"/>
              </a:spcAft>
              <a:buSzPts val="2800"/>
              <a:buChar char="•"/>
            </a:pPr>
            <a:r>
              <a:rPr lang="en-GB"/>
              <a:t>SQL Server Express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30ccb334bf1_0_703"/>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Quick-start SQL and Python</a:t>
            </a:r>
            <a:endParaRPr/>
          </a:p>
        </p:txBody>
      </p:sp>
      <p:sp>
        <p:nvSpPr>
          <p:cNvPr id="515" name="Google Shape;515;g30ccb334bf1_0_703"/>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GB"/>
              <a:t>In SSMS</a:t>
            </a:r>
            <a:endParaRPr b="1"/>
          </a:p>
          <a:p>
            <a:pPr indent="-406400" lvl="0" marL="457200" rtl="0" algn="l">
              <a:spcBef>
                <a:spcPts val="1000"/>
              </a:spcBef>
              <a:spcAft>
                <a:spcPts val="0"/>
              </a:spcAft>
              <a:buSzPts val="2800"/>
              <a:buChar char="•"/>
            </a:pPr>
            <a:r>
              <a:rPr lang="en-GB"/>
              <a:t>Use Microsoft sample Database ‘Adventure Works’</a:t>
            </a:r>
            <a:endParaRPr/>
          </a:p>
          <a:p>
            <a:pPr indent="-406400" lvl="0" marL="457200" rtl="0" algn="l">
              <a:spcBef>
                <a:spcPts val="0"/>
              </a:spcBef>
              <a:spcAft>
                <a:spcPts val="0"/>
              </a:spcAft>
              <a:buSzPts val="2800"/>
              <a:buChar char="•"/>
            </a:pPr>
            <a:r>
              <a:rPr lang="en-GB"/>
              <a:t>Using SQL code to join data tables/create views</a:t>
            </a:r>
            <a:endParaRPr/>
          </a:p>
          <a:p>
            <a:pPr indent="-406400" lvl="0" marL="457200" rtl="0" algn="l">
              <a:spcBef>
                <a:spcPts val="0"/>
              </a:spcBef>
              <a:spcAft>
                <a:spcPts val="0"/>
              </a:spcAft>
              <a:buSzPts val="2800"/>
              <a:buChar char="•"/>
            </a:pPr>
            <a:r>
              <a:rPr lang="en-GB"/>
              <a:t>Using Import/Export Wizard, export a CSV of the views</a:t>
            </a:r>
            <a:endParaRPr/>
          </a:p>
          <a:p>
            <a:pPr indent="0" lvl="0" marL="0" rtl="0" algn="l">
              <a:spcBef>
                <a:spcPts val="1000"/>
              </a:spcBef>
              <a:spcAft>
                <a:spcPts val="0"/>
              </a:spcAft>
              <a:buNone/>
            </a:pPr>
            <a:r>
              <a:rPr b="1" lang="en-GB"/>
              <a:t>In Python via VS Code</a:t>
            </a:r>
            <a:endParaRPr b="1"/>
          </a:p>
          <a:p>
            <a:pPr indent="-406400" lvl="0" marL="457200" rtl="0" algn="l">
              <a:spcBef>
                <a:spcPts val="1000"/>
              </a:spcBef>
              <a:spcAft>
                <a:spcPts val="0"/>
              </a:spcAft>
              <a:buSzPts val="2800"/>
              <a:buChar char="•"/>
            </a:pPr>
            <a:r>
              <a:rPr lang="en-GB"/>
              <a:t>Import CSV</a:t>
            </a:r>
            <a:endParaRPr/>
          </a:p>
          <a:p>
            <a:pPr indent="-406400" lvl="0" marL="457200" rtl="0" algn="l">
              <a:spcBef>
                <a:spcPts val="0"/>
              </a:spcBef>
              <a:spcAft>
                <a:spcPts val="0"/>
              </a:spcAft>
              <a:buSzPts val="2800"/>
              <a:buChar char="•"/>
            </a:pPr>
            <a:r>
              <a:rPr lang="en-GB"/>
              <a:t>Plot a chart using Plotly</a:t>
            </a:r>
            <a:endParaRPr/>
          </a:p>
          <a:p>
            <a:pPr indent="-406400" lvl="0" marL="457200" rtl="0" algn="l">
              <a:spcBef>
                <a:spcPts val="0"/>
              </a:spcBef>
              <a:spcAft>
                <a:spcPts val="0"/>
              </a:spcAft>
              <a:buSzPts val="2800"/>
              <a:buChar char="•"/>
            </a:pPr>
            <a:r>
              <a:rPr lang="en-GB"/>
              <a:t>Load CSV using Pandas, and plot a chart with Plotly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30ccb334bf1_0_38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Follow-up Resources</a:t>
            </a:r>
            <a:endParaRPr/>
          </a:p>
        </p:txBody>
      </p:sp>
      <p:sp>
        <p:nvSpPr>
          <p:cNvPr id="521" name="Google Shape;521;g30ccb334bf1_0_38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1800"/>
              <a:buChar char="•"/>
            </a:pPr>
            <a:r>
              <a:rPr lang="en-GB" sz="1800"/>
              <a:t>Microsoft Learn: </a:t>
            </a:r>
            <a:r>
              <a:rPr lang="en-GB" sz="1800">
                <a:solidFill>
                  <a:schemeClr val="hlink"/>
                </a:solidFill>
                <a:uFill>
                  <a:noFill/>
                </a:uFill>
                <a:hlinkClick r:id="rId3"/>
              </a:rPr>
              <a:t>https://learn.microsoft.com/en-us/training/career-paths/data-engineer</a:t>
            </a:r>
            <a:endParaRPr sz="1800"/>
          </a:p>
          <a:p>
            <a:pPr indent="-228600" lvl="0" marL="228600" rtl="0" algn="l">
              <a:lnSpc>
                <a:spcPct val="90000"/>
              </a:lnSpc>
              <a:spcBef>
                <a:spcPts val="1000"/>
              </a:spcBef>
              <a:spcAft>
                <a:spcPts val="0"/>
              </a:spcAft>
              <a:buClr>
                <a:schemeClr val="dk1"/>
              </a:buClr>
              <a:buSzPts val="1800"/>
              <a:buChar char="•"/>
            </a:pPr>
            <a:r>
              <a:rPr lang="en-GB" sz="1800"/>
              <a:t>PySpark instructions: </a:t>
            </a:r>
            <a:r>
              <a:rPr lang="en-GB" sz="1800">
                <a:solidFill>
                  <a:schemeClr val="hlink"/>
                </a:solidFill>
                <a:uFill>
                  <a:noFill/>
                </a:uFill>
                <a:hlinkClick r:id="rId4"/>
              </a:rPr>
              <a:t>https://sparkbyexamples.com/pyspark-tutorial/</a:t>
            </a:r>
            <a:endParaRPr sz="1800"/>
          </a:p>
          <a:p>
            <a:pPr indent="-228600" lvl="0" marL="228600" rtl="0" algn="l">
              <a:lnSpc>
                <a:spcPct val="90000"/>
              </a:lnSpc>
              <a:spcBef>
                <a:spcPts val="1000"/>
              </a:spcBef>
              <a:spcAft>
                <a:spcPts val="0"/>
              </a:spcAft>
              <a:buClr>
                <a:schemeClr val="dk1"/>
              </a:buClr>
              <a:buSzPts val="1800"/>
              <a:buChar char="•"/>
            </a:pPr>
            <a:r>
              <a:rPr lang="en-GB" sz="1800"/>
              <a:t>Kimball: </a:t>
            </a:r>
            <a:r>
              <a:rPr lang="en-GB" sz="1800">
                <a:solidFill>
                  <a:schemeClr val="hlink"/>
                </a:solidFill>
                <a:uFill>
                  <a:noFill/>
                </a:uFill>
                <a:hlinkClick r:id="rId5"/>
              </a:rPr>
              <a:t>https://www.kimballgroup.com/</a:t>
            </a:r>
            <a:endParaRPr sz="1800"/>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GB" sz="1800"/>
              <a:t>Downloads</a:t>
            </a:r>
            <a:endParaRPr/>
          </a:p>
          <a:p>
            <a:pPr indent="-228600" lvl="0" marL="228600" rtl="0" algn="l">
              <a:lnSpc>
                <a:spcPct val="90000"/>
              </a:lnSpc>
              <a:spcBef>
                <a:spcPts val="1000"/>
              </a:spcBef>
              <a:spcAft>
                <a:spcPts val="0"/>
              </a:spcAft>
              <a:buClr>
                <a:schemeClr val="dk1"/>
              </a:buClr>
              <a:buSzPts val="1800"/>
              <a:buChar char="•"/>
            </a:pPr>
            <a:r>
              <a:rPr lang="en-GB" sz="1800"/>
              <a:t>Azure CLI: </a:t>
            </a:r>
            <a:r>
              <a:rPr lang="en-GB" sz="1800">
                <a:solidFill>
                  <a:schemeClr val="hlink"/>
                </a:solidFill>
                <a:uFill>
                  <a:noFill/>
                </a:uFill>
                <a:hlinkClick r:id="rId6"/>
              </a:rPr>
              <a:t>https://learn.microsoft.com/en-us/cli/azure/install-azure-cli</a:t>
            </a:r>
            <a:endParaRPr sz="1800"/>
          </a:p>
          <a:p>
            <a:pPr indent="-228600" lvl="0" marL="228600" rtl="0" algn="l">
              <a:lnSpc>
                <a:spcPct val="90000"/>
              </a:lnSpc>
              <a:spcBef>
                <a:spcPts val="1000"/>
              </a:spcBef>
              <a:spcAft>
                <a:spcPts val="0"/>
              </a:spcAft>
              <a:buClr>
                <a:schemeClr val="dk1"/>
              </a:buClr>
              <a:buSzPts val="1800"/>
              <a:buChar char="•"/>
            </a:pPr>
            <a:r>
              <a:rPr lang="en-GB" sz="1800"/>
              <a:t>VS Code: </a:t>
            </a:r>
            <a:r>
              <a:rPr lang="en-GB" sz="1800">
                <a:solidFill>
                  <a:schemeClr val="hlink"/>
                </a:solidFill>
                <a:uFill>
                  <a:noFill/>
                </a:uFill>
                <a:hlinkClick r:id="rId7"/>
              </a:rPr>
              <a:t>https://code.visualstudio.com/</a:t>
            </a:r>
            <a:r>
              <a:rPr lang="en-GB" sz="1800"/>
              <a:t> </a:t>
            </a:r>
            <a:endParaRPr/>
          </a:p>
          <a:p>
            <a:pPr indent="-228600" lvl="0" marL="228600" rtl="0" algn="l">
              <a:lnSpc>
                <a:spcPct val="90000"/>
              </a:lnSpc>
              <a:spcBef>
                <a:spcPts val="1000"/>
              </a:spcBef>
              <a:spcAft>
                <a:spcPts val="0"/>
              </a:spcAft>
              <a:buClr>
                <a:schemeClr val="dk1"/>
              </a:buClr>
              <a:buSzPts val="1800"/>
              <a:buChar char="•"/>
            </a:pPr>
            <a:r>
              <a:rPr lang="en-GB" sz="1800"/>
              <a:t>Java: </a:t>
            </a:r>
            <a:r>
              <a:rPr lang="en-GB" sz="1800">
                <a:solidFill>
                  <a:schemeClr val="hlink"/>
                </a:solidFill>
                <a:uFill>
                  <a:noFill/>
                </a:uFill>
                <a:hlinkClick r:id="rId8"/>
              </a:rPr>
              <a:t>https://www.java.com/download/ie_manual.jsp</a:t>
            </a:r>
            <a:r>
              <a:rPr lang="en-GB" sz="1800"/>
              <a:t> </a:t>
            </a:r>
            <a:endParaRPr/>
          </a:p>
          <a:p>
            <a:pPr indent="-228600" lvl="0" marL="228600" rtl="0" algn="l">
              <a:lnSpc>
                <a:spcPct val="90000"/>
              </a:lnSpc>
              <a:spcBef>
                <a:spcPts val="1000"/>
              </a:spcBef>
              <a:spcAft>
                <a:spcPts val="0"/>
              </a:spcAft>
              <a:buClr>
                <a:schemeClr val="dk1"/>
              </a:buClr>
              <a:buSzPts val="1800"/>
              <a:buChar char="•"/>
            </a:pPr>
            <a:r>
              <a:rPr lang="en-GB" sz="1800"/>
              <a:t>Apache Spark: </a:t>
            </a:r>
            <a:r>
              <a:rPr lang="en-GB" sz="1800">
                <a:solidFill>
                  <a:schemeClr val="hlink"/>
                </a:solidFill>
                <a:uFill>
                  <a:noFill/>
                </a:uFill>
                <a:hlinkClick r:id="rId9"/>
              </a:rPr>
              <a:t>https://spark.apache.org/downloads.html</a:t>
            </a:r>
            <a:r>
              <a:rPr lang="en-GB" sz="1800"/>
              <a:t> </a:t>
            </a:r>
            <a:endParaRPr/>
          </a:p>
          <a:p>
            <a:pPr indent="-228600" lvl="0" marL="228600" rtl="0" algn="l">
              <a:lnSpc>
                <a:spcPct val="90000"/>
              </a:lnSpc>
              <a:spcBef>
                <a:spcPts val="1000"/>
              </a:spcBef>
              <a:spcAft>
                <a:spcPts val="0"/>
              </a:spcAft>
              <a:buClr>
                <a:schemeClr val="dk1"/>
              </a:buClr>
              <a:buSzPts val="1800"/>
              <a:buChar char="•"/>
            </a:pPr>
            <a:r>
              <a:rPr lang="en-GB" sz="1800"/>
              <a:t>Winutils: </a:t>
            </a:r>
            <a:r>
              <a:rPr lang="en-GB" sz="1800">
                <a:solidFill>
                  <a:schemeClr val="hlink"/>
                </a:solidFill>
                <a:uFill>
                  <a:noFill/>
                </a:uFill>
                <a:hlinkClick r:id="rId10"/>
              </a:rPr>
              <a:t>https://pypi.org/project/WinUtils/</a:t>
            </a:r>
            <a:r>
              <a:rPr lang="en-GB" sz="1800"/>
              <a:t> </a:t>
            </a:r>
            <a:endParaRPr sz="1800"/>
          </a:p>
          <a:p>
            <a:pPr indent="-114300" lvl="0" marL="22860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30ca2a6fcdd_1_12"/>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References</a:t>
            </a:r>
            <a:endParaRPr/>
          </a:p>
        </p:txBody>
      </p:sp>
      <p:sp>
        <p:nvSpPr>
          <p:cNvPr id="528" name="Google Shape;528;g30ca2a6fcdd_1_12"/>
          <p:cNvSpPr txBox="1"/>
          <p:nvPr>
            <p:ph idx="1" type="body"/>
          </p:nvPr>
        </p:nvSpPr>
        <p:spPr>
          <a:xfrm>
            <a:off x="415600" y="1536625"/>
            <a:ext cx="6260400" cy="4555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GB">
                <a:solidFill>
                  <a:schemeClr val="hlink"/>
                </a:solidFill>
                <a:uFill>
                  <a:noFill/>
                </a:uFill>
                <a:hlinkClick r:id="rId3"/>
              </a:rPr>
              <a:t>https://github.com/phil-a10/Talks</a:t>
            </a:r>
            <a:r>
              <a:rPr lang="en-GB"/>
              <a:t> </a:t>
            </a:r>
            <a:endParaRPr/>
          </a:p>
          <a:p>
            <a:pPr indent="0" lvl="0" marL="0" rtl="0" algn="l">
              <a:spcBef>
                <a:spcPts val="1000"/>
              </a:spcBef>
              <a:spcAft>
                <a:spcPts val="0"/>
              </a:spcAft>
              <a:buNone/>
            </a:pPr>
            <a:r>
              <a:t/>
            </a:r>
            <a:endParaRPr b="1"/>
          </a:p>
          <a:p>
            <a:pPr indent="0" lvl="0" marL="0" rtl="0" algn="l">
              <a:spcBef>
                <a:spcPts val="1000"/>
              </a:spcBef>
              <a:spcAft>
                <a:spcPts val="0"/>
              </a:spcAft>
              <a:buNone/>
            </a:pPr>
            <a:r>
              <a:rPr b="1" lang="en-GB"/>
              <a:t>/Data Engineering Using Free Tools</a:t>
            </a:r>
            <a:endParaRPr b="1"/>
          </a:p>
          <a:p>
            <a:pPr indent="0" lvl="0" marL="0" rtl="0" algn="l">
              <a:spcBef>
                <a:spcPts val="1000"/>
              </a:spcBef>
              <a:spcAft>
                <a:spcPts val="0"/>
              </a:spcAft>
              <a:buNone/>
            </a:pPr>
            <a:r>
              <a:t/>
            </a:r>
            <a:endParaRPr b="1"/>
          </a:p>
          <a:p>
            <a:pPr indent="-406400" lvl="0" marL="457200" rtl="0" algn="l">
              <a:spcBef>
                <a:spcPts val="1000"/>
              </a:spcBef>
              <a:spcAft>
                <a:spcPts val="0"/>
              </a:spcAft>
              <a:buSzPts val="2800"/>
              <a:buChar char="•"/>
            </a:pPr>
            <a:r>
              <a:rPr lang="en-GB"/>
              <a:t>This deck</a:t>
            </a:r>
            <a:endParaRPr/>
          </a:p>
          <a:p>
            <a:pPr indent="-406400" lvl="0" marL="457200" rtl="0" algn="l">
              <a:spcBef>
                <a:spcPts val="0"/>
              </a:spcBef>
              <a:spcAft>
                <a:spcPts val="0"/>
              </a:spcAft>
              <a:buSzPts val="2800"/>
              <a:buChar char="•"/>
            </a:pPr>
            <a:r>
              <a:rPr lang="en-GB"/>
              <a:t>Quick-start instructions</a:t>
            </a:r>
            <a:endParaRPr/>
          </a:p>
          <a:p>
            <a:pPr indent="-406400" lvl="0" marL="457200" rtl="0" algn="l">
              <a:spcBef>
                <a:spcPts val="0"/>
              </a:spcBef>
              <a:spcAft>
                <a:spcPts val="0"/>
              </a:spcAft>
              <a:buSzPts val="2800"/>
              <a:buChar char="•"/>
            </a:pPr>
            <a:r>
              <a:rPr lang="en-GB"/>
              <a:t>Supporting files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529" name="Google Shape;529;g30ca2a6fcdd_1_12"/>
          <p:cNvPicPr preferRelativeResize="0"/>
          <p:nvPr/>
        </p:nvPicPr>
        <p:blipFill>
          <a:blip r:embed="rId4">
            <a:alphaModFix/>
          </a:blip>
          <a:stretch>
            <a:fillRect/>
          </a:stretch>
        </p:blipFill>
        <p:spPr>
          <a:xfrm>
            <a:off x="6828400" y="1509267"/>
            <a:ext cx="4286250" cy="42862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30ccb334bf1_0_388"/>
          <p:cNvSpPr txBox="1"/>
          <p:nvPr>
            <p:ph type="title"/>
          </p:nvPr>
        </p:nvSpPr>
        <p:spPr>
          <a:xfrm>
            <a:off x="838200" y="365125"/>
            <a:ext cx="10439400" cy="5940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8800"/>
              <a:buFont typeface="Play"/>
              <a:buNone/>
            </a:pPr>
            <a:r>
              <a:rPr lang="en-GB" sz="8800"/>
              <a:t>END</a:t>
            </a:r>
            <a:endParaRPr sz="8800"/>
          </a:p>
          <a:p>
            <a:pPr indent="0" lvl="0" marL="0" rtl="0" algn="ctr">
              <a:lnSpc>
                <a:spcPct val="90000"/>
              </a:lnSpc>
              <a:spcBef>
                <a:spcPts val="0"/>
              </a:spcBef>
              <a:spcAft>
                <a:spcPts val="0"/>
              </a:spcAft>
              <a:buClr>
                <a:schemeClr val="dk1"/>
              </a:buClr>
              <a:buSzPts val="8800"/>
              <a:buFont typeface="Play"/>
              <a:buNone/>
            </a:pPr>
            <a:r>
              <a:rPr lang="en-GB" sz="2400"/>
              <a:t>(Slides cut from in-person talk follow…)</a:t>
            </a:r>
            <a:endParaRPr sz="2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30ccb334bf1_0_3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Resource Group</a:t>
            </a:r>
            <a:endParaRPr/>
          </a:p>
        </p:txBody>
      </p:sp>
      <p:pic>
        <p:nvPicPr>
          <p:cNvPr id="540" name="Google Shape;540;g30ccb334bf1_0_392"/>
          <p:cNvPicPr preferRelativeResize="0"/>
          <p:nvPr/>
        </p:nvPicPr>
        <p:blipFill rotWithShape="1">
          <a:blip r:embed="rId3">
            <a:alphaModFix/>
          </a:blip>
          <a:srcRect b="0" l="0" r="0" t="0"/>
          <a:stretch/>
        </p:blipFill>
        <p:spPr>
          <a:xfrm>
            <a:off x="2352152" y="2338235"/>
            <a:ext cx="7487695" cy="218152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30ccb334bf1_0_39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Resource Group</a:t>
            </a:r>
            <a:endParaRPr/>
          </a:p>
        </p:txBody>
      </p:sp>
      <p:pic>
        <p:nvPicPr>
          <p:cNvPr id="546" name="Google Shape;546;g30ccb334bf1_0_397"/>
          <p:cNvPicPr preferRelativeResize="0"/>
          <p:nvPr/>
        </p:nvPicPr>
        <p:blipFill rotWithShape="1">
          <a:blip r:embed="rId3">
            <a:alphaModFix/>
          </a:blip>
          <a:srcRect b="0" l="0" r="0" t="0"/>
          <a:stretch/>
        </p:blipFill>
        <p:spPr>
          <a:xfrm>
            <a:off x="952016" y="2142457"/>
            <a:ext cx="6935168" cy="362000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g30ccb334bf1_0_402"/>
          <p:cNvPicPr preferRelativeResize="0"/>
          <p:nvPr/>
        </p:nvPicPr>
        <p:blipFill rotWithShape="1">
          <a:blip r:embed="rId3">
            <a:alphaModFix/>
          </a:blip>
          <a:srcRect b="0" l="0" r="0" t="0"/>
          <a:stretch/>
        </p:blipFill>
        <p:spPr>
          <a:xfrm>
            <a:off x="3300022" y="2147708"/>
            <a:ext cx="5591956" cy="2562583"/>
          </a:xfrm>
          <a:prstGeom prst="rect">
            <a:avLst/>
          </a:prstGeom>
          <a:noFill/>
          <a:ln>
            <a:noFill/>
          </a:ln>
        </p:spPr>
      </p:pic>
      <p:sp>
        <p:nvSpPr>
          <p:cNvPr id="552" name="Google Shape;552;g30ccb334bf1_0_40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SQL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0ca2a6fcdd_0_99"/>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Dom Winsor</a:t>
            </a:r>
            <a:endParaRPr/>
          </a:p>
        </p:txBody>
      </p:sp>
      <p:sp>
        <p:nvSpPr>
          <p:cNvPr id="145" name="Google Shape;145;g30ca2a6fcdd_0_99"/>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fontScale="92500" lnSpcReduction="10000"/>
          </a:bodyPr>
          <a:lstStyle/>
          <a:p>
            <a:pPr indent="0" lvl="0" marL="0" rtl="0" algn="l">
              <a:spcBef>
                <a:spcPts val="1000"/>
              </a:spcBef>
              <a:spcAft>
                <a:spcPts val="0"/>
              </a:spcAft>
              <a:buNone/>
            </a:pPr>
            <a:r>
              <a:rPr lang="en-GB"/>
              <a:t>Career includes tech design, d</a:t>
            </a:r>
            <a:r>
              <a:rPr lang="en-GB"/>
              <a:t>evelopment, management &amp; support</a:t>
            </a:r>
            <a:r>
              <a:rPr lang="en-GB"/>
              <a:t> roles ranging from Data Engineering to Front-End Web Solutions. Currently a…</a:t>
            </a:r>
            <a:endParaRPr/>
          </a:p>
          <a:p>
            <a:pPr indent="0" lvl="0" marL="0" rtl="0" algn="l">
              <a:spcBef>
                <a:spcPts val="1000"/>
              </a:spcBef>
              <a:spcAft>
                <a:spcPts val="0"/>
              </a:spcAft>
              <a:buNone/>
            </a:pPr>
            <a:r>
              <a:t/>
            </a:r>
            <a:endParaRPr b="1"/>
          </a:p>
          <a:p>
            <a:pPr indent="0" lvl="0" marL="0" rtl="0" algn="l">
              <a:spcBef>
                <a:spcPts val="1000"/>
              </a:spcBef>
              <a:spcAft>
                <a:spcPts val="0"/>
              </a:spcAft>
              <a:buNone/>
            </a:pPr>
            <a:r>
              <a:rPr b="1" lang="en-GB"/>
              <a:t>Product Manager</a:t>
            </a:r>
            <a:endParaRPr b="1"/>
          </a:p>
          <a:p>
            <a:pPr indent="0" lvl="0" marL="0" rtl="0" algn="l">
              <a:spcBef>
                <a:spcPts val="1000"/>
              </a:spcBef>
              <a:spcAft>
                <a:spcPts val="0"/>
              </a:spcAft>
              <a:buNone/>
            </a:pPr>
            <a:r>
              <a:rPr lang="en-GB"/>
              <a:t>Working for the </a:t>
            </a:r>
            <a:r>
              <a:rPr lang="en-GB"/>
              <a:t>UK Civil Service, on </a:t>
            </a:r>
            <a:r>
              <a:rPr lang="en-GB"/>
              <a:t>Data Integration Platforms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30ccb334bf1_0_40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SQL database</a:t>
            </a:r>
            <a:endParaRPr/>
          </a:p>
        </p:txBody>
      </p:sp>
      <p:pic>
        <p:nvPicPr>
          <p:cNvPr id="559" name="Google Shape;559;g30ccb334bf1_0_407"/>
          <p:cNvPicPr preferRelativeResize="0"/>
          <p:nvPr/>
        </p:nvPicPr>
        <p:blipFill rotWithShape="1">
          <a:blip r:embed="rId3">
            <a:alphaModFix/>
          </a:blip>
          <a:srcRect b="0" l="0" r="0" t="46518"/>
          <a:stretch/>
        </p:blipFill>
        <p:spPr>
          <a:xfrm>
            <a:off x="6538919" y="1821836"/>
            <a:ext cx="5957086" cy="4044586"/>
          </a:xfrm>
          <a:prstGeom prst="rect">
            <a:avLst/>
          </a:prstGeom>
          <a:noFill/>
          <a:ln>
            <a:noFill/>
          </a:ln>
        </p:spPr>
      </p:pic>
      <p:pic>
        <p:nvPicPr>
          <p:cNvPr id="560" name="Google Shape;560;g30ccb334bf1_0_407"/>
          <p:cNvPicPr preferRelativeResize="0"/>
          <p:nvPr/>
        </p:nvPicPr>
        <p:blipFill rotWithShape="1">
          <a:blip r:embed="rId3">
            <a:alphaModFix/>
          </a:blip>
          <a:srcRect b="53822" l="-400" r="399" t="-636"/>
          <a:stretch/>
        </p:blipFill>
        <p:spPr>
          <a:xfrm>
            <a:off x="228869" y="1918691"/>
            <a:ext cx="6048465" cy="359453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30ccb334bf1_0_4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SQL database</a:t>
            </a:r>
            <a:endParaRPr/>
          </a:p>
        </p:txBody>
      </p:sp>
      <p:pic>
        <p:nvPicPr>
          <p:cNvPr id="567" name="Google Shape;567;g30ccb334bf1_0_414"/>
          <p:cNvPicPr preferRelativeResize="0"/>
          <p:nvPr/>
        </p:nvPicPr>
        <p:blipFill rotWithShape="1">
          <a:blip r:embed="rId3">
            <a:alphaModFix/>
          </a:blip>
          <a:srcRect b="0" l="0" r="0" t="46369"/>
          <a:stretch/>
        </p:blipFill>
        <p:spPr>
          <a:xfrm>
            <a:off x="6869314" y="1690688"/>
            <a:ext cx="5859347" cy="3677947"/>
          </a:xfrm>
          <a:prstGeom prst="rect">
            <a:avLst/>
          </a:prstGeom>
          <a:noFill/>
          <a:ln>
            <a:noFill/>
          </a:ln>
        </p:spPr>
      </p:pic>
      <p:pic>
        <p:nvPicPr>
          <p:cNvPr id="568" name="Google Shape;568;g30ccb334bf1_0_414"/>
          <p:cNvPicPr preferRelativeResize="0"/>
          <p:nvPr/>
        </p:nvPicPr>
        <p:blipFill rotWithShape="1">
          <a:blip r:embed="rId3">
            <a:alphaModFix/>
          </a:blip>
          <a:srcRect b="52512" l="0" r="0" t="0"/>
          <a:stretch/>
        </p:blipFill>
        <p:spPr>
          <a:xfrm>
            <a:off x="320906" y="2222500"/>
            <a:ext cx="5859347" cy="325675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30ccb334bf1_0_4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SQL database</a:t>
            </a:r>
            <a:endParaRPr/>
          </a:p>
        </p:txBody>
      </p:sp>
      <p:sp>
        <p:nvSpPr>
          <p:cNvPr id="574" name="Google Shape;574;g30ccb334bf1_0_421"/>
          <p:cNvSpPr txBox="1"/>
          <p:nvPr>
            <p:ph idx="1" type="body"/>
          </p:nvPr>
        </p:nvSpPr>
        <p:spPr>
          <a:xfrm>
            <a:off x="838199" y="1461190"/>
            <a:ext cx="10515600" cy="1209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Add sample data</a:t>
            </a:r>
            <a:endParaRPr/>
          </a:p>
        </p:txBody>
      </p:sp>
      <p:pic>
        <p:nvPicPr>
          <p:cNvPr id="575" name="Google Shape;575;g30ccb334bf1_0_421"/>
          <p:cNvPicPr preferRelativeResize="0"/>
          <p:nvPr/>
        </p:nvPicPr>
        <p:blipFill rotWithShape="1">
          <a:blip r:embed="rId3">
            <a:alphaModFix/>
          </a:blip>
          <a:srcRect b="0" l="0" r="0" t="0"/>
          <a:stretch/>
        </p:blipFill>
        <p:spPr>
          <a:xfrm>
            <a:off x="1604335" y="2206580"/>
            <a:ext cx="8983329" cy="459169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30ccb334bf1_0_427"/>
          <p:cNvSpPr txBox="1"/>
          <p:nvPr>
            <p:ph type="title"/>
          </p:nvPr>
        </p:nvSpPr>
        <p:spPr>
          <a:xfrm>
            <a:off x="838200" y="365125"/>
            <a:ext cx="9616200" cy="89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Network setting</a:t>
            </a:r>
            <a:endParaRPr/>
          </a:p>
        </p:txBody>
      </p:sp>
      <p:pic>
        <p:nvPicPr>
          <p:cNvPr id="581" name="Google Shape;581;g30ccb334bf1_0_427"/>
          <p:cNvPicPr preferRelativeResize="0"/>
          <p:nvPr/>
        </p:nvPicPr>
        <p:blipFill rotWithShape="1">
          <a:blip r:embed="rId3">
            <a:alphaModFix/>
          </a:blip>
          <a:srcRect b="0" l="0" r="0" t="0"/>
          <a:stretch/>
        </p:blipFill>
        <p:spPr>
          <a:xfrm>
            <a:off x="838200" y="1412082"/>
            <a:ext cx="9405940" cy="521822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30ccb334bf1_0_4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Resource Group</a:t>
            </a:r>
            <a:endParaRPr/>
          </a:p>
        </p:txBody>
      </p:sp>
      <p:pic>
        <p:nvPicPr>
          <p:cNvPr id="587" name="Google Shape;587;g30ccb334bf1_0_432"/>
          <p:cNvPicPr preferRelativeResize="0"/>
          <p:nvPr/>
        </p:nvPicPr>
        <p:blipFill rotWithShape="1">
          <a:blip r:embed="rId3">
            <a:alphaModFix/>
          </a:blip>
          <a:srcRect b="0" l="0" r="0" t="0"/>
          <a:stretch/>
        </p:blipFill>
        <p:spPr>
          <a:xfrm>
            <a:off x="1030619" y="1448555"/>
            <a:ext cx="7603171" cy="387297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g30ccb334bf1_0_4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br>
              <a:rPr lang="en-GB"/>
            </a:br>
            <a:r>
              <a:rPr lang="en-GB"/>
              <a:t>Azure CLI Demo</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30ccb334bf1_0_4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storage account</a:t>
            </a:r>
            <a:endParaRPr/>
          </a:p>
        </p:txBody>
      </p:sp>
      <p:sp>
        <p:nvSpPr>
          <p:cNvPr id="598" name="Google Shape;598;g30ccb334bf1_0_4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Create in same region as RG</a:t>
            </a:r>
            <a:endParaRPr/>
          </a:p>
          <a:p>
            <a:pPr indent="-228600" lvl="0" marL="228600" rtl="0" algn="l">
              <a:lnSpc>
                <a:spcPct val="90000"/>
              </a:lnSpc>
              <a:spcBef>
                <a:spcPts val="1000"/>
              </a:spcBef>
              <a:spcAft>
                <a:spcPts val="0"/>
              </a:spcAft>
              <a:buClr>
                <a:schemeClr val="dk1"/>
              </a:buClr>
              <a:buSzPts val="2800"/>
              <a:buChar char="•"/>
            </a:pPr>
            <a:r>
              <a:rPr lang="en-GB"/>
              <a:t>Primary service is ADLS Gen 2</a:t>
            </a:r>
            <a:endParaRPr/>
          </a:p>
          <a:p>
            <a:pPr indent="-228600" lvl="0" marL="228600" rtl="0" algn="l">
              <a:lnSpc>
                <a:spcPct val="90000"/>
              </a:lnSpc>
              <a:spcBef>
                <a:spcPts val="1000"/>
              </a:spcBef>
              <a:spcAft>
                <a:spcPts val="0"/>
              </a:spcAft>
              <a:buClr>
                <a:schemeClr val="dk1"/>
              </a:buClr>
              <a:buSzPts val="2800"/>
              <a:buChar char="•"/>
            </a:pPr>
            <a:r>
              <a:rPr lang="en-GB"/>
              <a:t>Primary workload Big Data Analytics</a:t>
            </a:r>
            <a:endParaRPr/>
          </a:p>
          <a:p>
            <a:pPr indent="-228600" lvl="0" marL="228600" rtl="0" algn="l">
              <a:lnSpc>
                <a:spcPct val="90000"/>
              </a:lnSpc>
              <a:spcBef>
                <a:spcPts val="1000"/>
              </a:spcBef>
              <a:spcAft>
                <a:spcPts val="0"/>
              </a:spcAft>
              <a:buClr>
                <a:schemeClr val="dk1"/>
              </a:buClr>
              <a:buSzPts val="2800"/>
              <a:buChar char="•"/>
            </a:pPr>
            <a:r>
              <a:rPr lang="en-GB"/>
              <a:t>Performance: Standard</a:t>
            </a:r>
            <a:endParaRPr/>
          </a:p>
          <a:p>
            <a:pPr indent="-228600" lvl="0" marL="228600" rtl="0" algn="l">
              <a:lnSpc>
                <a:spcPct val="90000"/>
              </a:lnSpc>
              <a:spcBef>
                <a:spcPts val="1000"/>
              </a:spcBef>
              <a:spcAft>
                <a:spcPts val="0"/>
              </a:spcAft>
              <a:buClr>
                <a:schemeClr val="dk1"/>
              </a:buClr>
              <a:buSzPts val="2800"/>
              <a:buChar char="•"/>
            </a:pPr>
            <a:r>
              <a:rPr lang="en-GB"/>
              <a:t>Redundancy: LRS</a:t>
            </a:r>
            <a:endParaRPr/>
          </a:p>
          <a:p>
            <a:pPr indent="-228600" lvl="0" marL="228600" rtl="0" algn="l">
              <a:lnSpc>
                <a:spcPct val="90000"/>
              </a:lnSpc>
              <a:spcBef>
                <a:spcPts val="1000"/>
              </a:spcBef>
              <a:spcAft>
                <a:spcPts val="0"/>
              </a:spcAft>
              <a:buClr>
                <a:schemeClr val="dk1"/>
              </a:buClr>
              <a:buSzPts val="2800"/>
              <a:buChar char="•"/>
            </a:pPr>
            <a:r>
              <a:rPr lang="en-GB"/>
              <a:t>Add container &gt; RAW directory</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g30ccb334bf1_0_446"/>
          <p:cNvPicPr preferRelativeResize="0"/>
          <p:nvPr/>
        </p:nvPicPr>
        <p:blipFill rotWithShape="1">
          <a:blip r:embed="rId3">
            <a:alphaModFix/>
          </a:blip>
          <a:srcRect b="0" l="0" r="0" t="0"/>
          <a:stretch/>
        </p:blipFill>
        <p:spPr>
          <a:xfrm>
            <a:off x="804124" y="2390630"/>
            <a:ext cx="10583753" cy="2076740"/>
          </a:xfrm>
          <a:prstGeom prst="rect">
            <a:avLst/>
          </a:prstGeom>
          <a:noFill/>
          <a:ln>
            <a:noFill/>
          </a:ln>
        </p:spPr>
      </p:pic>
      <p:sp>
        <p:nvSpPr>
          <p:cNvPr id="604" name="Google Shape;604;g30ccb334bf1_0_446"/>
          <p:cNvSpPr txBox="1"/>
          <p:nvPr/>
        </p:nvSpPr>
        <p:spPr>
          <a:xfrm>
            <a:off x="804124" y="8223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Play"/>
              <a:buNone/>
            </a:pPr>
            <a:r>
              <a:rPr lang="en-GB" sz="4400">
                <a:solidFill>
                  <a:schemeClr val="dk1"/>
                </a:solidFill>
                <a:latin typeface="Play"/>
                <a:ea typeface="Play"/>
                <a:cs typeface="Play"/>
                <a:sym typeface="Play"/>
              </a:rPr>
              <a:t>Create storage account</a:t>
            </a:r>
            <a:endParaRPr/>
          </a:p>
        </p:txBody>
      </p:sp>
      <p:pic>
        <p:nvPicPr>
          <p:cNvPr id="605" name="Google Shape;605;g30ccb334bf1_0_446"/>
          <p:cNvPicPr preferRelativeResize="0"/>
          <p:nvPr/>
        </p:nvPicPr>
        <p:blipFill rotWithShape="1">
          <a:blip r:embed="rId4">
            <a:alphaModFix/>
          </a:blip>
          <a:srcRect b="0" l="0" r="0" t="0"/>
          <a:stretch/>
        </p:blipFill>
        <p:spPr>
          <a:xfrm>
            <a:off x="804124" y="4171874"/>
            <a:ext cx="8202170" cy="10764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30ccb334bf1_0_4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id="611" name="Google Shape;611;g30ccb334bf1_0_452"/>
          <p:cNvPicPr preferRelativeResize="0"/>
          <p:nvPr/>
        </p:nvPicPr>
        <p:blipFill rotWithShape="1">
          <a:blip r:embed="rId3">
            <a:alphaModFix/>
          </a:blip>
          <a:srcRect b="0" l="0" r="0" t="0"/>
          <a:stretch/>
        </p:blipFill>
        <p:spPr>
          <a:xfrm>
            <a:off x="838200" y="1961321"/>
            <a:ext cx="6801390" cy="270243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30ccb334bf1_0_4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id="618" name="Google Shape;618;g30ccb334bf1_0_457"/>
          <p:cNvPicPr preferRelativeResize="0"/>
          <p:nvPr/>
        </p:nvPicPr>
        <p:blipFill rotWithShape="1">
          <a:blip r:embed="rId3">
            <a:alphaModFix/>
          </a:blip>
          <a:srcRect b="0" l="0" r="0" t="0"/>
          <a:stretch/>
        </p:blipFill>
        <p:spPr>
          <a:xfrm>
            <a:off x="838200" y="2042237"/>
            <a:ext cx="2959251" cy="31878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03d0b7e714_1_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Scope</a:t>
            </a:r>
            <a:endParaRPr/>
          </a:p>
        </p:txBody>
      </p:sp>
      <p:sp>
        <p:nvSpPr>
          <p:cNvPr id="152" name="Google Shape;152;g303d0b7e714_1_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b="1" lang="en-GB"/>
              <a:t>Supporting tools</a:t>
            </a:r>
            <a:endParaRPr b="1"/>
          </a:p>
          <a:p>
            <a:pPr indent="-366395" lvl="0" marL="457200" rtl="0" algn="l">
              <a:spcBef>
                <a:spcPts val="1000"/>
              </a:spcBef>
              <a:spcAft>
                <a:spcPts val="0"/>
              </a:spcAft>
              <a:buSzPct val="100000"/>
              <a:buChar char="•"/>
            </a:pPr>
            <a:r>
              <a:rPr lang="en-GB"/>
              <a:t>Code editing</a:t>
            </a:r>
            <a:endParaRPr/>
          </a:p>
          <a:p>
            <a:pPr indent="-366395" lvl="0" marL="457200" rtl="0" algn="l">
              <a:spcBef>
                <a:spcPts val="0"/>
              </a:spcBef>
              <a:spcAft>
                <a:spcPts val="0"/>
              </a:spcAft>
              <a:buSzPct val="100000"/>
              <a:buChar char="•"/>
            </a:pPr>
            <a:r>
              <a:rPr lang="en-GB"/>
              <a:t>Database Access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GB"/>
              <a:t>Cloud overview</a:t>
            </a:r>
            <a:endParaRPr b="1"/>
          </a:p>
          <a:p>
            <a:pPr indent="-366395" lvl="0" marL="457200" rtl="0" algn="l">
              <a:spcBef>
                <a:spcPts val="1000"/>
              </a:spcBef>
              <a:spcAft>
                <a:spcPts val="0"/>
              </a:spcAft>
              <a:buSzPct val="100000"/>
              <a:buChar char="•"/>
            </a:pPr>
            <a:r>
              <a:rPr lang="en-GB"/>
              <a:t>Environment setup pointers</a:t>
            </a:r>
            <a:endParaRPr/>
          </a:p>
          <a:p>
            <a:pPr indent="-366395" lvl="0" marL="457200" rtl="0" algn="l">
              <a:spcBef>
                <a:spcPts val="0"/>
              </a:spcBef>
              <a:spcAft>
                <a:spcPts val="0"/>
              </a:spcAft>
              <a:buSzPct val="100000"/>
              <a:buChar char="•"/>
            </a:pPr>
            <a:r>
              <a:rPr lang="en-GB"/>
              <a:t>Working with some data (</a:t>
            </a:r>
            <a:r>
              <a:rPr lang="en-GB"/>
              <a:t>acquire</a:t>
            </a:r>
            <a:r>
              <a:rPr lang="en-GB"/>
              <a:t>, manipulate, present)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GB"/>
              <a:t>Offline</a:t>
            </a:r>
            <a:endParaRPr b="1"/>
          </a:p>
          <a:p>
            <a:pPr indent="-366395" lvl="0" marL="457200" rtl="0" algn="l">
              <a:spcBef>
                <a:spcPts val="1000"/>
              </a:spcBef>
              <a:spcAft>
                <a:spcPts val="0"/>
              </a:spcAft>
              <a:buSzPct val="100000"/>
              <a:buChar char="•"/>
            </a:pPr>
            <a:r>
              <a:rPr lang="en-GB"/>
              <a:t>Running a local database &amp; Python/PySpark environment</a:t>
            </a:r>
            <a:endParaRPr/>
          </a:p>
          <a:p>
            <a:pPr indent="-366395" lvl="0" marL="457200" rtl="0" algn="l">
              <a:spcBef>
                <a:spcPts val="0"/>
              </a:spcBef>
              <a:spcAft>
                <a:spcPts val="0"/>
              </a:spcAft>
              <a:buSzPct val="100000"/>
              <a:buChar char="•"/>
            </a:pPr>
            <a:r>
              <a:rPr lang="en-GB"/>
              <a:t>Working with some data</a:t>
            </a:r>
            <a:r>
              <a:rPr lang="en-GB"/>
              <a:t> (acquire, manipulate, present)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30ccb334bf1_0_4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Azure Data Factory</a:t>
            </a:r>
            <a:endParaRPr/>
          </a:p>
        </p:txBody>
      </p:sp>
      <p:sp>
        <p:nvSpPr>
          <p:cNvPr id="624" name="Google Shape;624;g30ccb334bf1_0_46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Create in same region as RG</a:t>
            </a:r>
            <a:endParaRPr/>
          </a:p>
        </p:txBody>
      </p:sp>
      <p:pic>
        <p:nvPicPr>
          <p:cNvPr id="625" name="Google Shape;625;g30ccb334bf1_0_463"/>
          <p:cNvPicPr preferRelativeResize="0"/>
          <p:nvPr/>
        </p:nvPicPr>
        <p:blipFill rotWithShape="1">
          <a:blip r:embed="rId3">
            <a:alphaModFix/>
          </a:blip>
          <a:srcRect b="0" l="0" r="0" t="0"/>
          <a:stretch/>
        </p:blipFill>
        <p:spPr>
          <a:xfrm>
            <a:off x="1780573" y="3105105"/>
            <a:ext cx="8630855" cy="64779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30ccb334bf1_0_46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id="631" name="Google Shape;631;g30ccb334bf1_0_469"/>
          <p:cNvPicPr preferRelativeResize="0"/>
          <p:nvPr/>
        </p:nvPicPr>
        <p:blipFill rotWithShape="1">
          <a:blip r:embed="rId3">
            <a:alphaModFix/>
          </a:blip>
          <a:srcRect b="0" l="0" r="0" t="0"/>
          <a:stretch/>
        </p:blipFill>
        <p:spPr>
          <a:xfrm>
            <a:off x="838200" y="1861257"/>
            <a:ext cx="7687645" cy="313548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30ccb334bf1_0_4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id="637" name="Google Shape;637;g30ccb334bf1_0_474"/>
          <p:cNvPicPr preferRelativeResize="0"/>
          <p:nvPr/>
        </p:nvPicPr>
        <p:blipFill rotWithShape="1">
          <a:blip r:embed="rId3">
            <a:alphaModFix/>
          </a:blip>
          <a:srcRect b="0" l="0" r="0" t="0"/>
          <a:stretch/>
        </p:blipFill>
        <p:spPr>
          <a:xfrm>
            <a:off x="2197359" y="1549342"/>
            <a:ext cx="7550539" cy="2235315"/>
          </a:xfrm>
          <a:prstGeom prst="rect">
            <a:avLst/>
          </a:prstGeom>
          <a:noFill/>
          <a:ln>
            <a:noFill/>
          </a:ln>
        </p:spPr>
      </p:pic>
      <p:pic>
        <p:nvPicPr>
          <p:cNvPr id="638" name="Google Shape;638;g30ccb334bf1_0_474"/>
          <p:cNvPicPr preferRelativeResize="0"/>
          <p:nvPr/>
        </p:nvPicPr>
        <p:blipFill rotWithShape="1">
          <a:blip r:embed="rId4">
            <a:alphaModFix/>
          </a:blip>
          <a:srcRect b="0" l="0" r="0" t="0"/>
          <a:stretch/>
        </p:blipFill>
        <p:spPr>
          <a:xfrm>
            <a:off x="2197359" y="4302102"/>
            <a:ext cx="2921150" cy="895396"/>
          </a:xfrm>
          <a:prstGeom prst="rect">
            <a:avLst/>
          </a:prstGeom>
          <a:noFill/>
          <a:ln>
            <a:noFill/>
          </a:ln>
        </p:spPr>
      </p:pic>
      <p:pic>
        <p:nvPicPr>
          <p:cNvPr id="639" name="Google Shape;639;g30ccb334bf1_0_474"/>
          <p:cNvPicPr preferRelativeResize="0"/>
          <p:nvPr/>
        </p:nvPicPr>
        <p:blipFill rotWithShape="1">
          <a:blip r:embed="rId5">
            <a:alphaModFix/>
          </a:blip>
          <a:srcRect b="0" l="0" r="0" t="0"/>
          <a:stretch/>
        </p:blipFill>
        <p:spPr>
          <a:xfrm>
            <a:off x="2197359" y="5714943"/>
            <a:ext cx="2254366" cy="806491"/>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g30ccb334bf1_0_4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Data &amp; Databases</a:t>
            </a:r>
            <a:endParaRPr/>
          </a:p>
        </p:txBody>
      </p:sp>
      <p:sp>
        <p:nvSpPr>
          <p:cNvPr id="645" name="Google Shape;645;g30ccb334bf1_0_48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Concepts to Learn: Data types, databases (SQL and NoSQL), data structures.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Tools/Resources:</a:t>
            </a:r>
            <a:endParaRPr/>
          </a:p>
          <a:p>
            <a:pPr indent="-228600" lvl="0" marL="228600" rtl="0" algn="l">
              <a:lnSpc>
                <a:spcPct val="90000"/>
              </a:lnSpc>
              <a:spcBef>
                <a:spcPts val="1000"/>
              </a:spcBef>
              <a:spcAft>
                <a:spcPts val="0"/>
              </a:spcAft>
              <a:buClr>
                <a:schemeClr val="dk1"/>
              </a:buClr>
              <a:buSzPts val="2800"/>
              <a:buChar char="•"/>
            </a:pPr>
            <a:r>
              <a:rPr lang="en-GB"/>
              <a:t>Azure SQL Database - free tier available</a:t>
            </a:r>
            <a:endParaRPr/>
          </a:p>
          <a:p>
            <a:pPr indent="-228600" lvl="0" marL="228600" rtl="0" algn="l">
              <a:lnSpc>
                <a:spcPct val="90000"/>
              </a:lnSpc>
              <a:spcBef>
                <a:spcPts val="1000"/>
              </a:spcBef>
              <a:spcAft>
                <a:spcPts val="0"/>
              </a:spcAft>
              <a:buClr>
                <a:schemeClr val="dk1"/>
              </a:buClr>
              <a:buSzPts val="2800"/>
              <a:buChar char="•"/>
            </a:pPr>
            <a:r>
              <a:rPr lang="en-GB"/>
              <a:t>Cosmos DB: Explore NoSQL databases with a limited free tier on Azure.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g30ccb334bf1_0_4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id="651" name="Google Shape;651;g30ccb334bf1_0_486"/>
          <p:cNvPicPr preferRelativeResize="0"/>
          <p:nvPr/>
        </p:nvPicPr>
        <p:blipFill rotWithShape="1">
          <a:blip r:embed="rId3">
            <a:alphaModFix/>
          </a:blip>
          <a:srcRect b="0" l="0" r="0" t="0"/>
          <a:stretch/>
        </p:blipFill>
        <p:spPr>
          <a:xfrm>
            <a:off x="838200" y="1906776"/>
            <a:ext cx="9935962" cy="4210638"/>
          </a:xfrm>
          <a:prstGeom prst="rect">
            <a:avLst/>
          </a:prstGeom>
          <a:noFill/>
          <a:ln>
            <a:noFill/>
          </a:ln>
        </p:spPr>
      </p:pic>
      <p:sp>
        <p:nvSpPr>
          <p:cNvPr id="652" name="Google Shape;652;g30ccb334bf1_0_486"/>
          <p:cNvSpPr/>
          <p:nvPr/>
        </p:nvSpPr>
        <p:spPr>
          <a:xfrm>
            <a:off x="838200" y="3790950"/>
            <a:ext cx="6851700" cy="11112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30ccb334bf1_0_4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SQL Express!</a:t>
            </a:r>
            <a:endParaRPr/>
          </a:p>
        </p:txBody>
      </p:sp>
      <p:pic>
        <p:nvPicPr>
          <p:cNvPr id="658" name="Google Shape;658;g30ccb334bf1_0_492"/>
          <p:cNvPicPr preferRelativeResize="0"/>
          <p:nvPr/>
        </p:nvPicPr>
        <p:blipFill rotWithShape="1">
          <a:blip r:embed="rId3">
            <a:alphaModFix/>
          </a:blip>
          <a:srcRect b="0" l="0" r="0" t="0"/>
          <a:stretch/>
        </p:blipFill>
        <p:spPr>
          <a:xfrm>
            <a:off x="838200" y="2620727"/>
            <a:ext cx="7525138" cy="2076557"/>
          </a:xfrm>
          <a:prstGeom prst="rect">
            <a:avLst/>
          </a:prstGeom>
          <a:noFill/>
          <a:ln>
            <a:noFill/>
          </a:ln>
        </p:spPr>
      </p:pic>
      <p:sp>
        <p:nvSpPr>
          <p:cNvPr id="659" name="Google Shape;659;g30ccb334bf1_0_492"/>
          <p:cNvSpPr txBox="1"/>
          <p:nvPr/>
        </p:nvSpPr>
        <p:spPr>
          <a:xfrm>
            <a:off x="838200" y="1791385"/>
            <a:ext cx="929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https://www.microsoft.com/en-us/download/details.aspx?id=104781&amp;lc=1033</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g30ccb334bf1_0_49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id="665" name="Google Shape;665;g30ccb334bf1_0_498"/>
          <p:cNvPicPr preferRelativeResize="0"/>
          <p:nvPr/>
        </p:nvPicPr>
        <p:blipFill rotWithShape="1">
          <a:blip r:embed="rId3">
            <a:alphaModFix/>
          </a:blip>
          <a:srcRect b="0" l="0" r="0" t="0"/>
          <a:stretch/>
        </p:blipFill>
        <p:spPr>
          <a:xfrm>
            <a:off x="3685605" y="1366482"/>
            <a:ext cx="4559533" cy="501040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30ccb334bf1_0_5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671" name="Google Shape;671;g30ccb334bf1_0_50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Download JDBC driver: https://repo1.maven.org/maven2/com/microsoft/azure/spark-mssql-connector_2.12/1.2.0/spark-mssql-connector_2.12-1.2.0.jar</a:t>
            </a:r>
            <a:endParaRPr/>
          </a:p>
          <a:p>
            <a:pPr indent="-228600" lvl="0" marL="228600" rtl="0" algn="l">
              <a:lnSpc>
                <a:spcPct val="90000"/>
              </a:lnSpc>
              <a:spcBef>
                <a:spcPts val="1000"/>
              </a:spcBef>
              <a:spcAft>
                <a:spcPts val="0"/>
              </a:spcAft>
              <a:buClr>
                <a:schemeClr val="dk1"/>
              </a:buClr>
              <a:buSzPts val="2800"/>
              <a:buChar char="•"/>
            </a:pPr>
            <a:r>
              <a:rPr lang="en-GB"/>
              <a:t>Copy jar file to anaconda jars folder</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30ccb334bf1_0_50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Python pre-reqs</a:t>
            </a:r>
            <a:endParaRPr/>
          </a:p>
        </p:txBody>
      </p:sp>
      <p:pic>
        <p:nvPicPr>
          <p:cNvPr id="677" name="Google Shape;677;g30ccb334bf1_0_508"/>
          <p:cNvPicPr preferRelativeResize="0"/>
          <p:nvPr/>
        </p:nvPicPr>
        <p:blipFill rotWithShape="1">
          <a:blip r:embed="rId3">
            <a:alphaModFix/>
          </a:blip>
          <a:srcRect b="0" l="0" r="0" t="0"/>
          <a:stretch/>
        </p:blipFill>
        <p:spPr>
          <a:xfrm>
            <a:off x="838200" y="1431753"/>
            <a:ext cx="9392961" cy="2457793"/>
          </a:xfrm>
          <a:prstGeom prst="rect">
            <a:avLst/>
          </a:prstGeom>
          <a:noFill/>
          <a:ln>
            <a:noFill/>
          </a:ln>
        </p:spPr>
      </p:pic>
      <p:pic>
        <p:nvPicPr>
          <p:cNvPr id="678" name="Google Shape;678;g30ccb334bf1_0_508"/>
          <p:cNvPicPr preferRelativeResize="0"/>
          <p:nvPr/>
        </p:nvPicPr>
        <p:blipFill rotWithShape="1">
          <a:blip r:embed="rId4">
            <a:alphaModFix/>
          </a:blip>
          <a:srcRect b="0" l="0" r="0" t="0"/>
          <a:stretch/>
        </p:blipFill>
        <p:spPr>
          <a:xfrm>
            <a:off x="838200" y="4217883"/>
            <a:ext cx="4934639" cy="147658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30ccb334bf1_0_5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id="684" name="Google Shape;684;g30ccb334bf1_0_514"/>
          <p:cNvPicPr preferRelativeResize="0"/>
          <p:nvPr/>
        </p:nvPicPr>
        <p:blipFill rotWithShape="1">
          <a:blip r:embed="rId3">
            <a:alphaModFix/>
          </a:blip>
          <a:srcRect b="0" l="0" r="0" t="0"/>
          <a:stretch/>
        </p:blipFill>
        <p:spPr>
          <a:xfrm>
            <a:off x="838200" y="1242558"/>
            <a:ext cx="4959606" cy="1517728"/>
          </a:xfrm>
          <a:prstGeom prst="rect">
            <a:avLst/>
          </a:prstGeom>
          <a:noFill/>
          <a:ln>
            <a:noFill/>
          </a:ln>
        </p:spPr>
      </p:pic>
      <p:pic>
        <p:nvPicPr>
          <p:cNvPr id="685" name="Google Shape;685;g30ccb334bf1_0_514"/>
          <p:cNvPicPr preferRelativeResize="0"/>
          <p:nvPr/>
        </p:nvPicPr>
        <p:blipFill rotWithShape="1">
          <a:blip r:embed="rId4">
            <a:alphaModFix/>
          </a:blip>
          <a:srcRect b="0" l="0" r="0" t="0"/>
          <a:stretch/>
        </p:blipFill>
        <p:spPr>
          <a:xfrm>
            <a:off x="6394197" y="1242558"/>
            <a:ext cx="4511991" cy="52503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0ca2a6fcdd_1_6"/>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Demo’s</a:t>
            </a:r>
            <a:endParaRPr/>
          </a:p>
        </p:txBody>
      </p:sp>
      <p:sp>
        <p:nvSpPr>
          <p:cNvPr id="159" name="Google Shape;159;g30ca2a6fcdd_1_6"/>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pic>
        <p:nvPicPr>
          <p:cNvPr id="690" name="Google Shape;690;g30ccb334bf1_0_520"/>
          <p:cNvPicPr preferRelativeResize="0"/>
          <p:nvPr/>
        </p:nvPicPr>
        <p:blipFill rotWithShape="1">
          <a:blip r:embed="rId3">
            <a:alphaModFix/>
          </a:blip>
          <a:srcRect b="0" l="0" r="0" t="0"/>
          <a:stretch/>
        </p:blipFill>
        <p:spPr>
          <a:xfrm>
            <a:off x="497406" y="502516"/>
            <a:ext cx="6401130" cy="5550184"/>
          </a:xfrm>
          <a:prstGeom prst="rect">
            <a:avLst/>
          </a:prstGeom>
          <a:noFill/>
          <a:ln>
            <a:noFill/>
          </a:ln>
        </p:spPr>
      </p:pic>
      <p:pic>
        <p:nvPicPr>
          <p:cNvPr id="691" name="Google Shape;691;g30ccb334bf1_0_520"/>
          <p:cNvPicPr preferRelativeResize="0"/>
          <p:nvPr/>
        </p:nvPicPr>
        <p:blipFill rotWithShape="1">
          <a:blip r:embed="rId4">
            <a:alphaModFix/>
          </a:blip>
          <a:srcRect b="0" l="0" r="0" t="0"/>
          <a:stretch/>
        </p:blipFill>
        <p:spPr>
          <a:xfrm>
            <a:off x="7205188" y="923852"/>
            <a:ext cx="4915153" cy="200670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pic>
        <p:nvPicPr>
          <p:cNvPr id="696" name="Google Shape;696;g30ccb334bf1_0_525"/>
          <p:cNvPicPr preferRelativeResize="0"/>
          <p:nvPr/>
        </p:nvPicPr>
        <p:blipFill rotWithShape="1">
          <a:blip r:embed="rId3">
            <a:alphaModFix/>
          </a:blip>
          <a:srcRect b="0" l="0" r="0" t="0"/>
          <a:stretch/>
        </p:blipFill>
        <p:spPr>
          <a:xfrm>
            <a:off x="564587" y="761453"/>
            <a:ext cx="4680191" cy="3264068"/>
          </a:xfrm>
          <a:prstGeom prst="rect">
            <a:avLst/>
          </a:prstGeom>
          <a:noFill/>
          <a:ln>
            <a:noFill/>
          </a:ln>
        </p:spPr>
      </p:pic>
      <p:pic>
        <p:nvPicPr>
          <p:cNvPr id="697" name="Google Shape;697;g30ccb334bf1_0_525"/>
          <p:cNvPicPr preferRelativeResize="0"/>
          <p:nvPr/>
        </p:nvPicPr>
        <p:blipFill rotWithShape="1">
          <a:blip r:embed="rId4">
            <a:alphaModFix/>
          </a:blip>
          <a:srcRect b="0" l="0" r="0" t="0"/>
          <a:stretch/>
        </p:blipFill>
        <p:spPr>
          <a:xfrm>
            <a:off x="6858335" y="889174"/>
            <a:ext cx="2508379" cy="3892751"/>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id="702" name="Google Shape;702;g30ccb334bf1_0_530"/>
          <p:cNvPicPr preferRelativeResize="0"/>
          <p:nvPr/>
        </p:nvPicPr>
        <p:blipFill rotWithShape="1">
          <a:blip r:embed="rId3">
            <a:alphaModFix/>
          </a:blip>
          <a:srcRect b="0" l="0" r="0" t="0"/>
          <a:stretch/>
        </p:blipFill>
        <p:spPr>
          <a:xfrm>
            <a:off x="645176" y="794450"/>
            <a:ext cx="9036512" cy="301640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pic>
        <p:nvPicPr>
          <p:cNvPr id="707" name="Google Shape;707;g30ccb334bf1_0_534"/>
          <p:cNvPicPr preferRelativeResize="0"/>
          <p:nvPr/>
        </p:nvPicPr>
        <p:blipFill rotWithShape="1">
          <a:blip r:embed="rId3">
            <a:alphaModFix/>
          </a:blip>
          <a:srcRect b="0" l="0" r="0" t="0"/>
          <a:stretch/>
        </p:blipFill>
        <p:spPr>
          <a:xfrm>
            <a:off x="838200" y="482704"/>
            <a:ext cx="6083595" cy="6010173"/>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pic>
        <p:nvPicPr>
          <p:cNvPr id="713" name="Google Shape;713;g30ccb334bf1_0_538"/>
          <p:cNvPicPr preferRelativeResize="0"/>
          <p:nvPr/>
        </p:nvPicPr>
        <p:blipFill rotWithShape="1">
          <a:blip r:embed="rId3">
            <a:alphaModFix/>
          </a:blip>
          <a:srcRect b="59819" l="0" r="0" t="0"/>
          <a:stretch/>
        </p:blipFill>
        <p:spPr>
          <a:xfrm>
            <a:off x="184680" y="914800"/>
            <a:ext cx="6064831" cy="4889314"/>
          </a:xfrm>
          <a:prstGeom prst="rect">
            <a:avLst/>
          </a:prstGeom>
          <a:noFill/>
          <a:ln>
            <a:noFill/>
          </a:ln>
        </p:spPr>
      </p:pic>
      <p:pic>
        <p:nvPicPr>
          <p:cNvPr id="714" name="Google Shape;714;g30ccb334bf1_0_538"/>
          <p:cNvPicPr preferRelativeResize="0"/>
          <p:nvPr/>
        </p:nvPicPr>
        <p:blipFill rotWithShape="1">
          <a:blip r:embed="rId3">
            <a:alphaModFix/>
          </a:blip>
          <a:srcRect b="0" l="0" r="0" t="40607"/>
          <a:stretch/>
        </p:blipFill>
        <p:spPr>
          <a:xfrm>
            <a:off x="6345263" y="379201"/>
            <a:ext cx="5270717" cy="628094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g30ccb334bf1_0_544"/>
          <p:cNvPicPr preferRelativeResize="0"/>
          <p:nvPr/>
        </p:nvPicPr>
        <p:blipFill rotWithShape="1">
          <a:blip r:embed="rId3">
            <a:alphaModFix/>
          </a:blip>
          <a:srcRect b="0" l="0" r="0" t="0"/>
          <a:stretch/>
        </p:blipFill>
        <p:spPr>
          <a:xfrm>
            <a:off x="359735" y="740873"/>
            <a:ext cx="4520609" cy="4483145"/>
          </a:xfrm>
          <a:prstGeom prst="rect">
            <a:avLst/>
          </a:prstGeom>
          <a:noFill/>
          <a:ln>
            <a:noFill/>
          </a:ln>
        </p:spPr>
      </p:pic>
      <p:pic>
        <p:nvPicPr>
          <p:cNvPr id="720" name="Google Shape;720;g30ccb334bf1_0_544"/>
          <p:cNvPicPr preferRelativeResize="0"/>
          <p:nvPr/>
        </p:nvPicPr>
        <p:blipFill rotWithShape="1">
          <a:blip r:embed="rId4">
            <a:alphaModFix/>
          </a:blip>
          <a:srcRect b="0" l="0" r="0" t="0"/>
          <a:stretch/>
        </p:blipFill>
        <p:spPr>
          <a:xfrm>
            <a:off x="5595025" y="740873"/>
            <a:ext cx="4293254" cy="560830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pic>
        <p:nvPicPr>
          <p:cNvPr id="725" name="Google Shape;725;g30ccb334bf1_0_549"/>
          <p:cNvPicPr preferRelativeResize="0"/>
          <p:nvPr/>
        </p:nvPicPr>
        <p:blipFill rotWithShape="1">
          <a:blip r:embed="rId3">
            <a:alphaModFix/>
          </a:blip>
          <a:srcRect b="0" l="0" r="0" t="0"/>
          <a:stretch/>
        </p:blipFill>
        <p:spPr>
          <a:xfrm>
            <a:off x="838200" y="861237"/>
            <a:ext cx="9429854" cy="5209954"/>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30ccb334bf1_0_5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storage account</a:t>
            </a:r>
            <a:endParaRPr/>
          </a:p>
        </p:txBody>
      </p:sp>
      <p:pic>
        <p:nvPicPr>
          <p:cNvPr id="731" name="Google Shape;731;g30ccb334bf1_0_553"/>
          <p:cNvPicPr preferRelativeResize="0"/>
          <p:nvPr/>
        </p:nvPicPr>
        <p:blipFill rotWithShape="1">
          <a:blip r:embed="rId3">
            <a:alphaModFix/>
          </a:blip>
          <a:srcRect b="0" l="0" r="0" t="0"/>
          <a:stretch/>
        </p:blipFill>
        <p:spPr>
          <a:xfrm>
            <a:off x="2676047" y="2109603"/>
            <a:ext cx="6839905" cy="2638793"/>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g30ccb334bf1_0_558"/>
          <p:cNvSpPr txBox="1"/>
          <p:nvPr>
            <p:ph type="title"/>
          </p:nvPr>
        </p:nvSpPr>
        <p:spPr>
          <a:xfrm>
            <a:off x="493644" y="0"/>
            <a:ext cx="10515600" cy="99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storage account</a:t>
            </a:r>
            <a:endParaRPr/>
          </a:p>
        </p:txBody>
      </p:sp>
      <p:pic>
        <p:nvPicPr>
          <p:cNvPr id="737" name="Google Shape;737;g30ccb334bf1_0_558"/>
          <p:cNvPicPr preferRelativeResize="0"/>
          <p:nvPr/>
        </p:nvPicPr>
        <p:blipFill rotWithShape="1">
          <a:blip r:embed="rId3">
            <a:alphaModFix/>
          </a:blip>
          <a:srcRect b="0" l="0" r="0" t="0"/>
          <a:stretch/>
        </p:blipFill>
        <p:spPr>
          <a:xfrm>
            <a:off x="2948782" y="1139688"/>
            <a:ext cx="5248403" cy="5718313"/>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g30ccb334bf1_0_5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Create storage account</a:t>
            </a:r>
            <a:endParaRPr/>
          </a:p>
        </p:txBody>
      </p:sp>
      <p:pic>
        <p:nvPicPr>
          <p:cNvPr id="743" name="Google Shape;743;g30ccb334bf1_0_563"/>
          <p:cNvPicPr preferRelativeResize="0"/>
          <p:nvPr>
            <p:ph idx="1" type="body"/>
          </p:nvPr>
        </p:nvPicPr>
        <p:blipFill rotWithShape="1">
          <a:blip r:embed="rId3">
            <a:alphaModFix/>
          </a:blip>
          <a:srcRect b="0" l="0" r="0" t="0"/>
          <a:stretch/>
        </p:blipFill>
        <p:spPr>
          <a:xfrm>
            <a:off x="4042950" y="1253400"/>
            <a:ext cx="4106100" cy="435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FFD96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2024-06-13T10:54:19Z</dcterms:created>
  <dc:creator>Phil Austin</dc:creator>
</cp:coreProperties>
</file>