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0ECDB59-F98F-4D4B-A506-83090F0D5E1B}">
  <a:tblStyle styleId="{10ECDB59-F98F-4D4B-A506-83090F0D5E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3e34988ad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3e34988a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fe7499cc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fe7499c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fe7499cc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fe7499cc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fe7499cc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fe7499cc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fe7499cc0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fe7499cc0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fe7499cc0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fe7499cc0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fe7499cc0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fe7499cc0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3e34988ad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3e34988ad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fe7499cc0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fe7499cc0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3e34988ad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3e34988ad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3e34988ad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3e34988ad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3e34988ad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3e34988ad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4bc2140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4bc2140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47067b0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47067b0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42b6775e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42b6775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42b6775e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42b6775e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fe7499cc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fe7499cc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NFL Playoff Success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 Cork and Allison Hansen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for Conference Contenders</a:t>
            </a:r>
            <a:endParaRPr/>
          </a:p>
        </p:txBody>
      </p:sp>
      <p:graphicFrame>
        <p:nvGraphicFramePr>
          <p:cNvPr id="127" name="Google Shape;127;p22"/>
          <p:cNvGraphicFramePr/>
          <p:nvPr/>
        </p:nvGraphicFramePr>
        <p:xfrm>
          <a:off x="3732700" y="18051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{10ECDB59-F98F-4D4B-A506-83090F0D5E1B}</a:tableStyleId>
              </a:tblPr>
              <a:tblGrid>
                <a:gridCol w="1963600"/>
                <a:gridCol w="1092475"/>
                <a:gridCol w="1193625"/>
                <a:gridCol w="849925"/>
              </a:tblGrid>
              <a:tr h="52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2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Tree, PCA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.38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2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Forest, PCA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.74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.56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8" name="Google Shape;128;p22"/>
          <p:cNvSpPr txBox="1"/>
          <p:nvPr/>
        </p:nvSpPr>
        <p:spPr>
          <a:xfrm>
            <a:off x="139525" y="1609850"/>
            <a:ext cx="3402300" cy="3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Generally, PCA improves results for predicting Conference contenders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Even with an optimized Random Forest model, precision is barely better than a coin toss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Decision Trees provide slightly better Recall, though the Random Forest performs better across the board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Results shown for classifying contenders, models perform much better predicting non-contenders, but this is to be expected due to the ratio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25" y="1366850"/>
            <a:ext cx="3999900" cy="36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 maximize the margin around the separating hyperplane.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C: controls the trade off between smooth decision boundary and classifying training points correctly.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Kernel Linear: is a function that takes low dimensional input space and transforms it to a higher dimensional space.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Gamma: defines how far the influence of a single training example reaches.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B-value: The bias term which ensures the SVM is not forced to pass through the origin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509" y="1584425"/>
            <a:ext cx="2760266" cy="30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 Performance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With Default Kernel, Tuned Parameters:</a:t>
            </a:r>
            <a:br>
              <a:rPr lang="en"/>
            </a:br>
            <a:r>
              <a:rPr lang="en"/>
              <a:t>C = 10, gamma = .001, kernel = ‘rbf’</a:t>
            </a:r>
            <a:br>
              <a:rPr lang="en"/>
            </a:br>
            <a:r>
              <a:rPr lang="en"/>
              <a:t>Accuracy: 0.6447368421052632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[</a:t>
            </a:r>
            <a:r>
              <a:rPr lang="en"/>
              <a:t>[45  5]</a:t>
            </a:r>
            <a:br>
              <a:rPr lang="en"/>
            </a:br>
            <a:r>
              <a:rPr lang="en"/>
              <a:t> 1 </a:t>
            </a:r>
            <a:r>
              <a:rPr lang="en"/>
              <a:t>[22  4]</a:t>
            </a:r>
            <a:r>
              <a:rPr lang="en"/>
              <a:t>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precision    recall  f1-score   support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           0       0.67      0.90      0.77        50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           1       0.44      0.15      0.23        26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>
            <p:ph idx="2" type="body"/>
          </p:nvPr>
        </p:nvSpPr>
        <p:spPr>
          <a:xfrm>
            <a:off x="4832400" y="1505700"/>
            <a:ext cx="39999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With Linear Kernel, Tuned Parameters:</a:t>
            </a:r>
            <a:br>
              <a:rPr lang="en"/>
            </a:br>
            <a:r>
              <a:rPr lang="en"/>
              <a:t>C=1, gamma='scale', kernel=’linear’</a:t>
            </a:r>
            <a:br>
              <a:rPr lang="en"/>
            </a:br>
            <a:r>
              <a:rPr lang="en"/>
              <a:t>Accuracy: 0.6842105263157895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0 [[43  7]</a:t>
            </a:r>
            <a:br>
              <a:rPr lang="en"/>
            </a:br>
            <a:r>
              <a:rPr lang="en"/>
              <a:t>1 [17  9]]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precision    recall  f1-score   support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0       0.72      0.86      0.78        50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1       </a:t>
            </a:r>
            <a:r>
              <a:rPr b="1" lang="en"/>
              <a:t>0.56 </a:t>
            </a:r>
            <a:r>
              <a:rPr lang="en"/>
              <a:t>     0.35      0.43        26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263/280 training instances used as support vectors</a:t>
            </a:r>
            <a:br>
              <a:rPr lang="en"/>
            </a:br>
            <a:r>
              <a:rPr lang="en"/>
              <a:t>B = .275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 Introduction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25" y="1483875"/>
            <a:ext cx="3999900" cy="31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Nets are a function from an input space to an output space, with a hidden layer that takes the function from multiple linear regression to a Neural Network.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Alpha value: Learning rate of the neural Net.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L-BFGS solvers: L-BFGS uses an estimation to the inverse Hessian matrix. L-BFGS stores only a few vectors that represent the approximation implicitly. This method is particularly well suited for optimization problems with a large number of variables, especially with relatively small datasets.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77025"/>
            <a:ext cx="4527600" cy="35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 Performance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505700"/>
            <a:ext cx="3999900" cy="3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Default Neural Net:</a:t>
            </a:r>
            <a:br>
              <a:rPr lang="en"/>
            </a:br>
            <a:r>
              <a:rPr lang="en"/>
              <a:t>Accuracy: 0.618421052631579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0 </a:t>
            </a:r>
            <a:r>
              <a:rPr lang="en"/>
              <a:t>[[39 11]</a:t>
            </a:r>
            <a:br>
              <a:rPr lang="en"/>
            </a:br>
            <a:r>
              <a:rPr lang="en"/>
              <a:t> 1 [18  8]]</a:t>
            </a:r>
            <a:br>
              <a:rPr lang="en"/>
            </a:br>
            <a:r>
              <a:rPr lang="en"/>
              <a:t>              precision    recall  f1-score   support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           0       0.68      0.78      0.73        50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           1       0.42      0.31      0.36        26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</a:t>
            </a:r>
            <a:r>
              <a:rPr lang="en"/>
              <a:t>Did not converge after default 200 iterations.</a:t>
            </a:r>
            <a:br>
              <a:rPr lang="en"/>
            </a:br>
            <a:endParaRPr/>
          </a:p>
        </p:txBody>
      </p:sp>
      <p:sp>
        <p:nvSpPr>
          <p:cNvPr id="156" name="Google Shape;156;p26"/>
          <p:cNvSpPr txBox="1"/>
          <p:nvPr>
            <p:ph idx="2" type="body"/>
          </p:nvPr>
        </p:nvSpPr>
        <p:spPr>
          <a:xfrm>
            <a:off x="4832400" y="1505700"/>
            <a:ext cx="4140000" cy="3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 Hidden Layer </a:t>
            </a:r>
            <a:r>
              <a:rPr b="1" lang="en"/>
              <a:t>Neural Net with lbfgs Solver:</a:t>
            </a:r>
            <a:br>
              <a:rPr lang="en"/>
            </a:br>
            <a:r>
              <a:rPr lang="en"/>
              <a:t>Accuracy: 0.6973684210526315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[[46  4]</a:t>
            </a:r>
            <a:br>
              <a:rPr lang="en"/>
            </a:br>
            <a:r>
              <a:rPr lang="en"/>
              <a:t>1 [19  7]]</a:t>
            </a:r>
            <a:br>
              <a:rPr lang="en"/>
            </a:br>
            <a:r>
              <a:rPr lang="en"/>
              <a:t>           </a:t>
            </a:r>
            <a:r>
              <a:rPr lang="en"/>
              <a:t>  precision    recall  f1-score   support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0       0.71      0.92      0.80        50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1      </a:t>
            </a:r>
            <a:r>
              <a:rPr b="1" lang="en"/>
              <a:t> 0.64</a:t>
            </a:r>
            <a:r>
              <a:rPr lang="en"/>
              <a:t>      0.27      0.38        26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Simplest architecture worked best</a:t>
            </a:r>
            <a:br>
              <a:rPr lang="en"/>
            </a:br>
            <a:r>
              <a:rPr lang="en"/>
              <a:t>- Logistic activation function provides more balanced results with a f1-score of .5 for 1 output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Conference Contenders</a:t>
            </a:r>
            <a:endParaRPr/>
          </a:p>
        </p:txBody>
      </p:sp>
      <p:graphicFrame>
        <p:nvGraphicFramePr>
          <p:cNvPr id="162" name="Google Shape;162;p27"/>
          <p:cNvGraphicFramePr/>
          <p:nvPr/>
        </p:nvGraphicFramePr>
        <p:xfrm>
          <a:off x="3555675" y="1944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{10ECDB59-F98F-4D4B-A506-83090F0D5E1B}</a:tableStyleId>
              </a:tblPr>
              <a:tblGrid>
                <a:gridCol w="2106800"/>
                <a:gridCol w="1015450"/>
                <a:gridCol w="1106225"/>
                <a:gridCol w="1048175"/>
              </a:tblGrid>
              <a:tr h="52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2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.38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2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.72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Support Vector Machine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Neural Net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r>
                        <a:rPr b="1" lang="en"/>
                        <a:t>64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3" name="Google Shape;163;p27"/>
          <p:cNvSpPr txBox="1"/>
          <p:nvPr/>
        </p:nvSpPr>
        <p:spPr>
          <a:xfrm>
            <a:off x="182450" y="1944775"/>
            <a:ext cx="3155400" cy="26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tuned Neural Net ultimately provides the highest precision, ideal for our purpose.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Neither of the more complicated models outperform the random forest in terms of overall accuracy.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Neural Net’s performance roughly reflects that of a typical industry analyst’s predictions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&amp; Takeaways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4644675" y="799200"/>
            <a:ext cx="4166400" cy="3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important parameters is key to evaluation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Tuning helps, but only to the extent the data is actually separable and predictable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black-box nature of Neural Nets makes tuning difficult, but processing power alleviates some of the challenges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Complexity is not always superior, simplistic models can often generalize better than more sophisticated techniques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Understanding the unique parameters of each model is crucial to performance and troubleshooting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 &amp; Considerations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4655400" y="901050"/>
            <a:ext cx="4166400" cy="3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Normalizing data across years or decades to standardize seasonal data relative to the era of the game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Creating new metrics which bring in the league-wide averages for various stats to compare playoff teams to non playoff-bound teams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Re-incorporate betting data now that duplicate instances have been removed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a more thorough grid search for testing various architectures of a neural net’s hidden layers and other attributes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414750" y="1694400"/>
            <a:ext cx="5334900" cy="175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Thank you!</a:t>
            </a:r>
            <a:endParaRPr sz="6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Our Project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Began by wanting to predict Super Bowl outcomes, but it quickly became infeasible due to the </a:t>
            </a:r>
            <a:r>
              <a:rPr b="1" lang="en"/>
              <a:t>limited number of instances for training and testing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t</a:t>
            </a:r>
            <a:r>
              <a:rPr lang="en"/>
              <a:t>hen looked to predict the win/loss outcomes of games based on season data and betting odds, but because of teams of the same year appearing in multiple playoff contests, faced an </a:t>
            </a:r>
            <a:r>
              <a:rPr b="1" lang="en"/>
              <a:t>unavoidable data leakage</a:t>
            </a:r>
            <a:r>
              <a:rPr lang="en"/>
              <a:t>, resulting in </a:t>
            </a:r>
            <a:r>
              <a:rPr b="1" lang="en"/>
              <a:t>overfit training data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Finally, shifted to predicting whether teams reached certain contests within the NFL playoff landscape. This </a:t>
            </a:r>
            <a:r>
              <a:rPr b="1" lang="en"/>
              <a:t>removed the duplicate instance issue</a:t>
            </a:r>
            <a:r>
              <a:rPr lang="en"/>
              <a:t> and </a:t>
            </a:r>
            <a:r>
              <a:rPr b="1" lang="en"/>
              <a:t>provided enough instances</a:t>
            </a:r>
            <a:r>
              <a:rPr lang="en"/>
              <a:t> for realistic modeling to be attempted.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27" y="1405107"/>
            <a:ext cx="3999900" cy="3606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Introduction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includes </a:t>
            </a:r>
            <a:r>
              <a:rPr b="1" lang="en"/>
              <a:t>playoff game results</a:t>
            </a:r>
            <a:r>
              <a:rPr lang="en"/>
              <a:t> and </a:t>
            </a:r>
            <a:r>
              <a:rPr b="1" lang="en"/>
              <a:t>participants</a:t>
            </a:r>
            <a:r>
              <a:rPr lang="en"/>
              <a:t> for each NFL season dating back to 1988, with the expansion to 16-game seasons.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Merged this dataset with </a:t>
            </a:r>
            <a:r>
              <a:rPr b="1" lang="en"/>
              <a:t>offensive and defensive seasonal statistics</a:t>
            </a:r>
            <a:r>
              <a:rPr lang="en"/>
              <a:t> for each team for each given season, such as total yards, touchdowns, penalties, and turnovers for the team and opponents.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Transformed this dataset into one with </a:t>
            </a:r>
            <a:r>
              <a:rPr b="1" lang="en"/>
              <a:t>an individual row for each team</a:t>
            </a:r>
            <a:r>
              <a:rPr lang="en"/>
              <a:t> in each season and a binary output of whether they competed in and/or whether they won each round of the NFL playoffs.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175" y="1713225"/>
            <a:ext cx="4527601" cy="2661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121825" y="501025"/>
            <a:ext cx="35073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Offensive Correlation Matrix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25" y="1763125"/>
            <a:ext cx="31275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Passing </a:t>
            </a:r>
            <a:r>
              <a:rPr lang="en"/>
              <a:t>and </a:t>
            </a:r>
            <a:r>
              <a:rPr b="1" lang="en"/>
              <a:t>Rushing</a:t>
            </a:r>
            <a:r>
              <a:rPr lang="en"/>
              <a:t> measures are unsurprisingly correlated with one another, respectively.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Points For </a:t>
            </a:r>
            <a:r>
              <a:rPr lang="en"/>
              <a:t>correlates more positively with passing metrics than rushing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Penalties</a:t>
            </a:r>
            <a:r>
              <a:rPr lang="en"/>
              <a:t> are not closely correlated with offensive results nor the season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Turnovers</a:t>
            </a:r>
            <a:r>
              <a:rPr lang="en"/>
              <a:t> are positively correlated with one another as well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050" y="652050"/>
            <a:ext cx="5380952" cy="385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31275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 For &amp; </a:t>
            </a:r>
            <a:br>
              <a:rPr lang="en"/>
            </a:br>
            <a:r>
              <a:rPr lang="en"/>
              <a:t>Points Allowed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25" y="1763125"/>
            <a:ext cx="31275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see a clear general trend that as a team’s Points For total increases, so does the Points Allowed, which makes sense with regards to Time of Possession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 the trend lines suggest, Super Bowl contenders are more often the teams which best mitigate their opponents additional chances to score.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Could also be a result of an easier schedule or conference strength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500" y="587250"/>
            <a:ext cx="5239500" cy="361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5060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Conference Game Contenders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763300"/>
            <a:ext cx="8327400" cy="27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Conference game as it gives a relatively balanced ratio of the two classes  as four teams out of twelve go to the Conference game each season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Considered four different classification models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Decision Tree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 Forest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Support Vector Machines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Neural Nets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Decision Trees and Random Forests, also tested with Principal Component Analysis to see what, if any, effect feature reduction would have on the results.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25" y="1757675"/>
            <a:ext cx="3999900" cy="28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Information Gain, or the reduction of Entropy to determine which dataset features are the most powerful indicators for classification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Creates a hierarchical decision structure splitting instances into nodes based on the purity of the split each feature is able to create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our case, shows that team’s offensive and defensive performances are roughly equal in importance with Points For and Points Allowed proving to be some of the most important factors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125" y="1341550"/>
            <a:ext cx="3798800" cy="3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1073250" y="4110500"/>
            <a:ext cx="3691800" cy="18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175" y="1341400"/>
            <a:ext cx="4150000" cy="37140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150250" y="1889075"/>
            <a:ext cx="4378800" cy="26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Creates numerous Decision Trees, each created using a random subset of dataset features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More robust in working with multi-collinearity given the random nature of the individual trees together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Sums up the number of votes for each instance and outputs this percentage of votes which can be assigned to a binary classification based on a cut-off value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this case, use the default cut-off to evaluate the model’s default performance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and Recall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447575"/>
            <a:ext cx="5524800" cy="3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Precision: </a:t>
            </a:r>
            <a:r>
              <a:rPr lang="en"/>
              <a:t>True Positives / True Positives + False Positives</a:t>
            </a:r>
            <a:br>
              <a:rPr lang="en"/>
            </a:br>
            <a:r>
              <a:rPr lang="en"/>
              <a:t>“How many of the Conference Championship participants we identified were actually participants?”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Recall:</a:t>
            </a:r>
            <a:r>
              <a:rPr lang="en"/>
              <a:t> True positives / True positives + False Negatives</a:t>
            </a:r>
            <a:br>
              <a:rPr lang="en"/>
            </a:br>
            <a:r>
              <a:rPr lang="en"/>
              <a:t>“How many of all Conference Championship participants did we correctly identify?”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F1 score</a:t>
            </a:r>
            <a:r>
              <a:rPr lang="en"/>
              <a:t> is the harmonic mean of precision and recall:</a:t>
            </a:r>
            <a:br>
              <a:rPr lang="en"/>
            </a:br>
            <a:r>
              <a:rPr lang="en"/>
              <a:t>F1 = 2* (precisions*recall / precision + recall)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Which metric is the most important for this particular endeavor?</a:t>
            </a:r>
            <a:br>
              <a:rPr b="1" lang="en"/>
            </a:br>
            <a:r>
              <a:rPr lang="en"/>
              <a:t>We chose to focus on Precision to ensure our list of predicted winners included as many correct predictions as possible, even at the expense of not identifying other participants.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450" y="1505700"/>
            <a:ext cx="1934875" cy="351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D1BB8E"/>
      </a:dk1>
      <a:lt1>
        <a:srgbClr val="FFFFFF"/>
      </a:lt1>
      <a:dk2>
        <a:srgbClr val="666666"/>
      </a:dk2>
      <a:lt2>
        <a:srgbClr val="626B73"/>
      </a:lt2>
      <a:accent1>
        <a:srgbClr val="000000"/>
      </a:accent1>
      <a:accent2>
        <a:srgbClr val="FFFFFF"/>
      </a:accent2>
      <a:accent3>
        <a:srgbClr val="FFFFFF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