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11879263" cy="15840075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989" userDrawn="1">
          <p15:clr>
            <a:srgbClr val="A4A3A4"/>
          </p15:clr>
        </p15:guide>
        <p15:guide id="2" pos="374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46" d="100"/>
          <a:sy n="46" d="100"/>
        </p:scale>
        <p:origin x="3000" y="78"/>
      </p:cViewPr>
      <p:guideLst>
        <p:guide orient="horz" pos="4989"/>
        <p:guide pos="374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2271713" y="1143000"/>
            <a:ext cx="231457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 sz="1100"/>
              <a:t>Please cite as: Haddaway NR, Macura B, Whaley P, and Pullin AS. 2017. ROSES flow diagram for systematic reviews. Version 1.0. DOI: </a:t>
            </a:r>
            <a:r>
              <a:rPr lang="en-GB" sz="1000">
                <a:latin typeface="Arial"/>
                <a:ea typeface="Arial"/>
                <a:cs typeface="Arial"/>
                <a:sym typeface="Arial"/>
              </a:rPr>
              <a:t>10.6084/m9.figshare.5897389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87" name="Google Shape;87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890945" y="2592347"/>
            <a:ext cx="10097374" cy="55146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95"/>
              <a:buFont typeface="Calibri"/>
              <a:buNone/>
              <a:defRPr sz="779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484908" y="8319707"/>
            <a:ext cx="8909447" cy="382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299"/>
              </a:spcBef>
              <a:spcAft>
                <a:spcPts val="0"/>
              </a:spcAft>
              <a:buClr>
                <a:schemeClr val="dk1"/>
              </a:buClr>
              <a:buSzPts val="3118"/>
              <a:buFont typeface="Arial"/>
              <a:buNone/>
              <a:defRPr sz="311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598"/>
              <a:buFont typeface="Arial"/>
              <a:buNone/>
              <a:defRPr sz="25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338"/>
              <a:buFont typeface="Arial"/>
              <a:buNone/>
              <a:defRPr sz="23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079"/>
              <a:buFont typeface="Arial"/>
              <a:buNone/>
              <a:defRPr sz="207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079"/>
              <a:buFont typeface="Arial"/>
              <a:buNone/>
              <a:defRPr sz="207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079"/>
              <a:buFont typeface="Arial"/>
              <a:buNone/>
              <a:defRPr sz="207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079"/>
              <a:buFont typeface="Arial"/>
              <a:buNone/>
              <a:defRPr sz="207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079"/>
              <a:buFont typeface="Arial"/>
              <a:buNone/>
              <a:defRPr sz="207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079"/>
              <a:buFont typeface="Arial"/>
              <a:buNone/>
              <a:defRPr sz="207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816699" y="14681406"/>
            <a:ext cx="2672834" cy="843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5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3935006" y="14681406"/>
            <a:ext cx="4009251" cy="843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55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389730" y="14681406"/>
            <a:ext cx="2672834" cy="843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55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55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55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55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55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55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55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55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55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816700" y="843341"/>
            <a:ext cx="10245864" cy="3061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716"/>
              <a:buFont typeface="Calibri"/>
              <a:buNone/>
              <a:defRPr sz="571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914441" y="4118946"/>
            <a:ext cx="10050382" cy="10245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59549" algn="l" rtl="0">
              <a:lnSpc>
                <a:spcPct val="90000"/>
              </a:lnSpc>
              <a:spcBef>
                <a:spcPts val="1299"/>
              </a:spcBef>
              <a:spcAft>
                <a:spcPts val="0"/>
              </a:spcAft>
              <a:buClr>
                <a:schemeClr val="dk1"/>
              </a:buClr>
              <a:buSzPts val="3637"/>
              <a:buFont typeface="Arial"/>
              <a:buChar char="•"/>
              <a:defRPr sz="363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26593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3118"/>
              <a:buFont typeface="Arial"/>
              <a:buChar char="•"/>
              <a:defRPr sz="311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93572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598"/>
              <a:buFont typeface="Arial"/>
              <a:buChar char="•"/>
              <a:defRPr sz="25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77063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338"/>
              <a:buFont typeface="Arial"/>
              <a:buChar char="•"/>
              <a:defRPr sz="23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77063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338"/>
              <a:buFont typeface="Arial"/>
              <a:buChar char="•"/>
              <a:defRPr sz="23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77063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338"/>
              <a:buFont typeface="Arial"/>
              <a:buChar char="•"/>
              <a:defRPr sz="23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77063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338"/>
              <a:buFont typeface="Arial"/>
              <a:buChar char="•"/>
              <a:defRPr sz="23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77063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338"/>
              <a:buFont typeface="Arial"/>
              <a:buChar char="•"/>
              <a:defRPr sz="23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77063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338"/>
              <a:buFont typeface="Arial"/>
              <a:buChar char="•"/>
              <a:defRPr sz="23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816699" y="14681406"/>
            <a:ext cx="2672834" cy="843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3935006" y="14681406"/>
            <a:ext cx="4009251" cy="843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8389730" y="14681406"/>
            <a:ext cx="2672834" cy="843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3069966" y="6274470"/>
            <a:ext cx="13423731" cy="2561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716"/>
              <a:buFont typeface="Calibri"/>
              <a:buNone/>
              <a:defRPr sz="571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-2127212" y="3787250"/>
            <a:ext cx="13423731" cy="75359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59549" algn="l" rtl="0">
              <a:lnSpc>
                <a:spcPct val="90000"/>
              </a:lnSpc>
              <a:spcBef>
                <a:spcPts val="1299"/>
              </a:spcBef>
              <a:spcAft>
                <a:spcPts val="0"/>
              </a:spcAft>
              <a:buClr>
                <a:schemeClr val="dk1"/>
              </a:buClr>
              <a:buSzPts val="3637"/>
              <a:buFont typeface="Arial"/>
              <a:buChar char="•"/>
              <a:defRPr sz="363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26593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3118"/>
              <a:buFont typeface="Arial"/>
              <a:buChar char="•"/>
              <a:defRPr sz="311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93572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598"/>
              <a:buFont typeface="Arial"/>
              <a:buChar char="•"/>
              <a:defRPr sz="25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77063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338"/>
              <a:buFont typeface="Arial"/>
              <a:buChar char="•"/>
              <a:defRPr sz="23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77063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338"/>
              <a:buFont typeface="Arial"/>
              <a:buChar char="•"/>
              <a:defRPr sz="23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77063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338"/>
              <a:buFont typeface="Arial"/>
              <a:buChar char="•"/>
              <a:defRPr sz="23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77063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338"/>
              <a:buFont typeface="Arial"/>
              <a:buChar char="•"/>
              <a:defRPr sz="23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77063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338"/>
              <a:buFont typeface="Arial"/>
              <a:buChar char="•"/>
              <a:defRPr sz="23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77063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338"/>
              <a:buFont typeface="Arial"/>
              <a:buChar char="•"/>
              <a:defRPr sz="23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816699" y="14681406"/>
            <a:ext cx="2672834" cy="843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3935006" y="14681406"/>
            <a:ext cx="4009251" cy="843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8389730" y="14681406"/>
            <a:ext cx="2672834" cy="843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816700" y="843341"/>
            <a:ext cx="10245864" cy="3061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716"/>
              <a:buFont typeface="Calibri"/>
              <a:buNone/>
              <a:defRPr sz="571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816700" y="4216687"/>
            <a:ext cx="10245864" cy="10050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59549" algn="l" rtl="0">
              <a:lnSpc>
                <a:spcPct val="90000"/>
              </a:lnSpc>
              <a:spcBef>
                <a:spcPts val="1299"/>
              </a:spcBef>
              <a:spcAft>
                <a:spcPts val="0"/>
              </a:spcAft>
              <a:buClr>
                <a:schemeClr val="dk1"/>
              </a:buClr>
              <a:buSzPts val="3637"/>
              <a:buFont typeface="Arial"/>
              <a:buChar char="•"/>
              <a:defRPr sz="363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26593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3118"/>
              <a:buFont typeface="Arial"/>
              <a:buChar char="•"/>
              <a:defRPr sz="311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93572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598"/>
              <a:buFont typeface="Arial"/>
              <a:buChar char="•"/>
              <a:defRPr sz="25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77063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338"/>
              <a:buFont typeface="Arial"/>
              <a:buChar char="•"/>
              <a:defRPr sz="23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77063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338"/>
              <a:buFont typeface="Arial"/>
              <a:buChar char="•"/>
              <a:defRPr sz="23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77063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338"/>
              <a:buFont typeface="Arial"/>
              <a:buChar char="•"/>
              <a:defRPr sz="23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77063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338"/>
              <a:buFont typeface="Arial"/>
              <a:buChar char="•"/>
              <a:defRPr sz="23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77063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338"/>
              <a:buFont typeface="Arial"/>
              <a:buChar char="•"/>
              <a:defRPr sz="23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77063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338"/>
              <a:buFont typeface="Arial"/>
              <a:buChar char="•"/>
              <a:defRPr sz="23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816699" y="14681406"/>
            <a:ext cx="2672834" cy="843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3935006" y="14681406"/>
            <a:ext cx="4009251" cy="843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8389730" y="14681406"/>
            <a:ext cx="2672834" cy="843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810513" y="3949023"/>
            <a:ext cx="10245864" cy="6589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95"/>
              <a:buFont typeface="Calibri"/>
              <a:buNone/>
              <a:defRPr sz="779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810513" y="10600388"/>
            <a:ext cx="10245864" cy="3465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299"/>
              </a:spcBef>
              <a:spcAft>
                <a:spcPts val="0"/>
              </a:spcAft>
              <a:buClr>
                <a:schemeClr val="dk1"/>
              </a:buClr>
              <a:buSzPts val="3118"/>
              <a:buFont typeface="Arial"/>
              <a:buNone/>
              <a:defRPr sz="311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rgbClr val="888888"/>
              </a:buClr>
              <a:buSzPts val="2598"/>
              <a:buFont typeface="Arial"/>
              <a:buNone/>
              <a:defRPr sz="2598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rgbClr val="888888"/>
              </a:buClr>
              <a:buSzPts val="2338"/>
              <a:buFont typeface="Arial"/>
              <a:buNone/>
              <a:defRPr sz="2338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rgbClr val="888888"/>
              </a:buClr>
              <a:buSzPts val="2079"/>
              <a:buFont typeface="Arial"/>
              <a:buNone/>
              <a:defRPr sz="207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rgbClr val="888888"/>
              </a:buClr>
              <a:buSzPts val="2079"/>
              <a:buFont typeface="Arial"/>
              <a:buNone/>
              <a:defRPr sz="207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rgbClr val="888888"/>
              </a:buClr>
              <a:buSzPts val="2079"/>
              <a:buFont typeface="Arial"/>
              <a:buNone/>
              <a:defRPr sz="207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rgbClr val="888888"/>
              </a:buClr>
              <a:buSzPts val="2079"/>
              <a:buFont typeface="Arial"/>
              <a:buNone/>
              <a:defRPr sz="207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rgbClr val="888888"/>
              </a:buClr>
              <a:buSzPts val="2079"/>
              <a:buFont typeface="Arial"/>
              <a:buNone/>
              <a:defRPr sz="207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rgbClr val="888888"/>
              </a:buClr>
              <a:buSzPts val="2079"/>
              <a:buFont typeface="Arial"/>
              <a:buNone/>
              <a:defRPr sz="207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816699" y="14681406"/>
            <a:ext cx="2672834" cy="843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3935006" y="14681406"/>
            <a:ext cx="4009251" cy="843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8389730" y="14681406"/>
            <a:ext cx="2672834" cy="843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816700" y="843341"/>
            <a:ext cx="10245864" cy="3061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716"/>
              <a:buFont typeface="Calibri"/>
              <a:buNone/>
              <a:defRPr sz="571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816699" y="4216687"/>
            <a:ext cx="5048687" cy="10050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59549" algn="l" rtl="0">
              <a:lnSpc>
                <a:spcPct val="90000"/>
              </a:lnSpc>
              <a:spcBef>
                <a:spcPts val="1299"/>
              </a:spcBef>
              <a:spcAft>
                <a:spcPts val="0"/>
              </a:spcAft>
              <a:buClr>
                <a:schemeClr val="dk1"/>
              </a:buClr>
              <a:buSzPts val="3637"/>
              <a:buFont typeface="Arial"/>
              <a:buChar char="•"/>
              <a:defRPr sz="363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26593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3118"/>
              <a:buFont typeface="Arial"/>
              <a:buChar char="•"/>
              <a:defRPr sz="311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93572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598"/>
              <a:buFont typeface="Arial"/>
              <a:buChar char="•"/>
              <a:defRPr sz="25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77063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338"/>
              <a:buFont typeface="Arial"/>
              <a:buChar char="•"/>
              <a:defRPr sz="23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77063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338"/>
              <a:buFont typeface="Arial"/>
              <a:buChar char="•"/>
              <a:defRPr sz="23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77063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338"/>
              <a:buFont typeface="Arial"/>
              <a:buChar char="•"/>
              <a:defRPr sz="23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77063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338"/>
              <a:buFont typeface="Arial"/>
              <a:buChar char="•"/>
              <a:defRPr sz="23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77063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338"/>
              <a:buFont typeface="Arial"/>
              <a:buChar char="•"/>
              <a:defRPr sz="23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77063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338"/>
              <a:buFont typeface="Arial"/>
              <a:buChar char="•"/>
              <a:defRPr sz="23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2"/>
          </p:nvPr>
        </p:nvSpPr>
        <p:spPr>
          <a:xfrm>
            <a:off x="6013877" y="4216687"/>
            <a:ext cx="5048687" cy="10050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59549" algn="l" rtl="0">
              <a:lnSpc>
                <a:spcPct val="90000"/>
              </a:lnSpc>
              <a:spcBef>
                <a:spcPts val="1299"/>
              </a:spcBef>
              <a:spcAft>
                <a:spcPts val="0"/>
              </a:spcAft>
              <a:buClr>
                <a:schemeClr val="dk1"/>
              </a:buClr>
              <a:buSzPts val="3637"/>
              <a:buFont typeface="Arial"/>
              <a:buChar char="•"/>
              <a:defRPr sz="363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26593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3118"/>
              <a:buFont typeface="Arial"/>
              <a:buChar char="•"/>
              <a:defRPr sz="311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93572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598"/>
              <a:buFont typeface="Arial"/>
              <a:buChar char="•"/>
              <a:defRPr sz="25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77063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338"/>
              <a:buFont typeface="Arial"/>
              <a:buChar char="•"/>
              <a:defRPr sz="23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77063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338"/>
              <a:buFont typeface="Arial"/>
              <a:buChar char="•"/>
              <a:defRPr sz="23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77063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338"/>
              <a:buFont typeface="Arial"/>
              <a:buChar char="•"/>
              <a:defRPr sz="23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77063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338"/>
              <a:buFont typeface="Arial"/>
              <a:buChar char="•"/>
              <a:defRPr sz="23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77063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338"/>
              <a:buFont typeface="Arial"/>
              <a:buChar char="•"/>
              <a:defRPr sz="23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77063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338"/>
              <a:buFont typeface="Arial"/>
              <a:buChar char="•"/>
              <a:defRPr sz="23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816699" y="14681406"/>
            <a:ext cx="2672834" cy="843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3935006" y="14681406"/>
            <a:ext cx="4009251" cy="843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389730" y="14681406"/>
            <a:ext cx="2672834" cy="843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818247" y="843341"/>
            <a:ext cx="10245864" cy="3061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716"/>
              <a:buFont typeface="Calibri"/>
              <a:buNone/>
              <a:defRPr sz="571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818248" y="3883019"/>
            <a:ext cx="5025484" cy="19030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299"/>
              </a:spcBef>
              <a:spcAft>
                <a:spcPts val="0"/>
              </a:spcAft>
              <a:buClr>
                <a:schemeClr val="dk1"/>
              </a:buClr>
              <a:buSzPts val="3118"/>
              <a:buFont typeface="Arial"/>
              <a:buNone/>
              <a:defRPr sz="3118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598"/>
              <a:buFont typeface="Arial"/>
              <a:buNone/>
              <a:defRPr sz="2598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338"/>
              <a:buFont typeface="Arial"/>
              <a:buNone/>
              <a:defRPr sz="2338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079"/>
              <a:buFont typeface="Arial"/>
              <a:buNone/>
              <a:defRPr sz="2079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079"/>
              <a:buFont typeface="Arial"/>
              <a:buNone/>
              <a:defRPr sz="2079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079"/>
              <a:buFont typeface="Arial"/>
              <a:buNone/>
              <a:defRPr sz="2079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079"/>
              <a:buFont typeface="Arial"/>
              <a:buNone/>
              <a:defRPr sz="2079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079"/>
              <a:buFont typeface="Arial"/>
              <a:buNone/>
              <a:defRPr sz="2079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079"/>
              <a:buFont typeface="Arial"/>
              <a:buNone/>
              <a:defRPr sz="2079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818248" y="5786027"/>
            <a:ext cx="5025484" cy="851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59549" algn="l" rtl="0">
              <a:lnSpc>
                <a:spcPct val="90000"/>
              </a:lnSpc>
              <a:spcBef>
                <a:spcPts val="1299"/>
              </a:spcBef>
              <a:spcAft>
                <a:spcPts val="0"/>
              </a:spcAft>
              <a:buClr>
                <a:schemeClr val="dk1"/>
              </a:buClr>
              <a:buSzPts val="3637"/>
              <a:buFont typeface="Arial"/>
              <a:buChar char="•"/>
              <a:defRPr sz="363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26593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3118"/>
              <a:buFont typeface="Arial"/>
              <a:buChar char="•"/>
              <a:defRPr sz="311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93572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598"/>
              <a:buFont typeface="Arial"/>
              <a:buChar char="•"/>
              <a:defRPr sz="25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77063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338"/>
              <a:buFont typeface="Arial"/>
              <a:buChar char="•"/>
              <a:defRPr sz="23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77063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338"/>
              <a:buFont typeface="Arial"/>
              <a:buChar char="•"/>
              <a:defRPr sz="23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77063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338"/>
              <a:buFont typeface="Arial"/>
              <a:buChar char="•"/>
              <a:defRPr sz="23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77063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338"/>
              <a:buFont typeface="Arial"/>
              <a:buChar char="•"/>
              <a:defRPr sz="23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77063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338"/>
              <a:buFont typeface="Arial"/>
              <a:buChar char="•"/>
              <a:defRPr sz="23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77063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338"/>
              <a:buFont typeface="Arial"/>
              <a:buChar char="•"/>
              <a:defRPr sz="23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3"/>
          </p:nvPr>
        </p:nvSpPr>
        <p:spPr>
          <a:xfrm>
            <a:off x="6013878" y="3883019"/>
            <a:ext cx="5050234" cy="19030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299"/>
              </a:spcBef>
              <a:spcAft>
                <a:spcPts val="0"/>
              </a:spcAft>
              <a:buClr>
                <a:schemeClr val="dk1"/>
              </a:buClr>
              <a:buSzPts val="3118"/>
              <a:buFont typeface="Arial"/>
              <a:buNone/>
              <a:defRPr sz="3118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598"/>
              <a:buFont typeface="Arial"/>
              <a:buNone/>
              <a:defRPr sz="2598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338"/>
              <a:buFont typeface="Arial"/>
              <a:buNone/>
              <a:defRPr sz="2338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079"/>
              <a:buFont typeface="Arial"/>
              <a:buNone/>
              <a:defRPr sz="2079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079"/>
              <a:buFont typeface="Arial"/>
              <a:buNone/>
              <a:defRPr sz="2079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079"/>
              <a:buFont typeface="Arial"/>
              <a:buNone/>
              <a:defRPr sz="2079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079"/>
              <a:buFont typeface="Arial"/>
              <a:buNone/>
              <a:defRPr sz="2079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079"/>
              <a:buFont typeface="Arial"/>
              <a:buNone/>
              <a:defRPr sz="2079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079"/>
              <a:buFont typeface="Arial"/>
              <a:buNone/>
              <a:defRPr sz="2079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4"/>
          </p:nvPr>
        </p:nvSpPr>
        <p:spPr>
          <a:xfrm>
            <a:off x="6013878" y="5786027"/>
            <a:ext cx="5050234" cy="851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59549" algn="l" rtl="0">
              <a:lnSpc>
                <a:spcPct val="90000"/>
              </a:lnSpc>
              <a:spcBef>
                <a:spcPts val="1299"/>
              </a:spcBef>
              <a:spcAft>
                <a:spcPts val="0"/>
              </a:spcAft>
              <a:buClr>
                <a:schemeClr val="dk1"/>
              </a:buClr>
              <a:buSzPts val="3637"/>
              <a:buFont typeface="Arial"/>
              <a:buChar char="•"/>
              <a:defRPr sz="363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26593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3118"/>
              <a:buFont typeface="Arial"/>
              <a:buChar char="•"/>
              <a:defRPr sz="311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93572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598"/>
              <a:buFont typeface="Arial"/>
              <a:buChar char="•"/>
              <a:defRPr sz="25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77063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338"/>
              <a:buFont typeface="Arial"/>
              <a:buChar char="•"/>
              <a:defRPr sz="23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77063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338"/>
              <a:buFont typeface="Arial"/>
              <a:buChar char="•"/>
              <a:defRPr sz="23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77063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338"/>
              <a:buFont typeface="Arial"/>
              <a:buChar char="•"/>
              <a:defRPr sz="23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77063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338"/>
              <a:buFont typeface="Arial"/>
              <a:buChar char="•"/>
              <a:defRPr sz="23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77063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338"/>
              <a:buFont typeface="Arial"/>
              <a:buChar char="•"/>
              <a:defRPr sz="23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77063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338"/>
              <a:buFont typeface="Arial"/>
              <a:buChar char="•"/>
              <a:defRPr sz="23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816699" y="14681406"/>
            <a:ext cx="2672834" cy="843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>
            <a:off x="3935006" y="14681406"/>
            <a:ext cx="4009251" cy="843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8389730" y="14681406"/>
            <a:ext cx="2672834" cy="843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816700" y="843341"/>
            <a:ext cx="10245864" cy="3061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716"/>
              <a:buFont typeface="Calibri"/>
              <a:buNone/>
              <a:defRPr sz="571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816699" y="14681406"/>
            <a:ext cx="2672834" cy="843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3935006" y="14681406"/>
            <a:ext cx="4009251" cy="843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8389730" y="14681406"/>
            <a:ext cx="2672834" cy="843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816699" y="14681406"/>
            <a:ext cx="2672834" cy="843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3935006" y="14681406"/>
            <a:ext cx="4009251" cy="843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389730" y="14681406"/>
            <a:ext cx="2672834" cy="843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818246" y="1056005"/>
            <a:ext cx="3831372" cy="36960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57"/>
              <a:buFont typeface="Calibri"/>
              <a:buNone/>
              <a:defRPr sz="415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5050234" y="2280681"/>
            <a:ext cx="6013877" cy="11256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92569" algn="l" rtl="0">
              <a:lnSpc>
                <a:spcPct val="90000"/>
              </a:lnSpc>
              <a:spcBef>
                <a:spcPts val="1299"/>
              </a:spcBef>
              <a:spcAft>
                <a:spcPts val="0"/>
              </a:spcAft>
              <a:buClr>
                <a:schemeClr val="dk1"/>
              </a:buClr>
              <a:buSzPts val="4157"/>
              <a:buFont typeface="Arial"/>
              <a:buChar char="•"/>
              <a:defRPr sz="415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59549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3637"/>
              <a:buFont typeface="Arial"/>
              <a:buChar char="•"/>
              <a:defRPr sz="363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426592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3118"/>
              <a:buFont typeface="Arial"/>
              <a:buChar char="•"/>
              <a:defRPr sz="311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93572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598"/>
              <a:buFont typeface="Arial"/>
              <a:buChar char="•"/>
              <a:defRPr sz="25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93573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598"/>
              <a:buFont typeface="Arial"/>
              <a:buChar char="•"/>
              <a:defRPr sz="25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93573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598"/>
              <a:buFont typeface="Arial"/>
              <a:buChar char="•"/>
              <a:defRPr sz="25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93573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598"/>
              <a:buFont typeface="Arial"/>
              <a:buChar char="•"/>
              <a:defRPr sz="25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93572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598"/>
              <a:buFont typeface="Arial"/>
              <a:buChar char="•"/>
              <a:defRPr sz="25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93572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598"/>
              <a:buFont typeface="Arial"/>
              <a:buChar char="•"/>
              <a:defRPr sz="25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818246" y="4752022"/>
            <a:ext cx="3831372" cy="8803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299"/>
              </a:spcBef>
              <a:spcAft>
                <a:spcPts val="0"/>
              </a:spcAft>
              <a:buClr>
                <a:schemeClr val="dk1"/>
              </a:buClr>
              <a:buSzPts val="2079"/>
              <a:buFont typeface="Arial"/>
              <a:buNone/>
              <a:defRPr sz="207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1819"/>
              <a:buFont typeface="Arial"/>
              <a:buNone/>
              <a:defRPr sz="181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1559"/>
              <a:buFont typeface="Arial"/>
              <a:buNone/>
              <a:defRPr sz="155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1299"/>
              <a:buFont typeface="Arial"/>
              <a:buNone/>
              <a:defRPr sz="12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1299"/>
              <a:buFont typeface="Arial"/>
              <a:buNone/>
              <a:defRPr sz="12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1299"/>
              <a:buFont typeface="Arial"/>
              <a:buNone/>
              <a:defRPr sz="12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1299"/>
              <a:buFont typeface="Arial"/>
              <a:buNone/>
              <a:defRPr sz="12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1299"/>
              <a:buFont typeface="Arial"/>
              <a:buNone/>
              <a:defRPr sz="12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1299"/>
              <a:buFont typeface="Arial"/>
              <a:buNone/>
              <a:defRPr sz="12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816699" y="14681406"/>
            <a:ext cx="2672834" cy="843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3935006" y="14681406"/>
            <a:ext cx="4009251" cy="843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8389730" y="14681406"/>
            <a:ext cx="2672834" cy="843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818246" y="1056005"/>
            <a:ext cx="3831372" cy="36960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57"/>
              <a:buFont typeface="Calibri"/>
              <a:buNone/>
              <a:defRPr sz="415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5050234" y="2280681"/>
            <a:ext cx="6013877" cy="11256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299"/>
              </a:spcBef>
              <a:spcAft>
                <a:spcPts val="0"/>
              </a:spcAft>
              <a:buClr>
                <a:schemeClr val="dk1"/>
              </a:buClr>
              <a:buSzPts val="4157"/>
              <a:buFont typeface="Arial"/>
              <a:buNone/>
              <a:defRPr sz="415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3637"/>
              <a:buFont typeface="Arial"/>
              <a:buNone/>
              <a:defRPr sz="363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3118"/>
              <a:buFont typeface="Arial"/>
              <a:buNone/>
              <a:defRPr sz="311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598"/>
              <a:buFont typeface="Arial"/>
              <a:buNone/>
              <a:defRPr sz="25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598"/>
              <a:buFont typeface="Arial"/>
              <a:buNone/>
              <a:defRPr sz="25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598"/>
              <a:buFont typeface="Arial"/>
              <a:buNone/>
              <a:defRPr sz="25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598"/>
              <a:buFont typeface="Arial"/>
              <a:buNone/>
              <a:defRPr sz="25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598"/>
              <a:buFont typeface="Arial"/>
              <a:buNone/>
              <a:defRPr sz="25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598"/>
              <a:buFont typeface="Arial"/>
              <a:buNone/>
              <a:defRPr sz="25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818246" y="4752022"/>
            <a:ext cx="3831372" cy="8803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299"/>
              </a:spcBef>
              <a:spcAft>
                <a:spcPts val="0"/>
              </a:spcAft>
              <a:buClr>
                <a:schemeClr val="dk1"/>
              </a:buClr>
              <a:buSzPts val="2079"/>
              <a:buFont typeface="Arial"/>
              <a:buNone/>
              <a:defRPr sz="207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1819"/>
              <a:buFont typeface="Arial"/>
              <a:buNone/>
              <a:defRPr sz="181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1559"/>
              <a:buFont typeface="Arial"/>
              <a:buNone/>
              <a:defRPr sz="155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1299"/>
              <a:buFont typeface="Arial"/>
              <a:buNone/>
              <a:defRPr sz="12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1299"/>
              <a:buFont typeface="Arial"/>
              <a:buNone/>
              <a:defRPr sz="12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1299"/>
              <a:buFont typeface="Arial"/>
              <a:buNone/>
              <a:defRPr sz="12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1299"/>
              <a:buFont typeface="Arial"/>
              <a:buNone/>
              <a:defRPr sz="12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1299"/>
              <a:buFont typeface="Arial"/>
              <a:buNone/>
              <a:defRPr sz="12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1299"/>
              <a:buFont typeface="Arial"/>
              <a:buNone/>
              <a:defRPr sz="12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816699" y="14681406"/>
            <a:ext cx="2672834" cy="843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3935006" y="14681406"/>
            <a:ext cx="4009251" cy="843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8389730" y="14681406"/>
            <a:ext cx="2672834" cy="843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16700" y="843341"/>
            <a:ext cx="10245864" cy="3061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716"/>
              <a:buFont typeface="Calibri"/>
              <a:buNone/>
              <a:defRPr sz="571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16700" y="4216687"/>
            <a:ext cx="10245864" cy="10050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59549" algn="l" rtl="0">
              <a:lnSpc>
                <a:spcPct val="90000"/>
              </a:lnSpc>
              <a:spcBef>
                <a:spcPts val="1299"/>
              </a:spcBef>
              <a:spcAft>
                <a:spcPts val="0"/>
              </a:spcAft>
              <a:buClr>
                <a:schemeClr val="dk1"/>
              </a:buClr>
              <a:buSzPts val="3637"/>
              <a:buFont typeface="Arial"/>
              <a:buChar char="•"/>
              <a:defRPr sz="363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26593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3118"/>
              <a:buFont typeface="Arial"/>
              <a:buChar char="•"/>
              <a:defRPr sz="311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93572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598"/>
              <a:buFont typeface="Arial"/>
              <a:buChar char="•"/>
              <a:defRPr sz="25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77063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338"/>
              <a:buFont typeface="Arial"/>
              <a:buChar char="•"/>
              <a:defRPr sz="23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77063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338"/>
              <a:buFont typeface="Arial"/>
              <a:buChar char="•"/>
              <a:defRPr sz="23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77063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338"/>
              <a:buFont typeface="Arial"/>
              <a:buChar char="•"/>
              <a:defRPr sz="23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77063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338"/>
              <a:buFont typeface="Arial"/>
              <a:buChar char="•"/>
              <a:defRPr sz="23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77063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338"/>
              <a:buFont typeface="Arial"/>
              <a:buChar char="•"/>
              <a:defRPr sz="23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77063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338"/>
              <a:buFont typeface="Arial"/>
              <a:buChar char="•"/>
              <a:defRPr sz="23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16699" y="14681406"/>
            <a:ext cx="2672834" cy="843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5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935006" y="14681406"/>
            <a:ext cx="4009251" cy="843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55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389730" y="14681406"/>
            <a:ext cx="2672834" cy="843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55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55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55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55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55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55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55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55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55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9" name="Google Shape;89;p13"/>
          <p:cNvCxnSpPr/>
          <p:nvPr/>
        </p:nvCxnSpPr>
        <p:spPr>
          <a:xfrm>
            <a:off x="184879" y="11173968"/>
            <a:ext cx="11484809" cy="0"/>
          </a:xfrm>
          <a:prstGeom prst="straightConnector1">
            <a:avLst/>
          </a:prstGeom>
          <a:noFill/>
          <a:ln w="381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1" name="Google Shape;91;p13"/>
          <p:cNvSpPr/>
          <p:nvPr/>
        </p:nvSpPr>
        <p:spPr>
          <a:xfrm>
            <a:off x="184879" y="687807"/>
            <a:ext cx="573952" cy="2022764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3"/>
          <p:cNvSpPr txBox="1"/>
          <p:nvPr/>
        </p:nvSpPr>
        <p:spPr>
          <a:xfrm rot="-5400000">
            <a:off x="-511513" y="1440224"/>
            <a:ext cx="1966728" cy="517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Searching</a:t>
            </a:r>
            <a:endParaRPr sz="20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3"/>
          <p:cNvSpPr/>
          <p:nvPr/>
        </p:nvSpPr>
        <p:spPr>
          <a:xfrm>
            <a:off x="1314425" y="687807"/>
            <a:ext cx="5007408" cy="1219200"/>
          </a:xfrm>
          <a:prstGeom prst="rect">
            <a:avLst/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Records identified through database searching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(n = 20027)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3"/>
          <p:cNvSpPr/>
          <p:nvPr/>
        </p:nvSpPr>
        <p:spPr>
          <a:xfrm>
            <a:off x="6662280" y="687807"/>
            <a:ext cx="5007408" cy="1219200"/>
          </a:xfrm>
          <a:prstGeom prst="rect">
            <a:avLst/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Records identified through other sources, listed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(n = 4881)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3"/>
          <p:cNvSpPr/>
          <p:nvPr/>
        </p:nvSpPr>
        <p:spPr>
          <a:xfrm>
            <a:off x="2537523" y="3353941"/>
            <a:ext cx="3784310" cy="942110"/>
          </a:xfrm>
          <a:prstGeom prst="rect">
            <a:avLst/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Records after duplicates removed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(n = 19296)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3"/>
          <p:cNvSpPr/>
          <p:nvPr/>
        </p:nvSpPr>
        <p:spPr>
          <a:xfrm>
            <a:off x="184879" y="3353940"/>
            <a:ext cx="573952" cy="7110144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3"/>
          <p:cNvSpPr txBox="1"/>
          <p:nvPr/>
        </p:nvSpPr>
        <p:spPr>
          <a:xfrm rot="-5400000">
            <a:off x="-3055203" y="6650039"/>
            <a:ext cx="7054108" cy="517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Screening</a:t>
            </a:r>
            <a:endParaRPr sz="20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3"/>
          <p:cNvSpPr/>
          <p:nvPr/>
        </p:nvSpPr>
        <p:spPr>
          <a:xfrm>
            <a:off x="2537523" y="4898720"/>
            <a:ext cx="3784310" cy="942110"/>
          </a:xfrm>
          <a:prstGeom prst="rect">
            <a:avLst/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Records after title and abstract screening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(n = 875)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3"/>
          <p:cNvSpPr/>
          <p:nvPr/>
        </p:nvSpPr>
        <p:spPr>
          <a:xfrm>
            <a:off x="2537523" y="6685542"/>
            <a:ext cx="3784310" cy="942110"/>
          </a:xfrm>
          <a:prstGeom prst="rect">
            <a:avLst/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Articles retrieved at full text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(n = 1020)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3"/>
          <p:cNvSpPr/>
          <p:nvPr/>
        </p:nvSpPr>
        <p:spPr>
          <a:xfrm>
            <a:off x="2537523" y="7792608"/>
            <a:ext cx="3784310" cy="942110"/>
          </a:xfrm>
          <a:prstGeom prst="rect">
            <a:avLst/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Articles after full text screening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(n = 30)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3"/>
          <p:cNvSpPr/>
          <p:nvPr/>
        </p:nvSpPr>
        <p:spPr>
          <a:xfrm>
            <a:off x="6662280" y="3353941"/>
            <a:ext cx="3784310" cy="942110"/>
          </a:xfrm>
          <a:prstGeom prst="rect">
            <a:avLst/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Duplicates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(n =5612 )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3"/>
          <p:cNvSpPr/>
          <p:nvPr/>
        </p:nvSpPr>
        <p:spPr>
          <a:xfrm>
            <a:off x="6662280" y="4898720"/>
            <a:ext cx="3784310" cy="942110"/>
          </a:xfrm>
          <a:prstGeom prst="rect">
            <a:avLst/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Excluded titles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(n = 18276)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3"/>
          <p:cNvSpPr/>
          <p:nvPr/>
        </p:nvSpPr>
        <p:spPr>
          <a:xfrm>
            <a:off x="6662280" y="6685542"/>
            <a:ext cx="3784310" cy="942110"/>
          </a:xfrm>
          <a:prstGeom prst="rect">
            <a:avLst/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Unretrievable</a:t>
            </a: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full texts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(Not accessible,  n = 23 ; Not found, n = 87 )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13"/>
          <p:cNvSpPr/>
          <p:nvPr/>
        </p:nvSpPr>
        <p:spPr>
          <a:xfrm>
            <a:off x="6662280" y="7821184"/>
            <a:ext cx="3784310" cy="2642900"/>
          </a:xfrm>
          <a:prstGeom prst="rect">
            <a:avLst/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Excluded full texts, with reasons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(n = 881)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Excluded on:</a:t>
            </a:r>
            <a:endParaRPr dirty="0"/>
          </a:p>
          <a:p>
            <a:pPr marL="450850" marR="0" lvl="0" indent="-11271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GB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 in English (n = 82)</a:t>
            </a:r>
            <a:endParaRPr dirty="0"/>
          </a:p>
          <a:p>
            <a:pPr marL="450850" marR="0" lvl="0" indent="-11271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GB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PECO element (n = 799)</a:t>
            </a:r>
            <a:endParaRPr dirty="0"/>
          </a:p>
        </p:txBody>
      </p:sp>
      <p:sp>
        <p:nvSpPr>
          <p:cNvPr id="107" name="Google Shape;107;p13"/>
          <p:cNvSpPr/>
          <p:nvPr/>
        </p:nvSpPr>
        <p:spPr>
          <a:xfrm>
            <a:off x="2537523" y="13171398"/>
            <a:ext cx="3784310" cy="942110"/>
          </a:xfrm>
          <a:prstGeom prst="rect">
            <a:avLst/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Studies included in narrative synthesis 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(n = 30 )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13"/>
          <p:cNvSpPr/>
          <p:nvPr/>
        </p:nvSpPr>
        <p:spPr>
          <a:xfrm>
            <a:off x="2537523" y="14285823"/>
            <a:ext cx="3784310" cy="1420958"/>
          </a:xfrm>
          <a:prstGeom prst="rect">
            <a:avLst/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Studies included in quantitative synthesis 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(n = 30)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13"/>
          <p:cNvSpPr/>
          <p:nvPr/>
        </p:nvSpPr>
        <p:spPr>
          <a:xfrm>
            <a:off x="6662280" y="14285823"/>
            <a:ext cx="3784200" cy="1421100"/>
          </a:xfrm>
          <a:prstGeom prst="rect">
            <a:avLst/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Studies not included in further synthesis, with reasons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(n = 0)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13"/>
          <p:cNvSpPr/>
          <p:nvPr/>
        </p:nvSpPr>
        <p:spPr>
          <a:xfrm>
            <a:off x="184879" y="12056974"/>
            <a:ext cx="573952" cy="364980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13"/>
          <p:cNvSpPr txBox="1"/>
          <p:nvPr/>
        </p:nvSpPr>
        <p:spPr>
          <a:xfrm rot="-5400000">
            <a:off x="-1325035" y="13622897"/>
            <a:ext cx="3593772" cy="517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Critical appraisal and Synthesis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2" name="Google Shape;112;p13"/>
          <p:cNvCxnSpPr>
            <a:stCxn id="93" idx="2"/>
            <a:endCxn id="95" idx="0"/>
          </p:cNvCxnSpPr>
          <p:nvPr/>
        </p:nvCxnSpPr>
        <p:spPr>
          <a:xfrm rot="-5400000" flipH="1">
            <a:off x="3400379" y="2324757"/>
            <a:ext cx="1446900" cy="6114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13" name="Google Shape;113;p13"/>
          <p:cNvCxnSpPr>
            <a:stCxn id="94" idx="2"/>
            <a:endCxn id="95" idx="0"/>
          </p:cNvCxnSpPr>
          <p:nvPr/>
        </p:nvCxnSpPr>
        <p:spPr>
          <a:xfrm rot="5400000">
            <a:off x="6074334" y="262257"/>
            <a:ext cx="1446900" cy="4736400"/>
          </a:xfrm>
          <a:prstGeom prst="bentConnector3">
            <a:avLst>
              <a:gd name="adj1" fmla="val 50001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14" name="Google Shape;114;p13"/>
          <p:cNvCxnSpPr>
            <a:stCxn id="95" idx="3"/>
            <a:endCxn id="102" idx="1"/>
          </p:cNvCxnSpPr>
          <p:nvPr/>
        </p:nvCxnSpPr>
        <p:spPr>
          <a:xfrm>
            <a:off x="6321833" y="3824996"/>
            <a:ext cx="340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15" name="Google Shape;115;p13"/>
          <p:cNvCxnSpPr>
            <a:stCxn id="98" idx="3"/>
            <a:endCxn id="103" idx="1"/>
          </p:cNvCxnSpPr>
          <p:nvPr/>
        </p:nvCxnSpPr>
        <p:spPr>
          <a:xfrm>
            <a:off x="6321833" y="5369775"/>
            <a:ext cx="340447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17" name="Google Shape;117;p13"/>
          <p:cNvCxnSpPr>
            <a:stCxn id="100" idx="3"/>
            <a:endCxn id="105" idx="1"/>
          </p:cNvCxnSpPr>
          <p:nvPr/>
        </p:nvCxnSpPr>
        <p:spPr>
          <a:xfrm>
            <a:off x="6321833" y="7156597"/>
            <a:ext cx="340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18" name="Google Shape;118;p13"/>
          <p:cNvCxnSpPr>
            <a:stCxn id="101" idx="3"/>
          </p:cNvCxnSpPr>
          <p:nvPr/>
        </p:nvCxnSpPr>
        <p:spPr>
          <a:xfrm>
            <a:off x="6321833" y="8263663"/>
            <a:ext cx="340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19" name="Google Shape;119;p13"/>
          <p:cNvCxnSpPr>
            <a:stCxn id="95" idx="2"/>
            <a:endCxn id="98" idx="0"/>
          </p:cNvCxnSpPr>
          <p:nvPr/>
        </p:nvCxnSpPr>
        <p:spPr>
          <a:xfrm>
            <a:off x="4429678" y="4296051"/>
            <a:ext cx="0" cy="602669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20" name="Google Shape;120;p13"/>
          <p:cNvCxnSpPr>
            <a:cxnSpLocks/>
            <a:stCxn id="98" idx="2"/>
            <a:endCxn id="100" idx="0"/>
          </p:cNvCxnSpPr>
          <p:nvPr/>
        </p:nvCxnSpPr>
        <p:spPr>
          <a:xfrm>
            <a:off x="4429678" y="5840830"/>
            <a:ext cx="0" cy="844712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22" name="Google Shape;122;p13"/>
          <p:cNvCxnSpPr/>
          <p:nvPr/>
        </p:nvCxnSpPr>
        <p:spPr>
          <a:xfrm>
            <a:off x="4418488" y="7622875"/>
            <a:ext cx="0" cy="166253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23" name="Google Shape;123;p13"/>
          <p:cNvCxnSpPr>
            <a:stCxn id="101" idx="2"/>
            <a:endCxn id="124" idx="0"/>
          </p:cNvCxnSpPr>
          <p:nvPr/>
        </p:nvCxnSpPr>
        <p:spPr>
          <a:xfrm>
            <a:off x="4429678" y="8734718"/>
            <a:ext cx="0" cy="20055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25" name="Google Shape;125;p13"/>
          <p:cNvCxnSpPr/>
          <p:nvPr/>
        </p:nvCxnSpPr>
        <p:spPr>
          <a:xfrm>
            <a:off x="4435387" y="14113508"/>
            <a:ext cx="0" cy="166253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26" name="Google Shape;126;p13"/>
          <p:cNvCxnSpPr>
            <a:stCxn id="108" idx="3"/>
            <a:endCxn id="109" idx="1"/>
          </p:cNvCxnSpPr>
          <p:nvPr/>
        </p:nvCxnSpPr>
        <p:spPr>
          <a:xfrm>
            <a:off x="6321833" y="14996302"/>
            <a:ext cx="340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28" name="Google Shape;128;p13"/>
          <p:cNvSpPr/>
          <p:nvPr/>
        </p:nvSpPr>
        <p:spPr>
          <a:xfrm>
            <a:off x="2537523" y="12056973"/>
            <a:ext cx="3784310" cy="942110"/>
          </a:xfrm>
          <a:prstGeom prst="rect">
            <a:avLst/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Studies included after critical appraisal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(n = 30 )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9" name="Google Shape;129;p13"/>
          <p:cNvCxnSpPr>
            <a:stCxn id="128" idx="2"/>
            <a:endCxn id="107" idx="0"/>
          </p:cNvCxnSpPr>
          <p:nvPr/>
        </p:nvCxnSpPr>
        <p:spPr>
          <a:xfrm>
            <a:off x="4429678" y="12999083"/>
            <a:ext cx="0" cy="172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30" name="Google Shape;130;p13"/>
          <p:cNvSpPr/>
          <p:nvPr/>
        </p:nvSpPr>
        <p:spPr>
          <a:xfrm>
            <a:off x="6662280" y="12056973"/>
            <a:ext cx="3784310" cy="942110"/>
          </a:xfrm>
          <a:prstGeom prst="rect">
            <a:avLst/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Excluded from further synthesis, with reasons (n =  0)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1" name="Google Shape;131;p13"/>
          <p:cNvCxnSpPr>
            <a:stCxn id="128" idx="3"/>
            <a:endCxn id="130" idx="1"/>
          </p:cNvCxnSpPr>
          <p:nvPr/>
        </p:nvCxnSpPr>
        <p:spPr>
          <a:xfrm>
            <a:off x="6321833" y="12528028"/>
            <a:ext cx="340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34" name="Google Shape;134;p13"/>
          <p:cNvSpPr txBox="1"/>
          <p:nvPr/>
        </p:nvSpPr>
        <p:spPr>
          <a:xfrm>
            <a:off x="758825" y="131675"/>
            <a:ext cx="6003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ROSES Flow Diagram for Systematic Reviews. Version 1.0</a:t>
            </a: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13"/>
          <p:cNvSpPr/>
          <p:nvPr/>
        </p:nvSpPr>
        <p:spPr>
          <a:xfrm>
            <a:off x="2537523" y="10740194"/>
            <a:ext cx="3784310" cy="9421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Articles / Studies included in the review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(n = 30 / n = 30 )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5" name="Google Shape;135;p13"/>
          <p:cNvCxnSpPr>
            <a:stCxn id="124" idx="2"/>
            <a:endCxn id="128" idx="0"/>
          </p:cNvCxnSpPr>
          <p:nvPr/>
        </p:nvCxnSpPr>
        <p:spPr>
          <a:xfrm>
            <a:off x="4429678" y="11682304"/>
            <a:ext cx="0" cy="3747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36" name="Google Shape;136;p13"/>
          <p:cNvSpPr txBox="1"/>
          <p:nvPr/>
        </p:nvSpPr>
        <p:spPr>
          <a:xfrm>
            <a:off x="184879" y="10738678"/>
            <a:ext cx="12963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Articles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Studies</a:t>
            </a:r>
            <a:endParaRPr sz="2000">
              <a:solidFill>
                <a:srgbClr val="BFBFB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252</Words>
  <Application>Microsoft Office PowerPoint</Application>
  <PresentationFormat>Custom</PresentationFormat>
  <Paragraphs>42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PHILIP ANTHONY MARTIN</dc:creator>
  <cp:lastModifiedBy>PHILIP ANTHONY MARTIN</cp:lastModifiedBy>
  <cp:revision>1</cp:revision>
  <dcterms:modified xsi:type="dcterms:W3CDTF">2023-08-08T11:12:40Z</dcterms:modified>
</cp:coreProperties>
</file>