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72" r:id="rId4"/>
    <p:sldId id="269" r:id="rId5"/>
    <p:sldId id="273" r:id="rId6"/>
    <p:sldId id="274" r:id="rId7"/>
    <p:sldId id="279" r:id="rId8"/>
    <p:sldId id="280" r:id="rId9"/>
    <p:sldId id="263" r:id="rId10"/>
    <p:sldId id="271" r:id="rId11"/>
    <p:sldId id="267" r:id="rId12"/>
    <p:sldId id="256" r:id="rId13"/>
    <p:sldId id="260" r:id="rId14"/>
    <p:sldId id="261" r:id="rId15"/>
    <p:sldId id="275" r:id="rId16"/>
    <p:sldId id="276" r:id="rId17"/>
    <p:sldId id="265" r:id="rId18"/>
    <p:sldId id="266" r:id="rId19"/>
    <p:sldId id="259" r:id="rId20"/>
    <p:sldId id="277" r:id="rId21"/>
    <p:sldId id="278" r:id="rId22"/>
    <p:sldId id="281" r:id="rId23"/>
    <p:sldId id="268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4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4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4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9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0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6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6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2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2CB-D467-4583-BEBA-5A75E3413D57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31850" y="2781381"/>
            <a:ext cx="10515600" cy="996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HEP Phenomenology Project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333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20" y="3504890"/>
            <a:ext cx="4383466" cy="31041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2800" b="1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UA5 .vs. PYTHIA at 91.2 GeV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4" y="1244601"/>
            <a:ext cx="5243335" cy="2041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087" y="1244601"/>
            <a:ext cx="3330000" cy="4566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341" y="1244601"/>
            <a:ext cx="3027745" cy="1495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15" y="3504890"/>
            <a:ext cx="4353151" cy="31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55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4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Theoretical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</a:t>
            </a:r>
            <a:r>
              <a:rPr lang="en-IN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hadron</a:t>
            </a:r>
            <a:r>
              <a:rPr lang="en-US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409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QCD is the gauge theory for the strong interaction: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Interactions determined by the coupling constant (</a:t>
            </a:r>
            <a:r>
              <a:rPr lang="el-GR" sz="1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Both quarks and gluons carry a ‘colour’ charge.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Colour charge permits gluon-gluon self-interaction.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results in ‘asymptotic freedom’ i.e. ↓</a:t>
            </a:r>
            <a:r>
              <a:rPr lang="el-GR" sz="1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at ↑Q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process ‘</a:t>
            </a: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q</a:t>
            </a: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q̅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hadron’ is split into two regimes: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(Q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≳ 1 GeV) is pQCD –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jet production, parton radiation, deep inelastic scattering.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(Q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≲ 1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GeV)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npQCD – hadronisation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confinement, meson/baryon bound states.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Perturbation is used to study q-g production with high momentum transfers.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488" y="188780"/>
            <a:ext cx="3209597" cy="36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Experimental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hadron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092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Annihilation of eē (LEP/FCCee) provides a clean environment to study basic QCD processes.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Quark discovered with 2-jet structure in eē collisions at SPEAR at SLAC.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Gluon discovered with 3-jet structure in eē collisions at PETRA at DESY.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Quark spin was confirmed to be ½ from analysing jet angular distributions.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 at Z0 resonance (91.2 GeV) offered several advantages: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Large hadronic branching ratio – Z decay produces lepton pairs or hadron jets, but the latter is 70% more probable.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Negligible background – processes without any hadrons were very minimal leading to higher precision analyses.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Suppression of ISR – collider design prevented photon emission from eē resulting in more collision at maximum energy.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Micro-vertex detectors – these special tracking systems near the collision points allowed for flavor-dependent studies. 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FCCee will improve over LEP: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Overall – Increased statistical samples of 10</a:t>
            </a:r>
            <a:r>
              <a:rPr lang="en-US" sz="16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12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partons from Z decays and 10</a:t>
            </a:r>
            <a:r>
              <a:rPr lang="en-US" sz="16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partons from W decays.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Z0 – Increased statistical samples by factor of 10</a:t>
            </a:r>
            <a:r>
              <a:rPr lang="en-US" sz="16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thereby decreasing uncertainties by factor of 300.</a:t>
            </a:r>
          </a:p>
          <a:p>
            <a:pPr lvl="1"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42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Phenomenology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hadron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028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 programs split the process into four phases: 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Production of qq̅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(electroweak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Decay from a virtual photon or Z boson via (</a:t>
            </a:r>
            <a:r>
              <a:rPr lang="en-IN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</a:t>
            </a:r>
            <a:r>
              <a:rPr lang="el-GR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γ</a:t>
            </a:r>
            <a:r>
              <a:rPr lang="el-GR" sz="12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∗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IN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</a:t>
            </a:r>
            <a:r>
              <a:rPr lang="en-IN" sz="12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IN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</a:t>
            </a:r>
            <a:r>
              <a:rPr lang="en-IN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q</a:t>
            </a:r>
            <a:r>
              <a:rPr lang="en-IN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</a:t>
            </a:r>
            <a:r>
              <a:rPr lang="en-IN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̅)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Decay from 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gluons via (g →</a:t>
            </a:r>
            <a:r>
              <a:rPr lang="en-IN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IN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qq</a:t>
            </a:r>
            <a:r>
              <a:rPr lang="en-IN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̅) or 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IN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</a:t>
            </a:r>
            <a:r>
              <a:rPr lang="en-IN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qq̅g</a:t>
            </a:r>
            <a:r>
              <a:rPr lang="en-US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</a:t>
            </a:r>
            <a:r>
              <a:rPr lang="en-IN" sz="1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qq</a:t>
            </a:r>
            <a:r>
              <a:rPr lang="en-IN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̅)</a:t>
            </a:r>
            <a:endParaRPr lang="en-US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Gluon radiation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(pQCD).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 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element method – calculate Feynman diagrams order by order, only available up to maximum of four partons in the final state.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Parton shower method – approximates full matrix expression as multiple jets, each limited by LLA or MLLA, which then </a:t>
            </a:r>
            <a:r>
              <a:rPr lang="en-US" sz="1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hadronise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adronisation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(npQCD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Independent method – assumes that partons fragment isolated from each other, but it is shown that this does not match experiments.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method – assumes a colour flux tube connecting qq̅ pairs which creates new hadrons when string is stretched far enough to break.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method – assumes gluons from pQCD split into qq̅ pairs forming colorless clusters that decay into particles if they have sufficient mass.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Particle decay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(electroweak?).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PYTHIA uses LLA parton shower with (m</a:t>
            </a:r>
            <a:r>
              <a:rPr lang="en-US" sz="20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branching_parton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0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0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for pQCD and independent/string for npQCD.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69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5914924" cy="76691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 (1989 - 2000)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5914924" cy="56028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Construction: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26.7 km circumference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L3, ALEPH, DELPHI, OPAL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Operation 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modes: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LEPI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91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 for eē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Z0</a:t>
            </a:r>
            <a:r>
              <a:rPr lang="en-IN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̅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2f 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LEP1.5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 ×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80.3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eē 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WW</a:t>
            </a:r>
            <a:r>
              <a:rPr lang="en-IN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̅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4f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t¯ t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LEPII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 240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 for Higgs an SUSY particles</a:t>
            </a:r>
          </a:p>
          <a:p>
            <a:pPr lvl="2"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Could not go higher than 215 (but not good data)</a:t>
            </a:r>
            <a:endParaRPr lang="en-US" sz="12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itle 4"/>
          <p:cNvSpPr txBox="1">
            <a:spLocks/>
          </p:cNvSpPr>
          <p:nvPr/>
        </p:nvSpPr>
        <p:spPr>
          <a:xfrm>
            <a:off x="6121400" y="188780"/>
            <a:ext cx="5889685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FCCee (2040-)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6121400" y="1064608"/>
            <a:ext cx="5914924" cy="5602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Construction: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26.7 km circumference</a:t>
            </a:r>
          </a:p>
          <a:p>
            <a:pPr lvl="1">
              <a:spcAft>
                <a:spcPts val="600"/>
              </a:spcAft>
            </a:pP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L3, ALEPH, DELPHI, OPAL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Operation modes: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Z0 √s = 91 GeV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2W √s = 160 GeV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ZH √s =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240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 (might start with this)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TT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√s =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365 GeV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52" name="Picture 4" descr="FCC Week 2023 (5-9 June 2023): Overview · Ind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575" y="79868"/>
            <a:ext cx="21145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aseline operation model for FCC-ee with four interaction points, showing the integrated luminosity at the Z pole (pink), the WW threshold (blue), the Higgs factory (red), and the top-pair threshold (green) as a function of time []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507" y="4192657"/>
            <a:ext cx="5269470" cy="247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b="12810"/>
          <a:stretch/>
        </p:blipFill>
        <p:spPr>
          <a:xfrm>
            <a:off x="709309" y="4166668"/>
            <a:ext cx="4365611" cy="250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09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5914924" cy="76691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 (1989-)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026" name="Picture 2" descr="Radiation levels in the CERN Large Electron Positron collider during the LEP  2 phase (68–105 GeV) - ScienceDir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67" y="955696"/>
            <a:ext cx="4338484" cy="277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reen light for LEP – CERN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4322827"/>
            <a:ext cx="2762250" cy="179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6" y="3987799"/>
            <a:ext cx="3152674" cy="2605203"/>
          </a:xfrm>
          <a:prstGeom prst="rect">
            <a:avLst/>
          </a:prstGeom>
        </p:spPr>
      </p:pic>
      <p:sp>
        <p:nvSpPr>
          <p:cNvPr id="9" name="Title 4"/>
          <p:cNvSpPr txBox="1">
            <a:spLocks/>
          </p:cNvSpPr>
          <p:nvPr/>
        </p:nvSpPr>
        <p:spPr>
          <a:xfrm>
            <a:off x="6121400" y="188780"/>
            <a:ext cx="5889685" cy="766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FCCee (2040-)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329" y="1467030"/>
            <a:ext cx="3742900" cy="276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97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1850" y="2781381"/>
            <a:ext cx="10515600" cy="996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Meeting : 22 November 2024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0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 Repository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(20 November 2024)</a:t>
            </a:r>
            <a:endParaRPr lang="en-IN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1728786"/>
            <a:ext cx="6330951" cy="3561160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6782708" y="3499157"/>
            <a:ext cx="552450" cy="36985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782708" y="3129306"/>
            <a:ext cx="552450" cy="36985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31200" y="5358884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github.com/</a:t>
            </a:r>
            <a:r>
              <a:rPr lang="en-IN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phylmath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/HEP-</a:t>
            </a:r>
            <a:r>
              <a:rPr lang="en-IN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Pheno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-Project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839" y="5358884"/>
            <a:ext cx="550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 Studio Code + Windows Subsystem for Linux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440" y="1728787"/>
            <a:ext cx="4292466" cy="355499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639050" y="3549650"/>
            <a:ext cx="895350" cy="1579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ounded Rectangle 10"/>
          <p:cNvSpPr/>
          <p:nvPr/>
        </p:nvSpPr>
        <p:spPr>
          <a:xfrm>
            <a:off x="7639050" y="2552700"/>
            <a:ext cx="895350" cy="946457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960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2800" b="1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L3 .vs. PYTHIA at 91.2 GeV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 descr="https://cdn.discordapp.com/attachments/876756002312183828/1303839798968057939/image.png?ex=674054b0&amp;is=673f0330&amp;hm=5e4d69b73818cf13e40293d00244385adcb2aeee188754e9eb94187f5d1625b8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762" y="1244558"/>
            <a:ext cx="69151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1244558"/>
            <a:ext cx="4133069" cy="53594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108" y="66300"/>
            <a:ext cx="1987550" cy="139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Timeline so far…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 Aug 2024 – email to Archana Sharma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 Aug 2024 – email from Manjit Kaur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 Aug 2024 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xx Sep 2024 – Meeting (Philip, …)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27 Sep 2024 – Meeting (Philip, Manjit,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Ritu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09 Oct 2024 – end of busy phase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21 Oct 2024 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05 Nov 2024 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22 Nov 2024 – Meeting (Philip, Manjit)</a:t>
            </a:r>
          </a:p>
          <a:p>
            <a:pPr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203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Minutes of meeting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5711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Project direction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Siddharth – event shape variables for EIC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Shalini – event shape variables for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HELHC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Similar study for FCCee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Regarding simulation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Try all QCD and check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Nch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shape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Check data type of </a:t>
            </a:r>
            <a:r>
              <a:rPr lang="en-US" sz="1600" dirty="0" err="1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Nch</a:t>
            </a:r>
            <a:r>
              <a:rPr lang="en-US" sz="16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in </a:t>
            </a:r>
            <a:r>
              <a:rPr lang="en-US" sz="1600" dirty="0" err="1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phen</a:t>
            </a:r>
            <a:r>
              <a:rPr lang="en-US" sz="16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-data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solidFill>
                  <a:srgbClr val="00B05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 error bars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Try pseudo-rapidity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cuts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Link FastJet and Pythia directly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Allows clustering partons into jets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If issues, then use FastJet 3.4.1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Try plotting jet multiplicity in ROOT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one has used anti-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kT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for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e+e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 (comparison of jet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algos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on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ee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annhiliation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conference paper)</a:t>
            </a:r>
          </a:p>
          <a:p>
            <a:pPr lvl="1"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5756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718" y="2535184"/>
            <a:ext cx="3286870" cy="2511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77" y="1368793"/>
            <a:ext cx="2359547" cy="4574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87" y="1368793"/>
            <a:ext cx="1988675" cy="45748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924" y="1368793"/>
            <a:ext cx="2338612" cy="45748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449" y="600962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erimental data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5031" y="6009622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Previous Phen data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2503" y="6009622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Corrected Phen data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10530" y="5173760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 change to Nch deficit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Solving Nch curve issues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6817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Solving Nch curve issues – Tweaking physics processes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1082694"/>
            <a:ext cx="3450037" cy="26218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572" y="955697"/>
            <a:ext cx="3607227" cy="274883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305" y="955696"/>
            <a:ext cx="3608781" cy="27488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476" y="3831531"/>
            <a:ext cx="3457787" cy="26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27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673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1850" y="2781381"/>
            <a:ext cx="10515600" cy="996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Meeting : </a:t>
            </a:r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 December </a:t>
            </a:r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2024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93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discordapp.com/attachments/876756002312183828/1284847560489701428/DelR_LHCpp_14TeV.png?ex=67407389&amp;is=673f2209&amp;hm=4f2ca93cf2d604dbe37c8fb1145d8a99cca7d800539d87dd62841fd5b7b2c73d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" y="3821181"/>
            <a:ext cx="3647974" cy="2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discordapp.com/attachments/876756002312183828/1284880573138993164/DelR_LHCpp_14TeV_10k_500k.png?ex=673fe988&amp;is=673e9808&amp;hm=ebbade98fc4505ed64533351e92836415e9bbfc9ac5f56b9330cbb2cf5967490&amp;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1" y="3821181"/>
            <a:ext cx="4131440" cy="2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discordapp.com/attachments/876756002312183828/1283542835441963150/gaus.jpg?ex=674051ab&amp;is=673f002b&amp;hm=f4964279c434b9a5a44d0de8910e36f426b260b3e9fa6f1cdf16308635496823&amp;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6" y="955696"/>
            <a:ext cx="4068595" cy="25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Learning Pythia-ROOT workflows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19" y="955696"/>
            <a:ext cx="3730625" cy="2533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44" y="955696"/>
            <a:ext cx="3730625" cy="2533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44" y="3821181"/>
            <a:ext cx="3730625" cy="25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12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CMS co-ordinate system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5711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Cartesian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Origin at the nominal interaction point of the detector.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Z-axis along the direction of counter clockwise beam.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X-axis pointing radially towards centre of LHC ring.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Z-plane is longitudinal and XY-plane is transverse.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Cylindrical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Azimuthal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Radial distance r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 coordinate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Spherical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Azimuthal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Radial distance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Particles are typically defined in transverse plane.</a:t>
            </a:r>
          </a:p>
          <a:p>
            <a:pPr>
              <a:spcAft>
                <a:spcPts val="600"/>
              </a:spcAft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41" y="514933"/>
            <a:ext cx="4472459" cy="2657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90" y="3498877"/>
            <a:ext cx="5053545" cy="23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CMS particle definitions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259"/>
          <a:stretch/>
        </p:blipFill>
        <p:spPr>
          <a:xfrm>
            <a:off x="206476" y="1095396"/>
            <a:ext cx="5559266" cy="4625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6" y="390772"/>
            <a:ext cx="5233090" cy="60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Jet reconstruction algorithms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409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638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a jet?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409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20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20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lorem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ipsum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dolor sit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amet</a:t>
            </a: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22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Meeting : 5 November 2024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98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1123</Words>
  <Application>Microsoft Office PowerPoint</Application>
  <PresentationFormat>Widescreen</PresentationFormat>
  <Paragraphs>145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Timeline so far…</vt:lpstr>
      <vt:lpstr>Learning Pythia-ROOT workflows</vt:lpstr>
      <vt:lpstr>Notes</vt:lpstr>
      <vt:lpstr>CMS co-ordinate system</vt:lpstr>
      <vt:lpstr>CMS particle definitions</vt:lpstr>
      <vt:lpstr>Jet reconstruction algorithms</vt:lpstr>
      <vt:lpstr>What is a jet?</vt:lpstr>
      <vt:lpstr>Meeting : 5 November 2024</vt:lpstr>
      <vt:lpstr>NCh : UA5 .vs. PYTHIA at 91.2 GeV</vt:lpstr>
      <vt:lpstr>Notes</vt:lpstr>
      <vt:lpstr>Theoretical ‘eē → hadron’</vt:lpstr>
      <vt:lpstr>Experimental ‘eē → hadron’</vt:lpstr>
      <vt:lpstr>Phenomenology ‘eē → hadron’</vt:lpstr>
      <vt:lpstr>LEP (1989 - 2000)</vt:lpstr>
      <vt:lpstr>LEP (1989-)</vt:lpstr>
      <vt:lpstr>PowerPoint Presentation</vt:lpstr>
      <vt:lpstr>Github Repository (20 November 2024)</vt:lpstr>
      <vt:lpstr>NCh : L3 .vs. PYTHIA at 91.2 GeV</vt:lpstr>
      <vt:lpstr>Minutes of meeting</vt:lpstr>
      <vt:lpstr>Solving Nch curve issues</vt:lpstr>
      <vt:lpstr>Solving Nch curve issues – Tweaking physics processes</vt:lpstr>
      <vt:lpstr>Notes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Mathew</dc:creator>
  <cp:lastModifiedBy>Philip Mathew</cp:lastModifiedBy>
  <cp:revision>356</cp:revision>
  <dcterms:created xsi:type="dcterms:W3CDTF">2024-11-21T11:19:07Z</dcterms:created>
  <dcterms:modified xsi:type="dcterms:W3CDTF">2024-11-23T14:52:08Z</dcterms:modified>
</cp:coreProperties>
</file>