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9" r:id="rId4"/>
    <p:sldId id="272" r:id="rId5"/>
    <p:sldId id="273" r:id="rId6"/>
    <p:sldId id="274" r:id="rId7"/>
    <p:sldId id="263" r:id="rId8"/>
    <p:sldId id="271" r:id="rId9"/>
    <p:sldId id="267" r:id="rId10"/>
    <p:sldId id="256" r:id="rId11"/>
    <p:sldId id="260" r:id="rId12"/>
    <p:sldId id="261" r:id="rId13"/>
    <p:sldId id="275" r:id="rId14"/>
    <p:sldId id="276" r:id="rId15"/>
    <p:sldId id="265" r:id="rId16"/>
    <p:sldId id="266" r:id="rId17"/>
    <p:sldId id="259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76" autoAdjust="0"/>
    <p:restoredTop sz="94660"/>
  </p:normalViewPr>
  <p:slideViewPr>
    <p:cSldViewPr snapToGrid="0">
      <p:cViewPr>
        <p:scale>
          <a:sx n="125" d="100"/>
          <a:sy n="125" d="100"/>
        </p:scale>
        <p:origin x="201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14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9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39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49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14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90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76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6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8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5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2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20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3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831850" y="2781381"/>
            <a:ext cx="10515600" cy="996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HEP Phenomenology Project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333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is QCD</a:t>
            </a:r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1180461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Proposed gauge theory for the strong interaction: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Interactions determined by the coupling constant (</a:t>
            </a:r>
            <a:r>
              <a:rPr lang="el-GR" sz="16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</a:t>
            </a:r>
            <a:r>
              <a:rPr lang="en-US" sz="16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Both quarks and gluons carry a ‘colour’ charge.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Colour charge permits gluon-gluon self-interaction.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results in ‘asymptotic freedom’ i.e. ↓</a:t>
            </a:r>
            <a:r>
              <a:rPr lang="el-GR" sz="16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</a:t>
            </a:r>
            <a:r>
              <a:rPr lang="en-US" sz="16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at ↑Q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process ‘</a:t>
            </a:r>
            <a:r>
              <a:rPr lang="en-IN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eē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→ q</a:t>
            </a:r>
            <a:r>
              <a:rPr lang="en-IN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q̅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hadron’ is split into two regimes: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 (Q</a:t>
            </a:r>
            <a:r>
              <a:rPr lang="en-US" sz="16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≳ 1 GeV) is pQCD –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jet production, parton radiation, deep inelastic scattering.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 (Q</a:t>
            </a:r>
            <a:r>
              <a:rPr lang="en-US" sz="16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≲ 1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GeV)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npQCD – hadronisation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confinement, meson/baryon bound states.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Perturbation theory can be used to study quark-gluon production with high momentum transfers.</a:t>
            </a:r>
          </a:p>
        </p:txBody>
      </p:sp>
    </p:spTree>
    <p:extLst>
      <p:ext uri="{BB962C8B-B14F-4D97-AF65-F5344CB8AC3E}">
        <p14:creationId xmlns:p14="http://schemas.microsoft.com/office/powerpoint/2010/main" val="2888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Experimental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‘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eē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→ hadron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’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11804610" cy="560924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Annihilation of eē (LEP/FCCee) provides a clean environment to study basic QCD processes.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Quark discovered with 2-jet structure in eē collisions at SPEAR at SLAC.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Gluon discovered with 3-jet structure in eē collisions at PETRA at DESY.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Quark spin was confirmed to be ½ from analysing jet angular distributions.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LEP at Z0 resonance (91.2 GeV) offered several advantages: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Large hadronic branching ratio – Z decay produces lepton pairs or hadron jets, but the latter is 70% more probable.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Negligible background – processes without any hadrons were very minimal leading to higher precision analyses.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Suppression of ISR – collider design prevented photon emission from eē resulting in more collision at maximum energy.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Micro-vertex detectors – these special tracking systems near the collision points allowed for flavor-dependent studies. 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FCCee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will improve over LEP: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Overall – Increase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 statistical samples of 10</a:t>
            </a:r>
            <a:r>
              <a:rPr lang="en-US" sz="1600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partons from Z decays and 10</a:t>
            </a:r>
            <a:r>
              <a:rPr lang="en-US" sz="1600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partons from W decays.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 Z0 – Increased statistical samples by factor of 10</a:t>
            </a:r>
            <a:r>
              <a:rPr lang="en-US" sz="1600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thereby decreasing uncertainties by factor of 300.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42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Phenomenology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‘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eē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→ hadron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’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11804610" cy="56028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MC programs split the process into four phases: </a:t>
            </a: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Production of qq̅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(electroweak).</a:t>
            </a: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sz="1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luon radiation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(pQCD).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 element method – calculate Feynman diagrams order by order, only available up to maximum of four partons in the final state.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Parton shower method – approximates full matrix expression as multiple jets, each limited by LLA or MLLA, which then </a:t>
            </a:r>
            <a:r>
              <a:rPr lang="en-US" sz="12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hadronise</a:t>
            </a: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sz="1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adronisation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(npQCD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Independent method – assumes that partons fragment isolated from each other, but it is shown that this does not match experiments.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 method – assumes a colour flux tube connecting qq̅ pairs which creates new hadrons when string is stretched far enough to break.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method – assumes gluons from pQCD split into qq̅ pairs forming colorless clusters that decay into particles if they have sufficient mass.</a:t>
            </a: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Particle decay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(electroweak?).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PYTHIA uses LLA parton shower with (m</a:t>
            </a:r>
            <a:r>
              <a:rPr lang="en-US" sz="20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branching_parton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sz="2000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20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for pQCD and independent/string for npQCD.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669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5914924" cy="76691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LEP (1989-)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5914924" cy="56028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Construction: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26.7 km circumference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L3, ALEPH, DELPHI, OPAL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Operation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LEPI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√s =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91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GeV for eē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Z0</a:t>
            </a:r>
            <a:r>
              <a:rPr lang="en-IN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̅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2f 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LEP1.5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√s =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 ×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80.3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GeV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eē →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</a:t>
            </a:r>
            <a:r>
              <a:rPr lang="en-IN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̅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4f 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LEPII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√s = 240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GeV for Higgs an SUSY particles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6121400" y="188780"/>
            <a:ext cx="5889685" cy="766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FCCee (2040-)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121400" y="1064608"/>
            <a:ext cx="5914924" cy="5602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Operation modes: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Z0 √s = 91 GeV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2W √s = 160 GeV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ZH √s =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240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GeV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TT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√s =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365 GeV</a:t>
            </a:r>
          </a:p>
          <a:p>
            <a:pPr>
              <a:spcAft>
                <a:spcPts val="600"/>
              </a:spcAft>
            </a:pP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FCC Week 2023 (5-9 June 2023): Overview · Ind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75" y="79868"/>
            <a:ext cx="21145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aseline operation model for FCC-ee with four interaction points, showing the integrated luminosity at the Z pole (pink), the WW threshold (blue), the Higgs factory (red), and the top-pair threshold (green) as a function of time []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359" y="1328807"/>
            <a:ext cx="3402965" cy="159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b="12810"/>
          <a:stretch/>
        </p:blipFill>
        <p:spPr>
          <a:xfrm>
            <a:off x="1770748" y="5071328"/>
            <a:ext cx="2786380" cy="159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0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5914924" cy="76691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LEP (1989-)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26" name="Picture 2" descr="Radiation levels in the CERN Large Electron Positron collider during the LEP  2 phase (68–105 GeV) - ScienceDir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6" y="1353154"/>
            <a:ext cx="3656242" cy="233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reen light for LEP – CERN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287" y="1689704"/>
            <a:ext cx="2544513" cy="165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76" y="3988602"/>
            <a:ext cx="3241855" cy="26788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063" y="4333416"/>
            <a:ext cx="3027737" cy="1989270"/>
          </a:xfrm>
          <a:prstGeom prst="rect">
            <a:avLst/>
          </a:prstGeom>
        </p:spPr>
      </p:pic>
      <p:sp>
        <p:nvSpPr>
          <p:cNvPr id="9" name="Title 4"/>
          <p:cNvSpPr txBox="1">
            <a:spLocks/>
          </p:cNvSpPr>
          <p:nvPr/>
        </p:nvSpPr>
        <p:spPr>
          <a:xfrm>
            <a:off x="6121400" y="188780"/>
            <a:ext cx="5889685" cy="766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FCCee (2040-)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3629" y="2136266"/>
            <a:ext cx="5081968" cy="3750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7268" y="2821403"/>
            <a:ext cx="4114113" cy="251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77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1850" y="2781381"/>
            <a:ext cx="10515600" cy="996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Meeting : 22 November 2024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200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 Repository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(20 November 2024)</a:t>
            </a:r>
            <a:endParaRPr lang="en-IN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6" y="1728786"/>
            <a:ext cx="6330951" cy="3561160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6782708" y="3499157"/>
            <a:ext cx="552450" cy="369851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6782708" y="3129306"/>
            <a:ext cx="552450" cy="369851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31200" y="5358884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github.com/</a:t>
            </a:r>
            <a:r>
              <a:rPr lang="en-IN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phylmath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/HEP-</a:t>
            </a:r>
            <a:r>
              <a:rPr lang="en-IN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Pheno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-Project</a:t>
            </a:r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1839" y="5358884"/>
            <a:ext cx="550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Visual Studio Code + Windows Subsystem for Linux</a:t>
            </a:r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440" y="1728787"/>
            <a:ext cx="4292466" cy="355499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639050" y="3549650"/>
            <a:ext cx="895350" cy="1579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7639050" y="2552700"/>
            <a:ext cx="895350" cy="94645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96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sz="2800" b="1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</a:t>
            </a:r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: L3 .vs. PYTHIA at 91.2 GeV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98" name="Picture 2" descr="https://cdn.discordapp.com/attachments/876756002312183828/1303839798968057939/image.png?ex=674054b0&amp;is=673f0330&amp;hm=5e4d69b73818cf13e40293d00244385adcb2aeee188754e9eb94187f5d1625b8&amp;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1141412"/>
            <a:ext cx="69151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1244558"/>
            <a:ext cx="4133069" cy="535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0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781381"/>
            <a:ext cx="10515600" cy="99686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Notes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067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Timeline so far…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1180461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 Aug 2024 – email to Archana Sharma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19 Aug 2024 – email from Manjit Kaur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 Aug 2024 – Meeting (Philip, Manjit)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xx Sep 2024 – Meeting (Philip, …)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27 Sep 2024 – Meeting (Philip, Manjit, 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Ritu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09 Oct 2024 – end of busy phase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21 Oct 2024 – Meeting (Philip, Manjit)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05 Nov 2024 – Meeting (Philip, Manjit)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22 Nov 2024 – Meeting (Philip, Manjit)</a:t>
            </a:r>
          </a:p>
          <a:p>
            <a:pPr>
              <a:spcAft>
                <a:spcPts val="600"/>
              </a:spcAft>
            </a:pP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620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781381"/>
            <a:ext cx="10515600" cy="99686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Notes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712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cdn.discordapp.com/attachments/876756002312183828/1284847560489701428/DelR_LHCpp_14TeV.png?ex=67407389&amp;is=673f2209&amp;hm=4f2ca93cf2d604dbe37c8fb1145d8a99cca7d800539d87dd62841fd5b7b2c73d&amp;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7" y="3821181"/>
            <a:ext cx="3647974" cy="271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.discordapp.com/attachments/876756002312183828/1284880573138993164/DelR_LHCpp_14TeV_10k_500k.png?ex=673fe988&amp;is=673e9808&amp;hm=ebbade98fc4505ed64533351e92836415e9bbfc9ac5f56b9330cbb2cf5967490&amp;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1" y="3821181"/>
            <a:ext cx="4131440" cy="271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.discordapp.com/attachments/876756002312183828/1283542835441963150/gaus.jpg?ex=674051ab&amp;is=673f002b&amp;hm=f4964279c434b9a5a44d0de8910e36f426b260b3e9fa6f1cdf16308635496823&amp;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6" y="955696"/>
            <a:ext cx="4068595" cy="255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Learning Pythia-ROOT workflows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19" y="955696"/>
            <a:ext cx="3730625" cy="2533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44" y="955696"/>
            <a:ext cx="3730625" cy="2533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44" y="3821181"/>
            <a:ext cx="3730625" cy="25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5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CMS co-ordinate system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11804610" cy="557114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Cartesian coordinates: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Origin at the nominal interaction point of the detector.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Z-axis along the direction of counter clockwise beam.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X-axis pointing radially towards centre of LHC ring.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Z-plane is longitudinal and XY-plane is transverse.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Cylindrical coordinates: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Azimuthal angle </a:t>
            </a:r>
            <a:r>
              <a:rPr lang="el-G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Radial distance r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 coordinate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Spherical coordinates: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Azimuthal angle </a:t>
            </a:r>
            <a:r>
              <a:rPr lang="el-G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Radial distance </a:t>
            </a:r>
            <a:r>
              <a:rPr lang="el-G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Polar angle </a:t>
            </a:r>
            <a:r>
              <a:rPr lang="el-G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Particles are typically defined in transverse plane.</a:t>
            </a:r>
          </a:p>
          <a:p>
            <a:pPr>
              <a:spcAft>
                <a:spcPts val="600"/>
              </a:spcAft>
            </a:pP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641" y="514933"/>
            <a:ext cx="4472459" cy="2657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890" y="3498877"/>
            <a:ext cx="5053545" cy="234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1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CMS particle definitions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8259"/>
          <a:stretch/>
        </p:blipFill>
        <p:spPr>
          <a:xfrm>
            <a:off x="206476" y="1095396"/>
            <a:ext cx="5559266" cy="46259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96" y="390772"/>
            <a:ext cx="5233090" cy="603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5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781381"/>
            <a:ext cx="10515600" cy="99686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Meeting : 5 November 2024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098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20" y="3504890"/>
            <a:ext cx="4383466" cy="31041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sz="2800" b="1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</a:t>
            </a:r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: UA5 .vs. PYTHIA at 91.2 GeV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4" y="1244601"/>
            <a:ext cx="5243335" cy="2041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087" y="1244601"/>
            <a:ext cx="3330000" cy="4566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341" y="1244601"/>
            <a:ext cx="3027745" cy="14950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15" y="3504890"/>
            <a:ext cx="4353151" cy="310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5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781381"/>
            <a:ext cx="10515600" cy="99686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Notes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84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830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Timeline so far…</vt:lpstr>
      <vt:lpstr>Notes</vt:lpstr>
      <vt:lpstr>Learning Pythia-ROOT workflows</vt:lpstr>
      <vt:lpstr>CMS co-ordinate system</vt:lpstr>
      <vt:lpstr>CMS particle definitions</vt:lpstr>
      <vt:lpstr>Meeting : 5 November 2024</vt:lpstr>
      <vt:lpstr>NCh : UA5 .vs. PYTHIA at 91.2 GeV</vt:lpstr>
      <vt:lpstr>Notes</vt:lpstr>
      <vt:lpstr>What is QCD?</vt:lpstr>
      <vt:lpstr>Experimental ‘eē → hadron’</vt:lpstr>
      <vt:lpstr>Phenomenology ‘eē → hadron’</vt:lpstr>
      <vt:lpstr>LEP (1989-)</vt:lpstr>
      <vt:lpstr>LEP (1989-)</vt:lpstr>
      <vt:lpstr>PowerPoint Presentation</vt:lpstr>
      <vt:lpstr>Github Repository (20 November 2024)</vt:lpstr>
      <vt:lpstr>NCh : L3 .vs. PYTHIA at 91.2 GeV</vt:lpstr>
      <vt:lpstr>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Mathew</dc:creator>
  <cp:lastModifiedBy>Philip Mathew</cp:lastModifiedBy>
  <cp:revision>274</cp:revision>
  <dcterms:created xsi:type="dcterms:W3CDTF">2024-11-21T11:19:07Z</dcterms:created>
  <dcterms:modified xsi:type="dcterms:W3CDTF">2024-11-21T15:32:26Z</dcterms:modified>
</cp:coreProperties>
</file>