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8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33400" y="1219200"/>
            <a:ext cx="6781800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Detection on the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r>
              <a:rPr lang="en-US" dirty="0" smtClean="0"/>
              <a:t>Phil Monroe and Kramer </a:t>
            </a:r>
            <a:r>
              <a:rPr lang="en-US" dirty="0" err="1" smtClean="0"/>
              <a:t>Straube</a:t>
            </a:r>
            <a:endParaRPr lang="en-US" dirty="0" smtClean="0"/>
          </a:p>
          <a:p>
            <a:r>
              <a:rPr lang="en-US" dirty="0" smtClean="0"/>
              <a:t>EEC 277 Final Project</a:t>
            </a:r>
          </a:p>
          <a:p>
            <a:r>
              <a:rPr lang="en-US" dirty="0" smtClean="0"/>
              <a:t>University of California, Davis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Parallel approach (GPU): </a:t>
            </a:r>
          </a:p>
          <a:p>
            <a:pPr>
              <a:buNone/>
            </a:pPr>
            <a:r>
              <a:rPr lang="en-US" sz="2600" dirty="0" smtClean="0"/>
              <a:t>	compute all pixels above (column scan)</a:t>
            </a:r>
          </a:p>
          <a:p>
            <a:pPr>
              <a:buNone/>
            </a:pPr>
            <a:r>
              <a:rPr lang="en-US" sz="2600" dirty="0" smtClean="0"/>
              <a:t>	then add the column scan values of each location to the left (row scan</a:t>
            </a:r>
            <a:r>
              <a:rPr lang="en-US" sz="2600" dirty="0" smtClean="0"/>
              <a:t>)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dirty="0" smtClean="0"/>
              <a:t>Serial </a:t>
            </a:r>
            <a:r>
              <a:rPr lang="en-US" dirty="0" smtClean="0"/>
              <a:t>approach (CPU):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Just iterate through from top left down to bottom right and add the </a:t>
            </a:r>
            <a:r>
              <a:rPr lang="en-US" sz="2600" dirty="0" smtClean="0"/>
              <a:t>neighbors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dirty="0" smtClean="0"/>
              <a:t>Results: CPU wins (0.000709s vs. 0.005148s)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Based on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scales of identifiers equals more concurrent threads that can be run</a:t>
            </a:r>
          </a:p>
          <a:p>
            <a:pPr>
              <a:buNone/>
            </a:pPr>
            <a:r>
              <a:rPr lang="en-US" dirty="0" smtClean="0"/>
              <a:t>Each thread only using ~10 registers so no local memory issues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Optimal thread count (based on CUDA calculator): 128 threads per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Classifier memory accesses are not regular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Each classifier skips several pixels as it is scanned across the image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Issue: How to make these sparse but predictable memory accesses coalesce?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versus Non-Cascade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 CPU, cascading removes a ton of work and is a net </a:t>
            </a:r>
            <a:r>
              <a:rPr lang="en-US" dirty="0" smtClean="0"/>
              <a:t>win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 GPU, parallel units can do the extra work that makes cascading lose some of its advantage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Removing the bad sub-windows also takes GPU time (scan)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verted_question_mark_altern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8207716">
            <a:off x="2663739" y="1908562"/>
            <a:ext cx="3583453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Viola-Jones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Idea: Use simple rectangular classifiers to rule out things that aren’t faces until you end up with only things that are faces.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pPr marL="347472" indent="-347472">
              <a:buNone/>
            </a:pPr>
            <a:r>
              <a:rPr lang="en-US" dirty="0" smtClean="0"/>
              <a:t>Integral </a:t>
            </a:r>
            <a:r>
              <a:rPr lang="en-US" dirty="0" smtClean="0"/>
              <a:t>images reduce memory lookups of </a:t>
            </a:r>
            <a:r>
              <a:rPr lang="en-US" dirty="0" smtClean="0"/>
              <a:t>classifiers</a:t>
            </a:r>
          </a:p>
          <a:p>
            <a:pPr marL="347472" indent="-347472">
              <a:buNone/>
            </a:pPr>
            <a:endParaRPr lang="en-US" dirty="0" smtClean="0"/>
          </a:p>
          <a:p>
            <a:pPr marL="347472" indent="-347472">
              <a:buNone/>
            </a:pPr>
            <a:r>
              <a:rPr lang="en-US" dirty="0" smtClean="0"/>
              <a:t>Pre-compute areas by summing all pixels </a:t>
            </a:r>
            <a:r>
              <a:rPr lang="en-US" i="1" dirty="0" smtClean="0"/>
              <a:t>above</a:t>
            </a:r>
            <a:r>
              <a:rPr lang="en-US" dirty="0" smtClean="0"/>
              <a:t> and </a:t>
            </a:r>
            <a:r>
              <a:rPr lang="en-US" i="1" dirty="0" smtClean="0"/>
              <a:t>left</a:t>
            </a:r>
            <a:r>
              <a:rPr lang="en-US" dirty="0" smtClean="0"/>
              <a:t> of the given pixel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62600" y="1828800"/>
            <a:ext cx="2514600" cy="4597004"/>
            <a:chOff x="5562600" y="1828800"/>
            <a:chExt cx="2514600" cy="4597004"/>
          </a:xfrm>
        </p:grpSpPr>
        <p:pic>
          <p:nvPicPr>
            <p:cNvPr id="4" name="Picture 3" descr="screenshot1.png"/>
            <p:cNvPicPr>
              <a:picLocks noChangeAspect="1"/>
            </p:cNvPicPr>
            <p:nvPr/>
          </p:nvPicPr>
          <p:blipFill>
            <a:blip r:embed="rId2"/>
            <a:srcRect t="2222" r="51105" b="52963"/>
            <a:stretch>
              <a:fillRect/>
            </a:stretch>
          </p:blipFill>
          <p:spPr>
            <a:xfrm>
              <a:off x="5562600" y="1828800"/>
              <a:ext cx="2507226" cy="2286000"/>
            </a:xfrm>
            <a:prstGeom prst="rect">
              <a:avLst/>
            </a:prstGeom>
          </p:spPr>
        </p:pic>
        <p:pic>
          <p:nvPicPr>
            <p:cNvPr id="5" name="Picture 4" descr="screenshot1.png"/>
            <p:cNvPicPr>
              <a:picLocks noChangeAspect="1"/>
            </p:cNvPicPr>
            <p:nvPr/>
          </p:nvPicPr>
          <p:blipFill>
            <a:blip r:embed="rId2"/>
            <a:srcRect l="50000" t="2222" r="1471" b="52222"/>
            <a:stretch>
              <a:fillRect/>
            </a:stretch>
          </p:blipFill>
          <p:spPr>
            <a:xfrm>
              <a:off x="5562600" y="4077643"/>
              <a:ext cx="2514600" cy="23481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347472">
              <a:buNone/>
            </a:pPr>
            <a:r>
              <a:rPr lang="en-US" dirty="0" smtClean="0"/>
              <a:t>Simple rectangular classifiers</a:t>
            </a:r>
          </a:p>
          <a:p>
            <a:pPr marL="347472">
              <a:buNone/>
            </a:pPr>
            <a:r>
              <a:rPr lang="en-US" dirty="0" smtClean="0"/>
              <a:t>Fit value = white area – black area</a:t>
            </a:r>
          </a:p>
          <a:p>
            <a:pPr marL="347472">
              <a:buNone/>
            </a:pPr>
            <a:r>
              <a:rPr lang="en-US" dirty="0" smtClean="0"/>
              <a:t>Find fit value at many different image locations</a:t>
            </a:r>
            <a:endParaRPr lang="en-US" dirty="0"/>
          </a:p>
        </p:txBody>
      </p:sp>
      <p:pic>
        <p:nvPicPr>
          <p:cNvPr id="1026" name="Picture 2" descr="C:\Dev\FaceDetect\report\images\classifiers.eps"/>
          <p:cNvPicPr>
            <a:picLocks noChangeAspect="1" noChangeArrowheads="1"/>
          </p:cNvPicPr>
          <p:nvPr/>
        </p:nvPicPr>
        <p:blipFill>
          <a:blip r:embed="rId2" cstate="print"/>
          <a:srcRect r="7692"/>
          <a:stretch>
            <a:fillRect/>
          </a:stretch>
        </p:blipFill>
        <p:spPr bwMode="auto">
          <a:xfrm>
            <a:off x="3733800" y="1721115"/>
            <a:ext cx="4800600" cy="3861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Have each classifier remove all of the failures from the input data for the next classifier</a:t>
            </a:r>
          </a:p>
          <a:p>
            <a:pPr>
              <a:buNone/>
            </a:pPr>
            <a:r>
              <a:rPr lang="en-US" dirty="0" smtClean="0"/>
              <a:t>Anything left at the end is a 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4114800"/>
            <a:ext cx="8153400" cy="2198132"/>
            <a:chOff x="533400" y="4114800"/>
            <a:chExt cx="8153400" cy="2198132"/>
          </a:xfrm>
        </p:grpSpPr>
        <p:grpSp>
          <p:nvGrpSpPr>
            <p:cNvPr id="5" name="Group 5"/>
            <p:cNvGrpSpPr/>
            <p:nvPr/>
          </p:nvGrpSpPr>
          <p:grpSpPr>
            <a:xfrm>
              <a:off x="533400" y="4114800"/>
              <a:ext cx="2438400" cy="990600"/>
              <a:chOff x="685800" y="4114800"/>
              <a:chExt cx="2438400" cy="9906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685800" y="4114800"/>
                <a:ext cx="2438400" cy="9906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19200" y="4419600"/>
                <a:ext cx="16764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Sub-windows</a:t>
                </a:r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429000" y="4114800"/>
              <a:ext cx="1711036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114800"/>
              <a:ext cx="1711036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44312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Classifier 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8400" y="44196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Classifier 2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21" idx="6"/>
              <a:endCxn id="6" idx="1"/>
            </p:cNvCxnSpPr>
            <p:nvPr/>
          </p:nvCxnSpPr>
          <p:spPr>
            <a:xfrm>
              <a:off x="2971800" y="4610100"/>
              <a:ext cx="457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7" idx="1"/>
            </p:cNvCxnSpPr>
            <p:nvPr/>
          </p:nvCxnSpPr>
          <p:spPr>
            <a:xfrm>
              <a:off x="5140036" y="4610100"/>
              <a:ext cx="87976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13" idx="0"/>
            </p:cNvCxnSpPr>
            <p:nvPr/>
          </p:nvCxnSpPr>
          <p:spPr>
            <a:xfrm flipH="1">
              <a:off x="4267200" y="5105400"/>
              <a:ext cx="17318" cy="838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57600" y="5943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a face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endCxn id="13" idx="3"/>
            </p:cNvCxnSpPr>
            <p:nvPr/>
          </p:nvCxnSpPr>
          <p:spPr>
            <a:xfrm flipH="1">
              <a:off x="4876800" y="5105400"/>
              <a:ext cx="1998518" cy="102286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19600" y="5334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5638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7800" y="4191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Pass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4800" y="4648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Pass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1400" y="5943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a face!</a:t>
              </a:r>
              <a:endParaRPr lang="en-US" dirty="0"/>
            </a:p>
          </p:txBody>
        </p:sp>
        <p:cxnSp>
          <p:nvCxnSpPr>
            <p:cNvPr id="20" name="Curved Connector 33"/>
            <p:cNvCxnSpPr>
              <a:stCxn id="7" idx="3"/>
              <a:endCxn id="19" idx="0"/>
            </p:cNvCxnSpPr>
            <p:nvPr/>
          </p:nvCxnSpPr>
          <p:spPr>
            <a:xfrm>
              <a:off x="7730836" y="4610100"/>
              <a:ext cx="308264" cy="1333500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Glasses </a:t>
            </a:r>
            <a:r>
              <a:rPr lang="en-US" dirty="0"/>
              <a:t>C</a:t>
            </a:r>
            <a:r>
              <a:rPr lang="en-US" dirty="0" smtClean="0"/>
              <a:t>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One extra classifier to determine whether the faces detected have glasses on or not</a:t>
            </a:r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smtClean="0"/>
              <a:t>Overly simple but just a small extension of the algorithm</a:t>
            </a:r>
            <a:endParaRPr lang="en-US" dirty="0"/>
          </a:p>
        </p:txBody>
      </p:sp>
      <p:pic>
        <p:nvPicPr>
          <p:cNvPr id="2050" name="Picture 2" descr="C:\Dev\FaceDetect\report\images\glasses_identifie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7094" y="1828801"/>
            <a:ext cx="3493086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scales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Evaluate identifier at different sizes</a:t>
            </a:r>
          </a:p>
          <a:p>
            <a:pPr>
              <a:buNone/>
            </a:pPr>
            <a:r>
              <a:rPr lang="en-US" dirty="0" smtClean="0"/>
              <a:t>Different </a:t>
            </a:r>
            <a:r>
              <a:rPr lang="en-US" dirty="0" err="1" smtClean="0"/>
              <a:t>subwindows</a:t>
            </a:r>
            <a:endParaRPr lang="en-US" dirty="0" smtClean="0"/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Many different </a:t>
            </a:r>
            <a:r>
              <a:rPr lang="en-US" sz="2600" dirty="0" err="1" smtClean="0"/>
              <a:t>subwindows</a:t>
            </a:r>
            <a:r>
              <a:rPr lang="en-US" sz="2600" dirty="0" smtClean="0"/>
              <a:t> per image at different offsets and different scales</a:t>
            </a:r>
          </a:p>
          <a:p>
            <a:pPr>
              <a:buNone/>
            </a:pPr>
            <a:r>
              <a:rPr lang="en-US" dirty="0" smtClean="0"/>
              <a:t>Different identifiers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We only use a single identifier per stage and cascade them so this one cannot be used in our implementation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Execution times:</a:t>
            </a:r>
          </a:p>
          <a:p>
            <a:pPr>
              <a:buNone/>
            </a:pPr>
            <a:r>
              <a:rPr lang="en-US" sz="2600" dirty="0" smtClean="0"/>
              <a:t>Face detection – 0.20334 s</a:t>
            </a:r>
          </a:p>
          <a:p>
            <a:pPr>
              <a:buNone/>
            </a:pPr>
            <a:r>
              <a:rPr lang="en-US" sz="2600" dirty="0" smtClean="0"/>
              <a:t>Glasses detection (after face detection) – 0.004104 s</a:t>
            </a:r>
            <a:endParaRPr lang="en-US" sz="2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95335" y="3276600"/>
            <a:ext cx="6753265" cy="3200400"/>
            <a:chOff x="1066800" y="3248484"/>
            <a:chExt cx="6753265" cy="3200400"/>
          </a:xfrm>
        </p:grpSpPr>
        <p:pic>
          <p:nvPicPr>
            <p:cNvPr id="1026" name="Picture 2" descr="C:\Dev\FaceDetect\EEC-277---GPU-Face-Detect\presentation\heatmap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0" y="3248484"/>
              <a:ext cx="3248065" cy="3200400"/>
            </a:xfrm>
            <a:prstGeom prst="rect">
              <a:avLst/>
            </a:prstGeom>
            <a:noFill/>
          </p:spPr>
        </p:pic>
        <p:pic>
          <p:nvPicPr>
            <p:cNvPr id="5" name="Picture 4" descr="screenshot1.png"/>
            <p:cNvPicPr>
              <a:picLocks noChangeAspect="1"/>
            </p:cNvPicPr>
            <p:nvPr/>
          </p:nvPicPr>
          <p:blipFill>
            <a:blip r:embed="rId3"/>
            <a:srcRect t="2222" r="51105" b="52963"/>
            <a:stretch>
              <a:fillRect/>
            </a:stretch>
          </p:blipFill>
          <p:spPr>
            <a:xfrm>
              <a:off x="1066800" y="3248484"/>
              <a:ext cx="3510117" cy="3200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Integral images on GPU vs. </a:t>
            </a:r>
            <a:r>
              <a:rPr lang="en-US" dirty="0" smtClean="0"/>
              <a:t>CPU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Occupancy based on </a:t>
            </a:r>
            <a:r>
              <a:rPr lang="en-US" dirty="0" smtClean="0"/>
              <a:t>scale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Issues with memory </a:t>
            </a:r>
            <a:r>
              <a:rPr lang="en-US" dirty="0" smtClean="0"/>
              <a:t>coalescing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Cascade versus non-cascade on GPU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320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Face Detection on the GPU</vt:lpstr>
      <vt:lpstr>Viola-Jones Object Detection</vt:lpstr>
      <vt:lpstr>Integral Images</vt:lpstr>
      <vt:lpstr>Classifiers</vt:lpstr>
      <vt:lpstr>Cascading Classifiers</vt:lpstr>
      <vt:lpstr>Glasses Classifier</vt:lpstr>
      <vt:lpstr>Opportunities for Parallelism</vt:lpstr>
      <vt:lpstr>Results</vt:lpstr>
      <vt:lpstr>Lessons Learned</vt:lpstr>
      <vt:lpstr>Computing Integral Images</vt:lpstr>
      <vt:lpstr>Occupancy Based on Scale</vt:lpstr>
      <vt:lpstr>Memory Coalescing</vt:lpstr>
      <vt:lpstr>Cascade versus Non-Cascade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on the GPU</dc:title>
  <dc:creator>Condor</dc:creator>
  <cp:lastModifiedBy>Kramer</cp:lastModifiedBy>
  <cp:revision>65</cp:revision>
  <dcterms:created xsi:type="dcterms:W3CDTF">2012-03-14T06:17:08Z</dcterms:created>
  <dcterms:modified xsi:type="dcterms:W3CDTF">2012-03-15T07:02:58Z</dcterms:modified>
</cp:coreProperties>
</file>