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7FA8-6401-44AA-A199-0446E9745075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6237-7925-4578-81FE-7737AE001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7FA8-6401-44AA-A199-0446E9745075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6237-7925-4578-81FE-7737AE001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7FA8-6401-44AA-A199-0446E9745075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6237-7925-4578-81FE-7737AE001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7FA8-6401-44AA-A199-0446E9745075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6237-7925-4578-81FE-7737AE001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7FA8-6401-44AA-A199-0446E9745075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6237-7925-4578-81FE-7737AE001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7FA8-6401-44AA-A199-0446E9745075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6237-7925-4578-81FE-7737AE001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7FA8-6401-44AA-A199-0446E9745075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6237-7925-4578-81FE-7737AE001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7FA8-6401-44AA-A199-0446E9745075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6237-7925-4578-81FE-7737AE001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7FA8-6401-44AA-A199-0446E9745075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6237-7925-4578-81FE-7737AE001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7FA8-6401-44AA-A199-0446E9745075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6237-7925-4578-81FE-7737AE001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7FA8-6401-44AA-A199-0446E9745075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6237-7925-4578-81FE-7737AE001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77FA8-6401-44AA-A199-0446E9745075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76237-7925-4578-81FE-7737AE001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Face Detection on the GPU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Phil Monroe and Kramer </a:t>
            </a:r>
            <a:r>
              <a:rPr lang="en-US" dirty="0" err="1" smtClean="0"/>
              <a:t>Straube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Viola-Jones Object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Idea: Use simple rectangular classifiers to rule out things that aren’t faces until you end up with only things that are </a:t>
            </a:r>
            <a:r>
              <a:rPr lang="en-US" dirty="0" smtClean="0"/>
              <a:t>faces.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(insert image of face and integral image of it)</a:t>
            </a:r>
          </a:p>
          <a:p>
            <a:pPr>
              <a:buNone/>
            </a:pPr>
            <a:r>
              <a:rPr lang="en-US" dirty="0" smtClean="0"/>
              <a:t>Integral images reduce memory lookups of classifiers</a:t>
            </a:r>
          </a:p>
          <a:p>
            <a:pPr>
              <a:buNone/>
            </a:pPr>
            <a:r>
              <a:rPr lang="en-US" dirty="0" smtClean="0"/>
              <a:t>Pre-compute areas by summing all pixels </a:t>
            </a:r>
            <a:r>
              <a:rPr lang="en-US" i="1" dirty="0" smtClean="0"/>
              <a:t>above</a:t>
            </a:r>
            <a:r>
              <a:rPr lang="en-US" dirty="0" smtClean="0"/>
              <a:t> and </a:t>
            </a:r>
            <a:r>
              <a:rPr lang="en-US" i="1" dirty="0" smtClean="0"/>
              <a:t>left</a:t>
            </a:r>
            <a:r>
              <a:rPr lang="en-US" dirty="0" smtClean="0"/>
              <a:t> of the given pixel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4290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Simple rectangular classifiers</a:t>
            </a:r>
          </a:p>
          <a:p>
            <a:pPr>
              <a:buNone/>
            </a:pPr>
            <a:r>
              <a:rPr lang="en-US" dirty="0" smtClean="0"/>
              <a:t>Fit value = white area – black area</a:t>
            </a:r>
          </a:p>
          <a:p>
            <a:pPr>
              <a:buNone/>
            </a:pPr>
            <a:r>
              <a:rPr lang="en-US" dirty="0" smtClean="0"/>
              <a:t>Find fit value at many different image locations</a:t>
            </a:r>
            <a:endParaRPr lang="en-US" dirty="0"/>
          </a:p>
        </p:txBody>
      </p:sp>
      <p:pic>
        <p:nvPicPr>
          <p:cNvPr id="1026" name="Picture 2" descr="C:\Dev\FaceDetect\report\images\classifiers.eps"/>
          <p:cNvPicPr>
            <a:picLocks noChangeAspect="1" noChangeArrowheads="1"/>
          </p:cNvPicPr>
          <p:nvPr/>
        </p:nvPicPr>
        <p:blipFill>
          <a:blip r:embed="rId2" cstate="print"/>
          <a:srcRect r="7692"/>
          <a:stretch>
            <a:fillRect/>
          </a:stretch>
        </p:blipFill>
        <p:spPr bwMode="auto">
          <a:xfrm>
            <a:off x="3733800" y="1721115"/>
            <a:ext cx="4800600" cy="386158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Cascading Classifiers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Have each classifier remove all of the failures from the input data for the next classifier</a:t>
            </a:r>
          </a:p>
          <a:p>
            <a:pPr>
              <a:buNone/>
            </a:pPr>
            <a:r>
              <a:rPr lang="en-US" dirty="0" smtClean="0"/>
              <a:t>Anything left at the end is a face</a:t>
            </a:r>
          </a:p>
          <a:p>
            <a:pPr>
              <a:buNone/>
            </a:pPr>
            <a:r>
              <a:rPr lang="en-US" dirty="0" smtClean="0"/>
              <a:t>(insert flow chart image)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33400" y="4114800"/>
            <a:ext cx="2438400" cy="990600"/>
            <a:chOff x="685800" y="4114800"/>
            <a:chExt cx="2438400" cy="990600"/>
          </a:xfrm>
        </p:grpSpPr>
        <p:sp>
          <p:nvSpPr>
            <p:cNvPr id="4" name="Oval 3"/>
            <p:cNvSpPr/>
            <p:nvPr/>
          </p:nvSpPr>
          <p:spPr>
            <a:xfrm>
              <a:off x="685800" y="4114800"/>
              <a:ext cx="2438400" cy="9906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219200" y="4419600"/>
              <a:ext cx="1676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Sub-windows</a:t>
              </a:r>
              <a:endParaRPr lang="en-US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3429000" y="4114800"/>
            <a:ext cx="1711036" cy="990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19800" y="4114800"/>
            <a:ext cx="1711036" cy="990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57600" y="44312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Classifier 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48400" y="4419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Classifier 2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6"/>
            <a:endCxn id="7" idx="1"/>
          </p:cNvCxnSpPr>
          <p:nvPr/>
        </p:nvCxnSpPr>
        <p:spPr>
          <a:xfrm>
            <a:off x="2971800" y="4610100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>
          <a:xfrm>
            <a:off x="5140036" y="4610100"/>
            <a:ext cx="87976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20" idx="0"/>
          </p:cNvCxnSpPr>
          <p:nvPr/>
        </p:nvCxnSpPr>
        <p:spPr>
          <a:xfrm flipH="1">
            <a:off x="4267200" y="5105400"/>
            <a:ext cx="17318" cy="838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57600" y="5943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a face</a:t>
            </a:r>
            <a:endParaRPr lang="en-US" dirty="0"/>
          </a:p>
        </p:txBody>
      </p:sp>
      <p:cxnSp>
        <p:nvCxnSpPr>
          <p:cNvPr id="22" name="Straight Arrow Connector 21"/>
          <p:cNvCxnSpPr>
            <a:endCxn id="20" idx="3"/>
          </p:cNvCxnSpPr>
          <p:nvPr/>
        </p:nvCxnSpPr>
        <p:spPr>
          <a:xfrm flipH="1">
            <a:off x="4876800" y="5105400"/>
            <a:ext cx="1998518" cy="102286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19600" y="5334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Fail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867400" y="5638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Fail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257800" y="4191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924800" y="4648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391400" y="594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a face!</a:t>
            </a:r>
            <a:endParaRPr lang="en-US" dirty="0"/>
          </a:p>
        </p:txBody>
      </p:sp>
      <p:cxnSp>
        <p:nvCxnSpPr>
          <p:cNvPr id="34" name="Curved Connector 33"/>
          <p:cNvCxnSpPr>
            <a:stCxn id="8" idx="3"/>
            <a:endCxn id="32" idx="0"/>
          </p:cNvCxnSpPr>
          <p:nvPr/>
        </p:nvCxnSpPr>
        <p:spPr>
          <a:xfrm>
            <a:off x="7730836" y="4610100"/>
            <a:ext cx="308264" cy="1333500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Glasses </a:t>
            </a:r>
            <a:r>
              <a:rPr lang="en-US" dirty="0"/>
              <a:t>C</a:t>
            </a:r>
            <a:r>
              <a:rPr lang="en-US" dirty="0" smtClean="0"/>
              <a:t>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100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One extra classifier to determine whether the faces detected have glasses on or not</a:t>
            </a:r>
            <a:endParaRPr lang="en-US" dirty="0"/>
          </a:p>
        </p:txBody>
      </p:sp>
      <p:pic>
        <p:nvPicPr>
          <p:cNvPr id="2050" name="Picture 2" descr="C:\Dev\FaceDetect\report\images\glasses_identifier.ep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7094" y="1828801"/>
            <a:ext cx="3493086" cy="350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Opportunities for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Different scales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sz="2600" dirty="0" smtClean="0"/>
              <a:t>Evaluate identifier at different sizes</a:t>
            </a:r>
          </a:p>
          <a:p>
            <a:pPr>
              <a:buNone/>
            </a:pPr>
            <a:r>
              <a:rPr lang="en-US" dirty="0" smtClean="0"/>
              <a:t>Different </a:t>
            </a:r>
            <a:r>
              <a:rPr lang="en-US" dirty="0" smtClean="0"/>
              <a:t>sub-windows</a:t>
            </a:r>
            <a:endParaRPr lang="en-US" dirty="0" smtClean="0"/>
          </a:p>
          <a:p>
            <a:pPr>
              <a:buNone/>
            </a:pPr>
            <a:r>
              <a:rPr lang="en-US" sz="2600" dirty="0"/>
              <a:t>	</a:t>
            </a:r>
            <a:r>
              <a:rPr lang="en-US" sz="2600" dirty="0" smtClean="0"/>
              <a:t>Many different </a:t>
            </a:r>
            <a:r>
              <a:rPr lang="en-US" sz="2600" dirty="0" smtClean="0"/>
              <a:t>sub-windows </a:t>
            </a:r>
            <a:r>
              <a:rPr lang="en-US" sz="2600" dirty="0" smtClean="0"/>
              <a:t>per image at different offsets and different scales</a:t>
            </a:r>
          </a:p>
          <a:p>
            <a:pPr>
              <a:buNone/>
            </a:pPr>
            <a:r>
              <a:rPr lang="en-US" dirty="0" smtClean="0"/>
              <a:t>Different identifiers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sz="2600" dirty="0" smtClean="0"/>
              <a:t>We only use a single identifier per stage and cascade them so this one cannot be used in our implementation</a:t>
            </a: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Images of results with minimal text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Occupancy based on </a:t>
            </a:r>
            <a:r>
              <a:rPr lang="en-US" dirty="0" smtClean="0"/>
              <a:t>scale and different sized sub-windows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Integral images on GPU vs. CPU</a:t>
            </a:r>
          </a:p>
          <a:p>
            <a:pPr>
              <a:buNone/>
            </a:pPr>
            <a:r>
              <a:rPr lang="en-US" dirty="0" smtClean="0"/>
              <a:t>Cascade versus non-cascade on GPU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188</Words>
  <Application>Microsoft Office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Face Detection on the GPU</vt:lpstr>
      <vt:lpstr>Viola-Jones Object Detection</vt:lpstr>
      <vt:lpstr>Integral Images</vt:lpstr>
      <vt:lpstr>Classifiers</vt:lpstr>
      <vt:lpstr>Cascading Classifiers</vt:lpstr>
      <vt:lpstr>Glasses Classifier</vt:lpstr>
      <vt:lpstr>Opportunities for Parallelism</vt:lpstr>
      <vt:lpstr>Results</vt:lpstr>
      <vt:lpstr>Lessons Learned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Detection on the GPU</dc:title>
  <dc:creator>Condor</dc:creator>
  <cp:lastModifiedBy>Condor</cp:lastModifiedBy>
  <cp:revision>18</cp:revision>
  <dcterms:created xsi:type="dcterms:W3CDTF">2012-03-14T06:17:08Z</dcterms:created>
  <dcterms:modified xsi:type="dcterms:W3CDTF">2012-03-14T08:44:18Z</dcterms:modified>
</cp:coreProperties>
</file>