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5F83-FEE7-D24C-8F1F-6DCF65AFF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41501-D14F-5946-8DB7-2235A540D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187D6-2134-DE42-86FD-18AE15D9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33A1-F483-FB46-9067-C05450CEA192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94CA6-17E6-204B-904C-A6B1FB46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06370-8F0F-5842-B682-952ABA9C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7816-351F-BB4E-AF09-89600EEC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2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AEE3-E877-0340-8D2D-B7661861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8921D-9300-374D-BEDC-0652B4E9B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FA182-80D2-C747-82E4-062FBF81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33A1-F483-FB46-9067-C05450CEA192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F85B9-D403-C54B-82D6-CEA9C726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5C482-181C-8843-ABC0-FCC878CD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7816-351F-BB4E-AF09-89600EEC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19E91-C098-9341-85C0-9C097A941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EC9FE-F910-4C43-9049-36B5DA0D5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4DB4A-78B9-1B4C-8A07-E89651EFB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33A1-F483-FB46-9067-C05450CEA192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04C10-16E9-634E-8AE3-052D5995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8AAA4-6436-7147-956D-4B320633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7816-351F-BB4E-AF09-89600EEC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6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7B78-3540-4E4D-987B-A647A0E3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C72B5-991E-9F4C-AC5E-275A5C737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AF6B7-E2EA-3F4E-B112-C2B13242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33A1-F483-FB46-9067-C05450CEA192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240F4-2C6C-404F-99A7-1E922DED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122A-1E8E-1F44-86B3-C5ABE665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7816-351F-BB4E-AF09-89600EEC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D1BB-8FB0-754C-8F1E-BDFFCA95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2DCFF-5702-7E4F-A2BA-20A0DFD3B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70E6D-F0C5-8145-9D1B-D7AA2F85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33A1-F483-FB46-9067-C05450CEA192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8E0C-2453-BE45-93ED-F3A55638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3656C-B401-2E41-A805-1A874277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7816-351F-BB4E-AF09-89600EEC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1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20BD-D208-2C43-90C7-882A82EF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CAE9-40DF-194E-8E75-CFD83676F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6C259-01C0-7340-B3CB-EDCA7DB54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968D-B6B0-A346-A34B-1F6EAFFD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33A1-F483-FB46-9067-C05450CEA192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2065C-1C87-2043-B5DF-CBCD2D63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8D94D-66F3-7D46-9744-8D6F57D3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7816-351F-BB4E-AF09-89600EEC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5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B918-EBA4-494E-A5A0-2AD66111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52760-EC3A-2943-8967-ED0807CFB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E9B2F-F70E-054A-8171-965844435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2BFD1-DAB1-4245-BE57-D225A9AA4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9F5B8-54FB-8E4A-9D8D-0BD6E5064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97C650-D96C-1C4F-91D1-6F018E0C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33A1-F483-FB46-9067-C05450CEA192}" type="datetimeFigureOut">
              <a:rPr lang="en-US" smtClean="0"/>
              <a:t>7/25/21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6C072-7B94-6747-AB22-E793749F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975B8D-0C58-3941-AF01-91719F25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7816-351F-BB4E-AF09-89600EEC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6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ADF9-1971-4543-A3E4-E2F5152B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1A4B3-5B2D-2142-9816-065E74AC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33A1-F483-FB46-9067-C05450CEA192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8DA48-0B62-9E47-B295-79650E70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169D6-0BA6-D443-A4FF-1A8FA524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7816-351F-BB4E-AF09-89600EEC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5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43C73-B4B3-C746-A1B2-E61F4008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33A1-F483-FB46-9067-C05450CEA192}" type="datetimeFigureOut">
              <a:rPr lang="en-US" smtClean="0"/>
              <a:t>7/25/21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6905B-5A8D-E04E-85EC-CB851899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92E04-4174-4448-8DBC-3D70FDF9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7816-351F-BB4E-AF09-89600EEC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4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A162-2D21-3242-9AB3-515FFBB3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EF52-8CCF-824C-A126-D964742A9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64EE1-A10F-3B47-9847-99BC5427E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A446B-B037-AF45-8775-B3EC22F4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33A1-F483-FB46-9067-C05450CEA192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61EAD-C956-824F-9E0F-1FCA09A7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06A4E-8C2D-4049-A20C-FCB0A692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7816-351F-BB4E-AF09-89600EEC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0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BB53-6D6D-B540-BA47-62CD1C40F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3C148-247B-534C-A04E-CFA06B10A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3A33E-757B-5141-A0E6-A8D1FF212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F4A8B-B54B-674F-AFB4-8E67A535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33A1-F483-FB46-9067-C05450CEA192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ED740-B414-1947-B411-93E8128A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5295E-EC58-0447-8439-4242F4AB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7816-351F-BB4E-AF09-89600EEC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9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B0C43-DAB5-CA45-88A5-57061B827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F80B8-1E89-9C42-BF5F-7393BD98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6C8B3-059B-7C41-BC4D-2754DBB74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533A1-F483-FB46-9067-C05450CEA192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BD93F-51A9-1C41-8951-BADF5CB51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1CC7D-8AF1-7144-B47F-D038B76F4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17816-351F-BB4E-AF09-89600EEC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7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CC40-BF5D-C841-A6B9-6AFB3D96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FF8C0-7CCA-8C49-82F1-0FCC5779A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Guided Capstone Project </a:t>
            </a:r>
          </a:p>
        </p:txBody>
      </p:sp>
    </p:spTree>
    <p:extLst>
      <p:ext uri="{BB962C8B-B14F-4D97-AF65-F5344CB8AC3E}">
        <p14:creationId xmlns:p14="http://schemas.microsoft.com/office/powerpoint/2010/main" val="288322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467C-5ED6-B143-A7BE-C6C3399B8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18DF9-3BE4-4843-B1D6-2C675A021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purpose is to come up with a pricing model for ski resort tickets in the market segment. Big Mountain suspects it may not be maximizing its returns, relative to its position in the market. Build a predictive model for ticket price based on a number of facilities, or properties, boasted by resorts. This will be used to provide guidance for Big Mountain’s pricing and future facility investment plans </a:t>
            </a:r>
          </a:p>
        </p:txBody>
      </p:sp>
    </p:spTree>
    <p:extLst>
      <p:ext uri="{BB962C8B-B14F-4D97-AF65-F5344CB8AC3E}">
        <p14:creationId xmlns:p14="http://schemas.microsoft.com/office/powerpoint/2010/main" val="292674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FA79-A998-244C-86DD-C32ED2CBD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Key Findings</a:t>
            </a:r>
            <a:br>
              <a:rPr lang="en-US" sz="2400" dirty="0"/>
            </a:br>
            <a:r>
              <a:rPr lang="en-US" sz="2400" dirty="0"/>
              <a:t>- Scenario 1: Close up to 10 of the least used runs. </a:t>
            </a:r>
            <a:br>
              <a:rPr lang="en-US" sz="2400" dirty="0"/>
            </a:br>
            <a:r>
              <a:rPr lang="en-US" sz="2400" dirty="0"/>
              <a:t>- Scenario 2: Adding a run, increasing vertical drop by 150 feet and installing chair lift</a:t>
            </a:r>
            <a:br>
              <a:rPr lang="en-US" sz="2400" dirty="0"/>
            </a:br>
            <a:r>
              <a:rPr lang="en-US" sz="2400" dirty="0"/>
              <a:t>- Scenario 3: In addition to scenario 2, but adding 2 acres of snow making</a:t>
            </a:r>
            <a:br>
              <a:rPr lang="en-US" sz="2400" dirty="0"/>
            </a:br>
            <a:r>
              <a:rPr lang="en-US" sz="2400" dirty="0"/>
              <a:t>-Scenario 4: Increasing the longest run by 0.2 miles and guaranteeing its now coverage by adding 4 acres of snow making capabilities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05912-955A-A94D-995E-F58AC7696E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Recommendation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Increasing the vertical drop by 150 feet by adding another run and installing chair lift</a:t>
            </a:r>
          </a:p>
          <a:p>
            <a:pPr marL="342900" indent="-342900">
              <a:buFontTx/>
              <a:buChar char="-"/>
            </a:pPr>
            <a:r>
              <a:rPr lang="en-US" dirty="0"/>
              <a:t>This increase the ticket price by $10.10 and the over the season the expected amount will be 17677790</a:t>
            </a:r>
          </a:p>
        </p:txBody>
      </p:sp>
    </p:spTree>
    <p:extLst>
      <p:ext uri="{BB962C8B-B14F-4D97-AF65-F5344CB8AC3E}">
        <p14:creationId xmlns:p14="http://schemas.microsoft.com/office/powerpoint/2010/main" val="228207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9284-DB61-F041-9C38-5DC384B9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Price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088EB-4C38-7649-B462-36D170847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9218612" cy="823912"/>
          </a:xfrm>
        </p:spPr>
        <p:txBody>
          <a:bodyPr>
            <a:normAutofit/>
          </a:bodyPr>
          <a:lstStyle/>
          <a:p>
            <a:r>
              <a:rPr lang="en-US" dirty="0"/>
              <a:t>Big mountain sits overall amongst all resorts for price and for just other resorts in Montana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67F04-F410-1646-B3B7-0CD39A9F6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1B29D5-C60B-3A49-AA9B-673F0FB3291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082" y="2731474"/>
            <a:ext cx="6293282" cy="345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2BC1934-5879-B149-9B5A-88233E8C108F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887" y="2837794"/>
            <a:ext cx="5994030" cy="324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57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9B30-077A-E641-AA3B-5DE858FE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Drop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24850-8E9D-704A-A345-A2B64CADE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Big Mountain is doing well for vertical drop, but there are still quite a few resorts with a greater drop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3E9AC3-6BBF-2E4D-BD8B-5C7108D22B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644" y="0"/>
            <a:ext cx="6172200" cy="339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0E5B8D9-44D6-5346-ACA1-50D5999F8C53}"/>
              </a:ext>
            </a:extLst>
          </p:cNvPr>
          <p:cNvSpPr txBox="1">
            <a:spLocks/>
          </p:cNvSpPr>
          <p:nvPr/>
        </p:nvSpPr>
        <p:spPr>
          <a:xfrm>
            <a:off x="839787" y="3200401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Snow Making Area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E6854C8-0AED-AB40-A58B-A7DEACDA8621}"/>
              </a:ext>
            </a:extLst>
          </p:cNvPr>
          <p:cNvSpPr txBox="1">
            <a:spLocks/>
          </p:cNvSpPr>
          <p:nvPr/>
        </p:nvSpPr>
        <p:spPr>
          <a:xfrm>
            <a:off x="839786" y="5106195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Big Mountain is very high up the league table of snow making area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5464B17-BFE4-404B-982F-813838406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644" y="3391654"/>
            <a:ext cx="6397151" cy="351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06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9B30-077A-E641-AA3B-5DE858FE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Number of Chairs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24850-8E9D-704A-A345-A2B64CADE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Big Mountain has amongst the highest number of total chairs, resorts with more appear to be outliers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E5B8D9-44D6-5346-ACA1-50D5999F8C53}"/>
              </a:ext>
            </a:extLst>
          </p:cNvPr>
          <p:cNvSpPr txBox="1">
            <a:spLocks/>
          </p:cNvSpPr>
          <p:nvPr/>
        </p:nvSpPr>
        <p:spPr>
          <a:xfrm>
            <a:off x="839787" y="3200401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Fast Quads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E6854C8-0AED-AB40-A58B-A7DEACDA8621}"/>
              </a:ext>
            </a:extLst>
          </p:cNvPr>
          <p:cNvSpPr txBox="1">
            <a:spLocks/>
          </p:cNvSpPr>
          <p:nvPr/>
        </p:nvSpPr>
        <p:spPr>
          <a:xfrm>
            <a:off x="839786" y="5106195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resorts have no fast quads. Big Mountain has 3, which puts it high up that league table. There are some values much higher, but they are rare.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D098D03-C070-F843-A595-D36D79A7F2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643" y="37346"/>
            <a:ext cx="6172200" cy="339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9DFBDA9-0CE1-3B4C-B2E0-2424D84DF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708" y="3466346"/>
            <a:ext cx="6343135" cy="345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7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9B30-077A-E641-AA3B-5DE858FE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24850-8E9D-704A-A345-A2B64CADE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Big Mountain compares well for the number of runs. There are some resorts with more, but not many.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E5B8D9-44D6-5346-ACA1-50D5999F8C53}"/>
              </a:ext>
            </a:extLst>
          </p:cNvPr>
          <p:cNvSpPr txBox="1">
            <a:spLocks/>
          </p:cNvSpPr>
          <p:nvPr/>
        </p:nvSpPr>
        <p:spPr>
          <a:xfrm>
            <a:off x="839787" y="3200401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Longest Run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E6854C8-0AED-AB40-A58B-A7DEACDA8621}"/>
              </a:ext>
            </a:extLst>
          </p:cNvPr>
          <p:cNvSpPr txBox="1">
            <a:spLocks/>
          </p:cNvSpPr>
          <p:nvPr/>
        </p:nvSpPr>
        <p:spPr>
          <a:xfrm>
            <a:off x="839786" y="5106195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Big Mountain has one of the longest runs. Although it is just over half the length of the longest, the longer ones are rare.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8C4BA77-4AAB-4244-B217-4C4A9A36DF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643" y="102447"/>
            <a:ext cx="6172200" cy="336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CE87173-A52E-114D-AC90-349ED03B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643" y="3466346"/>
            <a:ext cx="6304005" cy="346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59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9B30-077A-E641-AA3B-5DE858FE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24850-8E9D-704A-A345-A2B64CADE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vast majority of resorts, such as Big Mountain, have no trams.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E5B8D9-44D6-5346-ACA1-50D5999F8C53}"/>
              </a:ext>
            </a:extLst>
          </p:cNvPr>
          <p:cNvSpPr txBox="1">
            <a:spLocks/>
          </p:cNvSpPr>
          <p:nvPr/>
        </p:nvSpPr>
        <p:spPr>
          <a:xfrm>
            <a:off x="839787" y="3200401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Skiable Terrain Area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E6854C8-0AED-AB40-A58B-A7DEACDA8621}"/>
              </a:ext>
            </a:extLst>
          </p:cNvPr>
          <p:cNvSpPr txBox="1">
            <a:spLocks/>
          </p:cNvSpPr>
          <p:nvPr/>
        </p:nvSpPr>
        <p:spPr>
          <a:xfrm>
            <a:off x="839786" y="5106195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Big Mountain is amongst the resorts with the largest amount of skiable terrain.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BE54580-0CCD-9C40-B235-F46DBEA80E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643" y="33252"/>
            <a:ext cx="6172200" cy="335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204628C5-746F-644C-8D00-FC44EE87E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643" y="3355964"/>
            <a:ext cx="6433281" cy="350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89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C864-3F73-594B-8574-E988B1192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1133475"/>
          </a:xfrm>
        </p:spPr>
        <p:txBody>
          <a:bodyPr/>
          <a:lstStyle/>
          <a:p>
            <a:pPr algn="ctr"/>
            <a:r>
              <a:rPr lang="en-US" b="1" dirty="0"/>
              <a:t>Summary and Conclusion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65D2-6A62-744A-9B41-E6B6B19D8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06082"/>
            <a:ext cx="10515600" cy="207115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The logical direction is to go with scenario 2 to increase revenue by adding another run and increasing the vertical drop by 150 feet. This would increase ticket price by $10.10 and over the season the expected amount is $176777909. Even though adding 2 acres makes a little difference here, we can probably add more than 2 acres to make it more of an impact.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32E97C0-7C6E-B74D-A773-06AB8DB12390}"/>
              </a:ext>
            </a:extLst>
          </p:cNvPr>
          <p:cNvSpPr txBox="1">
            <a:spLocks/>
          </p:cNvSpPr>
          <p:nvPr/>
        </p:nvSpPr>
        <p:spPr>
          <a:xfrm>
            <a:off x="990600" y="2435890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Big Mountain ranks the top resorts in </a:t>
            </a:r>
          </a:p>
          <a:p>
            <a:pPr marL="800100" lvl="1" indent="-342900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Skiable Terrain </a:t>
            </a:r>
          </a:p>
          <a:p>
            <a:pPr marL="800100" lvl="1" indent="-342900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Runs</a:t>
            </a:r>
          </a:p>
          <a:p>
            <a:pPr marL="800100" lvl="1" indent="-342900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Number of chairs</a:t>
            </a:r>
          </a:p>
          <a:p>
            <a:pPr marL="800100" lvl="1" indent="-342900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Snow making capacity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90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485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Big Mountain Resort</vt:lpstr>
      <vt:lpstr>Problem Identification</vt:lpstr>
      <vt:lpstr>Key Findings - Scenario 1: Close up to 10 of the least used runs.  - Scenario 2: Adding a run, increasing vertical drop by 150 feet and installing chair lift - Scenario 3: In addition to scenario 2, but adding 2 acres of snow making -Scenario 4: Increasing the longest run by 0.2 miles and guaranteeing its now coverage by adding 4 acres of snow making capabilities</vt:lpstr>
      <vt:lpstr>Ticket Price</vt:lpstr>
      <vt:lpstr>Vertical Drop</vt:lpstr>
      <vt:lpstr>Total Number of Chairs</vt:lpstr>
      <vt:lpstr>Runs </vt:lpstr>
      <vt:lpstr>Trams</vt:lpstr>
      <vt:lpstr>Summary and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Philip Lam</dc:creator>
  <cp:lastModifiedBy>Philip Lam</cp:lastModifiedBy>
  <cp:revision>7</cp:revision>
  <dcterms:created xsi:type="dcterms:W3CDTF">2021-07-25T21:46:10Z</dcterms:created>
  <dcterms:modified xsi:type="dcterms:W3CDTF">2021-07-25T23:00:53Z</dcterms:modified>
</cp:coreProperties>
</file>