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388" y="1576013"/>
            <a:ext cx="43443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43108" y="1964976"/>
            <a:ext cx="432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Market prices for iron ore has increased to $110 per ton but Monalco has invested in operating technologies and spend heavily on maintenance in order to maximize their production. Due to the market supply </a:t>
            </a:r>
            <a:r>
              <a:rPr b="1" lang="en-AU" sz="1070"/>
              <a:t>and overtaking</a:t>
            </a:r>
            <a:r>
              <a:rPr b="1" lang="en-AU" sz="1070"/>
              <a:t> demand the price has averaged to $55 per ton.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Monalco Mining </a:t>
            </a:r>
            <a:r>
              <a:rPr b="1" lang="en-AU" sz="1071"/>
              <a:t>needs to reduce their spending such as reducing their operational costs. Such as looking into their maintenance and the cost of it. 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AU" sz="1071"/>
              <a:t>Focus on the maintenance fees, which the equipment were supposed to be maintained every 3 years. But Monalco has been doing it every year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1"/>
          </a:p>
        </p:txBody>
      </p:sp>
      <p:sp>
        <p:nvSpPr>
          <p:cNvPr id="37" name="Google Shape;37;p3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AutoNum type="arabicPeriod"/>
            </a:pPr>
            <a:r>
              <a:rPr b="1" lang="en-AU" sz="1070"/>
              <a:t>Maintenance cost</a:t>
            </a:r>
            <a:endParaRPr b="1"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AutoNum type="arabicPeriod"/>
            </a:pPr>
            <a:r>
              <a:rPr b="1" lang="en-AU" sz="1070"/>
              <a:t>Equipment limits - ‘excess wear’</a:t>
            </a:r>
            <a:endParaRPr b="1"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AutoNum type="arabicPeriod"/>
            </a:pPr>
            <a:r>
              <a:rPr b="1" lang="en-AU" sz="1070"/>
              <a:t>Market demand</a:t>
            </a:r>
            <a:endParaRPr b="1" sz="1070"/>
          </a:p>
        </p:txBody>
      </p:sp>
      <p:sp>
        <p:nvSpPr>
          <p:cNvPr id="38" name="Google Shape;38;p3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8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"/>
              <a:buAutoNum type="arabicPeriod"/>
            </a:pPr>
            <a:r>
              <a:rPr lang="en-AU" sz="870"/>
              <a:t>Data Historian - information on numbers of </a:t>
            </a:r>
            <a:r>
              <a:rPr lang="en-AU" sz="870"/>
              <a:t>iron</a:t>
            </a:r>
            <a:r>
              <a:rPr lang="en-AU" sz="870"/>
              <a:t> ores that have processed from the ore crushers</a:t>
            </a:r>
            <a:endParaRPr sz="870"/>
          </a:p>
          <a:p>
            <a:pPr indent="-2838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"/>
              <a:buAutoNum type="arabicPeriod"/>
            </a:pPr>
            <a:r>
              <a:rPr lang="en-AU" sz="870"/>
              <a:t>Ellipse - information on old orders that used to be </a:t>
            </a:r>
            <a:r>
              <a:rPr lang="en-AU" sz="870"/>
              <a:t>raised for the equipment</a:t>
            </a:r>
            <a:endParaRPr sz="870"/>
          </a:p>
          <a:p>
            <a:pPr indent="-2838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"/>
              <a:buAutoNum type="arabicPeriod"/>
            </a:pPr>
            <a:r>
              <a:rPr lang="en-AU" sz="870"/>
              <a:t>SAP - up to date info on equipment logs and work order requests </a:t>
            </a:r>
            <a:endParaRPr sz="870"/>
          </a:p>
          <a:p>
            <a:pPr indent="-2838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"/>
              <a:buAutoNum type="arabicPeriod"/>
            </a:pPr>
            <a:r>
              <a:rPr lang="en-AU" sz="870"/>
              <a:t>T3000 DCS - send data on vibrations, temperature, and humidity of the ore crushed to Data Historian</a:t>
            </a:r>
            <a:endParaRPr sz="870"/>
          </a:p>
          <a:p>
            <a:pPr indent="-2838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"/>
              <a:buAutoNum type="arabicPeriod"/>
            </a:pPr>
            <a:r>
              <a:rPr lang="en-AU" sz="870"/>
              <a:t>Ore Crusher System - high level process map on how ore crusher works </a:t>
            </a:r>
            <a:endParaRPr sz="870"/>
          </a:p>
        </p:txBody>
      </p:sp>
      <p:sp>
        <p:nvSpPr>
          <p:cNvPr id="39" name="Google Shape;39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AU" sz="900"/>
              <a:t>Chanel Adams - Reliability Engineer</a:t>
            </a:r>
            <a:endParaRPr sz="900"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AU" sz="900"/>
              <a:t>Johnas Richards - Asset Integrity Manager </a:t>
            </a:r>
            <a:endParaRPr sz="900"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AU" sz="900"/>
              <a:t>Bruce Banner - Maintenance SME</a:t>
            </a:r>
            <a:endParaRPr sz="900"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AU" sz="900"/>
              <a:t>Jane Steere - Principal Maintenance </a:t>
            </a:r>
            <a:endParaRPr sz="900"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AU" sz="900"/>
              <a:t>Fargo Williams - Change Manager</a:t>
            </a:r>
            <a:endParaRPr sz="900"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AU" sz="900"/>
              <a:t>Tara Starr - Maintenance SME</a:t>
            </a:r>
            <a:endParaRPr sz="900"/>
          </a:p>
        </p:txBody>
      </p:sp>
      <p:sp>
        <p:nvSpPr>
          <p:cNvPr id="48" name="Google Shape;48;p3"/>
          <p:cNvSpPr txBox="1"/>
          <p:nvPr/>
        </p:nvSpPr>
        <p:spPr>
          <a:xfrm>
            <a:off x="184140" y="540901"/>
            <a:ext cx="85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How can Monalco Mining increase their profit by increasing the ore production to the market demand of $110 per ton within 3 years?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