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0613"/>
  </p:normalViewPr>
  <p:slideViewPr>
    <p:cSldViewPr snapToGrid="0" snapToObjects="1">
      <p:cViewPr varScale="1">
        <p:scale>
          <a:sx n="118" d="100"/>
          <a:sy n="118" d="100"/>
        </p:scale>
        <p:origin x="90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7EC000-C20E-4D49-BBFE-B5BFA0929779}" type="datetimeFigureOut">
              <a:rPr lang="en-US" smtClean="0"/>
              <a:t>9/26/21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4F1600-BA78-384E-83A8-4F8E9F9F4BF2}" type="slidenum">
              <a:rPr lang="en-US" smtClean="0"/>
              <a:t>‹#›</a:t>
            </a:fld>
            <a:endParaRPr lang="en-US"/>
          </a:p>
        </p:txBody>
      </p:sp>
    </p:spTree>
    <p:extLst>
      <p:ext uri="{BB962C8B-B14F-4D97-AF65-F5344CB8AC3E}">
        <p14:creationId xmlns:p14="http://schemas.microsoft.com/office/powerpoint/2010/main" val="3692317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Here we can see examples of </a:t>
            </a:r>
            <a:r>
              <a:rPr lang="en-US" sz="1200" b="0" i="0" u="none" strike="noStrike" kern="1200" dirty="0" err="1">
                <a:solidFill>
                  <a:schemeClr val="tx1"/>
                </a:solidFill>
                <a:effectLst/>
                <a:latin typeface="+mn-lt"/>
                <a:ea typeface="+mn-ea"/>
                <a:cs typeface="+mn-cs"/>
              </a:rPr>
              <a:t>self_reference_avg_shares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self_reference_max_shares</a:t>
            </a:r>
            <a:r>
              <a:rPr lang="en-US" sz="1200" b="0" i="0" u="none" strike="noStrike" kern="1200" dirty="0">
                <a:solidFill>
                  <a:schemeClr val="tx1"/>
                </a:solidFill>
                <a:effectLst/>
                <a:latin typeface="+mn-lt"/>
                <a:ea typeface="+mn-ea"/>
                <a:cs typeface="+mn-cs"/>
              </a:rPr>
              <a:t> and </a:t>
            </a:r>
            <a:r>
              <a:rPr lang="en-US" sz="1200" b="0" i="0" u="none" strike="noStrike" kern="1200" dirty="0" err="1">
                <a:solidFill>
                  <a:schemeClr val="tx1"/>
                </a:solidFill>
                <a:effectLst/>
                <a:latin typeface="+mn-lt"/>
                <a:ea typeface="+mn-ea"/>
                <a:cs typeface="+mn-cs"/>
              </a:rPr>
              <a:t>self_reference_min_shares</a:t>
            </a:r>
            <a:r>
              <a:rPr lang="en-US" sz="1200" b="0" i="0" u="none" strike="noStrike" kern="1200" dirty="0">
                <a:solidFill>
                  <a:schemeClr val="tx1"/>
                </a:solidFill>
                <a:effectLst/>
                <a:latin typeface="+mn-lt"/>
                <a:ea typeface="+mn-ea"/>
                <a:cs typeface="+mn-cs"/>
              </a:rPr>
              <a:t> whose correlations are close to 1. </a:t>
            </a:r>
          </a:p>
          <a:p>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F04F1600-BA78-384E-83A8-4F8E9F9F4BF2}" type="slidenum">
              <a:rPr lang="en-US" smtClean="0"/>
              <a:t>5</a:t>
            </a:fld>
            <a:endParaRPr lang="en-US"/>
          </a:p>
        </p:txBody>
      </p:sp>
    </p:spTree>
    <p:extLst>
      <p:ext uri="{BB962C8B-B14F-4D97-AF65-F5344CB8AC3E}">
        <p14:creationId xmlns:p14="http://schemas.microsoft.com/office/powerpoint/2010/main" val="995029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This figure is an important plot for this experiment as it explores the importance of our variables. This is showing that the popular number of shared articles come from the weekend. It also shows us that the categories of articles in entertainment, tech, and social media have the greatest number of shares compared to the others. Lastly, we can see that unique tokens also known as popular keywords are relevant in contributing to the number of shares. </a:t>
            </a:r>
            <a:endParaRPr lang="en-US" dirty="0"/>
          </a:p>
        </p:txBody>
      </p:sp>
      <p:sp>
        <p:nvSpPr>
          <p:cNvPr id="4" name="Slide Number Placeholder 3"/>
          <p:cNvSpPr>
            <a:spLocks noGrp="1"/>
          </p:cNvSpPr>
          <p:nvPr>
            <p:ph type="sldNum" sz="quarter" idx="5"/>
          </p:nvPr>
        </p:nvSpPr>
        <p:spPr/>
        <p:txBody>
          <a:bodyPr/>
          <a:lstStyle/>
          <a:p>
            <a:fld id="{F04F1600-BA78-384E-83A8-4F8E9F9F4BF2}" type="slidenum">
              <a:rPr lang="en-US" smtClean="0"/>
              <a:t>9</a:t>
            </a:fld>
            <a:endParaRPr lang="en-US"/>
          </a:p>
        </p:txBody>
      </p:sp>
    </p:spTree>
    <p:extLst>
      <p:ext uri="{BB962C8B-B14F-4D97-AF65-F5344CB8AC3E}">
        <p14:creationId xmlns:p14="http://schemas.microsoft.com/office/powerpoint/2010/main" val="547780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9/26/21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9/26/21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9/26/21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9/26/21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9/26/21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9/26/21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9/26/21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9/26/21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9/26/21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9/26/21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9/26/21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archive.ics.uci.edu/ml/datasets/Online+News+Popularit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EAD27-ACC2-1A44-9EE7-A9E38B31B5B9}"/>
              </a:ext>
            </a:extLst>
          </p:cNvPr>
          <p:cNvSpPr>
            <a:spLocks noGrp="1"/>
          </p:cNvSpPr>
          <p:nvPr>
            <p:ph type="ctrTitle"/>
          </p:nvPr>
        </p:nvSpPr>
        <p:spPr>
          <a:xfrm>
            <a:off x="1683171" y="1311613"/>
            <a:ext cx="8825658" cy="3329581"/>
          </a:xfrm>
        </p:spPr>
        <p:txBody>
          <a:bodyPr/>
          <a:lstStyle/>
          <a:p>
            <a:pPr algn="ctr"/>
            <a:r>
              <a:rPr lang="en-US" dirty="0"/>
              <a:t>Mashable Online News Popularity </a:t>
            </a:r>
          </a:p>
        </p:txBody>
      </p:sp>
      <p:sp>
        <p:nvSpPr>
          <p:cNvPr id="3" name="Subtitle 2">
            <a:extLst>
              <a:ext uri="{FF2B5EF4-FFF2-40B4-BE49-F238E27FC236}">
                <a16:creationId xmlns:a16="http://schemas.microsoft.com/office/drawing/2014/main" id="{5AC93E77-AAC4-BD4E-AA64-210747C032A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81033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33231-F131-AD4F-BF94-57890FEA1E8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B22E58F-FC3D-C044-89BA-F35F2E909E30}"/>
              </a:ext>
            </a:extLst>
          </p:cNvPr>
          <p:cNvSpPr>
            <a:spLocks noGrp="1"/>
          </p:cNvSpPr>
          <p:nvPr>
            <p:ph idx="1"/>
          </p:nvPr>
        </p:nvSpPr>
        <p:spPr/>
        <p:txBody>
          <a:bodyPr/>
          <a:lstStyle/>
          <a:p>
            <a:r>
              <a:rPr lang="en-US" dirty="0"/>
              <a:t>Post more articles on the weekend to increase more viewers</a:t>
            </a:r>
          </a:p>
          <a:p>
            <a:r>
              <a:rPr lang="en-US" dirty="0"/>
              <a:t>To help articles reach more viewers improve the keyword strength </a:t>
            </a:r>
          </a:p>
          <a:p>
            <a:r>
              <a:rPr lang="en-US" dirty="0"/>
              <a:t>Focus on popular categories such as entertainment, tech and social media</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84237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C7643-1C7C-4E4D-8F20-429125BE5275}"/>
              </a:ext>
            </a:extLst>
          </p:cNvPr>
          <p:cNvSpPr>
            <a:spLocks noGrp="1"/>
          </p:cNvSpPr>
          <p:nvPr>
            <p:ph type="title"/>
          </p:nvPr>
        </p:nvSpPr>
        <p:spPr/>
        <p:txBody>
          <a:bodyPr/>
          <a:lstStyle/>
          <a:p>
            <a:pPr algn="ctr"/>
            <a:r>
              <a:rPr lang="en-US" dirty="0"/>
              <a:t>Problem Statement </a:t>
            </a:r>
          </a:p>
        </p:txBody>
      </p:sp>
      <p:sp>
        <p:nvSpPr>
          <p:cNvPr id="3" name="Content Placeholder 2">
            <a:extLst>
              <a:ext uri="{FF2B5EF4-FFF2-40B4-BE49-F238E27FC236}">
                <a16:creationId xmlns:a16="http://schemas.microsoft.com/office/drawing/2014/main" id="{9F081A49-28DB-C34E-A00F-B40BBA572C4D}"/>
              </a:ext>
            </a:extLst>
          </p:cNvPr>
          <p:cNvSpPr>
            <a:spLocks noGrp="1"/>
          </p:cNvSpPr>
          <p:nvPr>
            <p:ph idx="1"/>
          </p:nvPr>
        </p:nvSpPr>
        <p:spPr/>
        <p:txBody>
          <a:bodyPr/>
          <a:lstStyle/>
          <a:p>
            <a:r>
              <a:rPr lang="en-US" dirty="0"/>
              <a:t>Here we are trying to attract more clicks/viewers to </a:t>
            </a:r>
            <a:r>
              <a:rPr lang="en-US" dirty="0" err="1"/>
              <a:t>Mashables</a:t>
            </a:r>
            <a:r>
              <a:rPr lang="en-US" dirty="0"/>
              <a:t> by analyzing which category of articles is popular. With that information, are we able to use this to focus and display this popular category to attract more clicks and attention? </a:t>
            </a:r>
          </a:p>
          <a:p>
            <a:r>
              <a:rPr lang="en-US" dirty="0"/>
              <a:t>            We will use machine learning techniques in order to figure this out and predict whether or not the articles will be popular before being published. The number of shares will represent the popularity of the article. </a:t>
            </a:r>
          </a:p>
          <a:p>
            <a:pPr marL="0" indent="0">
              <a:buNone/>
            </a:pPr>
            <a:br>
              <a:rPr lang="en-US" dirty="0"/>
            </a:br>
            <a:br>
              <a:rPr lang="en-US" dirty="0"/>
            </a:br>
            <a:endParaRPr lang="en-US" dirty="0"/>
          </a:p>
        </p:txBody>
      </p:sp>
    </p:spTree>
    <p:extLst>
      <p:ext uri="{BB962C8B-B14F-4D97-AF65-F5344CB8AC3E}">
        <p14:creationId xmlns:p14="http://schemas.microsoft.com/office/powerpoint/2010/main" val="594022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A3F8-591D-C04D-AF2D-7BA23A5BA6EF}"/>
              </a:ext>
            </a:extLst>
          </p:cNvPr>
          <p:cNvSpPr>
            <a:spLocks noGrp="1"/>
          </p:cNvSpPr>
          <p:nvPr>
            <p:ph type="title"/>
          </p:nvPr>
        </p:nvSpPr>
        <p:spPr/>
        <p:txBody>
          <a:bodyPr/>
          <a:lstStyle/>
          <a:p>
            <a:pPr algn="ctr"/>
            <a:r>
              <a:rPr lang="en-US" dirty="0"/>
              <a:t>Data</a:t>
            </a:r>
          </a:p>
        </p:txBody>
      </p:sp>
      <p:sp>
        <p:nvSpPr>
          <p:cNvPr id="3" name="Content Placeholder 2">
            <a:extLst>
              <a:ext uri="{FF2B5EF4-FFF2-40B4-BE49-F238E27FC236}">
                <a16:creationId xmlns:a16="http://schemas.microsoft.com/office/drawing/2014/main" id="{E54BC83B-D62A-784A-B6F1-4A94163D8F2E}"/>
              </a:ext>
            </a:extLst>
          </p:cNvPr>
          <p:cNvSpPr>
            <a:spLocks noGrp="1"/>
          </p:cNvSpPr>
          <p:nvPr>
            <p:ph idx="1"/>
          </p:nvPr>
        </p:nvSpPr>
        <p:spPr/>
        <p:txBody>
          <a:bodyPr/>
          <a:lstStyle/>
          <a:p>
            <a:r>
              <a:rPr lang="en-US" dirty="0"/>
              <a:t>The sample dataset can be accessed from UCI Machine Learning Repository: </a:t>
            </a:r>
            <a:r>
              <a:rPr lang="en-US" u="sng" dirty="0">
                <a:hlinkClick r:id="rId2"/>
              </a:rPr>
              <a:t>http://archive.ics.uci.edu/ml/datasets/Online+News+Popularity#</a:t>
            </a:r>
            <a:endParaRPr lang="en-US" u="sng" dirty="0"/>
          </a:p>
          <a:p>
            <a:r>
              <a:rPr lang="en-US" dirty="0"/>
              <a:t>K. Fernandes, P. </a:t>
            </a:r>
            <a:r>
              <a:rPr lang="en-US" dirty="0" err="1"/>
              <a:t>Vinagre</a:t>
            </a:r>
            <a:r>
              <a:rPr lang="en-US" dirty="0"/>
              <a:t> and P. Cortez. A Proactive Intelligent Decision Support System for Predicting the Popularity of Online News. Proceedings of the 17th EPIA 2015 - Portuguese Conference on Artificial Intelligence, September, Coimbra, Portugal. </a:t>
            </a:r>
          </a:p>
        </p:txBody>
      </p:sp>
    </p:spTree>
    <p:extLst>
      <p:ext uri="{BB962C8B-B14F-4D97-AF65-F5344CB8AC3E}">
        <p14:creationId xmlns:p14="http://schemas.microsoft.com/office/powerpoint/2010/main" val="964760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E3829-A553-EB40-8931-2DC5BD9D1BCB}"/>
              </a:ext>
            </a:extLst>
          </p:cNvPr>
          <p:cNvSpPr>
            <a:spLocks noGrp="1"/>
          </p:cNvSpPr>
          <p:nvPr>
            <p:ph type="title"/>
          </p:nvPr>
        </p:nvSpPr>
        <p:spPr/>
        <p:txBody>
          <a:bodyPr/>
          <a:lstStyle/>
          <a:p>
            <a:r>
              <a:rPr lang="en-US" dirty="0"/>
              <a:t>Exploratory Data Analysis </a:t>
            </a:r>
          </a:p>
        </p:txBody>
      </p:sp>
      <p:sp>
        <p:nvSpPr>
          <p:cNvPr id="4" name="Content Placeholder 3">
            <a:extLst>
              <a:ext uri="{FF2B5EF4-FFF2-40B4-BE49-F238E27FC236}">
                <a16:creationId xmlns:a16="http://schemas.microsoft.com/office/drawing/2014/main" id="{7A597164-3F61-2C45-9276-8EC6BB37AFCD}"/>
              </a:ext>
            </a:extLst>
          </p:cNvPr>
          <p:cNvSpPr>
            <a:spLocks noGrp="1"/>
          </p:cNvSpPr>
          <p:nvPr>
            <p:ph sz="half" idx="2"/>
          </p:nvPr>
        </p:nvSpPr>
        <p:spPr>
          <a:xfrm>
            <a:off x="8537688" y="1853248"/>
            <a:ext cx="3575410" cy="4403089"/>
          </a:xfrm>
        </p:spPr>
        <p:txBody>
          <a:bodyPr/>
          <a:lstStyle/>
          <a:p>
            <a:r>
              <a:rPr lang="en-US" dirty="0"/>
              <a:t>Indicated dataset contains outliers </a:t>
            </a:r>
          </a:p>
        </p:txBody>
      </p:sp>
      <p:pic>
        <p:nvPicPr>
          <p:cNvPr id="2050" name="Picture 2">
            <a:extLst>
              <a:ext uri="{FF2B5EF4-FFF2-40B4-BE49-F238E27FC236}">
                <a16:creationId xmlns:a16="http://schemas.microsoft.com/office/drawing/2014/main" id="{C4DF7279-F5B4-3745-9550-8A76BD5CB13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93194" y="1584589"/>
            <a:ext cx="8144494" cy="3950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001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AD60BF09-3DA0-EC4A-81A6-7F61C59A46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772" y="239205"/>
            <a:ext cx="6102113" cy="581538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6D2B7D9-41D4-F744-9694-89B7832B30FF}"/>
              </a:ext>
            </a:extLst>
          </p:cNvPr>
          <p:cNvPicPr>
            <a:picLocks noChangeAspect="1"/>
          </p:cNvPicPr>
          <p:nvPr/>
        </p:nvPicPr>
        <p:blipFill>
          <a:blip r:embed="rId4"/>
          <a:stretch>
            <a:fillRect/>
          </a:stretch>
        </p:blipFill>
        <p:spPr>
          <a:xfrm>
            <a:off x="6521871" y="0"/>
            <a:ext cx="1949824" cy="6858000"/>
          </a:xfrm>
          <a:prstGeom prst="rect">
            <a:avLst/>
          </a:prstGeom>
        </p:spPr>
      </p:pic>
      <p:sp>
        <p:nvSpPr>
          <p:cNvPr id="4" name="TextBox 3">
            <a:extLst>
              <a:ext uri="{FF2B5EF4-FFF2-40B4-BE49-F238E27FC236}">
                <a16:creationId xmlns:a16="http://schemas.microsoft.com/office/drawing/2014/main" id="{58FB8841-1AED-7541-B18E-8688E56C3B77}"/>
              </a:ext>
            </a:extLst>
          </p:cNvPr>
          <p:cNvSpPr txBox="1"/>
          <p:nvPr/>
        </p:nvSpPr>
        <p:spPr>
          <a:xfrm>
            <a:off x="9056450" y="1318096"/>
            <a:ext cx="2500010" cy="3693319"/>
          </a:xfrm>
          <a:prstGeom prst="rect">
            <a:avLst/>
          </a:prstGeom>
          <a:noFill/>
        </p:spPr>
        <p:txBody>
          <a:bodyPr wrap="square" rtlCol="0">
            <a:spAutoFit/>
          </a:bodyPr>
          <a:lstStyle/>
          <a:p>
            <a:r>
              <a:rPr lang="en-US" dirty="0"/>
              <a:t>There are several variables that have high correlations. This meant that they provided similar information that could be repetitive during the prediction of a target variable. </a:t>
            </a:r>
          </a:p>
          <a:p>
            <a:br>
              <a:rPr lang="en-US" dirty="0"/>
            </a:br>
            <a:br>
              <a:rPr lang="en-US" dirty="0"/>
            </a:br>
            <a:endParaRPr lang="en-US" dirty="0"/>
          </a:p>
        </p:txBody>
      </p:sp>
    </p:spTree>
    <p:extLst>
      <p:ext uri="{BB962C8B-B14F-4D97-AF65-F5344CB8AC3E}">
        <p14:creationId xmlns:p14="http://schemas.microsoft.com/office/powerpoint/2010/main" val="986625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E2EE0-66F4-3C4F-994C-E686FA9A5C7D}"/>
              </a:ext>
            </a:extLst>
          </p:cNvPr>
          <p:cNvSpPr>
            <a:spLocks noGrp="1"/>
          </p:cNvSpPr>
          <p:nvPr>
            <p:ph type="title"/>
          </p:nvPr>
        </p:nvSpPr>
        <p:spPr/>
        <p:txBody>
          <a:bodyPr/>
          <a:lstStyle/>
          <a:p>
            <a:r>
              <a:rPr lang="en-US" dirty="0"/>
              <a:t>Preprocessing and Modeling </a:t>
            </a:r>
          </a:p>
        </p:txBody>
      </p:sp>
      <p:pic>
        <p:nvPicPr>
          <p:cNvPr id="6" name="Content Placeholder 5">
            <a:extLst>
              <a:ext uri="{FF2B5EF4-FFF2-40B4-BE49-F238E27FC236}">
                <a16:creationId xmlns:a16="http://schemas.microsoft.com/office/drawing/2014/main" id="{9C29CEEE-85A6-5E44-BBF1-2D02F11DC0C6}"/>
              </a:ext>
            </a:extLst>
          </p:cNvPr>
          <p:cNvPicPr>
            <a:picLocks noGrp="1" noChangeAspect="1"/>
          </p:cNvPicPr>
          <p:nvPr>
            <p:ph sz="half" idx="1"/>
          </p:nvPr>
        </p:nvPicPr>
        <p:blipFill>
          <a:blip r:embed="rId2"/>
          <a:stretch>
            <a:fillRect/>
          </a:stretch>
        </p:blipFill>
        <p:spPr>
          <a:xfrm>
            <a:off x="352199" y="1596199"/>
            <a:ext cx="6525693" cy="2997573"/>
          </a:xfrm>
        </p:spPr>
      </p:pic>
      <p:sp>
        <p:nvSpPr>
          <p:cNvPr id="4" name="Content Placeholder 3">
            <a:extLst>
              <a:ext uri="{FF2B5EF4-FFF2-40B4-BE49-F238E27FC236}">
                <a16:creationId xmlns:a16="http://schemas.microsoft.com/office/drawing/2014/main" id="{BC1B194A-84E2-CB41-B826-4CC481A6988A}"/>
              </a:ext>
            </a:extLst>
          </p:cNvPr>
          <p:cNvSpPr>
            <a:spLocks noGrp="1"/>
          </p:cNvSpPr>
          <p:nvPr>
            <p:ph sz="half" idx="2"/>
          </p:nvPr>
        </p:nvSpPr>
        <p:spPr>
          <a:xfrm>
            <a:off x="7222036" y="2066978"/>
            <a:ext cx="4396341" cy="4200245"/>
          </a:xfrm>
        </p:spPr>
        <p:txBody>
          <a:bodyPr/>
          <a:lstStyle/>
          <a:p>
            <a:r>
              <a:rPr lang="en-US" dirty="0"/>
              <a:t>Model to use is the </a:t>
            </a:r>
            <a:r>
              <a:rPr lang="en-US" dirty="0" err="1"/>
              <a:t>CatBoost</a:t>
            </a:r>
            <a:r>
              <a:rPr lang="en-US" dirty="0"/>
              <a:t> Classifier as it shows the highest accuracy of 66.44% than the rest of the models</a:t>
            </a:r>
          </a:p>
          <a:p>
            <a:r>
              <a:rPr lang="en-US" dirty="0"/>
              <a:t>After tuning the hyperparameters of the </a:t>
            </a:r>
            <a:r>
              <a:rPr lang="en-US" dirty="0" err="1"/>
              <a:t>CatBoost</a:t>
            </a:r>
            <a:r>
              <a:rPr lang="en-US" dirty="0"/>
              <a:t> Classifier model it increases the model by 0.03%</a:t>
            </a:r>
          </a:p>
        </p:txBody>
      </p:sp>
      <p:pic>
        <p:nvPicPr>
          <p:cNvPr id="8" name="Picture 7">
            <a:extLst>
              <a:ext uri="{FF2B5EF4-FFF2-40B4-BE49-F238E27FC236}">
                <a16:creationId xmlns:a16="http://schemas.microsoft.com/office/drawing/2014/main" id="{F9DA3C6B-5FA7-A249-824F-E7D0EA016F23}"/>
              </a:ext>
            </a:extLst>
          </p:cNvPr>
          <p:cNvPicPr>
            <a:picLocks noChangeAspect="1"/>
          </p:cNvPicPr>
          <p:nvPr/>
        </p:nvPicPr>
        <p:blipFill>
          <a:blip r:embed="rId3"/>
          <a:stretch>
            <a:fillRect/>
          </a:stretch>
        </p:blipFill>
        <p:spPr>
          <a:xfrm>
            <a:off x="711200" y="5261801"/>
            <a:ext cx="5384800" cy="457200"/>
          </a:xfrm>
          <a:prstGeom prst="rect">
            <a:avLst/>
          </a:prstGeom>
        </p:spPr>
      </p:pic>
    </p:spTree>
    <p:extLst>
      <p:ext uri="{BB962C8B-B14F-4D97-AF65-F5344CB8AC3E}">
        <p14:creationId xmlns:p14="http://schemas.microsoft.com/office/powerpoint/2010/main" val="4047635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ACDC62-0607-8743-AE65-B927B2039204}"/>
              </a:ext>
            </a:extLst>
          </p:cNvPr>
          <p:cNvSpPr>
            <a:spLocks noGrp="1"/>
          </p:cNvSpPr>
          <p:nvPr>
            <p:ph sz="half" idx="1"/>
          </p:nvPr>
        </p:nvSpPr>
        <p:spPr>
          <a:xfrm>
            <a:off x="2332942" y="3726089"/>
            <a:ext cx="4396339" cy="4195763"/>
          </a:xfrm>
        </p:spPr>
        <p:txBody>
          <a:bodyPr/>
          <a:lstStyle/>
          <a:p>
            <a:r>
              <a:rPr lang="en-US" dirty="0"/>
              <a:t> The Classification reports show accurately our model predicted. The percentage of both the popular and unpopular shares is shown above 50%, around 60%. </a:t>
            </a:r>
          </a:p>
        </p:txBody>
      </p:sp>
      <p:sp>
        <p:nvSpPr>
          <p:cNvPr id="4" name="Content Placeholder 3">
            <a:extLst>
              <a:ext uri="{FF2B5EF4-FFF2-40B4-BE49-F238E27FC236}">
                <a16:creationId xmlns:a16="http://schemas.microsoft.com/office/drawing/2014/main" id="{86CD6876-367F-6D48-AA29-3952960579ED}"/>
              </a:ext>
            </a:extLst>
          </p:cNvPr>
          <p:cNvSpPr>
            <a:spLocks noGrp="1"/>
          </p:cNvSpPr>
          <p:nvPr>
            <p:ph sz="half" idx="2"/>
          </p:nvPr>
        </p:nvSpPr>
        <p:spPr>
          <a:xfrm>
            <a:off x="5348472" y="200472"/>
            <a:ext cx="4396341" cy="4200245"/>
          </a:xfrm>
        </p:spPr>
        <p:txBody>
          <a:bodyPr/>
          <a:lstStyle/>
          <a:p>
            <a:r>
              <a:rPr lang="en-US" dirty="0"/>
              <a:t>The Confusion Matrix shows the true positives and the true negatives. </a:t>
            </a:r>
          </a:p>
          <a:p>
            <a:r>
              <a:rPr lang="en-US" dirty="0"/>
              <a:t>0 = unpopular </a:t>
            </a:r>
          </a:p>
          <a:p>
            <a:r>
              <a:rPr lang="en-US" dirty="0"/>
              <a:t>1 – popular</a:t>
            </a:r>
          </a:p>
          <a:p>
            <a:r>
              <a:rPr lang="en-US" dirty="0"/>
              <a:t>Algorithm predicted 3928 unpopular shares and 3004 popular shares</a:t>
            </a:r>
          </a:p>
          <a:p>
            <a:pPr marL="0" indent="0">
              <a:buNone/>
            </a:pPr>
            <a:endParaRPr lang="en-US" dirty="0"/>
          </a:p>
        </p:txBody>
      </p:sp>
      <p:pic>
        <p:nvPicPr>
          <p:cNvPr id="5122" name="Picture 2">
            <a:extLst>
              <a:ext uri="{FF2B5EF4-FFF2-40B4-BE49-F238E27FC236}">
                <a16:creationId xmlns:a16="http://schemas.microsoft.com/office/drawing/2014/main" id="{4BED3241-081F-3844-9E7A-59AF00A1E4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257" y="200472"/>
            <a:ext cx="4855029" cy="330555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F40E3818-9E84-864D-86E9-B5FF92EBB5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5374" y="2909722"/>
            <a:ext cx="5346626" cy="3948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781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A32C5870-ECBE-2040-AA62-291A5144F0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947" y="71869"/>
            <a:ext cx="4720672" cy="335713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CA1B6742-F87F-014E-BF50-DD2D9B70DF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947" y="3501770"/>
            <a:ext cx="4720672" cy="3284361"/>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7111FEC8-980C-E449-820B-5607CB50BB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1" y="1750434"/>
            <a:ext cx="4720672" cy="359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7774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E72B8D-B2C0-B54E-9AC1-6925A2968E6C}"/>
              </a:ext>
            </a:extLst>
          </p:cNvPr>
          <p:cNvSpPr>
            <a:spLocks noGrp="1"/>
          </p:cNvSpPr>
          <p:nvPr>
            <p:ph idx="1"/>
          </p:nvPr>
        </p:nvSpPr>
        <p:spPr>
          <a:xfrm>
            <a:off x="3245459" y="1595718"/>
            <a:ext cx="8946541" cy="4195481"/>
          </a:xfrm>
        </p:spPr>
        <p:txBody>
          <a:bodyPr/>
          <a:lstStyle/>
          <a:p>
            <a:r>
              <a:rPr lang="en-US" dirty="0" err="1"/>
              <a:t>sdfsdf</a:t>
            </a:r>
            <a:endParaRPr lang="en-US" dirty="0"/>
          </a:p>
        </p:txBody>
      </p:sp>
      <p:pic>
        <p:nvPicPr>
          <p:cNvPr id="7170" name="Picture 2">
            <a:extLst>
              <a:ext uri="{FF2B5EF4-FFF2-40B4-BE49-F238E27FC236}">
                <a16:creationId xmlns:a16="http://schemas.microsoft.com/office/drawing/2014/main" id="{67C004AD-D0CD-0A48-80A1-4592E65353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42" y="1385207"/>
            <a:ext cx="10251115" cy="4916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4607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240</TotalTime>
  <Words>460</Words>
  <Application>Microsoft Macintosh PowerPoint</Application>
  <PresentationFormat>Widescreen</PresentationFormat>
  <Paragraphs>32</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vt:lpstr>
      <vt:lpstr>Mashable Online News Popularity </vt:lpstr>
      <vt:lpstr>Problem Statement </vt:lpstr>
      <vt:lpstr>Data</vt:lpstr>
      <vt:lpstr>Exploratory Data Analysis </vt:lpstr>
      <vt:lpstr>PowerPoint Presentation</vt:lpstr>
      <vt:lpstr>Preprocessing and Modeling </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Mashable Online News Popularity </dc:title>
  <dc:creator>Philip Lam</dc:creator>
  <cp:lastModifiedBy>Philip Lam</cp:lastModifiedBy>
  <cp:revision>1</cp:revision>
  <dcterms:created xsi:type="dcterms:W3CDTF">2021-09-27T00:49:50Z</dcterms:created>
  <dcterms:modified xsi:type="dcterms:W3CDTF">2021-09-27T04:50:43Z</dcterms:modified>
</cp:coreProperties>
</file>