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12192000" cy="6858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8" roundtripDataSignature="AMtx7mjDK/f0l9Lweq/WDgTHei/oydfl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0"/>
          <p:cNvSpPr txBox="1"/>
          <p:nvPr>
            <p:ph type="title"/>
          </p:nvPr>
        </p:nvSpPr>
        <p:spPr>
          <a:xfrm>
            <a:off x="1611757" y="616153"/>
            <a:ext cx="8968485" cy="14890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9600">
                <a:solidFill>
                  <a:srgbClr val="25252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body"/>
          </p:nvPr>
        </p:nvSpPr>
        <p:spPr>
          <a:xfrm>
            <a:off x="2215260" y="1839341"/>
            <a:ext cx="8934450" cy="419989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30"/>
          <p:cNvSpPr txBox="1"/>
          <p:nvPr>
            <p:ph idx="11" type="ftr"/>
          </p:nvPr>
        </p:nvSpPr>
        <p:spPr>
          <a:xfrm>
            <a:off x="10479785" y="6174899"/>
            <a:ext cx="951865" cy="29082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9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31"/>
          <p:cNvSpPr txBox="1"/>
          <p:nvPr>
            <p:ph type="ctrTitle"/>
          </p:nvPr>
        </p:nvSpPr>
        <p:spPr>
          <a:xfrm>
            <a:off x="2671952" y="640156"/>
            <a:ext cx="6848094" cy="7575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1" type="ftr"/>
          </p:nvPr>
        </p:nvSpPr>
        <p:spPr>
          <a:xfrm>
            <a:off x="10479785" y="6174899"/>
            <a:ext cx="951865" cy="29082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9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32"/>
          <p:cNvSpPr txBox="1"/>
          <p:nvPr>
            <p:ph type="title"/>
          </p:nvPr>
        </p:nvSpPr>
        <p:spPr>
          <a:xfrm>
            <a:off x="1611757" y="616153"/>
            <a:ext cx="8968485" cy="14890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9600">
                <a:solidFill>
                  <a:srgbClr val="25252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a:off x="609600" y="1577340"/>
            <a:ext cx="5303520" cy="4526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32"/>
          <p:cNvSpPr txBox="1"/>
          <p:nvPr>
            <p:ph idx="2" type="body"/>
          </p:nvPr>
        </p:nvSpPr>
        <p:spPr>
          <a:xfrm>
            <a:off x="6278880" y="1577340"/>
            <a:ext cx="5303520" cy="4526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10479785" y="6174899"/>
            <a:ext cx="951865" cy="29082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9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2"/>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33"/>
          <p:cNvSpPr txBox="1"/>
          <p:nvPr>
            <p:ph type="title"/>
          </p:nvPr>
        </p:nvSpPr>
        <p:spPr>
          <a:xfrm>
            <a:off x="1611757" y="616153"/>
            <a:ext cx="8968485" cy="14890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9600">
                <a:solidFill>
                  <a:srgbClr val="25252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1" type="ftr"/>
          </p:nvPr>
        </p:nvSpPr>
        <p:spPr>
          <a:xfrm>
            <a:off x="10479785" y="6174899"/>
            <a:ext cx="951865" cy="29082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9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34"/>
          <p:cNvSpPr txBox="1"/>
          <p:nvPr>
            <p:ph idx="11" type="ftr"/>
          </p:nvPr>
        </p:nvSpPr>
        <p:spPr>
          <a:xfrm>
            <a:off x="10479785" y="6174899"/>
            <a:ext cx="951865" cy="29082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9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4"/>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29"/>
          <p:cNvSpPr/>
          <p:nvPr/>
        </p:nvSpPr>
        <p:spPr>
          <a:xfrm>
            <a:off x="0" y="0"/>
            <a:ext cx="2851404" cy="6859522"/>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29"/>
          <p:cNvSpPr/>
          <p:nvPr/>
        </p:nvSpPr>
        <p:spPr>
          <a:xfrm>
            <a:off x="0" y="0"/>
            <a:ext cx="182880" cy="6858000"/>
          </a:xfrm>
          <a:custGeom>
            <a:rect b="b" l="l" r="r" t="t"/>
            <a:pathLst>
              <a:path extrusionOk="0" h="6858000" w="182880">
                <a:moveTo>
                  <a:pt x="182880" y="0"/>
                </a:moveTo>
                <a:lnTo>
                  <a:pt x="0" y="0"/>
                </a:lnTo>
                <a:lnTo>
                  <a:pt x="0" y="6858000"/>
                </a:lnTo>
                <a:lnTo>
                  <a:pt x="182880" y="6858000"/>
                </a:lnTo>
                <a:lnTo>
                  <a:pt x="182880" y="0"/>
                </a:lnTo>
                <a:close/>
              </a:path>
            </a:pathLst>
          </a:custGeom>
          <a:solidFill>
            <a:srgbClr val="766E5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29"/>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29"/>
          <p:cNvSpPr txBox="1"/>
          <p:nvPr>
            <p:ph type="title"/>
          </p:nvPr>
        </p:nvSpPr>
        <p:spPr>
          <a:xfrm>
            <a:off x="1611757" y="616153"/>
            <a:ext cx="8968485" cy="14890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9600" u="none" cap="none" strike="noStrike">
                <a:solidFill>
                  <a:srgbClr val="252525"/>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2215260" y="1839341"/>
            <a:ext cx="8934450" cy="419989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29"/>
          <p:cNvSpPr txBox="1"/>
          <p:nvPr>
            <p:ph idx="11" type="ftr"/>
          </p:nvPr>
        </p:nvSpPr>
        <p:spPr>
          <a:xfrm>
            <a:off x="10479785" y="6174899"/>
            <a:ext cx="951865" cy="29082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2.png"/><Relationship Id="rId11" Type="http://schemas.openxmlformats.org/officeDocument/2006/relationships/image" Target="../media/image27.png"/><Relationship Id="rId10" Type="http://schemas.openxmlformats.org/officeDocument/2006/relationships/image" Target="../media/image38.png"/><Relationship Id="rId9" Type="http://schemas.openxmlformats.org/officeDocument/2006/relationships/image" Target="../media/image2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35.png"/><Relationship Id="rId8"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8" name="Google Shape;48;p1"/>
          <p:cNvGrpSpPr/>
          <p:nvPr/>
        </p:nvGrpSpPr>
        <p:grpSpPr>
          <a:xfrm>
            <a:off x="0" y="0"/>
            <a:ext cx="2851404" cy="6859522"/>
            <a:chOff x="0" y="0"/>
            <a:chExt cx="2851404" cy="6859522"/>
          </a:xfrm>
        </p:grpSpPr>
        <p:sp>
          <p:nvSpPr>
            <p:cNvPr id="49" name="Google Shape;49;p1"/>
            <p:cNvSpPr/>
            <p:nvPr/>
          </p:nvSpPr>
          <p:spPr>
            <a:xfrm>
              <a:off x="0" y="0"/>
              <a:ext cx="2851404" cy="68595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
            <p:cNvSpPr/>
            <p:nvPr/>
          </p:nvSpPr>
          <p:spPr>
            <a:xfrm>
              <a:off x="0" y="0"/>
              <a:ext cx="182880" cy="6858000"/>
            </a:xfrm>
            <a:custGeom>
              <a:rect b="b" l="l" r="r" t="t"/>
              <a:pathLst>
                <a:path extrusionOk="0" h="6858000" w="182880">
                  <a:moveTo>
                    <a:pt x="182880" y="0"/>
                  </a:moveTo>
                  <a:lnTo>
                    <a:pt x="0" y="0"/>
                  </a:lnTo>
                  <a:lnTo>
                    <a:pt x="0" y="6858000"/>
                  </a:lnTo>
                  <a:lnTo>
                    <a:pt x="182880" y="6858000"/>
                  </a:lnTo>
                  <a:lnTo>
                    <a:pt x="182880" y="0"/>
                  </a:lnTo>
                  <a:close/>
                </a:path>
              </a:pathLst>
            </a:custGeom>
            <a:solidFill>
              <a:srgbClr val="766E5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
            <p:cNvSpPr/>
            <p:nvPr/>
          </p:nvSpPr>
          <p:spPr>
            <a:xfrm>
              <a:off x="0" y="4323587"/>
              <a:ext cx="1743075" cy="779145"/>
            </a:xfrm>
            <a:custGeom>
              <a:rect b="b" l="l" r="r" t="t"/>
              <a:pathLst>
                <a:path extrusionOk="0" h="779145" w="174307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A42F0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2" name="Google Shape;52;p1"/>
          <p:cNvSpPr txBox="1"/>
          <p:nvPr/>
        </p:nvSpPr>
        <p:spPr>
          <a:xfrm>
            <a:off x="2939923" y="2591815"/>
            <a:ext cx="7764780" cy="1120820"/>
          </a:xfrm>
          <a:prstGeom prst="rect">
            <a:avLst/>
          </a:prstGeom>
          <a:noFill/>
          <a:ln>
            <a:noFill/>
          </a:ln>
        </p:spPr>
        <p:txBody>
          <a:bodyPr anchorCtr="0" anchor="t" bIns="0" lIns="0" spcFirstLastPara="1" rIns="0" wrap="square" tIns="12700">
            <a:noAutofit/>
          </a:bodyPr>
          <a:lstStyle/>
          <a:p>
            <a:pPr indent="-581025" lvl="0" marL="593090" marR="5080" rtl="0" algn="l">
              <a:lnSpc>
                <a:spcPct val="100000"/>
              </a:lnSpc>
              <a:spcBef>
                <a:spcPts val="0"/>
              </a:spcBef>
              <a:spcAft>
                <a:spcPts val="0"/>
              </a:spcAft>
              <a:buClr>
                <a:srgbClr val="000000"/>
              </a:buClr>
              <a:buSzPts val="3600"/>
              <a:buFont typeface="Arial"/>
              <a:buNone/>
            </a:pPr>
            <a:r>
              <a:rPr b="0" i="0" lang="en-US" sz="3600" u="none" cap="none" strike="noStrike">
                <a:solidFill>
                  <a:srgbClr val="252525"/>
                </a:solidFill>
                <a:latin typeface="Arial"/>
                <a:ea typeface="Arial"/>
                <a:cs typeface="Arial"/>
                <a:sym typeface="Arial"/>
              </a:rPr>
              <a:t>MATLAB  Based Vehicle Number plate Detection Using OCR </a:t>
            </a:r>
            <a:endParaRPr b="0" i="0" sz="3600" u="none" cap="none" strike="noStrike">
              <a:solidFill>
                <a:schemeClr val="dk1"/>
              </a:solidFill>
              <a:latin typeface="Arial"/>
              <a:ea typeface="Arial"/>
              <a:cs typeface="Arial"/>
              <a:sym typeface="Arial"/>
            </a:endParaRPr>
          </a:p>
        </p:txBody>
      </p:sp>
      <p:sp>
        <p:nvSpPr>
          <p:cNvPr id="53" name="Google Shape;53;p1"/>
          <p:cNvSpPr txBox="1"/>
          <p:nvPr/>
        </p:nvSpPr>
        <p:spPr>
          <a:xfrm>
            <a:off x="2286000" y="4114801"/>
            <a:ext cx="3936111" cy="2040943"/>
          </a:xfrm>
          <a:prstGeom prst="rect">
            <a:avLst/>
          </a:prstGeom>
          <a:noFill/>
          <a:ln>
            <a:noFill/>
          </a:ln>
        </p:spPr>
        <p:txBody>
          <a:bodyPr anchorCtr="0" anchor="t" bIns="0" lIns="0" spcFirstLastPara="1" rIns="0" wrap="square" tIns="139050">
            <a:no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sng" cap="none" strike="noStrike">
                <a:solidFill>
                  <a:srgbClr val="585858"/>
                </a:solidFill>
                <a:latin typeface="Times New Roman"/>
                <a:ea typeface="Times New Roman"/>
                <a:cs typeface="Times New Roman"/>
                <a:sym typeface="Times New Roman"/>
              </a:rPr>
              <a:t>Submitted by</a:t>
            </a:r>
            <a:endParaRPr b="0" i="0" sz="2400" u="sng" cap="none" strike="noStrike">
              <a:solidFill>
                <a:srgbClr val="585858"/>
              </a:solidFill>
              <a:latin typeface="Times New Roman"/>
              <a:ea typeface="Times New Roman"/>
              <a:cs typeface="Times New Roman"/>
              <a:sym typeface="Times New Roman"/>
            </a:endParaRPr>
          </a:p>
          <a:p>
            <a:pPr indent="0" lvl="0" marL="12700" marR="0" rtl="0" algn="l">
              <a:lnSpc>
                <a:spcPct val="100000"/>
              </a:lnSpc>
              <a:spcBef>
                <a:spcPts val="1095"/>
              </a:spcBef>
              <a:spcAft>
                <a:spcPts val="0"/>
              </a:spcAft>
              <a:buClr>
                <a:srgbClr val="000000"/>
              </a:buClr>
              <a:buSzPts val="2400"/>
              <a:buFont typeface="Arial"/>
              <a:buNone/>
            </a:pPr>
            <a:r>
              <a:rPr b="0" i="0" lang="en-US" sz="2400" u="sng" cap="none" strike="noStrike">
                <a:solidFill>
                  <a:srgbClr val="585858"/>
                </a:solidFill>
                <a:latin typeface="Times New Roman"/>
                <a:ea typeface="Times New Roman"/>
                <a:cs typeface="Times New Roman"/>
                <a:sym typeface="Times New Roman"/>
              </a:rPr>
              <a:t>SUDARSHAN  R(1475)</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95"/>
              </a:spcBef>
              <a:spcAft>
                <a:spcPts val="0"/>
              </a:spcAft>
              <a:buClr>
                <a:srgbClr val="000000"/>
              </a:buClr>
              <a:buSzPts val="2400"/>
              <a:buFont typeface="Arial"/>
              <a:buNone/>
            </a:pPr>
            <a:r>
              <a:rPr b="0" i="0" lang="en-US" sz="2400" u="sng" cap="none" strike="noStrike">
                <a:solidFill>
                  <a:srgbClr val="585858"/>
                </a:solidFill>
                <a:latin typeface="Times New Roman"/>
                <a:ea typeface="Times New Roman"/>
                <a:cs typeface="Times New Roman"/>
                <a:sym typeface="Times New Roman"/>
              </a:rPr>
              <a:t>PHILIP JOSEPH(1444)</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95"/>
              </a:spcBef>
              <a:spcAft>
                <a:spcPts val="0"/>
              </a:spcAft>
              <a:buClr>
                <a:srgbClr val="000000"/>
              </a:buClr>
              <a:buSzPts val="2400"/>
              <a:buFont typeface="Arial"/>
              <a:buNone/>
            </a:pPr>
            <a:r>
              <a:rPr b="0" i="0" lang="en-US" sz="2400" u="sng" cap="none" strike="noStrike">
                <a:solidFill>
                  <a:srgbClr val="585858"/>
                </a:solidFill>
                <a:latin typeface="Times New Roman"/>
                <a:ea typeface="Times New Roman"/>
                <a:cs typeface="Times New Roman"/>
                <a:sym typeface="Times New Roman"/>
              </a:rPr>
              <a:t>MOHITH SAI(</a:t>
            </a:r>
            <a:r>
              <a:rPr b="0" i="0" lang="en-US" sz="2400" u="sng" cap="none" strike="noStrike">
                <a:solidFill>
                  <a:srgbClr val="585858"/>
                </a:solidFill>
                <a:latin typeface="Times New Roman"/>
                <a:ea typeface="Times New Roman"/>
                <a:cs typeface="Times New Roman"/>
                <a:sym typeface="Times New Roman"/>
              </a:rPr>
              <a:t>0</a:t>
            </a:r>
            <a:r>
              <a:rPr b="0" i="0" lang="en-US" sz="2400" u="sng" cap="none" strike="noStrike">
                <a:solidFill>
                  <a:srgbClr val="585858"/>
                </a:solidFill>
                <a:latin typeface="Times New Roman"/>
                <a:ea typeface="Times New Roman"/>
                <a:cs typeface="Times New Roman"/>
                <a:sym typeface="Times New Roman"/>
              </a:rPr>
              <a:t>287)</a:t>
            </a:r>
            <a:endParaRPr b="0" i="0" sz="2400" u="none" cap="none" strike="noStrike">
              <a:solidFill>
                <a:schemeClr val="dk1"/>
              </a:solidFill>
              <a:latin typeface="Times New Roman"/>
              <a:ea typeface="Times New Roman"/>
              <a:cs typeface="Times New Roman"/>
              <a:sym typeface="Times New Roman"/>
            </a:endParaRPr>
          </a:p>
        </p:txBody>
      </p:sp>
      <p:sp>
        <p:nvSpPr>
          <p:cNvPr id="54" name="Google Shape;54;p1"/>
          <p:cNvSpPr txBox="1"/>
          <p:nvPr/>
        </p:nvSpPr>
        <p:spPr>
          <a:xfrm>
            <a:off x="8700896" y="4381500"/>
            <a:ext cx="2576704" cy="1376659"/>
          </a:xfrm>
          <a:prstGeom prst="rect">
            <a:avLst/>
          </a:prstGeom>
          <a:noFill/>
          <a:ln>
            <a:noFill/>
          </a:ln>
        </p:spPr>
        <p:txBody>
          <a:bodyPr anchorCtr="0" anchor="t" bIns="0" lIns="0" spcFirstLastPara="1" rIns="0" wrap="square" tIns="139050">
            <a:no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sng" cap="none" strike="noStrike">
                <a:solidFill>
                  <a:srgbClr val="585858"/>
                </a:solidFill>
                <a:latin typeface="Times New Roman"/>
                <a:ea typeface="Times New Roman"/>
                <a:cs typeface="Times New Roman"/>
                <a:sym typeface="Times New Roman"/>
              </a:rPr>
              <a:t>Guided by</a:t>
            </a:r>
            <a:endParaRPr b="0" i="0" sz="24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1000"/>
              </a:spcBef>
              <a:spcAft>
                <a:spcPts val="0"/>
              </a:spcAft>
              <a:buClr>
                <a:srgbClr val="000000"/>
              </a:buClr>
              <a:buSzPts val="2400"/>
              <a:buFont typeface="Arial"/>
              <a:buNone/>
            </a:pPr>
            <a:r>
              <a:rPr b="0" i="0" lang="en-US" sz="2400" u="none" cap="none" strike="noStrike">
                <a:solidFill>
                  <a:srgbClr val="585858"/>
                </a:solidFill>
                <a:latin typeface="Times New Roman"/>
                <a:ea typeface="Times New Roman"/>
                <a:cs typeface="Times New Roman"/>
                <a:sym typeface="Times New Roman"/>
              </a:rPr>
              <a:t>Prof. Chandravva hebbi</a:t>
            </a:r>
            <a:endParaRPr b="0" i="0" sz="2400" u="none" cap="none" strike="noStrike">
              <a:solidFill>
                <a:schemeClr val="dk1"/>
              </a:solidFill>
              <a:latin typeface="Times New Roman"/>
              <a:ea typeface="Times New Roman"/>
              <a:cs typeface="Times New Roman"/>
              <a:sym typeface="Times New Roman"/>
            </a:endParaRPr>
          </a:p>
        </p:txBody>
      </p:sp>
      <p:sp>
        <p:nvSpPr>
          <p:cNvPr id="55" name="Google Shape;55;p1"/>
          <p:cNvSpPr txBox="1"/>
          <p:nvPr>
            <p:ph type="title"/>
          </p:nvPr>
        </p:nvSpPr>
        <p:spPr>
          <a:xfrm>
            <a:off x="3114548" y="585342"/>
            <a:ext cx="7708265" cy="878840"/>
          </a:xfrm>
          <a:prstGeom prst="rect">
            <a:avLst/>
          </a:prstGeom>
          <a:noFill/>
          <a:ln>
            <a:noFill/>
          </a:ln>
        </p:spPr>
        <p:txBody>
          <a:bodyPr anchorCtr="0" anchor="t" bIns="0" lIns="0" spcFirstLastPara="1" rIns="0" wrap="square" tIns="12050">
            <a:noAutofit/>
          </a:bodyPr>
          <a:lstStyle/>
          <a:p>
            <a:pPr indent="-163195" lvl="0" marL="175260" marR="5080" rtl="0" algn="l">
              <a:lnSpc>
                <a:spcPct val="100000"/>
              </a:lnSpc>
              <a:spcBef>
                <a:spcPts val="0"/>
              </a:spcBef>
              <a:spcAft>
                <a:spcPts val="0"/>
              </a:spcAft>
              <a:buSzPts val="1400"/>
              <a:buNone/>
            </a:pPr>
            <a:r>
              <a:rPr lang="en-US" sz="2800">
                <a:solidFill>
                  <a:srgbClr val="000000"/>
                </a:solidFill>
                <a:latin typeface="Arial"/>
                <a:ea typeface="Arial"/>
                <a:cs typeface="Arial"/>
                <a:sym typeface="Arial"/>
              </a:rPr>
              <a:t>  PES Institute of Technology, </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Department of Computer science</a:t>
            </a:r>
            <a:endParaRPr sz="2800">
              <a:latin typeface="Arial"/>
              <a:ea typeface="Arial"/>
              <a:cs typeface="Arial"/>
              <a:sym typeface="Arial"/>
            </a:endParaRPr>
          </a:p>
        </p:txBody>
      </p:sp>
      <p:pic>
        <p:nvPicPr>
          <p:cNvPr descr="PES-University-logo.jpg" id="56" name="Google Shape;56;p1"/>
          <p:cNvPicPr preferRelativeResize="0"/>
          <p:nvPr/>
        </p:nvPicPr>
        <p:blipFill rotWithShape="1">
          <a:blip r:embed="rId5">
            <a:alphaModFix/>
          </a:blip>
          <a:srcRect b="0" l="0" r="0" t="0"/>
          <a:stretch/>
        </p:blipFill>
        <p:spPr>
          <a:xfrm>
            <a:off x="762000" y="5334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2206100" y="522382"/>
            <a:ext cx="8217900" cy="101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sz="600"/>
              <a:t>.</a:t>
            </a:r>
            <a:endParaRPr sz="600"/>
          </a:p>
          <a:p>
            <a:pPr indent="0" lvl="0" marL="0" rtl="0" algn="l">
              <a:lnSpc>
                <a:spcPct val="100000"/>
              </a:lnSpc>
              <a:spcBef>
                <a:spcPts val="0"/>
              </a:spcBef>
              <a:spcAft>
                <a:spcPts val="0"/>
              </a:spcAft>
              <a:buSzPts val="1400"/>
              <a:buNone/>
            </a:pPr>
            <a:r>
              <a:t/>
            </a:r>
            <a:endParaRPr sz="600"/>
          </a:p>
        </p:txBody>
      </p:sp>
      <p:sp>
        <p:nvSpPr>
          <p:cNvPr id="159" name="Google Shape;159;p10"/>
          <p:cNvSpPr txBox="1"/>
          <p:nvPr>
            <p:ph idx="1" type="body"/>
          </p:nvPr>
        </p:nvSpPr>
        <p:spPr>
          <a:xfrm>
            <a:off x="1828800" y="1676400"/>
            <a:ext cx="9320910" cy="424731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1" lang="en-US" sz="2400"/>
              <a:t>1)Template Creation</a:t>
            </a:r>
            <a:endParaRPr/>
          </a:p>
          <a:p>
            <a:pPr indent="0" lvl="0" marL="0" rtl="0" algn="l">
              <a:lnSpc>
                <a:spcPct val="100000"/>
              </a:lnSpc>
              <a:spcBef>
                <a:spcPts val="0"/>
              </a:spcBef>
              <a:spcAft>
                <a:spcPts val="0"/>
              </a:spcAft>
              <a:buSzPts val="1400"/>
              <a:buNone/>
            </a:pPr>
            <a:r>
              <a:rPr lang="en-US" sz="2400"/>
              <a:t>We have stored the binary images of all the alphabets and numbers in the sub-folder named as ‘</a:t>
            </a:r>
            <a:r>
              <a:rPr i="1" lang="en-US" sz="2400"/>
              <a:t>alpha'.</a:t>
            </a:r>
            <a:endParaRPr sz="2400"/>
          </a:p>
          <a:p>
            <a:pPr indent="0" lvl="0" marL="0" rtl="0" algn="l">
              <a:lnSpc>
                <a:spcPct val="100000"/>
              </a:lnSpc>
              <a:spcBef>
                <a:spcPts val="0"/>
              </a:spcBef>
              <a:spcAft>
                <a:spcPts val="0"/>
              </a:spcAft>
              <a:buSzPts val="1400"/>
              <a:buNone/>
            </a:pPr>
            <a:r>
              <a:rPr i="1" lang="en-US" sz="2400"/>
              <a:t> </a:t>
            </a:r>
            <a:endParaRPr sz="2400"/>
          </a:p>
          <a:p>
            <a:pPr indent="0" lvl="0" marL="0" rtl="0" algn="l">
              <a:lnSpc>
                <a:spcPct val="100000"/>
              </a:lnSpc>
              <a:spcBef>
                <a:spcPts val="0"/>
              </a:spcBef>
              <a:spcAft>
                <a:spcPts val="0"/>
              </a:spcAft>
              <a:buSzPts val="1400"/>
              <a:buNone/>
            </a:pPr>
            <a:r>
              <a:rPr lang="en-US" sz="2400"/>
              <a:t>Here, in the above code we are saving the images into a variable by using command </a:t>
            </a:r>
            <a:r>
              <a:rPr b="1" lang="en-US" sz="2400"/>
              <a:t>‘</a:t>
            </a:r>
            <a:r>
              <a:rPr b="1" i="1" lang="en-US" sz="2400"/>
              <a:t>imread()</a:t>
            </a:r>
            <a:r>
              <a:rPr b="1" lang="en-US" sz="2400"/>
              <a:t>’</a:t>
            </a:r>
            <a:r>
              <a:rPr lang="en-US" sz="2400"/>
              <a:t>. This function is used to call the images from the folder or from any location of the PC into the MATLAB.</a:t>
            </a:r>
            <a:endParaRPr/>
          </a:p>
          <a:p>
            <a:pPr indent="0" lvl="0" marL="0" rtl="0" algn="l">
              <a:lnSpc>
                <a:spcPct val="100000"/>
              </a:lnSpc>
              <a:spcBef>
                <a:spcPts val="0"/>
              </a:spcBef>
              <a:spcAft>
                <a:spcPts val="0"/>
              </a:spcAft>
              <a:buSzPts val="1400"/>
              <a:buNone/>
            </a:pPr>
            <a:r>
              <a:rPr lang="en-US" sz="2400"/>
              <a:t> </a:t>
            </a:r>
            <a:endParaRPr/>
          </a:p>
          <a:p>
            <a:pPr indent="0" lvl="0" marL="0" rtl="0" algn="l">
              <a:lnSpc>
                <a:spcPct val="100000"/>
              </a:lnSpc>
              <a:spcBef>
                <a:spcPts val="0"/>
              </a:spcBef>
              <a:spcAft>
                <a:spcPts val="0"/>
              </a:spcAft>
              <a:buSzPts val="1400"/>
              <a:buNone/>
            </a:pPr>
            <a:r>
              <a:rPr lang="en-US" sz="2400"/>
              <a:t>Then create a matrix of ‘</a:t>
            </a:r>
            <a:r>
              <a:rPr i="1" lang="en-US" sz="2400"/>
              <a:t>letter</a:t>
            </a:r>
            <a:r>
              <a:rPr lang="en-US" sz="2400"/>
              <a:t>’ and ‘</a:t>
            </a:r>
            <a:r>
              <a:rPr i="1" lang="en-US" sz="2400"/>
              <a:t>number</a:t>
            </a:r>
            <a:r>
              <a:rPr lang="en-US" sz="2400"/>
              <a:t>’ and save it in variable ‘</a:t>
            </a:r>
            <a:r>
              <a:rPr i="1" lang="en-US" sz="2400"/>
              <a:t>NewTemplates</a:t>
            </a:r>
            <a:r>
              <a:rPr lang="en-US" sz="2400"/>
              <a:t>’ by using command ‘</a:t>
            </a:r>
            <a:r>
              <a:rPr i="1" lang="en-US" sz="2400"/>
              <a:t>save(filename,variables)’</a:t>
            </a:r>
            <a:r>
              <a:rPr lang="en-US" sz="2400"/>
              <a:t>.</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1611757" y="616153"/>
            <a:ext cx="8968485" cy="12311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sz="800"/>
          </a:p>
        </p:txBody>
      </p:sp>
      <p:sp>
        <p:nvSpPr>
          <p:cNvPr id="165" name="Google Shape;165;p11"/>
          <p:cNvSpPr txBox="1"/>
          <p:nvPr>
            <p:ph idx="1" type="body"/>
          </p:nvPr>
        </p:nvSpPr>
        <p:spPr>
          <a:xfrm>
            <a:off x="1219200" y="1447800"/>
            <a:ext cx="9930510" cy="55399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1" lang="en-US" sz="2400"/>
              <a:t>2)Letter Detection</a:t>
            </a:r>
            <a:endParaRPr/>
          </a:p>
          <a:p>
            <a:pPr indent="0" lvl="0" marL="0" rtl="0" algn="l">
              <a:lnSpc>
                <a:spcPct val="100000"/>
              </a:lnSpc>
              <a:spcBef>
                <a:spcPts val="0"/>
              </a:spcBef>
              <a:spcAft>
                <a:spcPts val="0"/>
              </a:spcAft>
              <a:buSzPts val="1400"/>
              <a:buNone/>
            </a:pPr>
            <a:r>
              <a:rPr lang="en-US" sz="2400"/>
              <a:t>Here, in the above code we have created a function named </a:t>
            </a:r>
            <a:r>
              <a:rPr i="1" lang="en-US" sz="2400"/>
              <a:t>letter</a:t>
            </a:r>
            <a:r>
              <a:rPr lang="en-US" sz="2400"/>
              <a:t> which gives us the alphanumeric output of the input image from class ‘</a:t>
            </a:r>
            <a:r>
              <a:rPr i="1" lang="en-US" sz="2400"/>
              <a:t>alpha</a:t>
            </a:r>
            <a:r>
              <a:rPr lang="en-US" sz="2400"/>
              <a:t>’ by using command ‘</a:t>
            </a:r>
            <a:r>
              <a:rPr i="1" lang="en-US" sz="2400"/>
              <a:t>readLetter()’</a:t>
            </a:r>
            <a:r>
              <a:rPr lang="en-US" sz="2400"/>
              <a:t>. And then load the saved templates by using command </a:t>
            </a:r>
            <a:r>
              <a:rPr i="1" lang="en-US" sz="2400"/>
              <a:t>load ‘NewTemplates</a:t>
            </a:r>
            <a:r>
              <a:rPr lang="en-US" sz="2400"/>
              <a:t>.</a:t>
            </a:r>
            <a:endParaRPr/>
          </a:p>
          <a:p>
            <a:pPr indent="0" lvl="0" marL="0" rtl="0" algn="l">
              <a:lnSpc>
                <a:spcPct val="100000"/>
              </a:lnSpc>
              <a:spcBef>
                <a:spcPts val="0"/>
              </a:spcBef>
              <a:spcAft>
                <a:spcPts val="0"/>
              </a:spcAft>
              <a:buSzPts val="1400"/>
              <a:buNone/>
            </a:pPr>
            <a:r>
              <a:rPr lang="en-US" sz="2400"/>
              <a:t>After that, we have </a:t>
            </a:r>
            <a:r>
              <a:rPr b="1" lang="en-US" sz="2400"/>
              <a:t>resized the input image so it can be compared with the template’s images</a:t>
            </a:r>
            <a:r>
              <a:rPr lang="en-US" sz="2400"/>
              <a:t> by using the command </a:t>
            </a:r>
            <a:r>
              <a:rPr i="1" lang="en-US" sz="2400"/>
              <a:t>‘imresize(filename,size)’</a:t>
            </a:r>
            <a:r>
              <a:rPr lang="en-US" sz="2400"/>
              <a:t>. Then </a:t>
            </a:r>
            <a:r>
              <a:rPr b="1" i="1" lang="en-US" sz="2400"/>
              <a:t>for</a:t>
            </a:r>
            <a:r>
              <a:rPr lang="en-US" sz="2400"/>
              <a:t> loop is used to correlates the input image with every image in the template to get the best match.</a:t>
            </a:r>
            <a:endParaRPr/>
          </a:p>
          <a:p>
            <a:pPr indent="0" lvl="0" marL="0" rtl="0" algn="l">
              <a:lnSpc>
                <a:spcPct val="100000"/>
              </a:lnSpc>
              <a:spcBef>
                <a:spcPts val="0"/>
              </a:spcBef>
              <a:spcAft>
                <a:spcPts val="0"/>
              </a:spcAft>
              <a:buSzPts val="1400"/>
              <a:buNone/>
            </a:pPr>
            <a:r>
              <a:rPr lang="en-US" sz="2400"/>
              <a:t>A matrix ‘</a:t>
            </a:r>
            <a:r>
              <a:rPr i="1" lang="en-US" sz="2400"/>
              <a:t>rec</a:t>
            </a:r>
            <a:r>
              <a:rPr lang="en-US" sz="2400"/>
              <a:t>’ is created to record the value of correlation for each alphanumeric template with the characters template from the input image, as shown in the below code, Then </a:t>
            </a:r>
            <a:r>
              <a:rPr i="1" lang="en-US" sz="2400"/>
              <a:t>‘find()’</a:t>
            </a:r>
            <a:r>
              <a:rPr lang="en-US" sz="2400"/>
              <a:t> command is used to find the index which corresponds to the highest matched character. Then according to that index, corresponding character is printed using</a:t>
            </a:r>
            <a:r>
              <a:rPr i="1" lang="en-US" sz="2400"/>
              <a:t>‘if-else’</a:t>
            </a:r>
            <a:r>
              <a:rPr lang="en-US" sz="2400"/>
              <a:t> statement.</a:t>
            </a:r>
            <a:endParaRPr/>
          </a:p>
          <a:p>
            <a:pPr indent="0" lvl="0" marL="0" rtl="0" algn="l">
              <a:lnSpc>
                <a:spcPct val="100000"/>
              </a:lnSpc>
              <a:spcBef>
                <a:spcPts val="0"/>
              </a:spcBef>
              <a:spcAft>
                <a:spcPts val="0"/>
              </a:spcAft>
              <a:buSzPts val="14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1611757" y="616153"/>
            <a:ext cx="8968485" cy="12311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sz="800"/>
          </a:p>
        </p:txBody>
      </p:sp>
      <p:sp>
        <p:nvSpPr>
          <p:cNvPr id="171" name="Google Shape;171;p12"/>
          <p:cNvSpPr txBox="1"/>
          <p:nvPr>
            <p:ph idx="1" type="body"/>
          </p:nvPr>
        </p:nvSpPr>
        <p:spPr>
          <a:xfrm>
            <a:off x="1371600" y="1447800"/>
            <a:ext cx="9778110" cy="55399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1" lang="en-US" sz="2400"/>
              <a:t>3)Number Plate Detection</a:t>
            </a:r>
            <a:endParaRPr/>
          </a:p>
          <a:p>
            <a:pPr indent="0" lvl="0" marL="0" rtl="0" algn="l">
              <a:lnSpc>
                <a:spcPct val="100000"/>
              </a:lnSpc>
              <a:spcBef>
                <a:spcPts val="0"/>
              </a:spcBef>
              <a:spcAft>
                <a:spcPts val="0"/>
              </a:spcAft>
              <a:buSzPts val="1400"/>
              <a:buNone/>
            </a:pPr>
            <a:r>
              <a:t/>
            </a:r>
            <a:endParaRPr b="1" sz="2400"/>
          </a:p>
          <a:p>
            <a:pPr indent="0" lvl="0" marL="0" rtl="0" algn="l">
              <a:lnSpc>
                <a:spcPct val="100000"/>
              </a:lnSpc>
              <a:spcBef>
                <a:spcPts val="0"/>
              </a:spcBef>
              <a:spcAft>
                <a:spcPts val="0"/>
              </a:spcAft>
              <a:buSzPts val="1400"/>
              <a:buNone/>
            </a:pPr>
            <a:r>
              <a:rPr lang="en-US" sz="2400"/>
              <a:t>Basic commands used in above code are mentioned below:</a:t>
            </a:r>
            <a:endParaRPr/>
          </a:p>
          <a:p>
            <a:pPr indent="0" lvl="0" marL="0" rtl="0" algn="l">
              <a:lnSpc>
                <a:spcPct val="100000"/>
              </a:lnSpc>
              <a:spcBef>
                <a:spcPts val="0"/>
              </a:spcBef>
              <a:spcAft>
                <a:spcPts val="0"/>
              </a:spcAft>
              <a:buSzPts val="1400"/>
              <a:buNone/>
            </a:pPr>
            <a:r>
              <a:rPr b="1" lang="en-US" sz="2400"/>
              <a:t>imread()</a:t>
            </a:r>
            <a:r>
              <a:rPr lang="en-US" sz="2400"/>
              <a:t> – This command is used to open the image into the MATLAB from the target folder.</a:t>
            </a:r>
            <a:endParaRPr/>
          </a:p>
          <a:p>
            <a:pPr indent="0" lvl="0" marL="0" rtl="0" algn="l">
              <a:lnSpc>
                <a:spcPct val="100000"/>
              </a:lnSpc>
              <a:spcBef>
                <a:spcPts val="0"/>
              </a:spcBef>
              <a:spcAft>
                <a:spcPts val="0"/>
              </a:spcAft>
              <a:buSzPts val="1400"/>
              <a:buNone/>
            </a:pPr>
            <a:r>
              <a:rPr b="1" lang="en-US" sz="2400"/>
              <a:t>rgb2gray()</a:t>
            </a:r>
            <a:r>
              <a:rPr lang="en-US" sz="2400"/>
              <a:t> –This command is used to convert the RGB image into grayscale format.</a:t>
            </a:r>
            <a:endParaRPr/>
          </a:p>
          <a:p>
            <a:pPr indent="0" lvl="0" marL="0" rtl="0" algn="l">
              <a:lnSpc>
                <a:spcPct val="100000"/>
              </a:lnSpc>
              <a:spcBef>
                <a:spcPts val="0"/>
              </a:spcBef>
              <a:spcAft>
                <a:spcPts val="0"/>
              </a:spcAft>
              <a:buSzPts val="1400"/>
              <a:buNone/>
            </a:pPr>
            <a:r>
              <a:rPr b="1" lang="en-US" sz="2400"/>
              <a:t>imbinarize()</a:t>
            </a:r>
            <a:r>
              <a:rPr lang="en-US" sz="2400"/>
              <a:t> – This command is used to Binarize 2-D grayscale image or simply we can say it converts the image into black and white format.</a:t>
            </a:r>
            <a:endParaRPr/>
          </a:p>
          <a:p>
            <a:pPr indent="0" lvl="0" marL="0" rtl="0" algn="l">
              <a:lnSpc>
                <a:spcPct val="100000"/>
              </a:lnSpc>
              <a:spcBef>
                <a:spcPts val="0"/>
              </a:spcBef>
              <a:spcAft>
                <a:spcPts val="0"/>
              </a:spcAft>
              <a:buSzPts val="1400"/>
              <a:buNone/>
            </a:pPr>
            <a:r>
              <a:rPr b="1" lang="en-US" sz="2400"/>
              <a:t>edge()</a:t>
            </a:r>
            <a:r>
              <a:rPr lang="en-US" sz="2400"/>
              <a:t> – This command is used to detect the edges in the image, by using various methods like Roberts, Sobel, Prewitt and many others.</a:t>
            </a:r>
            <a:endParaRPr/>
          </a:p>
          <a:p>
            <a:pPr indent="0" lvl="0" marL="0" rtl="0" algn="l">
              <a:lnSpc>
                <a:spcPct val="100000"/>
              </a:lnSpc>
              <a:spcBef>
                <a:spcPts val="0"/>
              </a:spcBef>
              <a:spcAft>
                <a:spcPts val="0"/>
              </a:spcAft>
              <a:buSzPts val="1400"/>
              <a:buNone/>
            </a:pPr>
            <a:r>
              <a:rPr b="1" lang="en-US" sz="2400"/>
              <a:t>regionprops()</a:t>
            </a:r>
            <a:r>
              <a:rPr lang="en-US" sz="2400"/>
              <a:t> – This command is used to measure properties of image region.</a:t>
            </a:r>
            <a:endParaRPr/>
          </a:p>
          <a:p>
            <a:pPr indent="0" lvl="0" marL="0" rtl="0" algn="l">
              <a:lnSpc>
                <a:spcPct val="100000"/>
              </a:lnSpc>
              <a:spcBef>
                <a:spcPts val="0"/>
              </a:spcBef>
              <a:spcAft>
                <a:spcPts val="0"/>
              </a:spcAft>
              <a:buSzPts val="1400"/>
              <a:buNone/>
            </a:pPr>
            <a:r>
              <a:rPr b="1" lang="en-US" sz="2400"/>
              <a:t>numel()</a:t>
            </a:r>
            <a:r>
              <a:rPr lang="en-US" sz="2400"/>
              <a:t> – This command is used to calculate the number of array elements.</a:t>
            </a:r>
            <a:endParaRPr/>
          </a:p>
          <a:p>
            <a:pPr indent="0" lvl="0" marL="0" rtl="0" algn="l">
              <a:lnSpc>
                <a:spcPct val="100000"/>
              </a:lnSpc>
              <a:spcBef>
                <a:spcPts val="0"/>
              </a:spcBef>
              <a:spcAft>
                <a:spcPts val="0"/>
              </a:spcAft>
              <a:buSzPts val="1400"/>
              <a:buNone/>
            </a:pPr>
            <a:r>
              <a:rPr b="1" lang="en-US" sz="2400"/>
              <a:t>.</a:t>
            </a:r>
            <a:endParaRPr sz="2400"/>
          </a:p>
          <a:p>
            <a:pPr indent="0" lvl="0" marL="0" rtl="0" algn="l">
              <a:lnSpc>
                <a:spcPct val="100000"/>
              </a:lnSpc>
              <a:spcBef>
                <a:spcPts val="0"/>
              </a:spcBef>
              <a:spcAft>
                <a:spcPts val="0"/>
              </a:spcAft>
              <a:buSzPts val="1400"/>
              <a:buNone/>
            </a:pPr>
            <a:r>
              <a:rPr lang="en-US" sz="2400"/>
              <a:t>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1611757" y="616153"/>
            <a:ext cx="8968485" cy="12311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sz="800"/>
          </a:p>
        </p:txBody>
      </p:sp>
      <p:sp>
        <p:nvSpPr>
          <p:cNvPr id="177" name="Google Shape;177;p13"/>
          <p:cNvSpPr txBox="1"/>
          <p:nvPr>
            <p:ph idx="1" type="body"/>
          </p:nvPr>
        </p:nvSpPr>
        <p:spPr>
          <a:xfrm>
            <a:off x="1066800" y="1295400"/>
            <a:ext cx="10082910" cy="55399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1" lang="en-US" sz="2400"/>
              <a:t>imcrop()</a:t>
            </a:r>
            <a:r>
              <a:rPr lang="en-US" sz="2400"/>
              <a:t> – This command is used to crop the image in the entered size.</a:t>
            </a:r>
            <a:endParaRPr/>
          </a:p>
          <a:p>
            <a:pPr indent="0" lvl="0" marL="0" rtl="0" algn="l">
              <a:lnSpc>
                <a:spcPct val="100000"/>
              </a:lnSpc>
              <a:spcBef>
                <a:spcPts val="0"/>
              </a:spcBef>
              <a:spcAft>
                <a:spcPts val="0"/>
              </a:spcAft>
              <a:buSzPts val="1400"/>
              <a:buNone/>
            </a:pPr>
            <a:r>
              <a:rPr b="1" lang="en-US" sz="2400"/>
              <a:t>bwareaopen()</a:t>
            </a:r>
            <a:r>
              <a:rPr lang="en-US" sz="2400"/>
              <a:t> – This command is used to remove small objects from binary image.</a:t>
            </a:r>
            <a:endParaRPr/>
          </a:p>
          <a:p>
            <a:pPr indent="0" lvl="0" marL="0" rtl="0" algn="l">
              <a:lnSpc>
                <a:spcPct val="100000"/>
              </a:lnSpc>
              <a:spcBef>
                <a:spcPts val="0"/>
              </a:spcBef>
              <a:spcAft>
                <a:spcPts val="0"/>
              </a:spcAft>
              <a:buSzPts val="1400"/>
              <a:buNone/>
            </a:pPr>
            <a:r>
              <a:rPr lang="en-US" sz="2400"/>
              <a:t>By using the above commands in the code, we are calling the input image and converting it into the grayscale. Then the grayscale is converted into the binary image, and the edge of the binary images is detected by the </a:t>
            </a:r>
            <a:r>
              <a:rPr b="1" lang="en-US" sz="2400"/>
              <a:t>Prewitt method</a:t>
            </a:r>
            <a:endParaRPr/>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p:nvPr/>
        </p:nvSpPr>
        <p:spPr>
          <a:xfrm>
            <a:off x="1972055" y="313944"/>
            <a:ext cx="4081272" cy="1231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4"/>
          <p:cNvSpPr txBox="1"/>
          <p:nvPr>
            <p:ph type="title"/>
          </p:nvPr>
        </p:nvSpPr>
        <p:spPr>
          <a:xfrm>
            <a:off x="2304414" y="463041"/>
            <a:ext cx="3379470" cy="69659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SzPts val="1400"/>
              <a:buNone/>
            </a:pPr>
            <a:r>
              <a:rPr lang="en-US" sz="4400">
                <a:solidFill>
                  <a:srgbClr val="000000"/>
                </a:solidFill>
                <a:latin typeface="Arial"/>
                <a:ea typeface="Arial"/>
                <a:cs typeface="Arial"/>
                <a:sym typeface="Arial"/>
              </a:rPr>
              <a:t>WORKFLOW</a:t>
            </a:r>
            <a:endParaRPr sz="4400">
              <a:latin typeface="Arial"/>
              <a:ea typeface="Arial"/>
              <a:cs typeface="Arial"/>
              <a:sym typeface="Arial"/>
            </a:endParaRPr>
          </a:p>
        </p:txBody>
      </p:sp>
      <p:sp>
        <p:nvSpPr>
          <p:cNvPr id="184" name="Google Shape;184;p14"/>
          <p:cNvSpPr txBox="1"/>
          <p:nvPr/>
        </p:nvSpPr>
        <p:spPr>
          <a:xfrm>
            <a:off x="1942338" y="1477771"/>
            <a:ext cx="9484995" cy="4955844"/>
          </a:xfrm>
          <a:prstGeom prst="rect">
            <a:avLst/>
          </a:prstGeom>
          <a:noFill/>
          <a:ln>
            <a:noFill/>
          </a:ln>
        </p:spPr>
        <p:txBody>
          <a:bodyPr anchorCtr="0" anchor="t" bIns="0" lIns="0" spcFirstLastPara="1" rIns="0" wrap="square" tIns="13325">
            <a:noAutofit/>
          </a:bodyPr>
          <a:lstStyle/>
          <a:p>
            <a:pPr indent="-274320" lvl="0" marL="287020" marR="0" rtl="0" algn="l">
              <a:lnSpc>
                <a:spcPct val="100000"/>
              </a:lnSpc>
              <a:spcBef>
                <a:spcPts val="0"/>
              </a:spcBef>
              <a:spcAft>
                <a:spcPts val="0"/>
              </a:spcAft>
              <a:buClr>
                <a:srgbClr val="A42F0F"/>
              </a:buClr>
              <a:buSzPts val="2000"/>
              <a:buFont typeface="Noto Sans Symbols"/>
              <a:buChar char="🞆"/>
            </a:pPr>
            <a:r>
              <a:rPr b="0" i="0" lang="en-US" sz="2000" u="none" cap="none" strike="noStrike">
                <a:solidFill>
                  <a:srgbClr val="404040"/>
                </a:solidFill>
                <a:latin typeface="Arial"/>
                <a:ea typeface="Arial"/>
                <a:cs typeface="Arial"/>
                <a:sym typeface="Arial"/>
              </a:rPr>
              <a:t>Image was taken from real environment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A42F0F"/>
              </a:buClr>
              <a:buSzPts val="2200"/>
              <a:buFont typeface="Noto Sans Symbols"/>
              <a:buNone/>
            </a:pPr>
            <a:r>
              <a:t/>
            </a:r>
            <a:endParaRPr b="0" i="0" sz="2200" u="none" cap="none" strike="noStrike">
              <a:solidFill>
                <a:schemeClr val="dk1"/>
              </a:solidFill>
              <a:latin typeface="Arial"/>
              <a:ea typeface="Arial"/>
              <a:cs typeface="Arial"/>
              <a:sym typeface="Arial"/>
            </a:endParaRPr>
          </a:p>
          <a:p>
            <a:pPr indent="-274320" lvl="0" marL="287020" marR="0" rtl="0" algn="l">
              <a:lnSpc>
                <a:spcPct val="100000"/>
              </a:lnSpc>
              <a:spcBef>
                <a:spcPts val="1870"/>
              </a:spcBef>
              <a:spcAft>
                <a:spcPts val="0"/>
              </a:spcAft>
              <a:buClr>
                <a:srgbClr val="A42F0F"/>
              </a:buClr>
              <a:buSzPts val="2000"/>
              <a:buFont typeface="Noto Sans Symbols"/>
              <a:buChar char="🞆"/>
            </a:pPr>
            <a:r>
              <a:rPr b="0" i="0" lang="en-US" sz="2000" u="none" cap="none" strike="noStrike">
                <a:solidFill>
                  <a:srgbClr val="404040"/>
                </a:solidFill>
                <a:latin typeface="Arial"/>
                <a:ea typeface="Arial"/>
                <a:cs typeface="Arial"/>
                <a:sym typeface="Arial"/>
              </a:rPr>
              <a:t>Process Digital Images of License Plates using existing/modified</a:t>
            </a:r>
            <a:endParaRPr b="0" i="0" sz="2000" u="none" cap="none" strike="noStrike">
              <a:solidFill>
                <a:schemeClr val="dk1"/>
              </a:solidFill>
              <a:latin typeface="Arial"/>
              <a:ea typeface="Arial"/>
              <a:cs typeface="Arial"/>
              <a:sym typeface="Arial"/>
            </a:endParaRPr>
          </a:p>
          <a:p>
            <a:pPr indent="0" lvl="0" marL="286385" marR="0" rtl="0" algn="l">
              <a:lnSpc>
                <a:spcPct val="100000"/>
              </a:lnSpc>
              <a:spcBef>
                <a:spcPts val="0"/>
              </a:spcBef>
              <a:spcAft>
                <a:spcPts val="0"/>
              </a:spcAft>
              <a:buClr>
                <a:srgbClr val="000000"/>
              </a:buClr>
              <a:buSzPts val="2000"/>
              <a:buFont typeface="Arial"/>
              <a:buNone/>
            </a:pPr>
            <a:r>
              <a:rPr b="0" i="0" lang="en-US" sz="2000" u="none" cap="none" strike="noStrike">
                <a:solidFill>
                  <a:srgbClr val="404040"/>
                </a:solidFill>
                <a:latin typeface="Arial"/>
                <a:ea typeface="Arial"/>
                <a:cs typeface="Arial"/>
                <a:sym typeface="Arial"/>
              </a:rPr>
              <a:t>algorithms.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74319" lvl="0" marL="286385" marR="730885" rtl="0" algn="l">
              <a:lnSpc>
                <a:spcPct val="100000"/>
              </a:lnSpc>
              <a:spcBef>
                <a:spcPts val="1880"/>
              </a:spcBef>
              <a:spcAft>
                <a:spcPts val="0"/>
              </a:spcAft>
              <a:buClr>
                <a:srgbClr val="A42F0F"/>
              </a:buClr>
              <a:buSzPts val="2000"/>
              <a:buFont typeface="Noto Sans Symbols"/>
              <a:buChar char="🞆"/>
            </a:pPr>
            <a:r>
              <a:rPr b="0" i="0" lang="en-US" sz="2000" u="none" cap="none" strike="noStrike">
                <a:solidFill>
                  <a:srgbClr val="404040"/>
                </a:solidFill>
                <a:latin typeface="Arial"/>
                <a:ea typeface="Arial"/>
                <a:cs typeface="Arial"/>
                <a:sym typeface="Arial"/>
              </a:rPr>
              <a:t>Algorithms will perform alpha numeric conversions on the captured license  plate images into text entries.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A42F0F"/>
              </a:buClr>
              <a:buSzPts val="2200"/>
              <a:buFont typeface="Noto Sans Symbols"/>
              <a:buNone/>
            </a:pPr>
            <a:r>
              <a:t/>
            </a:r>
            <a:endParaRPr b="0" i="0" sz="2200" u="none" cap="none" strike="noStrike">
              <a:solidFill>
                <a:schemeClr val="dk1"/>
              </a:solidFill>
              <a:latin typeface="Arial"/>
              <a:ea typeface="Arial"/>
              <a:cs typeface="Arial"/>
              <a:sym typeface="Arial"/>
            </a:endParaRPr>
          </a:p>
          <a:p>
            <a:pPr indent="-274320" lvl="0" marL="287020" marR="0" rtl="0" algn="l">
              <a:lnSpc>
                <a:spcPct val="100000"/>
              </a:lnSpc>
              <a:spcBef>
                <a:spcPts val="1865"/>
              </a:spcBef>
              <a:spcAft>
                <a:spcPts val="0"/>
              </a:spcAft>
              <a:buClr>
                <a:srgbClr val="A42F0F"/>
              </a:buClr>
              <a:buSzPts val="2000"/>
              <a:buFont typeface="Noto Sans Symbols"/>
              <a:buChar char="🞆"/>
            </a:pPr>
            <a:r>
              <a:rPr b="0" i="0" lang="en-US" sz="2000" u="none" cap="none" strike="noStrike">
                <a:solidFill>
                  <a:srgbClr val="404040"/>
                </a:solidFill>
                <a:latin typeface="Arial"/>
                <a:ea typeface="Arial"/>
                <a:cs typeface="Arial"/>
                <a:sym typeface="Arial"/>
              </a:rPr>
              <a:t>System would check the extracted entries against a database in real time.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A42F0F"/>
              </a:buClr>
              <a:buSzPts val="2200"/>
              <a:buFont typeface="Noto Sans Symbols"/>
              <a:buNone/>
            </a:pPr>
            <a:r>
              <a:t/>
            </a:r>
            <a:endParaRPr b="0" i="0" sz="2200" u="none" cap="none" strike="noStrike">
              <a:solidFill>
                <a:schemeClr val="dk1"/>
              </a:solidFill>
              <a:latin typeface="Arial"/>
              <a:ea typeface="Arial"/>
              <a:cs typeface="Arial"/>
              <a:sym typeface="Arial"/>
            </a:endParaRPr>
          </a:p>
          <a:p>
            <a:pPr indent="-274320" lvl="0" marL="287020" marR="0" rtl="0" algn="l">
              <a:lnSpc>
                <a:spcPct val="100000"/>
              </a:lnSpc>
              <a:spcBef>
                <a:spcPts val="1870"/>
              </a:spcBef>
              <a:spcAft>
                <a:spcPts val="0"/>
              </a:spcAft>
              <a:buClr>
                <a:srgbClr val="A42F0F"/>
              </a:buClr>
              <a:buSzPts val="2000"/>
              <a:buFont typeface="Noto Sans Symbols"/>
              <a:buChar char="🞆"/>
            </a:pPr>
            <a:r>
              <a:rPr b="0" i="0" lang="en-US" sz="2000" u="none" cap="none" strike="noStrike">
                <a:solidFill>
                  <a:srgbClr val="404040"/>
                </a:solidFill>
                <a:latin typeface="Arial"/>
                <a:ea typeface="Arial"/>
                <a:cs typeface="Arial"/>
                <a:sym typeface="Arial"/>
              </a:rPr>
              <a:t>The entire system is implemented in MATLAB is used for detection and</a:t>
            </a:r>
            <a:endParaRPr b="0" i="0" sz="2000" u="none" cap="none" strike="noStrike">
              <a:solidFill>
                <a:schemeClr val="dk1"/>
              </a:solidFill>
              <a:latin typeface="Arial"/>
              <a:ea typeface="Arial"/>
              <a:cs typeface="Arial"/>
              <a:sym typeface="Arial"/>
            </a:endParaRPr>
          </a:p>
          <a:p>
            <a:pPr indent="0" lvl="0" marL="286385" marR="0" rtl="0" algn="l">
              <a:lnSpc>
                <a:spcPct val="100000"/>
              </a:lnSpc>
              <a:spcBef>
                <a:spcPts val="0"/>
              </a:spcBef>
              <a:spcAft>
                <a:spcPts val="0"/>
              </a:spcAft>
              <a:buClr>
                <a:srgbClr val="000000"/>
              </a:buClr>
              <a:buSzPts val="2000"/>
              <a:buFont typeface="Arial"/>
              <a:buNone/>
            </a:pPr>
            <a:r>
              <a:rPr b="0" i="0" lang="en-US" sz="2000" u="none" cap="none" strike="noStrike">
                <a:solidFill>
                  <a:srgbClr val="404040"/>
                </a:solidFill>
                <a:latin typeface="Arial"/>
                <a:ea typeface="Arial"/>
                <a:cs typeface="Arial"/>
                <a:sym typeface="Arial"/>
              </a:rPr>
              <a:t>recognition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p:nvPr/>
        </p:nvSpPr>
        <p:spPr>
          <a:xfrm>
            <a:off x="2339339" y="493776"/>
            <a:ext cx="7941563" cy="1231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15"/>
          <p:cNvSpPr txBox="1"/>
          <p:nvPr>
            <p:ph type="title"/>
          </p:nvPr>
        </p:nvSpPr>
        <p:spPr>
          <a:xfrm>
            <a:off x="2671952" y="641680"/>
            <a:ext cx="723773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SzPts val="1400"/>
              <a:buNone/>
            </a:pPr>
            <a:r>
              <a:rPr lang="en-US" sz="4400">
                <a:solidFill>
                  <a:srgbClr val="000000"/>
                </a:solidFill>
                <a:latin typeface="Arial"/>
                <a:ea typeface="Arial"/>
                <a:cs typeface="Arial"/>
                <a:sym typeface="Arial"/>
              </a:rPr>
              <a:t>Basic Modules of the System</a:t>
            </a:r>
            <a:endParaRPr sz="4400">
              <a:latin typeface="Arial"/>
              <a:ea typeface="Arial"/>
              <a:cs typeface="Arial"/>
              <a:sym typeface="Arial"/>
            </a:endParaRPr>
          </a:p>
        </p:txBody>
      </p:sp>
      <p:sp>
        <p:nvSpPr>
          <p:cNvPr id="191" name="Google Shape;191;p15"/>
          <p:cNvSpPr txBox="1"/>
          <p:nvPr/>
        </p:nvSpPr>
        <p:spPr>
          <a:xfrm>
            <a:off x="1913889" y="1825721"/>
            <a:ext cx="8757920" cy="1459230"/>
          </a:xfrm>
          <a:prstGeom prst="rect">
            <a:avLst/>
          </a:prstGeom>
          <a:noFill/>
          <a:ln>
            <a:noFill/>
          </a:ln>
        </p:spPr>
        <p:txBody>
          <a:bodyPr anchorCtr="0" anchor="t" bIns="0" lIns="0" spcFirstLastPara="1" rIns="0" wrap="square" tIns="50800">
            <a:noAutofit/>
          </a:bodyPr>
          <a:lstStyle/>
          <a:p>
            <a:pPr indent="-515619" lvl="0" marL="527685" marR="5080" rtl="0" algn="l">
              <a:lnSpc>
                <a:spcPct val="109000"/>
              </a:lnSpc>
              <a:spcBef>
                <a:spcPts val="0"/>
              </a:spcBef>
              <a:spcAft>
                <a:spcPts val="0"/>
              </a:spcAft>
              <a:buClr>
                <a:srgbClr val="000000"/>
              </a:buClr>
              <a:buSzPts val="2800"/>
              <a:buFont typeface="Arial"/>
              <a:buNone/>
            </a:pPr>
            <a:r>
              <a:rPr b="0" i="0" lang="en-US" sz="2800" u="none" cap="none" strike="noStrike">
                <a:solidFill>
                  <a:srgbClr val="A42F0F"/>
                </a:solidFill>
                <a:latin typeface="Arial"/>
                <a:ea typeface="Arial"/>
                <a:cs typeface="Arial"/>
                <a:sym typeface="Arial"/>
              </a:rPr>
              <a:t>	</a:t>
            </a:r>
            <a:r>
              <a:rPr b="1" i="0" lang="en-US" sz="2800" u="none" cap="none" strike="noStrike">
                <a:solidFill>
                  <a:srgbClr val="404040"/>
                </a:solidFill>
                <a:latin typeface="Arial"/>
                <a:ea typeface="Arial"/>
                <a:cs typeface="Arial"/>
                <a:sym typeface="Arial"/>
              </a:rPr>
              <a:t>Detection </a:t>
            </a:r>
            <a:r>
              <a:rPr b="0" i="0" lang="en-US" sz="2800" u="none" cap="none" strike="noStrike">
                <a:solidFill>
                  <a:srgbClr val="404040"/>
                </a:solidFill>
                <a:latin typeface="Arial"/>
                <a:ea typeface="Arial"/>
                <a:cs typeface="Arial"/>
                <a:sym typeface="Arial"/>
              </a:rPr>
              <a:t>is done by </a:t>
            </a:r>
            <a:r>
              <a:rPr b="1" i="0" lang="en-US" sz="2800" u="none" cap="none" strike="noStrike">
                <a:solidFill>
                  <a:srgbClr val="404040"/>
                </a:solidFill>
                <a:latin typeface="Arial"/>
                <a:ea typeface="Arial"/>
                <a:cs typeface="Arial"/>
                <a:sym typeface="Arial"/>
              </a:rPr>
              <a:t>Character Segmentation  </a:t>
            </a:r>
            <a:r>
              <a:rPr b="0" i="0" lang="en-US" sz="2800" u="none" cap="none" strike="noStrike">
                <a:solidFill>
                  <a:srgbClr val="404040"/>
                </a:solidFill>
                <a:latin typeface="Arial"/>
                <a:ea typeface="Arial"/>
                <a:cs typeface="Arial"/>
                <a:sym typeface="Arial"/>
              </a:rPr>
              <a:t>Locates the alpha numeric characters on a license  plate.</a:t>
            </a:r>
            <a:endParaRPr b="0" i="0" sz="2800" u="none" cap="none" strike="noStrike">
              <a:solidFill>
                <a:schemeClr val="dk1"/>
              </a:solidFill>
              <a:latin typeface="Arial"/>
              <a:ea typeface="Arial"/>
              <a:cs typeface="Arial"/>
              <a:sym typeface="Arial"/>
            </a:endParaRPr>
          </a:p>
        </p:txBody>
      </p:sp>
      <p:sp>
        <p:nvSpPr>
          <p:cNvPr id="192" name="Google Shape;192;p15"/>
          <p:cNvSpPr txBox="1"/>
          <p:nvPr/>
        </p:nvSpPr>
        <p:spPr>
          <a:xfrm>
            <a:off x="1913889" y="3762527"/>
            <a:ext cx="6986270" cy="1458595"/>
          </a:xfrm>
          <a:prstGeom prst="rect">
            <a:avLst/>
          </a:prstGeom>
          <a:noFill/>
          <a:ln>
            <a:noFill/>
          </a:ln>
        </p:spPr>
        <p:txBody>
          <a:bodyPr anchorCtr="0" anchor="t" bIns="0" lIns="0" spcFirstLastPara="1" rIns="0" wrap="square" tIns="50800">
            <a:noAutofit/>
          </a:bodyPr>
          <a:lstStyle/>
          <a:p>
            <a:pPr indent="-457834" lvl="0" marL="469900" marR="5080" rtl="0" algn="l">
              <a:lnSpc>
                <a:spcPct val="108900"/>
              </a:lnSpc>
              <a:spcBef>
                <a:spcPts val="0"/>
              </a:spcBef>
              <a:spcAft>
                <a:spcPts val="0"/>
              </a:spcAft>
              <a:buClr>
                <a:srgbClr val="000000"/>
              </a:buClr>
              <a:buSzPts val="2800"/>
              <a:buFont typeface="Arial"/>
              <a:buNone/>
            </a:pPr>
            <a:r>
              <a:rPr b="0" i="0" lang="en-US" sz="2800" u="none" cap="none" strike="noStrike">
                <a:solidFill>
                  <a:srgbClr val="A42F0F"/>
                </a:solidFill>
                <a:latin typeface="Arial"/>
                <a:ea typeface="Arial"/>
                <a:cs typeface="Arial"/>
                <a:sym typeface="Arial"/>
              </a:rPr>
              <a:t>	</a:t>
            </a:r>
            <a:r>
              <a:rPr b="1" i="0" lang="en-US" sz="2800" u="none" cap="none" strike="noStrike">
                <a:solidFill>
                  <a:srgbClr val="404040"/>
                </a:solidFill>
                <a:latin typeface="Arial"/>
                <a:ea typeface="Arial"/>
                <a:cs typeface="Arial"/>
                <a:sym typeface="Arial"/>
              </a:rPr>
              <a:t>Optical Character Recognition (OCR)  </a:t>
            </a:r>
            <a:r>
              <a:rPr b="0" i="0" lang="en-US" sz="2800" u="none" cap="none" strike="noStrike">
                <a:solidFill>
                  <a:srgbClr val="404040"/>
                </a:solidFill>
                <a:latin typeface="Arial"/>
                <a:ea typeface="Arial"/>
                <a:cs typeface="Arial"/>
                <a:sym typeface="Arial"/>
              </a:rPr>
              <a:t>Translates the	segmented	characters into text entries.</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p:nvPr/>
        </p:nvSpPr>
        <p:spPr>
          <a:xfrm>
            <a:off x="2369820" y="507492"/>
            <a:ext cx="6641592" cy="11216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16"/>
          <p:cNvSpPr txBox="1"/>
          <p:nvPr/>
        </p:nvSpPr>
        <p:spPr>
          <a:xfrm>
            <a:off x="2671952" y="643204"/>
            <a:ext cx="600265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Arial"/>
                <a:ea typeface="Arial"/>
                <a:cs typeface="Arial"/>
                <a:sym typeface="Arial"/>
              </a:rPr>
              <a:t>Load The Image From File</a:t>
            </a:r>
            <a:endParaRPr b="0" i="0" sz="4000" u="none" cap="none" strike="noStrike">
              <a:solidFill>
                <a:schemeClr val="dk1"/>
              </a:solidFill>
              <a:latin typeface="Arial"/>
              <a:ea typeface="Arial"/>
              <a:cs typeface="Arial"/>
              <a:sym typeface="Arial"/>
            </a:endParaRPr>
          </a:p>
        </p:txBody>
      </p:sp>
      <p:sp>
        <p:nvSpPr>
          <p:cNvPr id="199" name="Google Shape;199;p16"/>
          <p:cNvSpPr txBox="1"/>
          <p:nvPr/>
        </p:nvSpPr>
        <p:spPr>
          <a:xfrm>
            <a:off x="2668270" y="2159634"/>
            <a:ext cx="351218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A42F0F"/>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a=imread(‘car 10.JPG’)</a:t>
            </a:r>
            <a:endParaRPr b="0" i="0" sz="2400" u="none" cap="none" strike="noStrike">
              <a:solidFill>
                <a:schemeClr val="dk1"/>
              </a:solidFill>
              <a:latin typeface="Arial"/>
              <a:ea typeface="Arial"/>
              <a:cs typeface="Arial"/>
              <a:sym typeface="Arial"/>
            </a:endParaRPr>
          </a:p>
        </p:txBody>
      </p:sp>
      <p:sp>
        <p:nvSpPr>
          <p:cNvPr id="200" name="Google Shape;200;p16"/>
          <p:cNvSpPr/>
          <p:nvPr/>
        </p:nvSpPr>
        <p:spPr>
          <a:xfrm>
            <a:off x="7374635" y="2089404"/>
            <a:ext cx="2971800" cy="251155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p:nvPr/>
        </p:nvSpPr>
        <p:spPr>
          <a:xfrm>
            <a:off x="2339339" y="493776"/>
            <a:ext cx="4457700" cy="1231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17"/>
          <p:cNvSpPr txBox="1"/>
          <p:nvPr>
            <p:ph type="title"/>
          </p:nvPr>
        </p:nvSpPr>
        <p:spPr>
          <a:xfrm>
            <a:off x="2671952" y="641680"/>
            <a:ext cx="3602354"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SzPts val="1400"/>
              <a:buNone/>
            </a:pPr>
            <a:r>
              <a:rPr lang="en-US" sz="4400">
                <a:solidFill>
                  <a:srgbClr val="000000"/>
                </a:solidFill>
                <a:latin typeface="Arial"/>
                <a:ea typeface="Arial"/>
                <a:cs typeface="Arial"/>
                <a:sym typeface="Arial"/>
              </a:rPr>
              <a:t>Preprocessing</a:t>
            </a:r>
            <a:endParaRPr sz="4400">
              <a:latin typeface="Arial"/>
              <a:ea typeface="Arial"/>
              <a:cs typeface="Arial"/>
              <a:sym typeface="Arial"/>
            </a:endParaRPr>
          </a:p>
        </p:txBody>
      </p:sp>
      <p:sp>
        <p:nvSpPr>
          <p:cNvPr id="207" name="Google Shape;207;p17"/>
          <p:cNvSpPr txBox="1"/>
          <p:nvPr/>
        </p:nvSpPr>
        <p:spPr>
          <a:xfrm>
            <a:off x="2106929" y="1837436"/>
            <a:ext cx="6644640" cy="878840"/>
          </a:xfrm>
          <a:prstGeom prst="rect">
            <a:avLst/>
          </a:prstGeom>
          <a:noFill/>
          <a:ln>
            <a:noFill/>
          </a:ln>
        </p:spPr>
        <p:txBody>
          <a:bodyPr anchorCtr="0" anchor="t" bIns="0" lIns="0" spcFirstLastPara="1" rIns="0" wrap="square" tIns="12050">
            <a:noAutofit/>
          </a:bodyPr>
          <a:lstStyle/>
          <a:p>
            <a:pPr indent="-204468" lvl="0" marL="216534" marR="5080" rtl="0" algn="l">
              <a:lnSpc>
                <a:spcPct val="100000"/>
              </a:lnSpc>
              <a:spcBef>
                <a:spcPts val="0"/>
              </a:spcBef>
              <a:spcAft>
                <a:spcPts val="0"/>
              </a:spcAft>
              <a:buClr>
                <a:srgbClr val="000000"/>
              </a:buClr>
              <a:buSzPts val="2800"/>
              <a:buFont typeface="Arial"/>
              <a:buNone/>
            </a:pPr>
            <a:r>
              <a:rPr b="0" i="0" lang="en-US" sz="2800" u="none" cap="none" strike="noStrike">
                <a:solidFill>
                  <a:srgbClr val="404040"/>
                </a:solidFill>
                <a:latin typeface="Arial"/>
                <a:ea typeface="Arial"/>
                <a:cs typeface="Arial"/>
                <a:sym typeface="Arial"/>
              </a:rPr>
              <a:t>Preprocessing  is very	important for the performance of character segmentation.</a:t>
            </a:r>
            <a:endParaRPr b="0" i="0" sz="2800" u="none" cap="none" strike="noStrike">
              <a:solidFill>
                <a:schemeClr val="dk1"/>
              </a:solidFill>
              <a:latin typeface="Arial"/>
              <a:ea typeface="Arial"/>
              <a:cs typeface="Arial"/>
              <a:sym typeface="Arial"/>
            </a:endParaRPr>
          </a:p>
        </p:txBody>
      </p:sp>
      <p:sp>
        <p:nvSpPr>
          <p:cNvPr id="208" name="Google Shape;208;p17"/>
          <p:cNvSpPr txBox="1"/>
          <p:nvPr/>
        </p:nvSpPr>
        <p:spPr>
          <a:xfrm>
            <a:off x="2036826" y="3244341"/>
            <a:ext cx="4280535" cy="30124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rgbClr val="404040"/>
                </a:solidFill>
                <a:latin typeface="Arial"/>
                <a:ea typeface="Arial"/>
                <a:cs typeface="Arial"/>
                <a:sym typeface="Arial"/>
              </a:rPr>
              <a:t>Preprocessing consists of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317500" lvl="0" marL="329565" marR="0" rtl="0" algn="l">
              <a:lnSpc>
                <a:spcPct val="100000"/>
              </a:lnSpc>
              <a:spcBef>
                <a:spcPts val="0"/>
              </a:spcBef>
              <a:spcAft>
                <a:spcPts val="0"/>
              </a:spcAft>
              <a:buClr>
                <a:srgbClr val="A42F0F"/>
              </a:buClr>
              <a:buSzPts val="2700"/>
              <a:buFont typeface="Noto Sans Symbols"/>
              <a:buChar char="🞆"/>
            </a:pPr>
            <a:r>
              <a:rPr b="0" i="0" lang="en-US" sz="2800" u="none" cap="none" strike="noStrike">
                <a:solidFill>
                  <a:srgbClr val="404040"/>
                </a:solidFill>
                <a:latin typeface="Arial"/>
                <a:ea typeface="Arial"/>
                <a:cs typeface="Arial"/>
                <a:sym typeface="Arial"/>
              </a:rPr>
              <a:t>Resizing image</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A42F0F"/>
              </a:buClr>
              <a:buSzPts val="2900"/>
              <a:buFont typeface="Noto Sans Symbols"/>
              <a:buNone/>
            </a:pPr>
            <a:r>
              <a:t/>
            </a:r>
            <a:endParaRPr b="0" i="0" sz="2900" u="none" cap="none" strike="noStrike">
              <a:solidFill>
                <a:schemeClr val="dk1"/>
              </a:solidFill>
              <a:latin typeface="Arial"/>
              <a:ea typeface="Arial"/>
              <a:cs typeface="Arial"/>
              <a:sym typeface="Arial"/>
            </a:endParaRPr>
          </a:p>
          <a:p>
            <a:pPr indent="-317500" lvl="0" marL="329565" marR="0" rtl="0" algn="l">
              <a:lnSpc>
                <a:spcPct val="100000"/>
              </a:lnSpc>
              <a:spcBef>
                <a:spcPts val="5"/>
              </a:spcBef>
              <a:spcAft>
                <a:spcPts val="0"/>
              </a:spcAft>
              <a:buClr>
                <a:srgbClr val="A42F0F"/>
              </a:buClr>
              <a:buSzPts val="2700"/>
              <a:buFont typeface="Noto Sans Symbols"/>
              <a:buChar char="🞆"/>
            </a:pPr>
            <a:r>
              <a:rPr b="0" i="0" lang="en-US" sz="2800" u="none" cap="none" strike="noStrike">
                <a:solidFill>
                  <a:srgbClr val="404040"/>
                </a:solidFill>
                <a:latin typeface="Arial"/>
                <a:ea typeface="Arial"/>
                <a:cs typeface="Arial"/>
                <a:sym typeface="Arial"/>
              </a:rPr>
              <a:t>Rgb to gray</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A42F0F"/>
              </a:buClr>
              <a:buSzPts val="2900"/>
              <a:buFont typeface="Noto Sans Symbols"/>
              <a:buNone/>
            </a:pPr>
            <a:r>
              <a:t/>
            </a:r>
            <a:endParaRPr b="0" i="0" sz="2900" u="none" cap="none" strike="noStrike">
              <a:solidFill>
                <a:schemeClr val="dk1"/>
              </a:solidFill>
              <a:latin typeface="Arial"/>
              <a:ea typeface="Arial"/>
              <a:cs typeface="Arial"/>
              <a:sym typeface="Arial"/>
            </a:endParaRPr>
          </a:p>
          <a:p>
            <a:pPr indent="-317500" lvl="0" marL="329565" marR="0" rtl="0" algn="l">
              <a:lnSpc>
                <a:spcPct val="100000"/>
              </a:lnSpc>
              <a:spcBef>
                <a:spcPts val="5"/>
              </a:spcBef>
              <a:spcAft>
                <a:spcPts val="0"/>
              </a:spcAft>
              <a:buClr>
                <a:srgbClr val="A42F0F"/>
              </a:buClr>
              <a:buSzPts val="2700"/>
              <a:buFont typeface="Noto Sans Symbols"/>
              <a:buChar char="🞆"/>
            </a:pPr>
            <a:r>
              <a:rPr b="0" i="0" lang="en-US" sz="2800" u="none" cap="none" strike="noStrike">
                <a:solidFill>
                  <a:srgbClr val="404040"/>
                </a:solidFill>
                <a:latin typeface="Arial"/>
                <a:ea typeface="Arial"/>
                <a:cs typeface="Arial"/>
                <a:sym typeface="Arial"/>
              </a:rPr>
              <a:t>Noise removal</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p:nvPr/>
        </p:nvSpPr>
        <p:spPr>
          <a:xfrm>
            <a:off x="2339339" y="493776"/>
            <a:ext cx="5663184" cy="1231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18"/>
          <p:cNvSpPr txBox="1"/>
          <p:nvPr/>
        </p:nvSpPr>
        <p:spPr>
          <a:xfrm>
            <a:off x="2671952" y="641680"/>
            <a:ext cx="4960620" cy="6972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Arial"/>
                <a:ea typeface="Arial"/>
                <a:cs typeface="Arial"/>
                <a:sym typeface="Arial"/>
              </a:rPr>
              <a:t>Changing the TYPE</a:t>
            </a:r>
            <a:endParaRPr b="0" i="0" sz="4400" u="none" cap="none" strike="noStrike">
              <a:solidFill>
                <a:schemeClr val="dk1"/>
              </a:solidFill>
              <a:latin typeface="Arial"/>
              <a:ea typeface="Arial"/>
              <a:cs typeface="Arial"/>
              <a:sym typeface="Arial"/>
            </a:endParaRPr>
          </a:p>
        </p:txBody>
      </p:sp>
      <p:sp>
        <p:nvSpPr>
          <p:cNvPr id="215" name="Google Shape;215;p18"/>
          <p:cNvSpPr txBox="1"/>
          <p:nvPr/>
        </p:nvSpPr>
        <p:spPr>
          <a:xfrm>
            <a:off x="2668270" y="2159634"/>
            <a:ext cx="235902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A42F0F"/>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c=rgb2gray(b);</a:t>
            </a:r>
            <a:endParaRPr b="0" i="0" sz="2400" u="none" cap="none" strike="noStrike">
              <a:solidFill>
                <a:schemeClr val="dk1"/>
              </a:solidFill>
              <a:latin typeface="Arial"/>
              <a:ea typeface="Arial"/>
              <a:cs typeface="Arial"/>
              <a:sym typeface="Arial"/>
            </a:endParaRPr>
          </a:p>
        </p:txBody>
      </p:sp>
      <p:sp>
        <p:nvSpPr>
          <p:cNvPr id="216" name="Google Shape;216;p18"/>
          <p:cNvSpPr/>
          <p:nvPr/>
        </p:nvSpPr>
        <p:spPr>
          <a:xfrm>
            <a:off x="6242303" y="1693164"/>
            <a:ext cx="3657600" cy="1981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p:nvPr/>
        </p:nvSpPr>
        <p:spPr>
          <a:xfrm>
            <a:off x="2308860" y="477012"/>
            <a:ext cx="7165848" cy="13411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19"/>
          <p:cNvSpPr txBox="1"/>
          <p:nvPr/>
        </p:nvSpPr>
        <p:spPr>
          <a:xfrm>
            <a:off x="2671952" y="640156"/>
            <a:ext cx="6399530" cy="7575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Extracting Plate Region</a:t>
            </a:r>
            <a:endParaRPr b="0" i="0" sz="4800" u="none" cap="none" strike="noStrike">
              <a:solidFill>
                <a:schemeClr val="dk1"/>
              </a:solidFill>
              <a:latin typeface="Arial"/>
              <a:ea typeface="Arial"/>
              <a:cs typeface="Arial"/>
              <a:sym typeface="Arial"/>
            </a:endParaRPr>
          </a:p>
        </p:txBody>
      </p:sp>
      <p:sp>
        <p:nvSpPr>
          <p:cNvPr id="223" name="Google Shape;223;p19"/>
          <p:cNvSpPr txBox="1"/>
          <p:nvPr/>
        </p:nvSpPr>
        <p:spPr>
          <a:xfrm>
            <a:off x="2234564" y="2026157"/>
            <a:ext cx="4323080" cy="878840"/>
          </a:xfrm>
          <a:prstGeom prst="rect">
            <a:avLst/>
          </a:prstGeom>
          <a:noFill/>
          <a:ln>
            <a:noFill/>
          </a:ln>
        </p:spPr>
        <p:txBody>
          <a:bodyPr anchorCtr="0" anchor="t" bIns="0" lIns="0" spcFirstLastPara="1" rIns="0" wrap="square" tIns="12050">
            <a:noAutofit/>
          </a:bodyPr>
          <a:lstStyle/>
          <a:p>
            <a:pPr indent="-342900" lvl="0" marL="355600" marR="5080" rtl="0" algn="l">
              <a:lnSpc>
                <a:spcPct val="100000"/>
              </a:lnSpc>
              <a:spcBef>
                <a:spcPts val="0"/>
              </a:spcBef>
              <a:spcAft>
                <a:spcPts val="0"/>
              </a:spcAft>
              <a:buClr>
                <a:srgbClr val="000000"/>
              </a:buClr>
              <a:buSzPts val="2800"/>
              <a:buFont typeface="Arial"/>
              <a:buNone/>
            </a:pPr>
            <a:r>
              <a:rPr b="0" i="0" lang="en-US" sz="2800" u="none" cap="none" strike="noStrike">
                <a:solidFill>
                  <a:srgbClr val="A42F0F"/>
                </a:solidFill>
                <a:latin typeface="Arial"/>
                <a:ea typeface="Arial"/>
                <a:cs typeface="Arial"/>
                <a:sym typeface="Arial"/>
              </a:rPr>
              <a:t></a:t>
            </a:r>
            <a:r>
              <a:rPr b="0" i="0" lang="en-US" sz="2800" u="none" cap="none" strike="noStrike">
                <a:solidFill>
                  <a:srgbClr val="404040"/>
                </a:solidFill>
                <a:latin typeface="Arial"/>
                <a:ea typeface="Arial"/>
                <a:cs typeface="Arial"/>
                <a:sym typeface="Arial"/>
              </a:rPr>
              <a:t>It is result of dilation after  noise removal .</a:t>
            </a:r>
            <a:endParaRPr b="0" i="0" sz="2800" u="none" cap="none" strike="noStrike">
              <a:solidFill>
                <a:schemeClr val="dk1"/>
              </a:solidFill>
              <a:latin typeface="Arial"/>
              <a:ea typeface="Arial"/>
              <a:cs typeface="Arial"/>
              <a:sym typeface="Arial"/>
            </a:endParaRPr>
          </a:p>
        </p:txBody>
      </p:sp>
      <p:sp>
        <p:nvSpPr>
          <p:cNvPr id="224" name="Google Shape;224;p19"/>
          <p:cNvSpPr/>
          <p:nvPr/>
        </p:nvSpPr>
        <p:spPr>
          <a:xfrm>
            <a:off x="7569707" y="2054351"/>
            <a:ext cx="4160520" cy="288798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 name="Shape 60"/>
        <p:cNvGrpSpPr/>
        <p:nvPr/>
      </p:nvGrpSpPr>
      <p:grpSpPr>
        <a:xfrm>
          <a:off x="0" y="0"/>
          <a:ext cx="0" cy="0"/>
          <a:chOff x="0" y="0"/>
          <a:chExt cx="0" cy="0"/>
        </a:xfrm>
      </p:grpSpPr>
      <p:sp>
        <p:nvSpPr>
          <p:cNvPr id="61" name="Google Shape;61;p2"/>
          <p:cNvSpPr/>
          <p:nvPr/>
        </p:nvSpPr>
        <p:spPr>
          <a:xfrm>
            <a:off x="2339339" y="493776"/>
            <a:ext cx="2065019" cy="1231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txBox="1"/>
          <p:nvPr>
            <p:ph type="title"/>
          </p:nvPr>
        </p:nvSpPr>
        <p:spPr>
          <a:xfrm>
            <a:off x="2671952" y="641680"/>
            <a:ext cx="136271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SzPts val="1400"/>
              <a:buNone/>
            </a:pPr>
            <a:r>
              <a:rPr lang="en-US" sz="4400">
                <a:solidFill>
                  <a:srgbClr val="000000"/>
                </a:solidFill>
                <a:latin typeface="Arial"/>
                <a:ea typeface="Arial"/>
                <a:cs typeface="Arial"/>
                <a:sym typeface="Arial"/>
              </a:rPr>
              <a:t>Need</a:t>
            </a:r>
            <a:endParaRPr sz="4400">
              <a:latin typeface="Arial"/>
              <a:ea typeface="Arial"/>
              <a:cs typeface="Arial"/>
              <a:sym typeface="Arial"/>
            </a:endParaRPr>
          </a:p>
        </p:txBody>
      </p:sp>
      <p:sp>
        <p:nvSpPr>
          <p:cNvPr id="63" name="Google Shape;63;p2"/>
          <p:cNvSpPr txBox="1"/>
          <p:nvPr/>
        </p:nvSpPr>
        <p:spPr>
          <a:xfrm>
            <a:off x="10448290" y="6175204"/>
            <a:ext cx="951230" cy="278923"/>
          </a:xfrm>
          <a:prstGeom prst="rect">
            <a:avLst/>
          </a:prstGeom>
          <a:noFill/>
          <a:ln>
            <a:noFill/>
          </a:ln>
        </p:spPr>
        <p:txBody>
          <a:bodyPr anchorCtr="0" anchor="t" bIns="0" lIns="0" spcFirstLastPara="1" rIns="0" wrap="square" tIns="1900">
            <a:noAutofit/>
          </a:bodyPr>
          <a:lstStyle/>
          <a:p>
            <a:pPr indent="0" lvl="0" marL="1270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5080" rtl="0" algn="r">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64" name="Google Shape;64;p2"/>
          <p:cNvSpPr txBox="1"/>
          <p:nvPr/>
        </p:nvSpPr>
        <p:spPr>
          <a:xfrm>
            <a:off x="2658872" y="1808225"/>
            <a:ext cx="8015605" cy="407797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rgbClr val="A42F0F"/>
                </a:solidFill>
                <a:latin typeface="Arial"/>
                <a:ea typeface="Arial"/>
                <a:cs typeface="Arial"/>
                <a:sym typeface="Arial"/>
              </a:rPr>
              <a:t></a:t>
            </a:r>
            <a:r>
              <a:rPr b="0" i="0" lang="en-US" sz="2800" u="none" cap="none" strike="noStrike">
                <a:solidFill>
                  <a:srgbClr val="404040"/>
                </a:solidFill>
                <a:latin typeface="Arial"/>
                <a:ea typeface="Arial"/>
                <a:cs typeface="Arial"/>
                <a:sym typeface="Arial"/>
              </a:rPr>
              <a:t>Smart Parking System Management</a:t>
            </a:r>
            <a:endParaRPr b="0" i="0" sz="2800" u="none" cap="none" strike="noStrike">
              <a:solidFill>
                <a:schemeClr val="dk1"/>
              </a:solidFill>
              <a:latin typeface="Arial"/>
              <a:ea typeface="Arial"/>
              <a:cs typeface="Arial"/>
              <a:sym typeface="Arial"/>
            </a:endParaRPr>
          </a:p>
          <a:p>
            <a:pPr indent="0" lvl="0" marL="12700" marR="0" rtl="0" algn="l">
              <a:lnSpc>
                <a:spcPct val="100000"/>
              </a:lnSpc>
              <a:spcBef>
                <a:spcPts val="2675"/>
              </a:spcBef>
              <a:spcAft>
                <a:spcPts val="0"/>
              </a:spcAft>
              <a:buClr>
                <a:srgbClr val="000000"/>
              </a:buClr>
              <a:buSzPts val="2800"/>
              <a:buFont typeface="Arial"/>
              <a:buNone/>
            </a:pPr>
            <a:r>
              <a:rPr b="0" i="0" lang="en-US" sz="2800" u="none" cap="none" strike="noStrike">
                <a:solidFill>
                  <a:srgbClr val="A42F0F"/>
                </a:solidFill>
                <a:latin typeface="Arial"/>
                <a:ea typeface="Arial"/>
                <a:cs typeface="Arial"/>
                <a:sym typeface="Arial"/>
              </a:rPr>
              <a:t></a:t>
            </a:r>
            <a:r>
              <a:rPr b="0" i="0" lang="en-US" sz="2800" u="none" cap="none" strike="noStrike">
                <a:solidFill>
                  <a:srgbClr val="404040"/>
                </a:solidFill>
                <a:latin typeface="Arial"/>
                <a:ea typeface="Arial"/>
                <a:cs typeface="Arial"/>
                <a:sym typeface="Arial"/>
              </a:rPr>
              <a:t>Identification of stolen cars or bikes</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t/>
            </a:r>
            <a:endParaRPr b="0" i="0" sz="3800" u="none" cap="none" strike="noStrike">
              <a:solidFill>
                <a:schemeClr val="dk1"/>
              </a:solidFill>
              <a:latin typeface="Arial"/>
              <a:ea typeface="Arial"/>
              <a:cs typeface="Arial"/>
              <a:sym typeface="Arial"/>
            </a:endParaRPr>
          </a:p>
          <a:p>
            <a:pPr indent="-416558" lvl="0" marL="428625" marR="0" rtl="0" algn="l">
              <a:lnSpc>
                <a:spcPct val="100000"/>
              </a:lnSpc>
              <a:spcBef>
                <a:spcPts val="0"/>
              </a:spcBef>
              <a:spcAft>
                <a:spcPts val="0"/>
              </a:spcAft>
              <a:buClr>
                <a:srgbClr val="A42F0F"/>
              </a:buClr>
              <a:buSzPts val="2800"/>
              <a:buFont typeface="Arial"/>
              <a:buChar char=""/>
            </a:pPr>
            <a:r>
              <a:rPr b="0" i="0" lang="en-US" sz="2800" u="none" cap="none" strike="noStrike">
                <a:solidFill>
                  <a:srgbClr val="404040"/>
                </a:solidFill>
                <a:latin typeface="Arial"/>
                <a:ea typeface="Arial"/>
                <a:cs typeface="Arial"/>
                <a:sym typeface="Arial"/>
              </a:rPr>
              <a:t>Smuggling of Cars or bikes</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10"/>
              </a:spcBef>
              <a:spcAft>
                <a:spcPts val="0"/>
              </a:spcAft>
              <a:buClr>
                <a:srgbClr val="A42F0F"/>
              </a:buClr>
              <a:buSzPts val="3500"/>
              <a:buFont typeface="Arial"/>
              <a:buNone/>
            </a:pPr>
            <a:r>
              <a:t/>
            </a:r>
            <a:endParaRPr b="0" i="0" sz="3500" u="none" cap="none" strike="noStrike">
              <a:solidFill>
                <a:schemeClr val="dk1"/>
              </a:solidFill>
              <a:latin typeface="Arial"/>
              <a:ea typeface="Arial"/>
              <a:cs typeface="Arial"/>
              <a:sym typeface="Arial"/>
            </a:endParaRPr>
          </a:p>
          <a:p>
            <a:pPr indent="-416558" lvl="0" marL="428625" marR="0" rtl="0" algn="l">
              <a:lnSpc>
                <a:spcPct val="100000"/>
              </a:lnSpc>
              <a:spcBef>
                <a:spcPts val="0"/>
              </a:spcBef>
              <a:spcAft>
                <a:spcPts val="0"/>
              </a:spcAft>
              <a:buClr>
                <a:srgbClr val="A42F0F"/>
              </a:buClr>
              <a:buSzPts val="2800"/>
              <a:buFont typeface="Arial"/>
              <a:buChar char=""/>
            </a:pPr>
            <a:r>
              <a:rPr b="0" i="0" lang="en-US" sz="2800" u="none" cap="none" strike="noStrike">
                <a:solidFill>
                  <a:srgbClr val="404040"/>
                </a:solidFill>
                <a:latin typeface="Arial"/>
                <a:ea typeface="Arial"/>
                <a:cs typeface="Arial"/>
                <a:sym typeface="Arial"/>
              </a:rPr>
              <a:t>Invalid license plates</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A42F0F"/>
              </a:buClr>
              <a:buSzPts val="3500"/>
              <a:buFont typeface="Arial"/>
              <a:buNone/>
            </a:pPr>
            <a:r>
              <a:t/>
            </a:r>
            <a:endParaRPr b="0" i="0" sz="3500" u="none" cap="none" strike="noStrike">
              <a:solidFill>
                <a:schemeClr val="dk1"/>
              </a:solidFill>
              <a:latin typeface="Arial"/>
              <a:ea typeface="Arial"/>
              <a:cs typeface="Arial"/>
              <a:sym typeface="Arial"/>
            </a:endParaRPr>
          </a:p>
          <a:p>
            <a:pPr indent="-416558" lvl="0" marL="428625" marR="0" rtl="0" algn="l">
              <a:lnSpc>
                <a:spcPct val="100000"/>
              </a:lnSpc>
              <a:spcBef>
                <a:spcPts val="5"/>
              </a:spcBef>
              <a:spcAft>
                <a:spcPts val="0"/>
              </a:spcAft>
              <a:buClr>
                <a:srgbClr val="A42F0F"/>
              </a:buClr>
              <a:buSzPts val="2800"/>
              <a:buFont typeface="Arial"/>
              <a:buChar char=""/>
            </a:pPr>
            <a:r>
              <a:rPr b="0" i="0" lang="en-US" sz="2800" u="none" cap="none" strike="noStrike">
                <a:solidFill>
                  <a:srgbClr val="404040"/>
                </a:solidFill>
                <a:latin typeface="Arial"/>
                <a:ea typeface="Arial"/>
                <a:cs typeface="Arial"/>
                <a:sym typeface="Arial"/>
              </a:rPr>
              <a:t>Usage of cars in terrorist attacks/illegal activities</a:t>
            </a:r>
            <a:endParaRPr b="0" i="0" sz="2800" u="none" cap="none" strike="noStrike">
              <a:solidFill>
                <a:schemeClr val="dk1"/>
              </a:solidFill>
              <a:latin typeface="Arial"/>
              <a:ea typeface="Arial"/>
              <a:cs typeface="Arial"/>
              <a:sym typeface="Arial"/>
            </a:endParaRPr>
          </a:p>
        </p:txBody>
      </p:sp>
      <p:sp>
        <p:nvSpPr>
          <p:cNvPr id="65" name="Google Shape;65;p2"/>
          <p:cNvSpPr txBox="1"/>
          <p:nvPr/>
        </p:nvSpPr>
        <p:spPr>
          <a:xfrm>
            <a:off x="1064767" y="797813"/>
            <a:ext cx="167005" cy="3308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FDFFFF"/>
                </a:solidFill>
                <a:latin typeface="Arial"/>
                <a:ea typeface="Arial"/>
                <a:cs typeface="Arial"/>
                <a:sym typeface="Arial"/>
              </a:rPr>
              <a:t>2</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p:nvPr/>
        </p:nvSpPr>
        <p:spPr>
          <a:xfrm>
            <a:off x="2369820" y="507492"/>
            <a:ext cx="5212080" cy="11216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20"/>
          <p:cNvSpPr txBox="1"/>
          <p:nvPr>
            <p:ph type="title"/>
          </p:nvPr>
        </p:nvSpPr>
        <p:spPr>
          <a:xfrm>
            <a:off x="2671952" y="643204"/>
            <a:ext cx="4425950" cy="627736"/>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SzPts val="1400"/>
              <a:buNone/>
            </a:pPr>
            <a:r>
              <a:rPr lang="en-US" sz="4000">
                <a:solidFill>
                  <a:srgbClr val="000000"/>
                </a:solidFill>
                <a:latin typeface="Arial"/>
                <a:ea typeface="Arial"/>
                <a:cs typeface="Arial"/>
                <a:sym typeface="Arial"/>
              </a:rPr>
              <a:t>Edge enhancement</a:t>
            </a:r>
            <a:endParaRPr sz="4000">
              <a:latin typeface="Arial"/>
              <a:ea typeface="Arial"/>
              <a:cs typeface="Arial"/>
              <a:sym typeface="Arial"/>
            </a:endParaRPr>
          </a:p>
        </p:txBody>
      </p:sp>
      <p:sp>
        <p:nvSpPr>
          <p:cNvPr id="231" name="Google Shape;231;p20"/>
          <p:cNvSpPr txBox="1"/>
          <p:nvPr/>
        </p:nvSpPr>
        <p:spPr>
          <a:xfrm>
            <a:off x="2413761" y="1788032"/>
            <a:ext cx="4965065" cy="1489075"/>
          </a:xfrm>
          <a:prstGeom prst="rect">
            <a:avLst/>
          </a:prstGeom>
          <a:noFill/>
          <a:ln>
            <a:noFill/>
          </a:ln>
        </p:spPr>
        <p:txBody>
          <a:bodyPr anchorCtr="0" anchor="t" bIns="0" lIns="0" spcFirstLastPara="1" rIns="0" wrap="square" tIns="195575">
            <a:no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gdiff=imsubtract(d,e);</a:t>
            </a:r>
            <a:endParaRPr b="0" i="0" sz="2400" u="none" cap="none" strike="noStrike">
              <a:solidFill>
                <a:schemeClr val="dk1"/>
              </a:solidFill>
              <a:latin typeface="Arial"/>
              <a:ea typeface="Arial"/>
              <a:cs typeface="Arial"/>
              <a:sym typeface="Arial"/>
            </a:endParaRPr>
          </a:p>
          <a:p>
            <a:pPr indent="-342900" lvl="0" marL="355600" marR="5080" rtl="0" algn="l">
              <a:lnSpc>
                <a:spcPct val="100000"/>
              </a:lnSpc>
              <a:spcBef>
                <a:spcPts val="144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where ‘d’ is dilated and ‘e’ is eroded  image</a:t>
            </a:r>
            <a:endParaRPr b="0" i="0" sz="2400" u="none" cap="none" strike="noStrike">
              <a:solidFill>
                <a:schemeClr val="dk1"/>
              </a:solidFill>
              <a:latin typeface="Arial"/>
              <a:ea typeface="Arial"/>
              <a:cs typeface="Arial"/>
              <a:sym typeface="Arial"/>
            </a:endParaRPr>
          </a:p>
        </p:txBody>
      </p:sp>
      <p:sp>
        <p:nvSpPr>
          <p:cNvPr id="232" name="Google Shape;232;p20"/>
          <p:cNvSpPr/>
          <p:nvPr/>
        </p:nvSpPr>
        <p:spPr>
          <a:xfrm>
            <a:off x="7857743" y="1796795"/>
            <a:ext cx="3311652" cy="24383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p:nvPr/>
        </p:nvSpPr>
        <p:spPr>
          <a:xfrm>
            <a:off x="2339339" y="493776"/>
            <a:ext cx="7069835" cy="1231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21"/>
          <p:cNvSpPr txBox="1"/>
          <p:nvPr>
            <p:ph type="title"/>
          </p:nvPr>
        </p:nvSpPr>
        <p:spPr>
          <a:xfrm>
            <a:off x="2671952" y="641680"/>
            <a:ext cx="636778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SzPts val="1400"/>
              <a:buNone/>
            </a:pPr>
            <a:r>
              <a:rPr lang="en-US" sz="4400">
                <a:solidFill>
                  <a:srgbClr val="000000"/>
                </a:solidFill>
                <a:latin typeface="Arial"/>
                <a:ea typeface="Arial"/>
                <a:cs typeface="Arial"/>
                <a:sym typeface="Arial"/>
              </a:rPr>
              <a:t>Characters Segmentation</a:t>
            </a:r>
            <a:endParaRPr sz="4400">
              <a:latin typeface="Arial"/>
              <a:ea typeface="Arial"/>
              <a:cs typeface="Arial"/>
              <a:sym typeface="Arial"/>
            </a:endParaRPr>
          </a:p>
        </p:txBody>
      </p:sp>
      <p:sp>
        <p:nvSpPr>
          <p:cNvPr id="239" name="Google Shape;239;p21"/>
          <p:cNvSpPr txBox="1"/>
          <p:nvPr/>
        </p:nvSpPr>
        <p:spPr>
          <a:xfrm>
            <a:off x="2045970" y="1785958"/>
            <a:ext cx="8758555" cy="4109720"/>
          </a:xfrm>
          <a:prstGeom prst="rect">
            <a:avLst/>
          </a:prstGeom>
          <a:noFill/>
          <a:ln>
            <a:noFill/>
          </a:ln>
        </p:spPr>
        <p:txBody>
          <a:bodyPr anchorCtr="0" anchor="t" bIns="0" lIns="0" spcFirstLastPara="1" rIns="0" wrap="square" tIns="290825">
            <a:noAutofit/>
          </a:bodyPr>
          <a:lstStyle/>
          <a:p>
            <a:pPr indent="0" lvl="0" marL="12700" marR="0" rtl="0" algn="just">
              <a:lnSpc>
                <a:spcPct val="100000"/>
              </a:lnSpc>
              <a:spcBef>
                <a:spcPts val="0"/>
              </a:spcBef>
              <a:spcAft>
                <a:spcPts val="0"/>
              </a:spcAft>
              <a:buClr>
                <a:srgbClr val="000000"/>
              </a:buClr>
              <a:buSzPts val="3200"/>
              <a:buFont typeface="Arial"/>
              <a:buNone/>
            </a:pPr>
            <a:r>
              <a:rPr b="0" i="0" lang="en-US" sz="3200" u="none" cap="none" strike="noStrike">
                <a:solidFill>
                  <a:srgbClr val="A42F0F"/>
                </a:solidFill>
                <a:latin typeface="Arial"/>
                <a:ea typeface="Arial"/>
                <a:cs typeface="Arial"/>
                <a:sym typeface="Arial"/>
              </a:rPr>
              <a:t></a:t>
            </a:r>
            <a:r>
              <a:rPr b="1" i="0" lang="en-US" sz="3200" u="none" cap="none" strike="noStrike">
                <a:solidFill>
                  <a:schemeClr val="dk1"/>
                </a:solidFill>
                <a:latin typeface="Arial"/>
                <a:ea typeface="Arial"/>
                <a:cs typeface="Arial"/>
                <a:sym typeface="Arial"/>
              </a:rPr>
              <a:t>Horizontal &amp; Vertical Segmentation</a:t>
            </a:r>
            <a:endParaRPr b="0" i="0" sz="3200" u="none" cap="none" strike="noStrike">
              <a:solidFill>
                <a:schemeClr val="dk1"/>
              </a:solidFill>
              <a:latin typeface="Arial"/>
              <a:ea typeface="Arial"/>
              <a:cs typeface="Arial"/>
              <a:sym typeface="Arial"/>
            </a:endParaRPr>
          </a:p>
          <a:p>
            <a:pPr indent="-274955" lvl="0" marL="287020" marR="6350" rtl="0" algn="just">
              <a:lnSpc>
                <a:spcPct val="150000"/>
              </a:lnSpc>
              <a:spcBef>
                <a:spcPts val="200"/>
              </a:spcBef>
              <a:spcAft>
                <a:spcPts val="0"/>
              </a:spcAft>
              <a:buClr>
                <a:srgbClr val="000000"/>
              </a:buClr>
              <a:buSzPts val="2400"/>
              <a:buFont typeface="Arial"/>
              <a:buNone/>
            </a:pPr>
            <a:r>
              <a:rPr b="0" i="0" lang="en-US" sz="2400" u="none" cap="none" strike="noStrike">
                <a:solidFill>
                  <a:srgbClr val="A42F0F"/>
                </a:solidFill>
                <a:latin typeface="Arial"/>
                <a:ea typeface="Arial"/>
                <a:cs typeface="Arial"/>
                <a:sym typeface="Arial"/>
              </a:rPr>
              <a:t></a:t>
            </a:r>
            <a:r>
              <a:rPr b="0" i="0" lang="en-US" sz="2400" u="none" cap="none" strike="noStrike">
                <a:solidFill>
                  <a:srgbClr val="404040"/>
                </a:solidFill>
                <a:latin typeface="Arial"/>
                <a:ea typeface="Arial"/>
                <a:cs typeface="Arial"/>
                <a:sym typeface="Arial"/>
              </a:rPr>
              <a:t>Detect the horizontal lines in the image with a pixel value of  zero.</a:t>
            </a:r>
            <a:endParaRPr b="0" i="0" sz="2400" u="none" cap="none" strike="noStrike">
              <a:solidFill>
                <a:schemeClr val="dk1"/>
              </a:solidFill>
              <a:latin typeface="Arial"/>
              <a:ea typeface="Arial"/>
              <a:cs typeface="Arial"/>
              <a:sym typeface="Arial"/>
            </a:endParaRPr>
          </a:p>
          <a:p>
            <a:pPr indent="0" lvl="0" marL="12700" marR="0" rtl="0" algn="just">
              <a:lnSpc>
                <a:spcPct val="100000"/>
              </a:lnSpc>
              <a:spcBef>
                <a:spcPts val="1445"/>
              </a:spcBef>
              <a:spcAft>
                <a:spcPts val="0"/>
              </a:spcAft>
              <a:buClr>
                <a:srgbClr val="000000"/>
              </a:buClr>
              <a:buSzPts val="2400"/>
              <a:buFont typeface="Arial"/>
              <a:buNone/>
            </a:pPr>
            <a:r>
              <a:rPr b="0" i="0" lang="en-US" sz="2400" u="none" cap="none" strike="noStrike">
                <a:solidFill>
                  <a:srgbClr val="A42F0F"/>
                </a:solidFill>
                <a:latin typeface="Arial"/>
                <a:ea typeface="Arial"/>
                <a:cs typeface="Arial"/>
                <a:sym typeface="Arial"/>
              </a:rPr>
              <a:t></a:t>
            </a:r>
            <a:r>
              <a:rPr b="0" i="0" lang="en-US" sz="2400" u="none" cap="none" strike="noStrike">
                <a:solidFill>
                  <a:srgbClr val="404040"/>
                </a:solidFill>
                <a:latin typeface="Arial"/>
                <a:ea typeface="Arial"/>
                <a:cs typeface="Arial"/>
                <a:sym typeface="Arial"/>
              </a:rPr>
              <a:t>Converting the image into binary.</a:t>
            </a:r>
            <a:endParaRPr b="0" i="0" sz="2400" u="none" cap="none" strike="noStrike">
              <a:solidFill>
                <a:schemeClr val="dk1"/>
              </a:solidFill>
              <a:latin typeface="Arial"/>
              <a:ea typeface="Arial"/>
              <a:cs typeface="Arial"/>
              <a:sym typeface="Arial"/>
            </a:endParaRPr>
          </a:p>
          <a:p>
            <a:pPr indent="-274955" lvl="0" marL="287020" marR="5080" rtl="0" algn="just">
              <a:lnSpc>
                <a:spcPct val="150000"/>
              </a:lnSpc>
              <a:spcBef>
                <a:spcPts val="0"/>
              </a:spcBef>
              <a:spcAft>
                <a:spcPts val="0"/>
              </a:spcAft>
              <a:buClr>
                <a:srgbClr val="000000"/>
              </a:buClr>
              <a:buSzPts val="2400"/>
              <a:buFont typeface="Arial"/>
              <a:buNone/>
            </a:pPr>
            <a:r>
              <a:rPr b="0" i="0" lang="en-US" sz="2400" u="none" cap="none" strike="noStrike">
                <a:solidFill>
                  <a:srgbClr val="A42F0F"/>
                </a:solidFill>
                <a:latin typeface="Arial"/>
                <a:ea typeface="Arial"/>
                <a:cs typeface="Arial"/>
                <a:sym typeface="Arial"/>
              </a:rPr>
              <a:t></a:t>
            </a:r>
            <a:r>
              <a:rPr b="0" i="0" lang="en-US" sz="2400" u="none" cap="none" strike="noStrike">
                <a:solidFill>
                  <a:srgbClr val="404040"/>
                </a:solidFill>
                <a:latin typeface="Arial"/>
                <a:ea typeface="Arial"/>
                <a:cs typeface="Arial"/>
                <a:sym typeface="Arial"/>
              </a:rPr>
              <a:t>Use simple “for loops” to detect the portions of the image that  had connected objects with a pixel value of ‘0’ and hence  accordingly, the image was read.</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p:nvPr/>
        </p:nvSpPr>
        <p:spPr>
          <a:xfrm>
            <a:off x="2438400" y="225551"/>
            <a:ext cx="7706868" cy="13411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5" name="Google Shape;245;p22"/>
          <p:cNvSpPr txBox="1"/>
          <p:nvPr>
            <p:ph type="title"/>
          </p:nvPr>
        </p:nvSpPr>
        <p:spPr>
          <a:xfrm>
            <a:off x="2802763" y="389890"/>
            <a:ext cx="6938645" cy="7569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4800">
                <a:solidFill>
                  <a:srgbClr val="000000"/>
                </a:solidFill>
                <a:latin typeface="Arial"/>
                <a:ea typeface="Arial"/>
                <a:cs typeface="Arial"/>
                <a:sym typeface="Arial"/>
              </a:rPr>
              <a:t>Characters Segmentation</a:t>
            </a:r>
            <a:endParaRPr sz="4800">
              <a:latin typeface="Arial"/>
              <a:ea typeface="Arial"/>
              <a:cs typeface="Arial"/>
              <a:sym typeface="Arial"/>
            </a:endParaRPr>
          </a:p>
        </p:txBody>
      </p:sp>
      <p:sp>
        <p:nvSpPr>
          <p:cNvPr id="246" name="Google Shape;246;p22"/>
          <p:cNvSpPr/>
          <p:nvPr/>
        </p:nvSpPr>
        <p:spPr>
          <a:xfrm>
            <a:off x="2764535" y="3133344"/>
            <a:ext cx="3429000" cy="10667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22"/>
          <p:cNvSpPr txBox="1"/>
          <p:nvPr/>
        </p:nvSpPr>
        <p:spPr>
          <a:xfrm>
            <a:off x="2764535" y="3133344"/>
            <a:ext cx="3429000" cy="1066800"/>
          </a:xfrm>
          <a:prstGeom prst="rect">
            <a:avLst/>
          </a:prstGeom>
          <a:noFill/>
          <a:ln cap="flat" cmpd="sng" w="15225">
            <a:solidFill>
              <a:srgbClr val="DE7D1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350"/>
              <a:buFont typeface="Arial"/>
              <a:buNone/>
            </a:pPr>
            <a:r>
              <a:t/>
            </a:r>
            <a:endParaRPr b="0" i="0" sz="2350" u="none" cap="none" strike="noStrike">
              <a:solidFill>
                <a:schemeClr val="dk1"/>
              </a:solidFill>
              <a:latin typeface="Times New Roman"/>
              <a:ea typeface="Times New Roman"/>
              <a:cs typeface="Times New Roman"/>
              <a:sym typeface="Times New Roman"/>
            </a:endParaRPr>
          </a:p>
          <a:p>
            <a:pPr indent="0" lvl="0" marL="656590" marR="0" rtl="0" algn="l">
              <a:lnSpc>
                <a:spcPct val="100000"/>
              </a:lnSpc>
              <a:spcBef>
                <a:spcPts val="5"/>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Preprocessing</a:t>
            </a:r>
            <a:endParaRPr b="0" i="0" sz="2400" u="none" cap="none" strike="noStrike">
              <a:solidFill>
                <a:schemeClr val="dk1"/>
              </a:solidFill>
              <a:latin typeface="Arial"/>
              <a:ea typeface="Arial"/>
              <a:cs typeface="Arial"/>
              <a:sym typeface="Arial"/>
            </a:endParaRPr>
          </a:p>
        </p:txBody>
      </p:sp>
      <p:grpSp>
        <p:nvGrpSpPr>
          <p:cNvPr id="248" name="Google Shape;248;p22"/>
          <p:cNvGrpSpPr/>
          <p:nvPr/>
        </p:nvGrpSpPr>
        <p:grpSpPr>
          <a:xfrm>
            <a:off x="6193535" y="3133344"/>
            <a:ext cx="3810000" cy="1142999"/>
            <a:chOff x="6193535" y="3133344"/>
            <a:chExt cx="3810000" cy="1142999"/>
          </a:xfrm>
        </p:grpSpPr>
        <p:sp>
          <p:nvSpPr>
            <p:cNvPr id="249" name="Google Shape;249;p22"/>
            <p:cNvSpPr/>
            <p:nvPr/>
          </p:nvSpPr>
          <p:spPr>
            <a:xfrm>
              <a:off x="6193535" y="3514344"/>
              <a:ext cx="381000" cy="228600"/>
            </a:xfrm>
            <a:custGeom>
              <a:rect b="b" l="l" r="r" t="t"/>
              <a:pathLst>
                <a:path extrusionOk="0" h="228600" w="381000">
                  <a:moveTo>
                    <a:pt x="266700" y="0"/>
                  </a:moveTo>
                  <a:lnTo>
                    <a:pt x="266700" y="57150"/>
                  </a:lnTo>
                  <a:lnTo>
                    <a:pt x="0" y="57150"/>
                  </a:lnTo>
                  <a:lnTo>
                    <a:pt x="0" y="171449"/>
                  </a:lnTo>
                  <a:lnTo>
                    <a:pt x="266700" y="171449"/>
                  </a:lnTo>
                  <a:lnTo>
                    <a:pt x="266700" y="228599"/>
                  </a:lnTo>
                  <a:lnTo>
                    <a:pt x="380999" y="114299"/>
                  </a:lnTo>
                  <a:lnTo>
                    <a:pt x="266700" y="0"/>
                  </a:lnTo>
                  <a:close/>
                </a:path>
              </a:pathLst>
            </a:custGeom>
            <a:solidFill>
              <a:srgbClr val="EFB16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p22"/>
            <p:cNvSpPr/>
            <p:nvPr/>
          </p:nvSpPr>
          <p:spPr>
            <a:xfrm>
              <a:off x="6193535" y="3514344"/>
              <a:ext cx="381000" cy="228600"/>
            </a:xfrm>
            <a:custGeom>
              <a:rect b="b" l="l" r="r" t="t"/>
              <a:pathLst>
                <a:path extrusionOk="0" h="228600" w="381000">
                  <a:moveTo>
                    <a:pt x="0" y="57150"/>
                  </a:moveTo>
                  <a:lnTo>
                    <a:pt x="266700" y="57150"/>
                  </a:lnTo>
                  <a:lnTo>
                    <a:pt x="266700" y="0"/>
                  </a:lnTo>
                  <a:lnTo>
                    <a:pt x="380999" y="114299"/>
                  </a:lnTo>
                  <a:lnTo>
                    <a:pt x="266700" y="228599"/>
                  </a:lnTo>
                  <a:lnTo>
                    <a:pt x="266700" y="171449"/>
                  </a:lnTo>
                  <a:lnTo>
                    <a:pt x="0" y="171449"/>
                  </a:lnTo>
                  <a:lnTo>
                    <a:pt x="0" y="57150"/>
                  </a:lnTo>
                  <a:close/>
                </a:path>
              </a:pathLst>
            </a:custGeom>
            <a:noFill/>
            <a:ln cap="flat" cmpd="sng" w="15225">
              <a:solidFill>
                <a:srgbClr val="DE7D1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22"/>
            <p:cNvSpPr/>
            <p:nvPr/>
          </p:nvSpPr>
          <p:spPr>
            <a:xfrm>
              <a:off x="6574535" y="3133344"/>
              <a:ext cx="3429000" cy="11429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2" name="Google Shape;252;p22"/>
          <p:cNvSpPr txBox="1"/>
          <p:nvPr/>
        </p:nvSpPr>
        <p:spPr>
          <a:xfrm>
            <a:off x="6574535" y="3133344"/>
            <a:ext cx="3429000" cy="1143000"/>
          </a:xfrm>
          <a:prstGeom prst="rect">
            <a:avLst/>
          </a:prstGeom>
          <a:noFill/>
          <a:ln cap="flat" cmpd="sng" w="15225">
            <a:solidFill>
              <a:srgbClr val="DE7D17"/>
            </a:solidFill>
            <a:prstDash val="solid"/>
            <a:round/>
            <a:headEnd len="sm" w="sm" type="none"/>
            <a:tailEnd len="sm" w="sm" type="none"/>
          </a:ln>
        </p:spPr>
        <p:txBody>
          <a:bodyPr anchorCtr="0" anchor="t" bIns="0" lIns="0" spcFirstLastPara="1" rIns="0" wrap="square" tIns="198750">
            <a:noAutofit/>
          </a:bodyPr>
          <a:lstStyle/>
          <a:p>
            <a:pPr indent="514984" lvl="0" marL="123189" marR="113664"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Horizontal And  Vertical Segmentation</a:t>
            </a:r>
            <a:endParaRPr b="0" i="0" sz="2400" u="none" cap="none" strike="noStrike">
              <a:solidFill>
                <a:schemeClr val="dk1"/>
              </a:solidFill>
              <a:latin typeface="Arial"/>
              <a:ea typeface="Arial"/>
              <a:cs typeface="Arial"/>
              <a:sym typeface="Arial"/>
            </a:endParaRPr>
          </a:p>
        </p:txBody>
      </p:sp>
      <p:grpSp>
        <p:nvGrpSpPr>
          <p:cNvPr id="253" name="Google Shape;253;p22"/>
          <p:cNvGrpSpPr/>
          <p:nvPr/>
        </p:nvGrpSpPr>
        <p:grpSpPr>
          <a:xfrm>
            <a:off x="2887979" y="4661886"/>
            <a:ext cx="7653954" cy="859565"/>
            <a:chOff x="2887979" y="4661886"/>
            <a:chExt cx="7653954" cy="859565"/>
          </a:xfrm>
        </p:grpSpPr>
        <p:sp>
          <p:nvSpPr>
            <p:cNvPr id="254" name="Google Shape;254;p22"/>
            <p:cNvSpPr/>
            <p:nvPr/>
          </p:nvSpPr>
          <p:spPr>
            <a:xfrm>
              <a:off x="2887979" y="4860038"/>
              <a:ext cx="1773448" cy="61569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p22"/>
            <p:cNvSpPr/>
            <p:nvPr/>
          </p:nvSpPr>
          <p:spPr>
            <a:xfrm>
              <a:off x="5190744" y="4860049"/>
              <a:ext cx="1789070" cy="64748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6" name="Google Shape;256;p22"/>
            <p:cNvSpPr/>
            <p:nvPr/>
          </p:nvSpPr>
          <p:spPr>
            <a:xfrm>
              <a:off x="7630667" y="4668003"/>
              <a:ext cx="326153" cy="84582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7" name="Google Shape;257;p22"/>
            <p:cNvSpPr/>
            <p:nvPr/>
          </p:nvSpPr>
          <p:spPr>
            <a:xfrm>
              <a:off x="8176259" y="4693914"/>
              <a:ext cx="457109" cy="82753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8" name="Google Shape;258;p22"/>
            <p:cNvSpPr/>
            <p:nvPr/>
          </p:nvSpPr>
          <p:spPr>
            <a:xfrm>
              <a:off x="8782811" y="4693919"/>
              <a:ext cx="480059" cy="80772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p22"/>
            <p:cNvSpPr/>
            <p:nvPr/>
          </p:nvSpPr>
          <p:spPr>
            <a:xfrm>
              <a:off x="9393935" y="4693890"/>
              <a:ext cx="431714" cy="813743"/>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0" name="Google Shape;260;p22"/>
            <p:cNvSpPr/>
            <p:nvPr/>
          </p:nvSpPr>
          <p:spPr>
            <a:xfrm>
              <a:off x="10059923" y="4661886"/>
              <a:ext cx="482010" cy="81374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nvSpPr>
        <p:spPr>
          <a:xfrm>
            <a:off x="4454652" y="1562100"/>
            <a:ext cx="4267200" cy="838200"/>
          </a:xfrm>
          <a:prstGeom prst="rect">
            <a:avLst/>
          </a:prstGeom>
          <a:solidFill>
            <a:srgbClr val="FFFFFF"/>
          </a:solidFill>
          <a:ln cap="flat" cmpd="sng" w="15225">
            <a:solidFill>
              <a:srgbClr val="DE7D17"/>
            </a:solidFill>
            <a:prstDash val="solid"/>
            <a:round/>
            <a:headEnd len="sm" w="sm" type="none"/>
            <a:tailEnd len="sm" w="sm" type="none"/>
          </a:ln>
        </p:spPr>
        <p:txBody>
          <a:bodyPr anchorCtr="0" anchor="t" bIns="0" lIns="0" spcFirstLastPara="1" rIns="0" wrap="square" tIns="2286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Template Matching</a:t>
            </a:r>
            <a:endParaRPr b="0" i="0" sz="2400" u="none" cap="none" strike="noStrike">
              <a:solidFill>
                <a:schemeClr val="dk1"/>
              </a:solidFill>
              <a:latin typeface="Arial"/>
              <a:ea typeface="Arial"/>
              <a:cs typeface="Arial"/>
              <a:sym typeface="Arial"/>
            </a:endParaRPr>
          </a:p>
        </p:txBody>
      </p:sp>
      <p:grpSp>
        <p:nvGrpSpPr>
          <p:cNvPr id="266" name="Google Shape;266;p23"/>
          <p:cNvGrpSpPr/>
          <p:nvPr/>
        </p:nvGrpSpPr>
        <p:grpSpPr>
          <a:xfrm>
            <a:off x="6329171" y="2375916"/>
            <a:ext cx="291083" cy="1034796"/>
            <a:chOff x="6329171" y="2375916"/>
            <a:chExt cx="291083" cy="1034796"/>
          </a:xfrm>
        </p:grpSpPr>
        <p:sp>
          <p:nvSpPr>
            <p:cNvPr id="267" name="Google Shape;267;p23"/>
            <p:cNvSpPr/>
            <p:nvPr/>
          </p:nvSpPr>
          <p:spPr>
            <a:xfrm>
              <a:off x="6329171" y="2375916"/>
              <a:ext cx="291083" cy="10347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23"/>
            <p:cNvSpPr/>
            <p:nvPr/>
          </p:nvSpPr>
          <p:spPr>
            <a:xfrm>
              <a:off x="6417436" y="2389632"/>
              <a:ext cx="114935" cy="849630"/>
            </a:xfrm>
            <a:custGeom>
              <a:rect b="b" l="l" r="r" t="t"/>
              <a:pathLst>
                <a:path extrusionOk="0" h="849630" w="114934">
                  <a:moveTo>
                    <a:pt x="50588" y="838107"/>
                  </a:moveTo>
                  <a:lnTo>
                    <a:pt x="57276" y="849629"/>
                  </a:lnTo>
                  <a:lnTo>
                    <a:pt x="63826" y="838453"/>
                  </a:lnTo>
                  <a:lnTo>
                    <a:pt x="50926" y="838453"/>
                  </a:lnTo>
                  <a:lnTo>
                    <a:pt x="50588" y="838107"/>
                  </a:lnTo>
                  <a:close/>
                </a:path>
                <a:path extrusionOk="0" h="849630" w="114934">
                  <a:moveTo>
                    <a:pt x="45944" y="784737"/>
                  </a:moveTo>
                  <a:lnTo>
                    <a:pt x="45956" y="830127"/>
                  </a:lnTo>
                  <a:lnTo>
                    <a:pt x="50588" y="838107"/>
                  </a:lnTo>
                  <a:lnTo>
                    <a:pt x="50926" y="838453"/>
                  </a:lnTo>
                  <a:lnTo>
                    <a:pt x="63626" y="838453"/>
                  </a:lnTo>
                  <a:lnTo>
                    <a:pt x="64109" y="837971"/>
                  </a:lnTo>
                  <a:lnTo>
                    <a:pt x="68707" y="830127"/>
                  </a:lnTo>
                  <a:lnTo>
                    <a:pt x="68718" y="821308"/>
                  </a:lnTo>
                  <a:lnTo>
                    <a:pt x="47498" y="821181"/>
                  </a:lnTo>
                  <a:lnTo>
                    <a:pt x="57347" y="804373"/>
                  </a:lnTo>
                  <a:lnTo>
                    <a:pt x="45944" y="784737"/>
                  </a:lnTo>
                  <a:close/>
                </a:path>
                <a:path extrusionOk="0" h="849630" w="114934">
                  <a:moveTo>
                    <a:pt x="64109" y="837971"/>
                  </a:moveTo>
                  <a:lnTo>
                    <a:pt x="63626" y="838453"/>
                  </a:lnTo>
                  <a:lnTo>
                    <a:pt x="63826" y="838453"/>
                  </a:lnTo>
                  <a:lnTo>
                    <a:pt x="64109" y="837971"/>
                  </a:lnTo>
                  <a:close/>
                </a:path>
                <a:path extrusionOk="0" h="849630" w="114934">
                  <a:moveTo>
                    <a:pt x="45853" y="829949"/>
                  </a:moveTo>
                  <a:lnTo>
                    <a:pt x="45970" y="833373"/>
                  </a:lnTo>
                  <a:lnTo>
                    <a:pt x="50588" y="838107"/>
                  </a:lnTo>
                  <a:lnTo>
                    <a:pt x="45853" y="829949"/>
                  </a:lnTo>
                  <a:close/>
                </a:path>
                <a:path extrusionOk="0" h="849630" w="114934">
                  <a:moveTo>
                    <a:pt x="68707" y="830127"/>
                  </a:moveTo>
                  <a:lnTo>
                    <a:pt x="64109" y="837971"/>
                  </a:lnTo>
                  <a:lnTo>
                    <a:pt x="68707" y="833373"/>
                  </a:lnTo>
                  <a:lnTo>
                    <a:pt x="68707" y="830127"/>
                  </a:lnTo>
                  <a:close/>
                </a:path>
                <a:path extrusionOk="0" h="849630" w="114934">
                  <a:moveTo>
                    <a:pt x="102235" y="737869"/>
                  </a:moveTo>
                  <a:lnTo>
                    <a:pt x="95249" y="739647"/>
                  </a:lnTo>
                  <a:lnTo>
                    <a:pt x="92074" y="745108"/>
                  </a:lnTo>
                  <a:lnTo>
                    <a:pt x="68792" y="784842"/>
                  </a:lnTo>
                  <a:lnTo>
                    <a:pt x="68707" y="830127"/>
                  </a:lnTo>
                  <a:lnTo>
                    <a:pt x="111760" y="756665"/>
                  </a:lnTo>
                  <a:lnTo>
                    <a:pt x="114935" y="751204"/>
                  </a:lnTo>
                  <a:lnTo>
                    <a:pt x="113157" y="744219"/>
                  </a:lnTo>
                  <a:lnTo>
                    <a:pt x="102235" y="737869"/>
                  </a:lnTo>
                  <a:close/>
                </a:path>
                <a:path extrusionOk="0" h="849630" w="114934">
                  <a:moveTo>
                    <a:pt x="12700" y="737615"/>
                  </a:moveTo>
                  <a:lnTo>
                    <a:pt x="1777" y="743965"/>
                  </a:lnTo>
                  <a:lnTo>
                    <a:pt x="0" y="750951"/>
                  </a:lnTo>
                  <a:lnTo>
                    <a:pt x="45853" y="829949"/>
                  </a:lnTo>
                  <a:lnTo>
                    <a:pt x="45944" y="784737"/>
                  </a:lnTo>
                  <a:lnTo>
                    <a:pt x="19685" y="739520"/>
                  </a:lnTo>
                  <a:lnTo>
                    <a:pt x="12700" y="737615"/>
                  </a:lnTo>
                  <a:close/>
                </a:path>
                <a:path extrusionOk="0" h="849630" w="114934">
                  <a:moveTo>
                    <a:pt x="57347" y="804373"/>
                  </a:moveTo>
                  <a:lnTo>
                    <a:pt x="47498" y="821181"/>
                  </a:lnTo>
                  <a:lnTo>
                    <a:pt x="67183" y="821308"/>
                  </a:lnTo>
                  <a:lnTo>
                    <a:pt x="57347" y="804373"/>
                  </a:lnTo>
                  <a:close/>
                </a:path>
                <a:path extrusionOk="0" h="849630" w="114934">
                  <a:moveTo>
                    <a:pt x="68792" y="784842"/>
                  </a:moveTo>
                  <a:lnTo>
                    <a:pt x="57347" y="804373"/>
                  </a:lnTo>
                  <a:lnTo>
                    <a:pt x="67183" y="821308"/>
                  </a:lnTo>
                  <a:lnTo>
                    <a:pt x="68718" y="821308"/>
                  </a:lnTo>
                  <a:lnTo>
                    <a:pt x="68792" y="784842"/>
                  </a:lnTo>
                  <a:close/>
                </a:path>
                <a:path extrusionOk="0" h="849630" w="114934">
                  <a:moveTo>
                    <a:pt x="65150" y="0"/>
                  </a:moveTo>
                  <a:lnTo>
                    <a:pt x="52577" y="0"/>
                  </a:lnTo>
                  <a:lnTo>
                    <a:pt x="47498" y="5079"/>
                  </a:lnTo>
                  <a:lnTo>
                    <a:pt x="46039" y="737615"/>
                  </a:lnTo>
                  <a:lnTo>
                    <a:pt x="46004" y="784842"/>
                  </a:lnTo>
                  <a:lnTo>
                    <a:pt x="57347" y="804373"/>
                  </a:lnTo>
                  <a:lnTo>
                    <a:pt x="68792" y="784842"/>
                  </a:lnTo>
                  <a:lnTo>
                    <a:pt x="70358" y="11429"/>
                  </a:lnTo>
                  <a:lnTo>
                    <a:pt x="70358" y="5079"/>
                  </a:lnTo>
                  <a:lnTo>
                    <a:pt x="65150" y="0"/>
                  </a:lnTo>
                  <a:close/>
                </a:path>
              </a:pathLst>
            </a:custGeom>
            <a:solidFill>
              <a:srgbClr val="DE7D1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9" name="Google Shape;269;p23"/>
          <p:cNvSpPr txBox="1"/>
          <p:nvPr/>
        </p:nvSpPr>
        <p:spPr>
          <a:xfrm>
            <a:off x="3502152" y="3238500"/>
            <a:ext cx="6172200" cy="2743200"/>
          </a:xfrm>
          <a:prstGeom prst="rect">
            <a:avLst/>
          </a:prstGeom>
          <a:solidFill>
            <a:srgbClr val="FFFFFF"/>
          </a:solidFill>
          <a:ln cap="flat" cmpd="sng" w="9525">
            <a:solidFill>
              <a:srgbClr val="D3781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a:p>
            <a:pPr indent="635" lvl="0" marL="155575" marR="151130" rtl="0" algn="ctr">
              <a:lnSpc>
                <a:spcPct val="100000"/>
              </a:lnSpc>
              <a:spcBef>
                <a:spcPts val="188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Template matching is one of the most  common and easy classification method  for recognizing the characters.</a:t>
            </a:r>
            <a:endParaRPr b="0" i="0" sz="2400" u="none" cap="none" strike="noStrike">
              <a:solidFill>
                <a:schemeClr val="dk1"/>
              </a:solidFill>
              <a:latin typeface="Arial"/>
              <a:ea typeface="Arial"/>
              <a:cs typeface="Arial"/>
              <a:sym typeface="Arial"/>
            </a:endParaRPr>
          </a:p>
          <a:p>
            <a:pPr indent="0" lvl="0" marL="635"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We used code for OCR</a:t>
            </a:r>
            <a:endParaRPr b="0" i="0" sz="2400" u="none" cap="none" strike="noStrike">
              <a:solidFill>
                <a:schemeClr val="dk1"/>
              </a:solidFill>
              <a:latin typeface="Arial"/>
              <a:ea typeface="Arial"/>
              <a:cs typeface="Arial"/>
              <a:sym typeface="Arial"/>
            </a:endParaRPr>
          </a:p>
        </p:txBody>
      </p:sp>
      <p:sp>
        <p:nvSpPr>
          <p:cNvPr id="270" name="Google Shape;270;p23"/>
          <p:cNvSpPr/>
          <p:nvPr/>
        </p:nvSpPr>
        <p:spPr>
          <a:xfrm>
            <a:off x="3872484" y="112776"/>
            <a:ext cx="5971032" cy="112166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1" name="Google Shape;271;p23"/>
          <p:cNvSpPr txBox="1"/>
          <p:nvPr>
            <p:ph type="title"/>
          </p:nvPr>
        </p:nvSpPr>
        <p:spPr>
          <a:xfrm>
            <a:off x="4174363" y="248158"/>
            <a:ext cx="5332095" cy="6350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SzPts val="1400"/>
              <a:buNone/>
            </a:pPr>
            <a:r>
              <a:rPr lang="en-US" sz="4000">
                <a:solidFill>
                  <a:srgbClr val="000000"/>
                </a:solidFill>
                <a:latin typeface="Arial"/>
                <a:ea typeface="Arial"/>
                <a:cs typeface="Arial"/>
                <a:sym typeface="Arial"/>
              </a:rPr>
              <a:t>Characters Recognition</a:t>
            </a:r>
            <a:endParaRPr sz="40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1611757" y="616153"/>
            <a:ext cx="8968485" cy="1489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77" name="Google Shape;277;p24"/>
          <p:cNvSpPr txBox="1"/>
          <p:nvPr>
            <p:ph idx="1" type="body"/>
          </p:nvPr>
        </p:nvSpPr>
        <p:spPr>
          <a:xfrm>
            <a:off x="2215260" y="1839341"/>
            <a:ext cx="8934450" cy="419989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pic>
        <p:nvPicPr>
          <p:cNvPr descr="Screenshot (1).png" id="278" name="Google Shape;278;p24"/>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1611757" y="616153"/>
            <a:ext cx="8968485" cy="1489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84" name="Google Shape;284;p25"/>
          <p:cNvSpPr txBox="1"/>
          <p:nvPr>
            <p:ph idx="1" type="body"/>
          </p:nvPr>
        </p:nvSpPr>
        <p:spPr>
          <a:xfrm>
            <a:off x="2215260" y="1839341"/>
            <a:ext cx="8934450" cy="419989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pic>
        <p:nvPicPr>
          <p:cNvPr descr="Screenshot (2).png" id="285" name="Google Shape;285;p25"/>
          <p:cNvPicPr preferRelativeResize="0"/>
          <p:nvPr/>
        </p:nvPicPr>
        <p:blipFill rotWithShape="1">
          <a:blip r:embed="rId3">
            <a:alphaModFix/>
          </a:blip>
          <a:srcRect b="0" l="0" r="0" t="0"/>
          <a:stretch/>
        </p:blipFill>
        <p:spPr>
          <a:xfrm>
            <a:off x="0" y="1673"/>
            <a:ext cx="12192000" cy="68546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p:nvPr/>
        </p:nvSpPr>
        <p:spPr>
          <a:xfrm>
            <a:off x="2261616" y="452627"/>
            <a:ext cx="4585715" cy="15072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26"/>
          <p:cNvSpPr txBox="1"/>
          <p:nvPr>
            <p:ph type="title"/>
          </p:nvPr>
        </p:nvSpPr>
        <p:spPr>
          <a:xfrm>
            <a:off x="2671952" y="638632"/>
            <a:ext cx="3722370" cy="848994"/>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5400">
                <a:latin typeface="Arial"/>
                <a:ea typeface="Arial"/>
                <a:cs typeface="Arial"/>
                <a:sym typeface="Arial"/>
              </a:rPr>
              <a:t>Applications</a:t>
            </a:r>
            <a:endParaRPr sz="5400">
              <a:latin typeface="Arial"/>
              <a:ea typeface="Arial"/>
              <a:cs typeface="Arial"/>
              <a:sym typeface="Arial"/>
            </a:endParaRPr>
          </a:p>
        </p:txBody>
      </p:sp>
      <p:sp>
        <p:nvSpPr>
          <p:cNvPr id="292" name="Google Shape;292;p26"/>
          <p:cNvSpPr txBox="1"/>
          <p:nvPr/>
        </p:nvSpPr>
        <p:spPr>
          <a:xfrm>
            <a:off x="2200782" y="2049406"/>
            <a:ext cx="7777480" cy="2727960"/>
          </a:xfrm>
          <a:prstGeom prst="rect">
            <a:avLst/>
          </a:prstGeom>
          <a:noFill/>
          <a:ln>
            <a:noFill/>
          </a:ln>
        </p:spPr>
        <p:txBody>
          <a:bodyPr anchorCtr="0" anchor="t" bIns="0" lIns="0" spcFirstLastPara="1" rIns="0" wrap="square" tIns="138425">
            <a:noAutofit/>
          </a:bodyPr>
          <a:lstStyle/>
          <a:p>
            <a:pPr indent="0" lvl="0" marL="12700" marR="0" rtl="0" algn="l">
              <a:lnSpc>
                <a:spcPct val="100000"/>
              </a:lnSpc>
              <a:spcBef>
                <a:spcPts val="0"/>
              </a:spcBef>
              <a:spcAft>
                <a:spcPts val="0"/>
              </a:spcAft>
              <a:buClr>
                <a:srgbClr val="000000"/>
              </a:buClr>
              <a:buSzPts val="3600"/>
              <a:buFont typeface="Arial"/>
              <a:buNone/>
            </a:pPr>
            <a:r>
              <a:rPr b="0" i="0" lang="en-US" sz="3600" u="none" cap="none" strike="noStrike">
                <a:solidFill>
                  <a:srgbClr val="A42F0F"/>
                </a:solidFill>
                <a:latin typeface="Arial"/>
                <a:ea typeface="Arial"/>
                <a:cs typeface="Arial"/>
                <a:sym typeface="Arial"/>
              </a:rPr>
              <a:t></a:t>
            </a:r>
            <a:r>
              <a:rPr b="0" i="0" lang="en-US" sz="3600" u="none" cap="none" strike="noStrike">
                <a:solidFill>
                  <a:srgbClr val="404040"/>
                </a:solidFill>
                <a:latin typeface="Arial"/>
                <a:ea typeface="Arial"/>
                <a:cs typeface="Arial"/>
                <a:sym typeface="Arial"/>
              </a:rPr>
              <a:t>Red Light Violation Enforcement</a:t>
            </a:r>
            <a:endParaRPr b="0" i="0" sz="3600" u="none" cap="none" strike="noStrike">
              <a:solidFill>
                <a:schemeClr val="dk1"/>
              </a:solidFill>
              <a:latin typeface="Arial"/>
              <a:ea typeface="Arial"/>
              <a:cs typeface="Arial"/>
              <a:sym typeface="Arial"/>
            </a:endParaRPr>
          </a:p>
          <a:p>
            <a:pPr indent="0" lvl="0" marL="12700" marR="0" rtl="0" algn="l">
              <a:lnSpc>
                <a:spcPct val="100000"/>
              </a:lnSpc>
              <a:spcBef>
                <a:spcPts val="994"/>
              </a:spcBef>
              <a:spcAft>
                <a:spcPts val="0"/>
              </a:spcAft>
              <a:buClr>
                <a:srgbClr val="000000"/>
              </a:buClr>
              <a:buSzPts val="3600"/>
              <a:buFont typeface="Arial"/>
              <a:buNone/>
            </a:pPr>
            <a:r>
              <a:rPr b="0" i="0" lang="en-US" sz="3600" u="none" cap="none" strike="noStrike">
                <a:solidFill>
                  <a:srgbClr val="A42F0F"/>
                </a:solidFill>
                <a:latin typeface="Arial"/>
                <a:ea typeface="Arial"/>
                <a:cs typeface="Arial"/>
                <a:sym typeface="Arial"/>
              </a:rPr>
              <a:t></a:t>
            </a:r>
            <a:r>
              <a:rPr b="0" i="0" lang="en-US" sz="3600" u="none" cap="none" strike="noStrike">
                <a:solidFill>
                  <a:srgbClr val="404040"/>
                </a:solidFill>
                <a:latin typeface="Arial"/>
                <a:ea typeface="Arial"/>
                <a:cs typeface="Arial"/>
                <a:sym typeface="Arial"/>
              </a:rPr>
              <a:t>Border And Customs Checkpoints</a:t>
            </a:r>
            <a:endParaRPr b="0" i="0" sz="3600" u="none" cap="none" strike="noStrike">
              <a:solidFill>
                <a:schemeClr val="dk1"/>
              </a:solidFill>
              <a:latin typeface="Arial"/>
              <a:ea typeface="Arial"/>
              <a:cs typeface="Arial"/>
              <a:sym typeface="Arial"/>
            </a:endParaRPr>
          </a:p>
          <a:p>
            <a:pPr indent="0" lvl="0" marL="12700" marR="0" rtl="0" algn="l">
              <a:lnSpc>
                <a:spcPct val="100000"/>
              </a:lnSpc>
              <a:spcBef>
                <a:spcPts val="1010"/>
              </a:spcBef>
              <a:spcAft>
                <a:spcPts val="0"/>
              </a:spcAft>
              <a:buClr>
                <a:srgbClr val="000000"/>
              </a:buClr>
              <a:buSzPts val="3600"/>
              <a:buFont typeface="Arial"/>
              <a:buNone/>
            </a:pPr>
            <a:r>
              <a:rPr b="0" i="0" lang="en-US" sz="3600" u="none" cap="none" strike="noStrike">
                <a:solidFill>
                  <a:srgbClr val="A42F0F"/>
                </a:solidFill>
                <a:latin typeface="Arial"/>
                <a:ea typeface="Arial"/>
                <a:cs typeface="Arial"/>
                <a:sym typeface="Arial"/>
              </a:rPr>
              <a:t></a:t>
            </a:r>
            <a:r>
              <a:rPr b="0" i="0" lang="en-US" sz="3600" u="none" cap="none" strike="noStrike">
                <a:solidFill>
                  <a:srgbClr val="404040"/>
                </a:solidFill>
                <a:latin typeface="Arial"/>
                <a:ea typeface="Arial"/>
                <a:cs typeface="Arial"/>
                <a:sym typeface="Arial"/>
              </a:rPr>
              <a:t>Smart Parking System Management</a:t>
            </a:r>
            <a:endParaRPr b="0" i="0" sz="3600" u="none" cap="none" strike="noStrike">
              <a:solidFill>
                <a:schemeClr val="dk1"/>
              </a:solidFill>
              <a:latin typeface="Arial"/>
              <a:ea typeface="Arial"/>
              <a:cs typeface="Arial"/>
              <a:sym typeface="Arial"/>
            </a:endParaRPr>
          </a:p>
          <a:p>
            <a:pPr indent="0" lvl="0" marL="12700" marR="0" rtl="0" algn="l">
              <a:lnSpc>
                <a:spcPct val="100000"/>
              </a:lnSpc>
              <a:spcBef>
                <a:spcPts val="1000"/>
              </a:spcBef>
              <a:spcAft>
                <a:spcPts val="0"/>
              </a:spcAft>
              <a:buClr>
                <a:srgbClr val="000000"/>
              </a:buClr>
              <a:buSzPts val="3600"/>
              <a:buFont typeface="Arial"/>
              <a:buNone/>
            </a:pPr>
            <a:r>
              <a:rPr b="0" i="0" lang="en-US" sz="3600" u="none" cap="none" strike="noStrike">
                <a:solidFill>
                  <a:srgbClr val="A42F0F"/>
                </a:solidFill>
                <a:latin typeface="Arial"/>
                <a:ea typeface="Arial"/>
                <a:cs typeface="Arial"/>
                <a:sym typeface="Arial"/>
              </a:rPr>
              <a:t></a:t>
            </a:r>
            <a:r>
              <a:rPr b="0" i="0" lang="en-US" sz="3600" u="none" cap="none" strike="noStrike">
                <a:solidFill>
                  <a:srgbClr val="404040"/>
                </a:solidFill>
                <a:latin typeface="Arial"/>
                <a:ea typeface="Arial"/>
                <a:cs typeface="Arial"/>
                <a:sym typeface="Arial"/>
              </a:rPr>
              <a:t>Detection Of Invalid License Plates</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p:nvPr/>
        </p:nvSpPr>
        <p:spPr>
          <a:xfrm>
            <a:off x="1834895" y="234696"/>
            <a:ext cx="4280915" cy="15072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27"/>
          <p:cNvSpPr txBox="1"/>
          <p:nvPr>
            <p:ph type="title"/>
          </p:nvPr>
        </p:nvSpPr>
        <p:spPr>
          <a:xfrm>
            <a:off x="2245867" y="420446"/>
            <a:ext cx="3416935" cy="848994"/>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5400">
                <a:latin typeface="Arial"/>
                <a:ea typeface="Arial"/>
                <a:cs typeface="Arial"/>
                <a:sym typeface="Arial"/>
              </a:rPr>
              <a:t>Conclusion</a:t>
            </a:r>
            <a:endParaRPr sz="5400">
              <a:latin typeface="Arial"/>
              <a:ea typeface="Arial"/>
              <a:cs typeface="Arial"/>
              <a:sym typeface="Arial"/>
            </a:endParaRPr>
          </a:p>
        </p:txBody>
      </p:sp>
      <p:sp>
        <p:nvSpPr>
          <p:cNvPr id="299" name="Google Shape;299;p27"/>
          <p:cNvSpPr txBox="1"/>
          <p:nvPr/>
        </p:nvSpPr>
        <p:spPr>
          <a:xfrm>
            <a:off x="1231188" y="2272030"/>
            <a:ext cx="10528935" cy="1977389"/>
          </a:xfrm>
          <a:prstGeom prst="rect">
            <a:avLst/>
          </a:prstGeom>
          <a:noFill/>
          <a:ln>
            <a:noFill/>
          </a:ln>
        </p:spPr>
        <p:txBody>
          <a:bodyPr anchorCtr="0" anchor="t" bIns="0" lIns="0" spcFirstLastPara="1" rIns="0" wrap="square" tIns="13325">
            <a:noAutofit/>
          </a:bodyPr>
          <a:lstStyle/>
          <a:p>
            <a:pPr indent="457200" lvl="0" marL="12700" marR="5080" rtl="0" algn="just">
              <a:lnSpc>
                <a:spcPct val="100000"/>
              </a:lnSpc>
              <a:spcBef>
                <a:spcPts val="0"/>
              </a:spcBef>
              <a:spcAft>
                <a:spcPts val="0"/>
              </a:spcAft>
              <a:buClr>
                <a:srgbClr val="000000"/>
              </a:buClr>
              <a:buSzPts val="3200"/>
              <a:buFont typeface="Arial"/>
              <a:buNone/>
            </a:pPr>
            <a:r>
              <a:rPr b="0" i="0" lang="en-US" sz="3200" u="none" cap="none" strike="noStrike">
                <a:solidFill>
                  <a:srgbClr val="404040"/>
                </a:solidFill>
                <a:latin typeface="Arial"/>
                <a:ea typeface="Arial"/>
                <a:cs typeface="Arial"/>
                <a:sym typeface="Arial"/>
              </a:rPr>
              <a:t>The automatic number plate recognition system using  vehicle license plate is presented. The system use image  processing techniques for identifying the vehicle from the  database stored in the computer.</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p:nvPr/>
        </p:nvSpPr>
        <p:spPr>
          <a:xfrm>
            <a:off x="2400300" y="524255"/>
            <a:ext cx="2939795" cy="10119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28"/>
          <p:cNvSpPr txBox="1"/>
          <p:nvPr>
            <p:ph type="title"/>
          </p:nvPr>
        </p:nvSpPr>
        <p:spPr>
          <a:xfrm>
            <a:off x="2671952" y="644728"/>
            <a:ext cx="2364740" cy="57467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3600">
                <a:latin typeface="Arial"/>
                <a:ea typeface="Arial"/>
                <a:cs typeface="Arial"/>
                <a:sym typeface="Arial"/>
              </a:rPr>
              <a:t>References</a:t>
            </a:r>
            <a:endParaRPr sz="3600">
              <a:latin typeface="Arial"/>
              <a:ea typeface="Arial"/>
              <a:cs typeface="Arial"/>
              <a:sym typeface="Arial"/>
            </a:endParaRPr>
          </a:p>
        </p:txBody>
      </p:sp>
      <p:sp>
        <p:nvSpPr>
          <p:cNvPr id="306" name="Google Shape;306;p28"/>
          <p:cNvSpPr txBox="1"/>
          <p:nvPr/>
        </p:nvSpPr>
        <p:spPr>
          <a:xfrm>
            <a:off x="1369313" y="1568576"/>
            <a:ext cx="8089900" cy="5208092"/>
          </a:xfrm>
          <a:prstGeom prst="rect">
            <a:avLst/>
          </a:prstGeom>
          <a:noFill/>
          <a:ln>
            <a:noFill/>
          </a:ln>
        </p:spPr>
        <p:txBody>
          <a:bodyPr anchorCtr="0" anchor="t" bIns="0" lIns="0" spcFirstLastPara="1" rIns="0" wrap="square" tIns="13325">
            <a:noAutofit/>
          </a:bodyPr>
          <a:lstStyle/>
          <a:p>
            <a:pPr indent="-342900" lvl="0" marL="355600" marR="0" rtl="0" algn="l">
              <a:lnSpc>
                <a:spcPct val="100000"/>
              </a:lnSpc>
              <a:spcBef>
                <a:spcPts val="0"/>
              </a:spcBef>
              <a:spcAft>
                <a:spcPts val="0"/>
              </a:spcAft>
              <a:buClr>
                <a:srgbClr val="A42F0F"/>
              </a:buClr>
              <a:buSzPts val="1200"/>
              <a:buFont typeface="Arial"/>
              <a:buChar char=""/>
            </a:pPr>
            <a:r>
              <a:rPr b="1" i="1" lang="en-US" sz="1200" u="none" cap="none" strike="noStrike">
                <a:solidFill>
                  <a:srgbClr val="404040"/>
                </a:solidFill>
                <a:latin typeface="Arial"/>
                <a:ea typeface="Arial"/>
                <a:cs typeface="Arial"/>
                <a:sym typeface="Arial"/>
              </a:rPr>
              <a:t>Optical Character Recognition</a:t>
            </a:r>
            <a:endParaRPr b="0" i="0" sz="1200" u="none" cap="none" strike="noStrike">
              <a:solidFill>
                <a:schemeClr val="dk1"/>
              </a:solidFill>
              <a:latin typeface="Arial"/>
              <a:ea typeface="Arial"/>
              <a:cs typeface="Arial"/>
              <a:sym typeface="Arial"/>
            </a:endParaRPr>
          </a:p>
          <a:p>
            <a:pPr indent="0" lvl="0" marL="469900" marR="0" rtl="0" algn="l">
              <a:lnSpc>
                <a:spcPct val="100000"/>
              </a:lnSpc>
              <a:spcBef>
                <a:spcPts val="1005"/>
              </a:spcBef>
              <a:spcAft>
                <a:spcPts val="0"/>
              </a:spcAft>
              <a:buClr>
                <a:srgbClr val="000000"/>
              </a:buClr>
              <a:buSzPts val="1200"/>
              <a:buFont typeface="Arial"/>
              <a:buNone/>
            </a:pPr>
            <a:r>
              <a:rPr b="0" i="1" lang="en-US" sz="1200" u="none" cap="none" strike="noStrike">
                <a:solidFill>
                  <a:srgbClr val="404040"/>
                </a:solidFill>
                <a:latin typeface="Arial"/>
                <a:ea typeface="Arial"/>
                <a:cs typeface="Arial"/>
                <a:sym typeface="Arial"/>
              </a:rPr>
              <a:t>Ravina Mithe, Supriya Indalkar, Nilam Divekar 2013</a:t>
            </a:r>
            <a:endParaRPr b="0" i="0" sz="1200" u="none" cap="none" strike="noStrike">
              <a:solidFill>
                <a:schemeClr val="dk1"/>
              </a:solidFill>
              <a:latin typeface="Arial"/>
              <a:ea typeface="Arial"/>
              <a:cs typeface="Arial"/>
              <a:sym typeface="Arial"/>
            </a:endParaRPr>
          </a:p>
          <a:p>
            <a:pPr indent="0" lvl="0" marL="469900" marR="0" rtl="0" algn="l">
              <a:lnSpc>
                <a:spcPct val="100000"/>
              </a:lnSpc>
              <a:spcBef>
                <a:spcPts val="994"/>
              </a:spcBef>
              <a:spcAft>
                <a:spcPts val="0"/>
              </a:spcAft>
              <a:buClr>
                <a:srgbClr val="000000"/>
              </a:buClr>
              <a:buSzPts val="1200"/>
              <a:buFont typeface="Arial"/>
              <a:buNone/>
            </a:pPr>
            <a:r>
              <a:rPr b="0" i="1" lang="en-US" sz="1200" u="none" cap="none" strike="noStrike">
                <a:solidFill>
                  <a:srgbClr val="404040"/>
                </a:solidFill>
                <a:latin typeface="Arial"/>
                <a:ea typeface="Arial"/>
                <a:cs typeface="Arial"/>
                <a:sym typeface="Arial"/>
              </a:rPr>
              <a:t>International Journal Of Recent Technology And Engineering (Ijrte)</a:t>
            </a:r>
            <a:endParaRPr b="0" i="0" sz="1200" u="none" cap="none" strike="noStrike">
              <a:solidFill>
                <a:schemeClr val="dk1"/>
              </a:solidFill>
              <a:latin typeface="Arial"/>
              <a:ea typeface="Arial"/>
              <a:cs typeface="Arial"/>
              <a:sym typeface="Arial"/>
            </a:endParaRPr>
          </a:p>
          <a:p>
            <a:pPr indent="-342900" lvl="0" marL="355600" marR="0" rtl="0" algn="l">
              <a:lnSpc>
                <a:spcPct val="100000"/>
              </a:lnSpc>
              <a:spcBef>
                <a:spcPts val="1000"/>
              </a:spcBef>
              <a:spcAft>
                <a:spcPts val="0"/>
              </a:spcAft>
              <a:buClr>
                <a:srgbClr val="A42F0F"/>
              </a:buClr>
              <a:buSzPts val="1200"/>
              <a:buFont typeface="Arial"/>
              <a:buChar char=""/>
            </a:pPr>
            <a:r>
              <a:rPr b="1" i="1" lang="en-US" sz="1200" u="none" cap="none" strike="noStrike">
                <a:solidFill>
                  <a:srgbClr val="404040"/>
                </a:solidFill>
                <a:latin typeface="Arial"/>
                <a:ea typeface="Arial"/>
                <a:cs typeface="Arial"/>
                <a:sym typeface="Arial"/>
              </a:rPr>
              <a:t>Design Of An Optical Character Recognition System For Camera-Based Handheld Devices</a:t>
            </a:r>
            <a:endParaRPr b="0" i="0" sz="1200" u="none" cap="none" strike="noStrike">
              <a:solidFill>
                <a:schemeClr val="dk1"/>
              </a:solidFill>
              <a:latin typeface="Arial"/>
              <a:ea typeface="Arial"/>
              <a:cs typeface="Arial"/>
              <a:sym typeface="Arial"/>
            </a:endParaRPr>
          </a:p>
          <a:p>
            <a:pPr indent="0" lvl="0" marL="469900" marR="1367155" rtl="0" algn="l">
              <a:lnSpc>
                <a:spcPct val="159300"/>
              </a:lnSpc>
              <a:spcBef>
                <a:spcPts val="10"/>
              </a:spcBef>
              <a:spcAft>
                <a:spcPts val="0"/>
              </a:spcAft>
              <a:buClr>
                <a:srgbClr val="000000"/>
              </a:buClr>
              <a:buSzPts val="1200"/>
              <a:buFont typeface="Arial"/>
              <a:buNone/>
            </a:pPr>
            <a:r>
              <a:rPr b="0" i="1" lang="en-US" sz="1200" u="none" cap="none" strike="noStrike">
                <a:solidFill>
                  <a:srgbClr val="404040"/>
                </a:solidFill>
                <a:latin typeface="Arial"/>
                <a:ea typeface="Arial"/>
                <a:cs typeface="Arial"/>
                <a:sym typeface="Arial"/>
              </a:rPr>
              <a:t>Ayatullah Faruk Mollah, Nabamita Majumder Subhadip Basu, And Mita Nasipuri  2011 International Journal Of Computer Science Issues</a:t>
            </a:r>
            <a:endParaRPr b="0" i="0" sz="1200" u="none" cap="none" strike="noStrike">
              <a:solidFill>
                <a:schemeClr val="dk1"/>
              </a:solidFill>
              <a:latin typeface="Arial"/>
              <a:ea typeface="Arial"/>
              <a:cs typeface="Arial"/>
              <a:sym typeface="Arial"/>
            </a:endParaRPr>
          </a:p>
          <a:p>
            <a:pPr indent="-342900" lvl="0" marL="355600" marR="0" rtl="0" algn="l">
              <a:lnSpc>
                <a:spcPct val="100000"/>
              </a:lnSpc>
              <a:spcBef>
                <a:spcPts val="1000"/>
              </a:spcBef>
              <a:spcAft>
                <a:spcPts val="0"/>
              </a:spcAft>
              <a:buClr>
                <a:srgbClr val="A42F0F"/>
              </a:buClr>
              <a:buSzPts val="1200"/>
              <a:buFont typeface="Arial"/>
              <a:buChar char=""/>
            </a:pPr>
            <a:r>
              <a:rPr b="1" i="1" lang="en-US" sz="1200" u="none" cap="none" strike="noStrike">
                <a:solidFill>
                  <a:srgbClr val="404040"/>
                </a:solidFill>
                <a:latin typeface="Arial"/>
                <a:ea typeface="Arial"/>
                <a:cs typeface="Arial"/>
                <a:sym typeface="Arial"/>
              </a:rPr>
              <a:t>Number Plate Recognition Using an Improved Segmentation</a:t>
            </a:r>
            <a:endParaRPr b="0" i="0" sz="1200" u="none" cap="none" strike="noStrike">
              <a:solidFill>
                <a:schemeClr val="dk1"/>
              </a:solidFill>
              <a:latin typeface="Arial"/>
              <a:ea typeface="Arial"/>
              <a:cs typeface="Arial"/>
              <a:sym typeface="Arial"/>
            </a:endParaRPr>
          </a:p>
          <a:p>
            <a:pPr indent="0" lvl="0" marL="469900" marR="5080" rtl="0" algn="l">
              <a:lnSpc>
                <a:spcPct val="150000"/>
              </a:lnSpc>
              <a:spcBef>
                <a:spcPts val="695"/>
              </a:spcBef>
              <a:spcAft>
                <a:spcPts val="0"/>
              </a:spcAft>
              <a:buClr>
                <a:srgbClr val="000000"/>
              </a:buClr>
              <a:buSzPts val="1200"/>
              <a:buFont typeface="Arial"/>
              <a:buNone/>
            </a:pPr>
            <a:r>
              <a:rPr b="0" i="1" lang="en-US" sz="1200" u="none" cap="none" strike="noStrike">
                <a:solidFill>
                  <a:srgbClr val="404040"/>
                </a:solidFill>
                <a:latin typeface="Arial"/>
                <a:ea typeface="Arial"/>
                <a:cs typeface="Arial"/>
                <a:sym typeface="Arial"/>
              </a:rPr>
              <a:t>Mr. G. T. Sutar , Prof. Mr. A.V. Shah P.G. Student, Department of Electronics Engineering, D.K.T.  Engineering College, Ichalkaranji, Maharashtra, India Associate Professor,</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55"/>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69900" marR="0" rtl="0" algn="l">
              <a:lnSpc>
                <a:spcPct val="100000"/>
              </a:lnSpc>
              <a:spcBef>
                <a:spcPts val="0"/>
              </a:spcBef>
              <a:spcAft>
                <a:spcPts val="0"/>
              </a:spcAft>
              <a:buClr>
                <a:srgbClr val="000000"/>
              </a:buClr>
              <a:buSzPts val="1200"/>
              <a:buFont typeface="Arial"/>
              <a:buNone/>
            </a:pPr>
            <a:r>
              <a:rPr b="0" i="1" lang="en-US" sz="1200" u="none" cap="none" strike="noStrike">
                <a:solidFill>
                  <a:srgbClr val="404040"/>
                </a:solidFill>
                <a:latin typeface="Arial"/>
                <a:ea typeface="Arial"/>
                <a:cs typeface="Arial"/>
                <a:sym typeface="Arial"/>
              </a:rPr>
              <a:t>Department of Electronics Engineering, D.K.T. Engineering College, Ichalkaranji, Maharashtra</a:t>
            </a:r>
            <a:endParaRPr b="0" i="0" sz="1200" u="none" cap="none" strike="noStrike">
              <a:solidFill>
                <a:schemeClr val="dk1"/>
              </a:solidFill>
              <a:latin typeface="Arial"/>
              <a:ea typeface="Arial"/>
              <a:cs typeface="Arial"/>
              <a:sym typeface="Arial"/>
            </a:endParaRPr>
          </a:p>
          <a:p>
            <a:pPr indent="-354965" lvl="0" marL="354965" marR="1409065" rtl="0" algn="l">
              <a:lnSpc>
                <a:spcPct val="159700"/>
              </a:lnSpc>
              <a:spcBef>
                <a:spcPts val="305"/>
              </a:spcBef>
              <a:spcAft>
                <a:spcPts val="0"/>
              </a:spcAft>
              <a:buClr>
                <a:srgbClr val="A42F0F"/>
              </a:buClr>
              <a:buSzPts val="1200"/>
              <a:buFont typeface="Arial"/>
              <a:buChar char=""/>
            </a:pPr>
            <a:r>
              <a:rPr b="1" i="1" lang="en-US" sz="1200" u="none" cap="none" strike="noStrike">
                <a:solidFill>
                  <a:srgbClr val="404040"/>
                </a:solidFill>
                <a:latin typeface="Arial"/>
                <a:ea typeface="Arial"/>
                <a:cs typeface="Arial"/>
                <a:sym typeface="Arial"/>
              </a:rPr>
              <a:t>A Review Paper on Automatic Number Plate Recognition (ANPR) System  </a:t>
            </a:r>
            <a:r>
              <a:rPr b="0" i="1" lang="en-US" sz="1200" u="none" cap="none" strike="noStrike">
                <a:solidFill>
                  <a:srgbClr val="404040"/>
                </a:solidFill>
                <a:latin typeface="Arial"/>
                <a:ea typeface="Arial"/>
                <a:cs typeface="Arial"/>
                <a:sym typeface="Arial"/>
              </a:rPr>
              <a:t>International Journal of Innovative Research in Advanced Engineering (IJIRAE)  Volume 1 Issue 1 (April 2014)</a:t>
            </a:r>
            <a:endParaRPr b="0" i="1" sz="1200" u="none" cap="none" strike="noStrike">
              <a:solidFill>
                <a:srgbClr val="404040"/>
              </a:solidFill>
              <a:latin typeface="Arial"/>
              <a:ea typeface="Arial"/>
              <a:cs typeface="Arial"/>
              <a:sym typeface="Arial"/>
            </a:endParaRPr>
          </a:p>
          <a:p>
            <a:pPr indent="-354965" lvl="0" marL="354965" marR="1409065" rtl="0" algn="l">
              <a:lnSpc>
                <a:spcPct val="159700"/>
              </a:lnSpc>
              <a:spcBef>
                <a:spcPts val="305"/>
              </a:spcBef>
              <a:spcAft>
                <a:spcPts val="0"/>
              </a:spcAft>
              <a:buClr>
                <a:srgbClr val="A42F0F"/>
              </a:buClr>
              <a:buSzPts val="2400"/>
              <a:buFont typeface="Arial"/>
              <a:buChar char=""/>
            </a:pPr>
            <a:r>
              <a:rPr b="1" i="1" lang="en-US" sz="2400" u="none" cap="none" strike="noStrike">
                <a:solidFill>
                  <a:srgbClr val="404040"/>
                </a:solidFill>
                <a:latin typeface="Arial"/>
                <a:ea typeface="Arial"/>
                <a:cs typeface="Arial"/>
                <a:sym typeface="Arial"/>
              </a:rPr>
              <a:t>THANKS  TO PROF.CHANDRAVVA HEBBI MAM</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p:nvPr/>
        </p:nvSpPr>
        <p:spPr>
          <a:xfrm>
            <a:off x="2261616" y="452627"/>
            <a:ext cx="2109216" cy="15072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3"/>
          <p:cNvSpPr txBox="1"/>
          <p:nvPr>
            <p:ph type="title"/>
          </p:nvPr>
        </p:nvSpPr>
        <p:spPr>
          <a:xfrm>
            <a:off x="2671952" y="638632"/>
            <a:ext cx="1245870" cy="848994"/>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5400">
                <a:latin typeface="Arial"/>
                <a:ea typeface="Arial"/>
                <a:cs typeface="Arial"/>
                <a:sym typeface="Arial"/>
              </a:rPr>
              <a:t>AIM</a:t>
            </a:r>
            <a:endParaRPr sz="5400">
              <a:latin typeface="Arial"/>
              <a:ea typeface="Arial"/>
              <a:cs typeface="Arial"/>
              <a:sym typeface="Arial"/>
            </a:endParaRPr>
          </a:p>
        </p:txBody>
      </p:sp>
      <p:sp>
        <p:nvSpPr>
          <p:cNvPr id="72" name="Google Shape;72;p3"/>
          <p:cNvSpPr txBox="1"/>
          <p:nvPr/>
        </p:nvSpPr>
        <p:spPr>
          <a:xfrm>
            <a:off x="1706626" y="1777441"/>
            <a:ext cx="9294495" cy="3573779"/>
          </a:xfrm>
          <a:prstGeom prst="rect">
            <a:avLst/>
          </a:prstGeom>
          <a:noFill/>
          <a:ln>
            <a:noFill/>
          </a:ln>
        </p:spPr>
        <p:txBody>
          <a:bodyPr anchorCtr="0" anchor="t" bIns="0" lIns="0" spcFirstLastPara="1" rIns="0" wrap="square" tIns="13325">
            <a:noAutofit/>
          </a:bodyPr>
          <a:lstStyle/>
          <a:p>
            <a:pPr indent="-342900" lvl="0" marL="355600" marR="781050" rtl="0" algn="l">
              <a:lnSpc>
                <a:spcPct val="100000"/>
              </a:lnSpc>
              <a:spcBef>
                <a:spcPts val="0"/>
              </a:spcBef>
              <a:spcAft>
                <a:spcPts val="0"/>
              </a:spcAft>
              <a:buClr>
                <a:srgbClr val="000000"/>
              </a:buClr>
              <a:buSzPts val="3200"/>
              <a:buFont typeface="Arial"/>
              <a:buNone/>
            </a:pPr>
            <a:r>
              <a:rPr b="0" i="0" lang="en-US" sz="3200" u="none" cap="none" strike="noStrike">
                <a:solidFill>
                  <a:srgbClr val="A42F0F"/>
                </a:solidFill>
                <a:latin typeface="Arial"/>
                <a:ea typeface="Arial"/>
                <a:cs typeface="Arial"/>
                <a:sym typeface="Arial"/>
              </a:rPr>
              <a:t></a:t>
            </a:r>
            <a:r>
              <a:rPr b="0" i="0" lang="en-US" sz="3200" u="none" cap="none" strike="noStrike">
                <a:solidFill>
                  <a:srgbClr val="404040"/>
                </a:solidFill>
                <a:latin typeface="Arial"/>
                <a:ea typeface="Arial"/>
                <a:cs typeface="Arial"/>
                <a:sym typeface="Arial"/>
              </a:rPr>
              <a:t>We intended to develop a system in MATLAB  which can perform detection as well as  recognition of Vehicle License Number plate</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50"/>
              <a:buFont typeface="Arial"/>
              <a:buNone/>
            </a:pPr>
            <a:r>
              <a:t/>
            </a:r>
            <a:endParaRPr b="0" i="0" sz="4250" u="none" cap="none" strike="noStrike">
              <a:solidFill>
                <a:schemeClr val="dk1"/>
              </a:solidFill>
              <a:latin typeface="Arial"/>
              <a:ea typeface="Arial"/>
              <a:cs typeface="Arial"/>
              <a:sym typeface="Arial"/>
            </a:endParaRPr>
          </a:p>
          <a:p>
            <a:pPr indent="-342900" lvl="0" marL="355600" marR="5080" rtl="0" algn="just">
              <a:lnSpc>
                <a:spcPct val="100000"/>
              </a:lnSpc>
              <a:spcBef>
                <a:spcPts val="0"/>
              </a:spcBef>
              <a:spcAft>
                <a:spcPts val="0"/>
              </a:spcAft>
              <a:buClr>
                <a:srgbClr val="000000"/>
              </a:buClr>
              <a:buSzPts val="3200"/>
              <a:buFont typeface="Arial"/>
              <a:buNone/>
            </a:pPr>
            <a:r>
              <a:rPr b="0" i="0" lang="en-US" sz="3200" u="none" cap="none" strike="noStrike">
                <a:solidFill>
                  <a:srgbClr val="A42F0F"/>
                </a:solidFill>
                <a:latin typeface="Arial"/>
                <a:ea typeface="Arial"/>
                <a:cs typeface="Arial"/>
                <a:sym typeface="Arial"/>
              </a:rPr>
              <a:t></a:t>
            </a:r>
            <a:r>
              <a:rPr b="0" i="0" lang="en-US" sz="3200" u="none" cap="none" strike="noStrike">
                <a:solidFill>
                  <a:srgbClr val="404040"/>
                </a:solidFill>
                <a:latin typeface="Arial"/>
                <a:ea typeface="Arial"/>
                <a:cs typeface="Arial"/>
                <a:sym typeface="Arial"/>
              </a:rPr>
              <a:t>The objective of this project is to recognize  Vehicle License Number plate using serial  communication.</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p:nvPr/>
        </p:nvSpPr>
        <p:spPr>
          <a:xfrm>
            <a:off x="2400300" y="524255"/>
            <a:ext cx="4232147" cy="10119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4"/>
          <p:cNvSpPr txBox="1"/>
          <p:nvPr>
            <p:ph type="title"/>
          </p:nvPr>
        </p:nvSpPr>
        <p:spPr>
          <a:xfrm>
            <a:off x="2671952" y="644728"/>
            <a:ext cx="3657600" cy="57467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3600">
                <a:latin typeface="Arial"/>
                <a:ea typeface="Arial"/>
                <a:cs typeface="Arial"/>
                <a:sym typeface="Arial"/>
              </a:rPr>
              <a:t>BASIC PROJECT</a:t>
            </a:r>
            <a:endParaRPr sz="3600">
              <a:latin typeface="Arial"/>
              <a:ea typeface="Arial"/>
              <a:cs typeface="Arial"/>
              <a:sym typeface="Arial"/>
            </a:endParaRPr>
          </a:p>
        </p:txBody>
      </p:sp>
      <p:sp>
        <p:nvSpPr>
          <p:cNvPr id="79" name="Google Shape;79;p4"/>
          <p:cNvSpPr txBox="1"/>
          <p:nvPr/>
        </p:nvSpPr>
        <p:spPr>
          <a:xfrm>
            <a:off x="766978" y="2063318"/>
            <a:ext cx="4940935" cy="3520440"/>
          </a:xfrm>
          <a:prstGeom prst="rect">
            <a:avLst/>
          </a:prstGeom>
          <a:noFill/>
          <a:ln>
            <a:noFill/>
          </a:ln>
        </p:spPr>
        <p:txBody>
          <a:bodyPr anchorCtr="0" anchor="t" bIns="0" lIns="0" spcFirstLastPara="1" rIns="0" wrap="square" tIns="12050">
            <a:noAutofit/>
          </a:bodyPr>
          <a:lstStyle/>
          <a:p>
            <a:pPr indent="-342900" lvl="0" marL="354965" marR="897889" rtl="0" algn="l">
              <a:lnSpc>
                <a:spcPct val="100000"/>
              </a:lnSpc>
              <a:spcBef>
                <a:spcPts val="0"/>
              </a:spcBef>
              <a:spcAft>
                <a:spcPts val="0"/>
              </a:spcAft>
              <a:buClr>
                <a:srgbClr val="000000"/>
              </a:buClr>
              <a:buSzPts val="2800"/>
              <a:buFont typeface="Arial"/>
              <a:buNone/>
            </a:pPr>
            <a:r>
              <a:rPr b="0" i="0" lang="en-US" sz="2800" u="none" cap="none" strike="noStrike">
                <a:solidFill>
                  <a:srgbClr val="A42F0F"/>
                </a:solidFill>
                <a:latin typeface="Arial"/>
                <a:ea typeface="Arial"/>
                <a:cs typeface="Arial"/>
                <a:sym typeface="Arial"/>
              </a:rPr>
              <a:t></a:t>
            </a:r>
            <a:r>
              <a:rPr b="0" i="0" lang="en-US" sz="2800" u="none" cap="none" strike="noStrike">
                <a:solidFill>
                  <a:srgbClr val="404040"/>
                </a:solidFill>
                <a:latin typeface="Arial"/>
                <a:ea typeface="Arial"/>
                <a:cs typeface="Arial"/>
                <a:sym typeface="Arial"/>
              </a:rPr>
              <a:t>Input image	( from real  environment)</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chemeClr val="dk1"/>
              </a:solidFill>
              <a:latin typeface="Arial"/>
              <a:ea typeface="Arial"/>
              <a:cs typeface="Arial"/>
              <a:sym typeface="Arial"/>
            </a:endParaRPr>
          </a:p>
          <a:p>
            <a:pPr indent="0" lvl="0" marL="12700" marR="0" rtl="0" algn="l">
              <a:lnSpc>
                <a:spcPct val="100000"/>
              </a:lnSpc>
              <a:spcBef>
                <a:spcPts val="1805"/>
              </a:spcBef>
              <a:spcAft>
                <a:spcPts val="0"/>
              </a:spcAft>
              <a:buClr>
                <a:srgbClr val="000000"/>
              </a:buClr>
              <a:buSzPts val="2800"/>
              <a:buFont typeface="Arial"/>
              <a:buNone/>
            </a:pPr>
            <a:r>
              <a:rPr b="0" i="0" lang="en-US" sz="2800" u="none" cap="none" strike="noStrike">
                <a:solidFill>
                  <a:srgbClr val="A42F0F"/>
                </a:solidFill>
                <a:latin typeface="Arial"/>
                <a:ea typeface="Arial"/>
                <a:cs typeface="Arial"/>
                <a:sym typeface="Arial"/>
              </a:rPr>
              <a:t></a:t>
            </a:r>
            <a:r>
              <a:rPr b="0" i="0" lang="en-US" sz="2800" u="none" cap="none" strike="noStrike">
                <a:solidFill>
                  <a:srgbClr val="404040"/>
                </a:solidFill>
                <a:latin typeface="Arial"/>
                <a:ea typeface="Arial"/>
                <a:cs typeface="Arial"/>
                <a:sym typeface="Arial"/>
              </a:rPr>
              <a:t>Algorithm using (MATLAB)</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4650"/>
              <a:buFont typeface="Arial"/>
              <a:buNone/>
            </a:pPr>
            <a:r>
              <a:t/>
            </a:r>
            <a:endParaRPr b="0" i="0" sz="4650" u="none" cap="none" strike="noStrike">
              <a:solidFill>
                <a:schemeClr val="dk1"/>
              </a:solidFill>
              <a:latin typeface="Arial"/>
              <a:ea typeface="Arial"/>
              <a:cs typeface="Arial"/>
              <a:sym typeface="Arial"/>
            </a:endParaRPr>
          </a:p>
          <a:p>
            <a:pPr indent="-342900" lvl="0" marL="354965" marR="5080" rtl="0" algn="l">
              <a:lnSpc>
                <a:spcPct val="100000"/>
              </a:lnSpc>
              <a:spcBef>
                <a:spcPts val="0"/>
              </a:spcBef>
              <a:spcAft>
                <a:spcPts val="0"/>
              </a:spcAft>
              <a:buClr>
                <a:srgbClr val="000000"/>
              </a:buClr>
              <a:buSzPts val="2800"/>
              <a:buFont typeface="Arial"/>
              <a:buNone/>
            </a:pPr>
            <a:r>
              <a:rPr b="0" i="0" lang="en-US" sz="2800" u="none" cap="none" strike="noStrike">
                <a:solidFill>
                  <a:srgbClr val="A42F0F"/>
                </a:solidFill>
                <a:latin typeface="Arial"/>
                <a:ea typeface="Arial"/>
                <a:cs typeface="Arial"/>
                <a:sym typeface="Arial"/>
              </a:rPr>
              <a:t></a:t>
            </a:r>
            <a:r>
              <a:rPr b="0" i="0" lang="en-US" sz="2800" u="none" cap="none" strike="noStrike">
                <a:solidFill>
                  <a:srgbClr val="404040"/>
                </a:solidFill>
                <a:latin typeface="Arial"/>
                <a:ea typeface="Arial"/>
                <a:cs typeface="Arial"/>
                <a:sym typeface="Arial"/>
              </a:rPr>
              <a:t>Output -Microcontroller serial  interfacing	with hardware.</a:t>
            </a:r>
            <a:endParaRPr b="0" i="0" sz="2800" u="none" cap="none" strike="noStrike">
              <a:solidFill>
                <a:schemeClr val="dk1"/>
              </a:solidFill>
              <a:latin typeface="Arial"/>
              <a:ea typeface="Arial"/>
              <a:cs typeface="Arial"/>
              <a:sym typeface="Arial"/>
            </a:endParaRPr>
          </a:p>
        </p:txBody>
      </p:sp>
      <p:sp>
        <p:nvSpPr>
          <p:cNvPr id="80" name="Google Shape;80;p4"/>
          <p:cNvSpPr/>
          <p:nvPr/>
        </p:nvSpPr>
        <p:spPr>
          <a:xfrm>
            <a:off x="6297167" y="1961388"/>
            <a:ext cx="5460492" cy="34731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4"/>
          <p:cNvSpPr txBox="1"/>
          <p:nvPr/>
        </p:nvSpPr>
        <p:spPr>
          <a:xfrm>
            <a:off x="10448290" y="6175204"/>
            <a:ext cx="951230" cy="290830"/>
          </a:xfrm>
          <a:prstGeom prst="rect">
            <a:avLst/>
          </a:prstGeom>
          <a:noFill/>
          <a:ln>
            <a:noFill/>
          </a:ln>
        </p:spPr>
        <p:txBody>
          <a:bodyPr anchorCtr="0" anchor="t" bIns="0" lIns="0" spcFirstLastPara="1" rIns="0" wrap="square" tIns="1900">
            <a:no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12/4/2015 7:53:54</a:t>
            </a:r>
            <a:endParaRPr b="0" i="0" sz="900" u="none" cap="none" strike="noStrike">
              <a:solidFill>
                <a:schemeClr val="dk1"/>
              </a:solidFill>
              <a:latin typeface="Arial"/>
              <a:ea typeface="Arial"/>
              <a:cs typeface="Arial"/>
              <a:sym typeface="Arial"/>
            </a:endParaRPr>
          </a:p>
          <a:p>
            <a:pPr indent="0" lvl="0" marL="0" marR="508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PM</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p:nvPr/>
        </p:nvSpPr>
        <p:spPr>
          <a:xfrm>
            <a:off x="6673595" y="1267967"/>
            <a:ext cx="4373880" cy="4732020"/>
          </a:xfrm>
          <a:custGeom>
            <a:rect b="b" l="l" r="r" t="t"/>
            <a:pathLst>
              <a:path extrusionOk="0" h="4732020" w="4373880">
                <a:moveTo>
                  <a:pt x="4373880" y="0"/>
                </a:moveTo>
                <a:lnTo>
                  <a:pt x="0" y="0"/>
                </a:lnTo>
                <a:lnTo>
                  <a:pt x="0" y="4732020"/>
                </a:lnTo>
                <a:lnTo>
                  <a:pt x="4373880" y="4732020"/>
                </a:lnTo>
                <a:lnTo>
                  <a:pt x="437388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5"/>
          <p:cNvSpPr/>
          <p:nvPr/>
        </p:nvSpPr>
        <p:spPr>
          <a:xfrm>
            <a:off x="2372867" y="496823"/>
            <a:ext cx="3575304" cy="10119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5"/>
          <p:cNvSpPr txBox="1"/>
          <p:nvPr>
            <p:ph type="title"/>
          </p:nvPr>
        </p:nvSpPr>
        <p:spPr>
          <a:xfrm>
            <a:off x="2643632" y="616965"/>
            <a:ext cx="2999105" cy="5740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3600">
                <a:latin typeface="Arial"/>
                <a:ea typeface="Arial"/>
                <a:cs typeface="Arial"/>
                <a:sym typeface="Arial"/>
              </a:rPr>
              <a:t>Block Diagram</a:t>
            </a:r>
            <a:endParaRPr sz="3600">
              <a:latin typeface="Arial"/>
              <a:ea typeface="Arial"/>
              <a:cs typeface="Arial"/>
              <a:sym typeface="Arial"/>
            </a:endParaRPr>
          </a:p>
        </p:txBody>
      </p:sp>
      <p:sp>
        <p:nvSpPr>
          <p:cNvPr id="89" name="Google Shape;89;p5"/>
          <p:cNvSpPr txBox="1"/>
          <p:nvPr/>
        </p:nvSpPr>
        <p:spPr>
          <a:xfrm>
            <a:off x="1668779" y="1664207"/>
            <a:ext cx="1792605" cy="52768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0650">
            <a:noAutofit/>
          </a:bodyPr>
          <a:lstStyle/>
          <a:p>
            <a:pPr indent="0" lvl="0" marL="5276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Vehicle</a:t>
            </a:r>
            <a:endParaRPr b="0" i="0" sz="1800" u="none" cap="none" strike="noStrike">
              <a:solidFill>
                <a:schemeClr val="dk1"/>
              </a:solidFill>
              <a:latin typeface="Arial"/>
              <a:ea typeface="Arial"/>
              <a:cs typeface="Arial"/>
              <a:sym typeface="Arial"/>
            </a:endParaRPr>
          </a:p>
        </p:txBody>
      </p:sp>
      <p:sp>
        <p:nvSpPr>
          <p:cNvPr id="90" name="Google Shape;90;p5"/>
          <p:cNvSpPr txBox="1"/>
          <p:nvPr/>
        </p:nvSpPr>
        <p:spPr>
          <a:xfrm>
            <a:off x="4082796" y="1647444"/>
            <a:ext cx="1984375" cy="52768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0000">
            <a:noAutofit/>
          </a:bodyPr>
          <a:lstStyle/>
          <a:p>
            <a:pPr indent="0" lvl="0" marL="44005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WEB-CAM</a:t>
            </a:r>
            <a:endParaRPr b="0" i="0" sz="1400" u="none" cap="none" strike="noStrike">
              <a:solidFill>
                <a:srgbClr val="000000"/>
              </a:solidFill>
              <a:latin typeface="Arial"/>
              <a:ea typeface="Arial"/>
              <a:cs typeface="Arial"/>
              <a:sym typeface="Arial"/>
            </a:endParaRPr>
          </a:p>
        </p:txBody>
      </p:sp>
      <p:sp>
        <p:nvSpPr>
          <p:cNvPr id="91" name="Google Shape;91;p5"/>
          <p:cNvSpPr txBox="1"/>
          <p:nvPr/>
        </p:nvSpPr>
        <p:spPr>
          <a:xfrm>
            <a:off x="7098792" y="5061203"/>
            <a:ext cx="3484245" cy="52768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1275">
            <a:noAutofit/>
          </a:bodyPr>
          <a:lstStyle/>
          <a:p>
            <a:pPr indent="0" lvl="0" marL="33274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OUTPUT-ASSCII Character</a:t>
            </a:r>
            <a:endParaRPr b="0" i="0" sz="1800" u="none" cap="none" strike="noStrike">
              <a:solidFill>
                <a:schemeClr val="dk1"/>
              </a:solidFill>
              <a:latin typeface="Arial"/>
              <a:ea typeface="Arial"/>
              <a:cs typeface="Arial"/>
              <a:sym typeface="Arial"/>
            </a:endParaRPr>
          </a:p>
        </p:txBody>
      </p:sp>
      <p:sp>
        <p:nvSpPr>
          <p:cNvPr id="92" name="Google Shape;92;p5"/>
          <p:cNvSpPr txBox="1"/>
          <p:nvPr/>
        </p:nvSpPr>
        <p:spPr>
          <a:xfrm>
            <a:off x="7135368" y="4213859"/>
            <a:ext cx="3484245" cy="52768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1275">
            <a:noAutofit/>
          </a:bodyPr>
          <a:lstStyle/>
          <a:p>
            <a:pPr indent="0" lvl="0" marL="60833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Character Recognition</a:t>
            </a:r>
            <a:endParaRPr b="0" i="0" sz="1800" u="none" cap="none" strike="noStrike">
              <a:solidFill>
                <a:schemeClr val="dk1"/>
              </a:solidFill>
              <a:latin typeface="Arial"/>
              <a:ea typeface="Arial"/>
              <a:cs typeface="Arial"/>
              <a:sym typeface="Arial"/>
            </a:endParaRPr>
          </a:p>
        </p:txBody>
      </p:sp>
      <p:sp>
        <p:nvSpPr>
          <p:cNvPr id="93" name="Google Shape;93;p5"/>
          <p:cNvSpPr txBox="1"/>
          <p:nvPr/>
        </p:nvSpPr>
        <p:spPr>
          <a:xfrm>
            <a:off x="7117080" y="1688592"/>
            <a:ext cx="3488690" cy="52895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1275">
            <a:noAutofit/>
          </a:bodyPr>
          <a:lstStyle/>
          <a:p>
            <a:pPr indent="0" lvl="0" marL="850264"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Image Acquisition</a:t>
            </a:r>
            <a:endParaRPr b="0" i="0" sz="1800" u="none" cap="none" strike="noStrike">
              <a:solidFill>
                <a:schemeClr val="dk1"/>
              </a:solidFill>
              <a:latin typeface="Arial"/>
              <a:ea typeface="Arial"/>
              <a:cs typeface="Arial"/>
              <a:sym typeface="Arial"/>
            </a:endParaRPr>
          </a:p>
        </p:txBody>
      </p:sp>
      <p:sp>
        <p:nvSpPr>
          <p:cNvPr id="94" name="Google Shape;94;p5"/>
          <p:cNvSpPr txBox="1"/>
          <p:nvPr/>
        </p:nvSpPr>
        <p:spPr>
          <a:xfrm>
            <a:off x="7126223" y="2520695"/>
            <a:ext cx="3484245" cy="52768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0650">
            <a:noAutofit/>
          </a:bodyPr>
          <a:lstStyle/>
          <a:p>
            <a:pPr indent="0" lvl="0" marL="28321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Localization of Number Plate</a:t>
            </a:r>
            <a:endParaRPr b="0" i="0" sz="1800" u="none" cap="none" strike="noStrike">
              <a:solidFill>
                <a:schemeClr val="dk1"/>
              </a:solidFill>
              <a:latin typeface="Arial"/>
              <a:ea typeface="Arial"/>
              <a:cs typeface="Arial"/>
              <a:sym typeface="Arial"/>
            </a:endParaRPr>
          </a:p>
        </p:txBody>
      </p:sp>
      <p:sp>
        <p:nvSpPr>
          <p:cNvPr id="95" name="Google Shape;95;p5"/>
          <p:cNvSpPr txBox="1"/>
          <p:nvPr/>
        </p:nvSpPr>
        <p:spPr>
          <a:xfrm>
            <a:off x="7135368" y="3369564"/>
            <a:ext cx="3484245" cy="52895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1900">
            <a:noAutofit/>
          </a:bodyPr>
          <a:lstStyle/>
          <a:p>
            <a:pPr indent="0" lvl="0" marL="74866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Plate Segmentation</a:t>
            </a:r>
            <a:endParaRPr b="0" i="0" sz="1800" u="none" cap="none" strike="noStrike">
              <a:solidFill>
                <a:schemeClr val="dk1"/>
              </a:solidFill>
              <a:latin typeface="Arial"/>
              <a:ea typeface="Arial"/>
              <a:cs typeface="Arial"/>
              <a:sym typeface="Arial"/>
            </a:endParaRPr>
          </a:p>
        </p:txBody>
      </p:sp>
      <p:sp>
        <p:nvSpPr>
          <p:cNvPr id="96" name="Google Shape;96;p5"/>
          <p:cNvSpPr txBox="1"/>
          <p:nvPr/>
        </p:nvSpPr>
        <p:spPr>
          <a:xfrm>
            <a:off x="1719072" y="5041391"/>
            <a:ext cx="1788160" cy="52895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1900">
            <a:noAutofit/>
          </a:bodyPr>
          <a:lstStyle/>
          <a:p>
            <a:pPr indent="0" lvl="0" marL="246379"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Door Control</a:t>
            </a:r>
            <a:endParaRPr b="0" i="0" sz="1800" u="none" cap="none" strike="noStrike">
              <a:solidFill>
                <a:schemeClr val="dk1"/>
              </a:solidFill>
              <a:latin typeface="Arial"/>
              <a:ea typeface="Arial"/>
              <a:cs typeface="Arial"/>
              <a:sym typeface="Arial"/>
            </a:endParaRPr>
          </a:p>
        </p:txBody>
      </p:sp>
      <p:sp>
        <p:nvSpPr>
          <p:cNvPr id="97" name="Google Shape;97;p5"/>
          <p:cNvSpPr txBox="1"/>
          <p:nvPr/>
        </p:nvSpPr>
        <p:spPr>
          <a:xfrm>
            <a:off x="4091940" y="5071871"/>
            <a:ext cx="1978660" cy="527685"/>
          </a:xfrm>
          <a:prstGeom prst="rect">
            <a:avLst/>
          </a:prstGeom>
          <a:solidFill>
            <a:srgbClr val="FFFFFF"/>
          </a:solidFill>
          <a:ln cap="flat" cmpd="sng" w="15225">
            <a:solidFill>
              <a:srgbClr val="781F09"/>
            </a:solidFill>
            <a:prstDash val="solid"/>
            <a:round/>
            <a:headEnd len="sm" w="sm" type="none"/>
            <a:tailEnd len="sm" w="sm" type="none"/>
          </a:ln>
        </p:spPr>
        <p:txBody>
          <a:bodyPr anchorCtr="0" anchor="t" bIns="0" lIns="0" spcFirstLastPara="1" rIns="0" wrap="square" tIns="121275">
            <a:noAutofit/>
          </a:bodyPr>
          <a:lstStyle/>
          <a:p>
            <a:pPr indent="0" lvl="0" marL="2413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Microcontroller</a:t>
            </a:r>
            <a:endParaRPr b="0" i="0" sz="1800" u="none" cap="none" strike="noStrike">
              <a:solidFill>
                <a:schemeClr val="dk1"/>
              </a:solidFill>
              <a:latin typeface="Arial"/>
              <a:ea typeface="Arial"/>
              <a:cs typeface="Arial"/>
              <a:sym typeface="Arial"/>
            </a:endParaRPr>
          </a:p>
        </p:txBody>
      </p:sp>
      <p:grpSp>
        <p:nvGrpSpPr>
          <p:cNvPr id="98" name="Google Shape;98;p5"/>
          <p:cNvGrpSpPr/>
          <p:nvPr/>
        </p:nvGrpSpPr>
        <p:grpSpPr>
          <a:xfrm>
            <a:off x="8720327" y="2211324"/>
            <a:ext cx="140335" cy="285115"/>
            <a:chOff x="8720327" y="2211324"/>
            <a:chExt cx="140335" cy="285115"/>
          </a:xfrm>
        </p:grpSpPr>
        <p:sp>
          <p:nvSpPr>
            <p:cNvPr id="99" name="Google Shape;99;p5"/>
            <p:cNvSpPr/>
            <p:nvPr/>
          </p:nvSpPr>
          <p:spPr>
            <a:xfrm>
              <a:off x="8720327" y="2211324"/>
              <a:ext cx="140335" cy="285115"/>
            </a:xfrm>
            <a:custGeom>
              <a:rect b="b" l="l" r="r" t="t"/>
              <a:pathLst>
                <a:path extrusionOk="0" h="285114" w="140334">
                  <a:moveTo>
                    <a:pt x="105155" y="0"/>
                  </a:moveTo>
                  <a:lnTo>
                    <a:pt x="35051" y="0"/>
                  </a:lnTo>
                  <a:lnTo>
                    <a:pt x="35051" y="214884"/>
                  </a:lnTo>
                  <a:lnTo>
                    <a:pt x="0" y="214884"/>
                  </a:lnTo>
                  <a:lnTo>
                    <a:pt x="70103" y="284988"/>
                  </a:lnTo>
                  <a:lnTo>
                    <a:pt x="140207" y="214884"/>
                  </a:lnTo>
                  <a:lnTo>
                    <a:pt x="105155" y="214884"/>
                  </a:lnTo>
                  <a:lnTo>
                    <a:pt x="10515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5"/>
            <p:cNvSpPr/>
            <p:nvPr/>
          </p:nvSpPr>
          <p:spPr>
            <a:xfrm>
              <a:off x="8720327" y="2211324"/>
              <a:ext cx="140335" cy="285115"/>
            </a:xfrm>
            <a:custGeom>
              <a:rect b="b" l="l" r="r" t="t"/>
              <a:pathLst>
                <a:path extrusionOk="0" h="285114" w="140334">
                  <a:moveTo>
                    <a:pt x="0" y="214884"/>
                  </a:moveTo>
                  <a:lnTo>
                    <a:pt x="35051" y="214884"/>
                  </a:lnTo>
                  <a:lnTo>
                    <a:pt x="35051" y="0"/>
                  </a:lnTo>
                  <a:lnTo>
                    <a:pt x="105155" y="0"/>
                  </a:lnTo>
                  <a:lnTo>
                    <a:pt x="105155" y="214884"/>
                  </a:lnTo>
                  <a:lnTo>
                    <a:pt x="140207" y="214884"/>
                  </a:lnTo>
                  <a:lnTo>
                    <a:pt x="70103" y="284988"/>
                  </a:lnTo>
                  <a:lnTo>
                    <a:pt x="0" y="214884"/>
                  </a:lnTo>
                  <a:close/>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1" name="Google Shape;101;p5"/>
          <p:cNvGrpSpPr/>
          <p:nvPr/>
        </p:nvGrpSpPr>
        <p:grpSpPr>
          <a:xfrm>
            <a:off x="8749284" y="3070859"/>
            <a:ext cx="142240" cy="285115"/>
            <a:chOff x="8749284" y="3070859"/>
            <a:chExt cx="142240" cy="285115"/>
          </a:xfrm>
        </p:grpSpPr>
        <p:sp>
          <p:nvSpPr>
            <p:cNvPr id="102" name="Google Shape;102;p5"/>
            <p:cNvSpPr/>
            <p:nvPr/>
          </p:nvSpPr>
          <p:spPr>
            <a:xfrm>
              <a:off x="8749284" y="3070859"/>
              <a:ext cx="142240" cy="285115"/>
            </a:xfrm>
            <a:custGeom>
              <a:rect b="b" l="l" r="r" t="t"/>
              <a:pathLst>
                <a:path extrusionOk="0" h="285114" w="142240">
                  <a:moveTo>
                    <a:pt x="106299" y="0"/>
                  </a:moveTo>
                  <a:lnTo>
                    <a:pt x="35433" y="0"/>
                  </a:lnTo>
                  <a:lnTo>
                    <a:pt x="35433" y="214122"/>
                  </a:lnTo>
                  <a:lnTo>
                    <a:pt x="0" y="214122"/>
                  </a:lnTo>
                  <a:lnTo>
                    <a:pt x="70866" y="284988"/>
                  </a:lnTo>
                  <a:lnTo>
                    <a:pt x="141732" y="214122"/>
                  </a:lnTo>
                  <a:lnTo>
                    <a:pt x="106299" y="214122"/>
                  </a:lnTo>
                  <a:lnTo>
                    <a:pt x="10629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5"/>
            <p:cNvSpPr/>
            <p:nvPr/>
          </p:nvSpPr>
          <p:spPr>
            <a:xfrm>
              <a:off x="8749284" y="3070859"/>
              <a:ext cx="142240" cy="285115"/>
            </a:xfrm>
            <a:custGeom>
              <a:rect b="b" l="l" r="r" t="t"/>
              <a:pathLst>
                <a:path extrusionOk="0" h="285114" w="142240">
                  <a:moveTo>
                    <a:pt x="0" y="214122"/>
                  </a:moveTo>
                  <a:lnTo>
                    <a:pt x="35433" y="214122"/>
                  </a:lnTo>
                  <a:lnTo>
                    <a:pt x="35433" y="0"/>
                  </a:lnTo>
                  <a:lnTo>
                    <a:pt x="106299" y="0"/>
                  </a:lnTo>
                  <a:lnTo>
                    <a:pt x="106299" y="214122"/>
                  </a:lnTo>
                  <a:lnTo>
                    <a:pt x="141732" y="214122"/>
                  </a:lnTo>
                  <a:lnTo>
                    <a:pt x="70866" y="284988"/>
                  </a:lnTo>
                  <a:lnTo>
                    <a:pt x="0" y="214122"/>
                  </a:lnTo>
                  <a:close/>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4" name="Google Shape;104;p5"/>
          <p:cNvGrpSpPr/>
          <p:nvPr/>
        </p:nvGrpSpPr>
        <p:grpSpPr>
          <a:xfrm>
            <a:off x="8759951" y="3919728"/>
            <a:ext cx="142240" cy="287020"/>
            <a:chOff x="8759951" y="3919728"/>
            <a:chExt cx="142240" cy="287020"/>
          </a:xfrm>
        </p:grpSpPr>
        <p:sp>
          <p:nvSpPr>
            <p:cNvPr id="105" name="Google Shape;105;p5"/>
            <p:cNvSpPr/>
            <p:nvPr/>
          </p:nvSpPr>
          <p:spPr>
            <a:xfrm>
              <a:off x="8759951" y="3919728"/>
              <a:ext cx="142240" cy="287020"/>
            </a:xfrm>
            <a:custGeom>
              <a:rect b="b" l="l" r="r" t="t"/>
              <a:pathLst>
                <a:path extrusionOk="0" h="287020" w="142240">
                  <a:moveTo>
                    <a:pt x="106299" y="0"/>
                  </a:moveTo>
                  <a:lnTo>
                    <a:pt x="35432" y="0"/>
                  </a:lnTo>
                  <a:lnTo>
                    <a:pt x="35432" y="215646"/>
                  </a:lnTo>
                  <a:lnTo>
                    <a:pt x="0" y="215646"/>
                  </a:lnTo>
                  <a:lnTo>
                    <a:pt x="70866" y="286512"/>
                  </a:lnTo>
                  <a:lnTo>
                    <a:pt x="141731" y="215646"/>
                  </a:lnTo>
                  <a:lnTo>
                    <a:pt x="106299" y="215646"/>
                  </a:lnTo>
                  <a:lnTo>
                    <a:pt x="10629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5"/>
            <p:cNvSpPr/>
            <p:nvPr/>
          </p:nvSpPr>
          <p:spPr>
            <a:xfrm>
              <a:off x="8759951" y="3919728"/>
              <a:ext cx="142240" cy="287020"/>
            </a:xfrm>
            <a:custGeom>
              <a:rect b="b" l="l" r="r" t="t"/>
              <a:pathLst>
                <a:path extrusionOk="0" h="287020" w="142240">
                  <a:moveTo>
                    <a:pt x="0" y="215646"/>
                  </a:moveTo>
                  <a:lnTo>
                    <a:pt x="35432" y="215646"/>
                  </a:lnTo>
                  <a:lnTo>
                    <a:pt x="35432" y="0"/>
                  </a:lnTo>
                  <a:lnTo>
                    <a:pt x="106299" y="0"/>
                  </a:lnTo>
                  <a:lnTo>
                    <a:pt x="106299" y="215646"/>
                  </a:lnTo>
                  <a:lnTo>
                    <a:pt x="141731" y="215646"/>
                  </a:lnTo>
                  <a:lnTo>
                    <a:pt x="70866" y="286512"/>
                  </a:lnTo>
                  <a:lnTo>
                    <a:pt x="0" y="215646"/>
                  </a:lnTo>
                  <a:close/>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7" name="Google Shape;107;p5"/>
          <p:cNvGrpSpPr/>
          <p:nvPr/>
        </p:nvGrpSpPr>
        <p:grpSpPr>
          <a:xfrm>
            <a:off x="8752331" y="4741164"/>
            <a:ext cx="142240" cy="287020"/>
            <a:chOff x="8752331" y="4741164"/>
            <a:chExt cx="142240" cy="287020"/>
          </a:xfrm>
        </p:grpSpPr>
        <p:sp>
          <p:nvSpPr>
            <p:cNvPr id="108" name="Google Shape;108;p5"/>
            <p:cNvSpPr/>
            <p:nvPr/>
          </p:nvSpPr>
          <p:spPr>
            <a:xfrm>
              <a:off x="8752331" y="4741164"/>
              <a:ext cx="142240" cy="287020"/>
            </a:xfrm>
            <a:custGeom>
              <a:rect b="b" l="l" r="r" t="t"/>
              <a:pathLst>
                <a:path extrusionOk="0" h="287020" w="142240">
                  <a:moveTo>
                    <a:pt x="106299" y="0"/>
                  </a:moveTo>
                  <a:lnTo>
                    <a:pt x="35433" y="0"/>
                  </a:lnTo>
                  <a:lnTo>
                    <a:pt x="35433" y="215646"/>
                  </a:lnTo>
                  <a:lnTo>
                    <a:pt x="0" y="215646"/>
                  </a:lnTo>
                  <a:lnTo>
                    <a:pt x="70866" y="286512"/>
                  </a:lnTo>
                  <a:lnTo>
                    <a:pt x="141732" y="215646"/>
                  </a:lnTo>
                  <a:lnTo>
                    <a:pt x="106299" y="215646"/>
                  </a:lnTo>
                  <a:lnTo>
                    <a:pt x="10629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5"/>
            <p:cNvSpPr/>
            <p:nvPr/>
          </p:nvSpPr>
          <p:spPr>
            <a:xfrm>
              <a:off x="8752331" y="4741164"/>
              <a:ext cx="142240" cy="287020"/>
            </a:xfrm>
            <a:custGeom>
              <a:rect b="b" l="l" r="r" t="t"/>
              <a:pathLst>
                <a:path extrusionOk="0" h="287020" w="142240">
                  <a:moveTo>
                    <a:pt x="0" y="215646"/>
                  </a:moveTo>
                  <a:lnTo>
                    <a:pt x="35433" y="215646"/>
                  </a:lnTo>
                  <a:lnTo>
                    <a:pt x="35433" y="0"/>
                  </a:lnTo>
                  <a:lnTo>
                    <a:pt x="106299" y="0"/>
                  </a:lnTo>
                  <a:lnTo>
                    <a:pt x="106299" y="215646"/>
                  </a:lnTo>
                  <a:lnTo>
                    <a:pt x="141732" y="215646"/>
                  </a:lnTo>
                  <a:lnTo>
                    <a:pt x="70866" y="286512"/>
                  </a:lnTo>
                  <a:lnTo>
                    <a:pt x="0" y="215646"/>
                  </a:lnTo>
                  <a:close/>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0" name="Google Shape;110;p5"/>
          <p:cNvGrpSpPr/>
          <p:nvPr/>
        </p:nvGrpSpPr>
        <p:grpSpPr>
          <a:xfrm>
            <a:off x="3477767" y="1786127"/>
            <a:ext cx="585470" cy="289560"/>
            <a:chOff x="3477767" y="1786127"/>
            <a:chExt cx="585470" cy="289560"/>
          </a:xfrm>
        </p:grpSpPr>
        <p:sp>
          <p:nvSpPr>
            <p:cNvPr id="111" name="Google Shape;111;p5"/>
            <p:cNvSpPr/>
            <p:nvPr/>
          </p:nvSpPr>
          <p:spPr>
            <a:xfrm>
              <a:off x="3477767" y="1786127"/>
              <a:ext cx="585470" cy="289560"/>
            </a:xfrm>
            <a:custGeom>
              <a:rect b="b" l="l" r="r" t="t"/>
              <a:pathLst>
                <a:path extrusionOk="0" h="289560" w="585470">
                  <a:moveTo>
                    <a:pt x="440436" y="0"/>
                  </a:moveTo>
                  <a:lnTo>
                    <a:pt x="440436" y="72389"/>
                  </a:lnTo>
                  <a:lnTo>
                    <a:pt x="0" y="72389"/>
                  </a:lnTo>
                  <a:lnTo>
                    <a:pt x="0" y="217170"/>
                  </a:lnTo>
                  <a:lnTo>
                    <a:pt x="440436" y="217170"/>
                  </a:lnTo>
                  <a:lnTo>
                    <a:pt x="440436" y="289560"/>
                  </a:lnTo>
                  <a:lnTo>
                    <a:pt x="585216" y="144780"/>
                  </a:lnTo>
                  <a:lnTo>
                    <a:pt x="44043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5"/>
            <p:cNvSpPr/>
            <p:nvPr/>
          </p:nvSpPr>
          <p:spPr>
            <a:xfrm>
              <a:off x="3477767" y="1786127"/>
              <a:ext cx="585470" cy="289560"/>
            </a:xfrm>
            <a:custGeom>
              <a:rect b="b" l="l" r="r" t="t"/>
              <a:pathLst>
                <a:path extrusionOk="0" h="289560" w="585470">
                  <a:moveTo>
                    <a:pt x="0" y="72389"/>
                  </a:moveTo>
                  <a:lnTo>
                    <a:pt x="440436" y="72389"/>
                  </a:lnTo>
                  <a:lnTo>
                    <a:pt x="440436" y="0"/>
                  </a:lnTo>
                  <a:lnTo>
                    <a:pt x="585216" y="144780"/>
                  </a:lnTo>
                  <a:lnTo>
                    <a:pt x="440436" y="289560"/>
                  </a:lnTo>
                  <a:lnTo>
                    <a:pt x="440436" y="217170"/>
                  </a:lnTo>
                  <a:lnTo>
                    <a:pt x="0" y="217170"/>
                  </a:lnTo>
                  <a:lnTo>
                    <a:pt x="0" y="72389"/>
                  </a:lnTo>
                  <a:close/>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3" name="Google Shape;113;p5"/>
          <p:cNvGrpSpPr/>
          <p:nvPr/>
        </p:nvGrpSpPr>
        <p:grpSpPr>
          <a:xfrm>
            <a:off x="6082284" y="1798320"/>
            <a:ext cx="584200" cy="288290"/>
            <a:chOff x="6082284" y="1798320"/>
            <a:chExt cx="584200" cy="288290"/>
          </a:xfrm>
        </p:grpSpPr>
        <p:sp>
          <p:nvSpPr>
            <p:cNvPr id="114" name="Google Shape;114;p5"/>
            <p:cNvSpPr/>
            <p:nvPr/>
          </p:nvSpPr>
          <p:spPr>
            <a:xfrm>
              <a:off x="6082284" y="1798320"/>
              <a:ext cx="584200" cy="288290"/>
            </a:xfrm>
            <a:custGeom>
              <a:rect b="b" l="l" r="r" t="t"/>
              <a:pathLst>
                <a:path extrusionOk="0" h="288289" w="584200">
                  <a:moveTo>
                    <a:pt x="439673" y="0"/>
                  </a:moveTo>
                  <a:lnTo>
                    <a:pt x="439673" y="72008"/>
                  </a:lnTo>
                  <a:lnTo>
                    <a:pt x="0" y="72008"/>
                  </a:lnTo>
                  <a:lnTo>
                    <a:pt x="0" y="216026"/>
                  </a:lnTo>
                  <a:lnTo>
                    <a:pt x="439673" y="216026"/>
                  </a:lnTo>
                  <a:lnTo>
                    <a:pt x="439673" y="288035"/>
                  </a:lnTo>
                  <a:lnTo>
                    <a:pt x="583691" y="144017"/>
                  </a:lnTo>
                  <a:lnTo>
                    <a:pt x="43967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5"/>
            <p:cNvSpPr/>
            <p:nvPr/>
          </p:nvSpPr>
          <p:spPr>
            <a:xfrm>
              <a:off x="6082284" y="1798320"/>
              <a:ext cx="584200" cy="288290"/>
            </a:xfrm>
            <a:custGeom>
              <a:rect b="b" l="l" r="r" t="t"/>
              <a:pathLst>
                <a:path extrusionOk="0" h="288289" w="584200">
                  <a:moveTo>
                    <a:pt x="0" y="72008"/>
                  </a:moveTo>
                  <a:lnTo>
                    <a:pt x="439673" y="72008"/>
                  </a:lnTo>
                  <a:lnTo>
                    <a:pt x="439673" y="0"/>
                  </a:lnTo>
                  <a:lnTo>
                    <a:pt x="583691" y="144017"/>
                  </a:lnTo>
                  <a:lnTo>
                    <a:pt x="439673" y="288035"/>
                  </a:lnTo>
                  <a:lnTo>
                    <a:pt x="439673" y="216026"/>
                  </a:lnTo>
                  <a:lnTo>
                    <a:pt x="0" y="216026"/>
                  </a:lnTo>
                  <a:lnTo>
                    <a:pt x="0" y="72008"/>
                  </a:lnTo>
                  <a:close/>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6" name="Google Shape;116;p5"/>
          <p:cNvGrpSpPr/>
          <p:nvPr/>
        </p:nvGrpSpPr>
        <p:grpSpPr>
          <a:xfrm>
            <a:off x="3506723" y="5180075"/>
            <a:ext cx="585470" cy="289560"/>
            <a:chOff x="3506723" y="5180075"/>
            <a:chExt cx="585470" cy="289560"/>
          </a:xfrm>
        </p:grpSpPr>
        <p:sp>
          <p:nvSpPr>
            <p:cNvPr id="117" name="Google Shape;117;p5"/>
            <p:cNvSpPr/>
            <p:nvPr/>
          </p:nvSpPr>
          <p:spPr>
            <a:xfrm>
              <a:off x="3506723" y="5180075"/>
              <a:ext cx="585470" cy="289560"/>
            </a:xfrm>
            <a:custGeom>
              <a:rect b="b" l="l" r="r" t="t"/>
              <a:pathLst>
                <a:path extrusionOk="0" h="289560" w="585470">
                  <a:moveTo>
                    <a:pt x="144779" y="0"/>
                  </a:moveTo>
                  <a:lnTo>
                    <a:pt x="0" y="144780"/>
                  </a:lnTo>
                  <a:lnTo>
                    <a:pt x="144779" y="289560"/>
                  </a:lnTo>
                  <a:lnTo>
                    <a:pt x="144779" y="217170"/>
                  </a:lnTo>
                  <a:lnTo>
                    <a:pt x="585215" y="217170"/>
                  </a:lnTo>
                  <a:lnTo>
                    <a:pt x="585215" y="72390"/>
                  </a:lnTo>
                  <a:lnTo>
                    <a:pt x="144779" y="72390"/>
                  </a:lnTo>
                  <a:lnTo>
                    <a:pt x="14477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5"/>
            <p:cNvSpPr/>
            <p:nvPr/>
          </p:nvSpPr>
          <p:spPr>
            <a:xfrm>
              <a:off x="3506723" y="5180075"/>
              <a:ext cx="585470" cy="289560"/>
            </a:xfrm>
            <a:custGeom>
              <a:rect b="b" l="l" r="r" t="t"/>
              <a:pathLst>
                <a:path extrusionOk="0" h="289560" w="585470">
                  <a:moveTo>
                    <a:pt x="585215" y="217170"/>
                  </a:moveTo>
                  <a:lnTo>
                    <a:pt x="144779" y="217170"/>
                  </a:lnTo>
                  <a:lnTo>
                    <a:pt x="144779" y="289560"/>
                  </a:lnTo>
                  <a:lnTo>
                    <a:pt x="0" y="144780"/>
                  </a:lnTo>
                  <a:lnTo>
                    <a:pt x="144779" y="0"/>
                  </a:lnTo>
                  <a:lnTo>
                    <a:pt x="144779" y="72390"/>
                  </a:lnTo>
                  <a:lnTo>
                    <a:pt x="585215" y="72390"/>
                  </a:lnTo>
                  <a:lnTo>
                    <a:pt x="585215" y="217170"/>
                  </a:lnTo>
                  <a:close/>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9" name="Google Shape;119;p5"/>
          <p:cNvGrpSpPr/>
          <p:nvPr/>
        </p:nvGrpSpPr>
        <p:grpSpPr>
          <a:xfrm>
            <a:off x="6082284" y="5172455"/>
            <a:ext cx="584200" cy="289560"/>
            <a:chOff x="6082284" y="5172455"/>
            <a:chExt cx="584200" cy="289560"/>
          </a:xfrm>
        </p:grpSpPr>
        <p:sp>
          <p:nvSpPr>
            <p:cNvPr id="120" name="Google Shape;120;p5"/>
            <p:cNvSpPr/>
            <p:nvPr/>
          </p:nvSpPr>
          <p:spPr>
            <a:xfrm>
              <a:off x="6082284" y="5172455"/>
              <a:ext cx="584200" cy="289560"/>
            </a:xfrm>
            <a:custGeom>
              <a:rect b="b" l="l" r="r" t="t"/>
              <a:pathLst>
                <a:path extrusionOk="0" h="289560" w="584200">
                  <a:moveTo>
                    <a:pt x="144779" y="0"/>
                  </a:moveTo>
                  <a:lnTo>
                    <a:pt x="0" y="144780"/>
                  </a:lnTo>
                  <a:lnTo>
                    <a:pt x="144779" y="289560"/>
                  </a:lnTo>
                  <a:lnTo>
                    <a:pt x="144779" y="217170"/>
                  </a:lnTo>
                  <a:lnTo>
                    <a:pt x="583691" y="217170"/>
                  </a:lnTo>
                  <a:lnTo>
                    <a:pt x="583691" y="72390"/>
                  </a:lnTo>
                  <a:lnTo>
                    <a:pt x="144779" y="72390"/>
                  </a:lnTo>
                  <a:lnTo>
                    <a:pt x="14477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5"/>
            <p:cNvSpPr/>
            <p:nvPr/>
          </p:nvSpPr>
          <p:spPr>
            <a:xfrm>
              <a:off x="6082284" y="5172455"/>
              <a:ext cx="584200" cy="289560"/>
            </a:xfrm>
            <a:custGeom>
              <a:rect b="b" l="l" r="r" t="t"/>
              <a:pathLst>
                <a:path extrusionOk="0" h="289560" w="584200">
                  <a:moveTo>
                    <a:pt x="583691" y="217170"/>
                  </a:moveTo>
                  <a:lnTo>
                    <a:pt x="144779" y="217170"/>
                  </a:lnTo>
                  <a:lnTo>
                    <a:pt x="144779" y="289560"/>
                  </a:lnTo>
                  <a:lnTo>
                    <a:pt x="0" y="144780"/>
                  </a:lnTo>
                  <a:lnTo>
                    <a:pt x="144779" y="0"/>
                  </a:lnTo>
                  <a:lnTo>
                    <a:pt x="144779" y="72390"/>
                  </a:lnTo>
                  <a:lnTo>
                    <a:pt x="583691" y="72390"/>
                  </a:lnTo>
                  <a:lnTo>
                    <a:pt x="583691" y="217170"/>
                  </a:lnTo>
                  <a:close/>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2" name="Google Shape;122;p5"/>
          <p:cNvSpPr txBox="1"/>
          <p:nvPr/>
        </p:nvSpPr>
        <p:spPr>
          <a:xfrm>
            <a:off x="10448290" y="6175204"/>
            <a:ext cx="951230" cy="290830"/>
          </a:xfrm>
          <a:prstGeom prst="rect">
            <a:avLst/>
          </a:prstGeom>
          <a:noFill/>
          <a:ln>
            <a:noFill/>
          </a:ln>
        </p:spPr>
        <p:txBody>
          <a:bodyPr anchorCtr="0" anchor="t" bIns="0" lIns="0" spcFirstLastPara="1" rIns="0" wrap="square" tIns="1900">
            <a:no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12/4/2015 7:53:54</a:t>
            </a:r>
            <a:endParaRPr b="0" i="0" sz="900" u="none" cap="none" strike="noStrike">
              <a:solidFill>
                <a:schemeClr val="dk1"/>
              </a:solidFill>
              <a:latin typeface="Arial"/>
              <a:ea typeface="Arial"/>
              <a:cs typeface="Arial"/>
              <a:sym typeface="Arial"/>
            </a:endParaRPr>
          </a:p>
          <a:p>
            <a:pPr indent="0" lvl="0" marL="0" marR="508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PM</a:t>
            </a:r>
            <a:endParaRPr b="0" i="0" sz="900" u="none" cap="none" strike="noStrike">
              <a:solidFill>
                <a:schemeClr val="dk1"/>
              </a:solidFill>
              <a:latin typeface="Arial"/>
              <a:ea typeface="Arial"/>
              <a:cs typeface="Arial"/>
              <a:sym typeface="Arial"/>
            </a:endParaRPr>
          </a:p>
        </p:txBody>
      </p:sp>
      <p:sp>
        <p:nvSpPr>
          <p:cNvPr id="123" name="Google Shape;123;p5"/>
          <p:cNvSpPr txBox="1"/>
          <p:nvPr/>
        </p:nvSpPr>
        <p:spPr>
          <a:xfrm>
            <a:off x="6673595" y="1267967"/>
            <a:ext cx="4373880" cy="4732020"/>
          </a:xfrm>
          <a:prstGeom prst="rect">
            <a:avLst/>
          </a:prstGeom>
          <a:noFill/>
          <a:ln cap="flat" cmpd="sng" w="9525">
            <a:solidFill>
              <a:srgbClr val="9D2C0E"/>
            </a:solidFill>
            <a:prstDash val="solid"/>
            <a:round/>
            <a:headEnd len="sm" w="sm" type="none"/>
            <a:tailEnd len="sm" w="sm" type="none"/>
          </a:ln>
        </p:spPr>
        <p:txBody>
          <a:bodyPr anchorCtr="0" anchor="t" bIns="0" lIns="0" spcFirstLastPara="1" rIns="0" wrap="square" tIns="62225">
            <a:noAutofit/>
          </a:bodyPr>
          <a:lstStyle/>
          <a:p>
            <a:pPr indent="0" lvl="0" marL="106679"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OCR System</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p:nvPr/>
        </p:nvSpPr>
        <p:spPr>
          <a:xfrm>
            <a:off x="2369820" y="507492"/>
            <a:ext cx="1790700" cy="11216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6"/>
          <p:cNvSpPr txBox="1"/>
          <p:nvPr>
            <p:ph type="title"/>
          </p:nvPr>
        </p:nvSpPr>
        <p:spPr>
          <a:xfrm>
            <a:off x="2671952" y="643204"/>
            <a:ext cx="1153795" cy="6350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SzPts val="1400"/>
              <a:buNone/>
            </a:pPr>
            <a:r>
              <a:rPr lang="en-US" sz="4000">
                <a:latin typeface="Arial"/>
                <a:ea typeface="Arial"/>
                <a:cs typeface="Arial"/>
                <a:sym typeface="Arial"/>
              </a:rPr>
              <a:t>OCR</a:t>
            </a:r>
            <a:endParaRPr sz="4000">
              <a:latin typeface="Arial"/>
              <a:ea typeface="Arial"/>
              <a:cs typeface="Arial"/>
              <a:sym typeface="Arial"/>
            </a:endParaRPr>
          </a:p>
        </p:txBody>
      </p:sp>
      <p:sp>
        <p:nvSpPr>
          <p:cNvPr id="130" name="Google Shape;130;p6"/>
          <p:cNvSpPr txBox="1"/>
          <p:nvPr/>
        </p:nvSpPr>
        <p:spPr>
          <a:xfrm>
            <a:off x="1279905" y="1826514"/>
            <a:ext cx="4563745" cy="1854835"/>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Clr>
                <a:srgbClr val="000000"/>
              </a:buClr>
              <a:buSzPts val="2400"/>
              <a:buFont typeface="Arial"/>
              <a:buNone/>
            </a:pPr>
            <a:r>
              <a:rPr b="0" i="0" lang="en-US" sz="2400" u="none" cap="none" strike="noStrike">
                <a:solidFill>
                  <a:srgbClr val="404040"/>
                </a:solidFill>
                <a:latin typeface="Arial"/>
                <a:ea typeface="Arial"/>
                <a:cs typeface="Arial"/>
                <a:sym typeface="Arial"/>
              </a:rPr>
              <a:t>OCR is a technology that enables  you to convert different types of  documents captured by a digital  camera into editable and  searchable data.</a:t>
            </a:r>
            <a:endParaRPr b="0" i="0" sz="2400" u="none" cap="none" strike="noStrike">
              <a:solidFill>
                <a:schemeClr val="dk1"/>
              </a:solidFill>
              <a:latin typeface="Arial"/>
              <a:ea typeface="Arial"/>
              <a:cs typeface="Arial"/>
              <a:sym typeface="Arial"/>
            </a:endParaRPr>
          </a:p>
        </p:txBody>
      </p:sp>
      <p:sp>
        <p:nvSpPr>
          <p:cNvPr id="131" name="Google Shape;131;p6"/>
          <p:cNvSpPr/>
          <p:nvPr/>
        </p:nvSpPr>
        <p:spPr>
          <a:xfrm>
            <a:off x="6708647" y="1799843"/>
            <a:ext cx="5276088" cy="33192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6"/>
          <p:cNvSpPr txBox="1"/>
          <p:nvPr/>
        </p:nvSpPr>
        <p:spPr>
          <a:xfrm>
            <a:off x="10448290" y="6175204"/>
            <a:ext cx="951230" cy="290830"/>
          </a:xfrm>
          <a:prstGeom prst="rect">
            <a:avLst/>
          </a:prstGeom>
          <a:noFill/>
          <a:ln>
            <a:noFill/>
          </a:ln>
        </p:spPr>
        <p:txBody>
          <a:bodyPr anchorCtr="0" anchor="t" bIns="0" lIns="0" spcFirstLastPara="1" rIns="0" wrap="square" tIns="1900">
            <a:no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12/4/2015 7:53:54</a:t>
            </a:r>
            <a:endParaRPr b="0" i="0" sz="900" u="none" cap="none" strike="noStrike">
              <a:solidFill>
                <a:schemeClr val="dk1"/>
              </a:solidFill>
              <a:latin typeface="Arial"/>
              <a:ea typeface="Arial"/>
              <a:cs typeface="Arial"/>
              <a:sym typeface="Arial"/>
            </a:endParaRPr>
          </a:p>
          <a:p>
            <a:pPr indent="0" lvl="0" marL="0" marR="508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PM</a:t>
            </a:r>
            <a:endParaRPr b="0" i="0" sz="900" u="none" cap="none" strike="noStrike">
              <a:solidFill>
                <a:schemeClr val="dk1"/>
              </a:solidFill>
              <a:latin typeface="Arial"/>
              <a:ea typeface="Arial"/>
              <a:cs typeface="Arial"/>
              <a:sym typeface="Arial"/>
            </a:endParaRPr>
          </a:p>
        </p:txBody>
      </p:sp>
      <p:sp>
        <p:nvSpPr>
          <p:cNvPr id="133" name="Google Shape;133;p6"/>
          <p:cNvSpPr txBox="1"/>
          <p:nvPr/>
        </p:nvSpPr>
        <p:spPr>
          <a:xfrm>
            <a:off x="8131809" y="5283200"/>
            <a:ext cx="219202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Fig. OCR Technology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2133600" y="616153"/>
            <a:ext cx="7772400" cy="106024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Flow chart</a:t>
            </a:r>
            <a:endParaRPr/>
          </a:p>
        </p:txBody>
      </p:sp>
      <p:grpSp>
        <p:nvGrpSpPr>
          <p:cNvPr id="139" name="Google Shape;139;p7"/>
          <p:cNvGrpSpPr/>
          <p:nvPr/>
        </p:nvGrpSpPr>
        <p:grpSpPr>
          <a:xfrm>
            <a:off x="1857103" y="2146669"/>
            <a:ext cx="9849394" cy="4469662"/>
            <a:chOff x="2362200" y="1143000"/>
            <a:chExt cx="4419600" cy="4343400"/>
          </a:xfrm>
        </p:grpSpPr>
        <p:sp>
          <p:nvSpPr>
            <p:cNvPr id="140" name="Google Shape;140;p7"/>
            <p:cNvSpPr/>
            <p:nvPr/>
          </p:nvSpPr>
          <p:spPr>
            <a:xfrm>
              <a:off x="2362200" y="1143000"/>
              <a:ext cx="4419600" cy="4343400"/>
            </a:xfrm>
            <a:custGeom>
              <a:rect b="b" l="l" r="r" t="t"/>
              <a:pathLst>
                <a:path extrusionOk="0" h="4343400" w="4419600">
                  <a:moveTo>
                    <a:pt x="0" y="4343400"/>
                  </a:moveTo>
                  <a:lnTo>
                    <a:pt x="4419600" y="4343400"/>
                  </a:lnTo>
                  <a:lnTo>
                    <a:pt x="4419600" y="0"/>
                  </a:lnTo>
                  <a:lnTo>
                    <a:pt x="0" y="0"/>
                  </a:lnTo>
                  <a:lnTo>
                    <a:pt x="0" y="4343400"/>
                  </a:lnTo>
                  <a:close/>
                </a:path>
              </a:pathLst>
            </a:custGeom>
            <a:noFill/>
            <a:ln cap="flat" cmpd="sng" w="254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7"/>
            <p:cNvSpPr/>
            <p:nvPr/>
          </p:nvSpPr>
          <p:spPr>
            <a:xfrm>
              <a:off x="3176419" y="1325565"/>
              <a:ext cx="2743529" cy="36706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2057400" y="616153"/>
            <a:ext cx="8522842" cy="76944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sz="3600"/>
              <a:t>METHODOLOGY: PREWITT METHOD</a:t>
            </a:r>
            <a:endParaRPr sz="3600"/>
          </a:p>
        </p:txBody>
      </p:sp>
      <p:sp>
        <p:nvSpPr>
          <p:cNvPr id="147" name="Google Shape;147;p8"/>
          <p:cNvSpPr txBox="1"/>
          <p:nvPr>
            <p:ph idx="1" type="body"/>
          </p:nvPr>
        </p:nvSpPr>
        <p:spPr>
          <a:xfrm>
            <a:off x="1536500" y="1866115"/>
            <a:ext cx="9854400" cy="463770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0"/>
              </a:spcBef>
              <a:spcAft>
                <a:spcPts val="0"/>
              </a:spcAft>
              <a:buClr>
                <a:srgbClr val="555555"/>
              </a:buClr>
              <a:buSzPts val="2400"/>
              <a:buFont typeface="Roboto"/>
              <a:buChar char="●"/>
            </a:pPr>
            <a:r>
              <a:rPr b="1" lang="en-US" sz="2400">
                <a:solidFill>
                  <a:srgbClr val="555555"/>
                </a:solidFill>
                <a:highlight>
                  <a:srgbClr val="FFFFFF"/>
                </a:highlight>
                <a:latin typeface="Roboto"/>
                <a:ea typeface="Roboto"/>
                <a:cs typeface="Roboto"/>
                <a:sym typeface="Roboto"/>
              </a:rPr>
              <a:t>First the location of the number plate is detected in the entire output image</a:t>
            </a:r>
            <a:endParaRPr b="1" sz="2400">
              <a:solidFill>
                <a:srgbClr val="555555"/>
              </a:solidFill>
              <a:highlight>
                <a:srgbClr val="FFFFFF"/>
              </a:highlight>
              <a:latin typeface="Roboto"/>
              <a:ea typeface="Roboto"/>
              <a:cs typeface="Roboto"/>
              <a:sym typeface="Roboto"/>
            </a:endParaRPr>
          </a:p>
          <a:p>
            <a:pPr indent="-381000" lvl="0" marL="457200" rtl="0" algn="l">
              <a:lnSpc>
                <a:spcPct val="100000"/>
              </a:lnSpc>
              <a:spcBef>
                <a:spcPts val="0"/>
              </a:spcBef>
              <a:spcAft>
                <a:spcPts val="0"/>
              </a:spcAft>
              <a:buClr>
                <a:srgbClr val="555555"/>
              </a:buClr>
              <a:buSzPts val="2400"/>
              <a:buFont typeface="Roboto"/>
              <a:buChar char="●"/>
            </a:pPr>
            <a:r>
              <a:rPr b="1" lang="en-US" sz="2400">
                <a:solidFill>
                  <a:srgbClr val="555555"/>
                </a:solidFill>
                <a:highlight>
                  <a:srgbClr val="FFFFFF"/>
                </a:highlight>
                <a:latin typeface="Roboto"/>
                <a:ea typeface="Roboto"/>
                <a:cs typeface="Roboto"/>
                <a:sym typeface="Roboto"/>
              </a:rPr>
              <a:t>After that crop the number plate and remove the small objects from the binary image using imcrop() and bwareaopen()</a:t>
            </a:r>
            <a:endParaRPr b="1" sz="2400">
              <a:solidFill>
                <a:srgbClr val="555555"/>
              </a:solidFill>
              <a:highlight>
                <a:srgbClr val="FFFFFF"/>
              </a:highlight>
              <a:latin typeface="Roboto"/>
              <a:ea typeface="Roboto"/>
              <a:cs typeface="Roboto"/>
              <a:sym typeface="Roboto"/>
            </a:endParaRPr>
          </a:p>
          <a:p>
            <a:pPr indent="-381000" lvl="0" marL="457200" rtl="0" algn="l">
              <a:lnSpc>
                <a:spcPct val="100000"/>
              </a:lnSpc>
              <a:spcBef>
                <a:spcPts val="0"/>
              </a:spcBef>
              <a:spcAft>
                <a:spcPts val="0"/>
              </a:spcAft>
              <a:buClr>
                <a:srgbClr val="555555"/>
              </a:buClr>
              <a:buSzPts val="2400"/>
              <a:buFont typeface="Roboto"/>
              <a:buChar char="●"/>
            </a:pPr>
            <a:r>
              <a:rPr b="1" lang="en-US" sz="2400">
                <a:solidFill>
                  <a:srgbClr val="555555"/>
                </a:solidFill>
                <a:highlight>
                  <a:srgbClr val="FFFFFF"/>
                </a:highlight>
                <a:latin typeface="Roboto"/>
                <a:ea typeface="Roboto"/>
                <a:cs typeface="Roboto"/>
                <a:sym typeface="Roboto"/>
              </a:rPr>
              <a:t>Then process the cropped license plate to display detected number in the image and text format</a:t>
            </a:r>
            <a:endParaRPr b="1" sz="2400">
              <a:solidFill>
                <a:srgbClr val="555555"/>
              </a:solidFill>
              <a:highlight>
                <a:srgbClr val="FFFFFF"/>
              </a:highlight>
              <a:latin typeface="Roboto"/>
              <a:ea typeface="Roboto"/>
              <a:cs typeface="Roboto"/>
              <a:sym typeface="Roboto"/>
            </a:endParaRPr>
          </a:p>
          <a:p>
            <a:pPr indent="-381000" lvl="0" marL="457200" rtl="0" algn="l">
              <a:lnSpc>
                <a:spcPct val="100000"/>
              </a:lnSpc>
              <a:spcBef>
                <a:spcPts val="0"/>
              </a:spcBef>
              <a:spcAft>
                <a:spcPts val="0"/>
              </a:spcAft>
              <a:buClr>
                <a:srgbClr val="555555"/>
              </a:buClr>
              <a:buSzPts val="2400"/>
              <a:buFont typeface="Roboto"/>
              <a:buChar char="●"/>
            </a:pPr>
            <a:r>
              <a:rPr b="1" lang="en-US" sz="2400">
                <a:solidFill>
                  <a:srgbClr val="555555"/>
                </a:solidFill>
                <a:highlight>
                  <a:srgbClr val="FFFFFF"/>
                </a:highlight>
                <a:latin typeface="Roboto"/>
                <a:ea typeface="Roboto"/>
                <a:cs typeface="Roboto"/>
                <a:sym typeface="Roboto"/>
              </a:rPr>
              <a:t>This is done using the Three m- files code</a:t>
            </a:r>
            <a:endParaRPr b="1" sz="2400">
              <a:solidFill>
                <a:srgbClr val="555555"/>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2041207" y="562478"/>
            <a:ext cx="8968500" cy="1489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Arial"/>
              <a:buNone/>
            </a:pPr>
            <a:r>
              <a:rPr lang="en-US"/>
              <a:t>CODES:</a:t>
            </a:r>
            <a:endParaRPr/>
          </a:p>
        </p:txBody>
      </p:sp>
      <p:sp>
        <p:nvSpPr>
          <p:cNvPr id="153" name="Google Shape;153;p9"/>
          <p:cNvSpPr txBox="1"/>
          <p:nvPr>
            <p:ph idx="1" type="body"/>
          </p:nvPr>
        </p:nvSpPr>
        <p:spPr>
          <a:xfrm>
            <a:off x="2201835" y="2174841"/>
            <a:ext cx="8934300" cy="42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Arial"/>
              <a:buNone/>
            </a:pPr>
            <a:r>
              <a:rPr lang="en-US"/>
              <a:t>There are three programs or ‘.m’ files for this project.</a:t>
            </a:r>
            <a:endParaRPr/>
          </a:p>
          <a:p>
            <a:pPr indent="0" lvl="0" marL="0" rtl="0" algn="l">
              <a:lnSpc>
                <a:spcPct val="100000"/>
              </a:lnSpc>
              <a:spcBef>
                <a:spcPts val="0"/>
              </a:spcBef>
              <a:spcAft>
                <a:spcPts val="0"/>
              </a:spcAft>
              <a:buClr>
                <a:schemeClr val="dk1"/>
              </a:buClr>
              <a:buSzPts val="1400"/>
              <a:buFont typeface="Arial"/>
              <a:buNone/>
            </a:pPr>
            <a:r>
              <a:rPr b="1" lang="en-US"/>
              <a:t>Template Creation</a:t>
            </a:r>
            <a:r>
              <a:rPr lang="en-US"/>
              <a:t> (</a:t>
            </a:r>
            <a:r>
              <a:rPr i="1" lang="en-US"/>
              <a:t>template_creation.m</a:t>
            </a:r>
            <a:r>
              <a:rPr lang="en-US"/>
              <a:t>)– This is used to call the saved images of alphanumerics and then save them as a new template in MATLAB memory.</a:t>
            </a:r>
            <a:endParaRPr/>
          </a:p>
          <a:p>
            <a:pPr indent="0" lvl="0" marL="0" rtl="0" algn="l">
              <a:lnSpc>
                <a:spcPct val="100000"/>
              </a:lnSpc>
              <a:spcBef>
                <a:spcPts val="0"/>
              </a:spcBef>
              <a:spcAft>
                <a:spcPts val="0"/>
              </a:spcAft>
              <a:buClr>
                <a:schemeClr val="dk1"/>
              </a:buClr>
              <a:buSzPts val="1400"/>
              <a:buFont typeface="Arial"/>
              <a:buNone/>
            </a:pPr>
            <a:r>
              <a:rPr b="1" lang="en-US"/>
              <a:t>Letter Detection(</a:t>
            </a:r>
            <a:r>
              <a:rPr i="1" lang="en-US"/>
              <a:t>Letter_detection.m</a:t>
            </a:r>
            <a:r>
              <a:rPr b="1" lang="en-US"/>
              <a:t>)</a:t>
            </a:r>
            <a:r>
              <a:rPr lang="en-US"/>
              <a:t> – Reads the characters from the input image and find the highest matched corresponding alphanumeric.</a:t>
            </a:r>
            <a:endParaRPr/>
          </a:p>
          <a:p>
            <a:pPr indent="0" lvl="0" marL="0" rtl="0" algn="l">
              <a:lnSpc>
                <a:spcPct val="100000"/>
              </a:lnSpc>
              <a:spcBef>
                <a:spcPts val="0"/>
              </a:spcBef>
              <a:spcAft>
                <a:spcPts val="0"/>
              </a:spcAft>
              <a:buClr>
                <a:schemeClr val="dk1"/>
              </a:buClr>
              <a:buSzPts val="1400"/>
              <a:buFont typeface="Arial"/>
              <a:buNone/>
            </a:pPr>
            <a:r>
              <a:rPr b="1" lang="en-US"/>
              <a:t>Plate Detection(</a:t>
            </a:r>
            <a:r>
              <a:rPr i="1" lang="en-US"/>
              <a:t>Plate_detection.m</a:t>
            </a:r>
            <a:r>
              <a:rPr b="1" lang="en-US"/>
              <a:t>)</a:t>
            </a:r>
            <a:r>
              <a:rPr lang="en-US"/>
              <a:t> – Process the image and then call the above two m-files to detect the number.</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