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82" r:id="rId13"/>
    <p:sldId id="28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4" r:id="rId22"/>
    <p:sldId id="271" r:id="rId23"/>
    <p:sldId id="272" r:id="rId24"/>
    <p:sldId id="273" r:id="rId25"/>
    <p:sldId id="275" r:id="rId26"/>
    <p:sldId id="276" r:id="rId27"/>
    <p:sldId id="278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E00A-BC63-404D-91ED-4A559358C1F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035-EAD6-49BE-B439-72EE7FC21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5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E00A-BC63-404D-91ED-4A559358C1F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035-EAD6-49BE-B439-72EE7FC21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9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E00A-BC63-404D-91ED-4A559358C1F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035-EAD6-49BE-B439-72EE7FC21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8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E00A-BC63-404D-91ED-4A559358C1F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035-EAD6-49BE-B439-72EE7FC21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6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E00A-BC63-404D-91ED-4A559358C1F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035-EAD6-49BE-B439-72EE7FC21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4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E00A-BC63-404D-91ED-4A559358C1F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035-EAD6-49BE-B439-72EE7FC21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E00A-BC63-404D-91ED-4A559358C1F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035-EAD6-49BE-B439-72EE7FC21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5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E00A-BC63-404D-91ED-4A559358C1F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035-EAD6-49BE-B439-72EE7FC21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5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E00A-BC63-404D-91ED-4A559358C1F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035-EAD6-49BE-B439-72EE7FC21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4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E00A-BC63-404D-91ED-4A559358C1F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035-EAD6-49BE-B439-72EE7FC21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7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E00A-BC63-404D-91ED-4A559358C1F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B035-EAD6-49BE-B439-72EE7FC21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1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2E00A-BC63-404D-91ED-4A559358C1F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B035-EAD6-49BE-B439-72EE7FC21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8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0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becomes plane for 2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38401"/>
            <a:ext cx="363378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36"/>
          <a:stretch/>
        </p:blipFill>
        <p:spPr bwMode="auto">
          <a:xfrm>
            <a:off x="3200400" y="5661746"/>
            <a:ext cx="4001366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1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en-US" sz="3200" dirty="0" smtClean="0"/>
              <a:t>Do </a:t>
            </a:r>
            <a:r>
              <a:rPr lang="en-US" sz="3200" dirty="0"/>
              <a:t>all the predictors help to explain Y , or is only a subset of the predictors useful? </a:t>
            </a:r>
            <a:endParaRPr lang="en-US" sz="3200" dirty="0" smtClean="0"/>
          </a:p>
          <a:p>
            <a:pPr marL="514350" lvl="1" indent="-514350">
              <a:buFont typeface="+mj-lt"/>
              <a:buAutoNum type="arabicPeriod"/>
            </a:pPr>
            <a:endParaRPr lang="en-US" sz="3200" dirty="0"/>
          </a:p>
          <a:p>
            <a:pPr marL="514350" lvl="1" indent="-514350">
              <a:buFont typeface="+mj-lt"/>
              <a:buAutoNum type="arabicPeriod"/>
            </a:pPr>
            <a:r>
              <a:rPr lang="en-US" sz="3200" dirty="0"/>
              <a:t>How well does the model fit the data?</a:t>
            </a:r>
          </a:p>
        </p:txBody>
      </p:sp>
    </p:spTree>
    <p:extLst>
      <p:ext uri="{BB962C8B-B14F-4D97-AF65-F5344CB8AC3E}">
        <p14:creationId xmlns:p14="http://schemas.microsoft.com/office/powerpoint/2010/main" val="125403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Predictors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we encounter a qualitative variable in our data set like male/female , we create a new variable</a:t>
            </a:r>
          </a:p>
          <a:p>
            <a:r>
              <a:rPr lang="en-US" dirty="0"/>
              <a:t>xi = ( 1 if </a:t>
            </a:r>
            <a:r>
              <a:rPr lang="en-US" dirty="0" err="1"/>
              <a:t>ith</a:t>
            </a:r>
            <a:r>
              <a:rPr lang="en-US" dirty="0"/>
              <a:t> person is female 0 if </a:t>
            </a:r>
            <a:r>
              <a:rPr lang="en-US" dirty="0" err="1"/>
              <a:t>ith</a:t>
            </a:r>
            <a:r>
              <a:rPr lang="en-US" dirty="0"/>
              <a:t> person is </a:t>
            </a:r>
            <a:r>
              <a:rPr lang="en-US" dirty="0" smtClean="0"/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89737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Predictors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more than two levels, we create additional dummy variables. For example, for the ethnicity variable we create two dummy variables. The first could be</a:t>
            </a:r>
          </a:p>
          <a:p>
            <a:pPr lvl="1"/>
            <a:r>
              <a:rPr lang="en-US" dirty="0"/>
              <a:t>xi1 = ( 1 if </a:t>
            </a:r>
            <a:r>
              <a:rPr lang="en-US" dirty="0" err="1"/>
              <a:t>ith</a:t>
            </a:r>
            <a:r>
              <a:rPr lang="en-US" dirty="0"/>
              <a:t> person is Asian 0 if </a:t>
            </a:r>
            <a:r>
              <a:rPr lang="en-US" dirty="0" err="1"/>
              <a:t>ith</a:t>
            </a:r>
            <a:r>
              <a:rPr lang="en-US" dirty="0"/>
              <a:t> person is not Asian</a:t>
            </a:r>
            <a:r>
              <a:rPr lang="en-US" dirty="0" smtClean="0"/>
              <a:t>,</a:t>
            </a:r>
          </a:p>
          <a:p>
            <a:r>
              <a:rPr lang="en-US" dirty="0"/>
              <a:t>and the second could be </a:t>
            </a:r>
            <a:endParaRPr lang="en-US" dirty="0" smtClean="0"/>
          </a:p>
          <a:p>
            <a:pPr lvl="1"/>
            <a:r>
              <a:rPr lang="en-US" dirty="0" smtClean="0"/>
              <a:t>xi2 </a:t>
            </a:r>
            <a:r>
              <a:rPr lang="en-US" dirty="0"/>
              <a:t>= ( 1 if </a:t>
            </a:r>
            <a:r>
              <a:rPr lang="en-US" dirty="0" err="1"/>
              <a:t>ith</a:t>
            </a:r>
            <a:r>
              <a:rPr lang="en-US" dirty="0"/>
              <a:t> person is Caucasian 0 if </a:t>
            </a:r>
            <a:r>
              <a:rPr lang="en-US" dirty="0" err="1"/>
              <a:t>ith</a:t>
            </a:r>
            <a:r>
              <a:rPr lang="en-US" dirty="0"/>
              <a:t> person is not Caucasian.</a:t>
            </a:r>
          </a:p>
        </p:txBody>
      </p:sp>
    </p:spTree>
    <p:extLst>
      <p:ext uri="{BB962C8B-B14F-4D97-AF65-F5344CB8AC3E}">
        <p14:creationId xmlns:p14="http://schemas.microsoft.com/office/powerpoint/2010/main" val="43574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Deciding on the important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most direct approach would be all subsets or best subsets regression</a:t>
            </a:r>
          </a:p>
          <a:p>
            <a:endParaRPr lang="en-US" sz="2400" dirty="0" smtClean="0"/>
          </a:p>
          <a:p>
            <a:r>
              <a:rPr lang="en-US" sz="2400" dirty="0" smtClean="0"/>
              <a:t> However we often can’t examine all possible models, since they are 2p of them; for example when p = 40 there are over a billion models!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479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with the null model — a model that contains an intercept but no predictors. </a:t>
            </a:r>
          </a:p>
          <a:p>
            <a:r>
              <a:rPr lang="en-US" dirty="0" smtClean="0"/>
              <a:t>Fit p simple linear regressions and add to the null model the variable that results in the lowest RSS.</a:t>
            </a:r>
          </a:p>
          <a:p>
            <a:r>
              <a:rPr lang="en-US" dirty="0" smtClean="0"/>
              <a:t>Add to that model the variable that results in the lowest RSS amongst all two-variable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88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all variables in the model.</a:t>
            </a:r>
          </a:p>
          <a:p>
            <a:r>
              <a:rPr lang="en-US" dirty="0" smtClean="0"/>
              <a:t>Remove the variable with the largest p-value — that is, the variable that is the least statistically significant. </a:t>
            </a:r>
          </a:p>
          <a:p>
            <a:r>
              <a:rPr lang="en-US" dirty="0" smtClean="0"/>
              <a:t>The new (p − 1)-variable model is fit, and the variable with the largest p-value is removed.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29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Criterian</a:t>
            </a:r>
            <a:r>
              <a:rPr lang="en-US" dirty="0" smtClean="0"/>
              <a:t> to look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Mallow’s </a:t>
            </a:r>
            <a:r>
              <a:rPr lang="en-US" dirty="0" err="1" smtClean="0"/>
              <a:t>Cp</a:t>
            </a:r>
            <a:endParaRPr lang="en-US" dirty="0" smtClean="0"/>
          </a:p>
          <a:p>
            <a:r>
              <a:rPr lang="en-US" dirty="0" err="1" smtClean="0"/>
              <a:t>Akaike</a:t>
            </a:r>
            <a:r>
              <a:rPr lang="en-US" dirty="0" smtClean="0"/>
              <a:t> information criterion (AIC)</a:t>
            </a:r>
          </a:p>
          <a:p>
            <a:r>
              <a:rPr lang="en-US" dirty="0" smtClean="0"/>
              <a:t>Bayesian information criterion (BIC)</a:t>
            </a:r>
          </a:p>
          <a:p>
            <a:r>
              <a:rPr lang="en-US" dirty="0" smtClean="0"/>
              <a:t>adjusted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02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Interaction and Non 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In our previous analysis of the Advertising data, we assumed that the effect on sales of increasing one advertising medium is independent of the amount spent on the other media.</a:t>
            </a:r>
          </a:p>
          <a:p>
            <a:endParaRPr lang="en-US" sz="2400" dirty="0" smtClean="0"/>
          </a:p>
          <a:p>
            <a:r>
              <a:rPr lang="en-US" sz="2400" dirty="0" smtClean="0"/>
              <a:t> For example, the linear model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But suppose that spending money on radio advertising actually increases the effectiveness of TV advertising, so that the slope term for TV should increase as radio increases</a:t>
            </a:r>
          </a:p>
          <a:p>
            <a:endParaRPr lang="en-US" sz="2400" dirty="0" smtClean="0"/>
          </a:p>
          <a:p>
            <a:r>
              <a:rPr lang="en-US" sz="2400" dirty="0" smtClean="0"/>
              <a:t>synergy effect</a:t>
            </a:r>
          </a:p>
          <a:p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63436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791200"/>
            <a:ext cx="70008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628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results in this table suggests that interactions are important. </a:t>
            </a:r>
          </a:p>
          <a:p>
            <a:r>
              <a:rPr lang="en-US" sz="2800" dirty="0" smtClean="0"/>
              <a:t>The p-value for the interaction term </a:t>
            </a:r>
            <a:r>
              <a:rPr lang="en-US" sz="2800" dirty="0" err="1" smtClean="0"/>
              <a:t>TV×radio</a:t>
            </a:r>
            <a:r>
              <a:rPr lang="en-US" sz="2800" dirty="0" smtClean="0"/>
              <a:t> is extremely low, indicating that there is strong evidence for HA : β3 &lt;&gt; 0. </a:t>
            </a:r>
          </a:p>
          <a:p>
            <a:r>
              <a:rPr lang="en-US" sz="2800" dirty="0" smtClean="0"/>
              <a:t>The R2 for the interaction model is 96.8%, compared to only 89.7% for the model that predicts sales using TV and radio without an interaction term.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329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944562"/>
          </a:xfrm>
        </p:spPr>
        <p:txBody>
          <a:bodyPr/>
          <a:lstStyle/>
          <a:p>
            <a:r>
              <a:rPr lang="en-US" dirty="0" smtClean="0"/>
              <a:t>Linear 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Linear regression is a simple approach to supervised learning. It assumes that the dependence of Y on X1,X2…</a:t>
            </a:r>
            <a:r>
              <a:rPr lang="en-US" dirty="0" err="1" smtClean="0"/>
              <a:t>Xp</a:t>
            </a:r>
            <a:r>
              <a:rPr lang="en-US" dirty="0" smtClean="0"/>
              <a:t> are linear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0"/>
            <a:ext cx="53244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84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Non Linearity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5638800" cy="362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81600"/>
            <a:ext cx="6019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269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Fitting &amp; Under Fitting</a:t>
            </a:r>
            <a:endParaRPr lang="en-US" dirty="0"/>
          </a:p>
        </p:txBody>
      </p:sp>
      <p:sp>
        <p:nvSpPr>
          <p:cNvPr id="4" name="AutoShape 2" descr="Partitions- Underfitting vs. Overfitting (Regression Via Polynomial Degree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715327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898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 - Variance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</a:p>
          <a:p>
            <a:r>
              <a:rPr lang="en-US" dirty="0" smtClean="0"/>
              <a:t>Test Data</a:t>
            </a:r>
          </a:p>
          <a:p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0"/>
            <a:ext cx="5638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664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of our model in unknown data is much important than know data</a:t>
            </a:r>
          </a:p>
          <a:p>
            <a:r>
              <a:rPr lang="en-US" dirty="0" smtClean="0"/>
              <a:t>Training sample</a:t>
            </a:r>
          </a:p>
          <a:p>
            <a:r>
              <a:rPr lang="en-US" dirty="0" smtClean="0"/>
              <a:t>Test Sample</a:t>
            </a:r>
          </a:p>
          <a:p>
            <a:r>
              <a:rPr lang="en-US" dirty="0" smtClean="0"/>
              <a:t>Cross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14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82"/>
            <a:ext cx="8229600" cy="7412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 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867400"/>
          </a:xfrm>
        </p:spPr>
        <p:txBody>
          <a:bodyPr/>
          <a:lstStyle/>
          <a:p>
            <a:r>
              <a:rPr lang="en-US" dirty="0" smtClean="0"/>
              <a:t>Divide data into K roughly equal-sized parts (K = 5 here)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sz="2800" dirty="0" smtClean="0"/>
              <a:t>Let the K parts be C1, C2, . . . CK, where </a:t>
            </a:r>
            <a:r>
              <a:rPr lang="en-US" sz="2800" dirty="0" err="1" smtClean="0"/>
              <a:t>Ck</a:t>
            </a:r>
            <a:r>
              <a:rPr lang="en-US" sz="2800" dirty="0" smtClean="0"/>
              <a:t> denotes the indices of the observations in part k</a:t>
            </a:r>
          </a:p>
          <a:p>
            <a:r>
              <a:rPr lang="en-US" sz="2800" dirty="0" smtClean="0"/>
              <a:t>Find MSE for each of the k part and sum the MSE for all 5 part which gives CV error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b="19561"/>
          <a:stretch/>
        </p:blipFill>
        <p:spPr bwMode="auto">
          <a:xfrm>
            <a:off x="2230582" y="1524000"/>
            <a:ext cx="5162550" cy="121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45" y="4876800"/>
            <a:ext cx="68484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146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the number of parameter grows beyond certain range.</a:t>
            </a:r>
          </a:p>
          <a:p>
            <a:endParaRPr lang="en-US" sz="2400" dirty="0" smtClean="0"/>
          </a:p>
          <a:p>
            <a:r>
              <a:rPr lang="en-US" sz="2400" dirty="0" smtClean="0"/>
              <a:t>Subset selection method would be difficult to apply </a:t>
            </a:r>
          </a:p>
          <a:p>
            <a:endParaRPr lang="en-US" sz="2400" dirty="0" smtClean="0"/>
          </a:p>
          <a:p>
            <a:r>
              <a:rPr lang="en-US" sz="2400" dirty="0" smtClean="0"/>
              <a:t>As an alternative, fit a model containing all p predictors using a technique that constrains or regularizes the coefficient estimates, and shrinks the coefficient estimates towards zero.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88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709"/>
            <a:ext cx="8229600" cy="962891"/>
          </a:xfrm>
        </p:spPr>
        <p:txBody>
          <a:bodyPr/>
          <a:lstStyle/>
          <a:p>
            <a:r>
              <a:rPr lang="en-US" dirty="0" smtClean="0"/>
              <a:t>Ridge regression / L2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Recall that the least squares fitting procedure estimates β0, β1, . . . , βp using the values that minimize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Now add a constrain to the cost function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Lamda</a:t>
            </a:r>
            <a:r>
              <a:rPr lang="en-US" sz="2800" dirty="0" smtClean="0"/>
              <a:t> is the tuning </a:t>
            </a:r>
            <a:r>
              <a:rPr lang="en-US" sz="2800" dirty="0" err="1" smtClean="0"/>
              <a:t>paramter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8" r="10194"/>
          <a:stretch/>
        </p:blipFill>
        <p:spPr bwMode="auto">
          <a:xfrm>
            <a:off x="2902528" y="2879941"/>
            <a:ext cx="3810000" cy="86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637" y="4572000"/>
            <a:ext cx="4419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12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709"/>
            <a:ext cx="8229600" cy="962891"/>
          </a:xfrm>
        </p:spPr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second term penalize the cost function for beta being large</a:t>
            </a:r>
          </a:p>
          <a:p>
            <a:r>
              <a:rPr lang="en-US" sz="2800" dirty="0" smtClean="0"/>
              <a:t>The tuning parameter λ serves to control the relative impact of these two terms on the regression coefficient estimates. </a:t>
            </a:r>
          </a:p>
          <a:p>
            <a:r>
              <a:rPr lang="en-US" sz="2800" dirty="0" smtClean="0"/>
              <a:t>• Selecting a good value for λ is critical; cross-validation is used for this.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82" y="4953000"/>
            <a:ext cx="4419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828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The Lasso  / L1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The Lasso is a relatively recent alternative to ridge regression</a:t>
            </a:r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  <a:p>
            <a:r>
              <a:rPr lang="en-US" sz="2600" dirty="0" smtClean="0"/>
              <a:t>As with ridge regression, the lasso shrinks the coefficient estimates towards zero.</a:t>
            </a:r>
          </a:p>
          <a:p>
            <a:r>
              <a:rPr lang="en-US" sz="2600" dirty="0" smtClean="0"/>
              <a:t>However, in the case of the lasso, the `1 penalty has the effect of forcing some of the coefficient estimates to be exactly equal to zero when the tuning parameter λ is sufficiently large</a:t>
            </a:r>
          </a:p>
          <a:p>
            <a:r>
              <a:rPr lang="en-US" sz="2600" dirty="0" smtClean="0"/>
              <a:t>As in ridge regression, selecting a good value of λ for the lasso is critical; cross-validation is again the method of choice.</a:t>
            </a:r>
          </a:p>
          <a:p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3"/>
          <a:stretch/>
        </p:blipFill>
        <p:spPr bwMode="auto">
          <a:xfrm>
            <a:off x="1600200" y="1824279"/>
            <a:ext cx="6677025" cy="1015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86400" y="6126163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: </a:t>
            </a:r>
            <a:r>
              <a:rPr lang="en-US" b="1" i="1" dirty="0"/>
              <a:t>An Introduction to Statistical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Simple linear regression using a single predictor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a model  with Y = β0 + β1X .</a:t>
            </a:r>
          </a:p>
          <a:p>
            <a:r>
              <a:rPr lang="en-US" dirty="0" smtClean="0"/>
              <a:t>β0 and β1 are two unknown constants that represent the intercept and slope, also known as coefficients or parameters.</a:t>
            </a:r>
          </a:p>
          <a:p>
            <a:r>
              <a:rPr lang="en-US" dirty="0" smtClean="0"/>
              <a:t>β, </a:t>
            </a:r>
            <a:r>
              <a:rPr lang="az-Cyrl-AZ" dirty="0" smtClean="0"/>
              <a:t>Ө</a:t>
            </a:r>
            <a:r>
              <a:rPr lang="en-US" dirty="0" smtClean="0"/>
              <a:t> , W is widely used to represent the coefficient/ weight of the parameter.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1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Parameter Estimation / Cost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We define the residual sum of squares (RSS) as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Our Goal is find beta such that it will best describe the data (</a:t>
            </a:r>
            <a:r>
              <a:rPr lang="en-US" sz="2800" dirty="0" err="1" smtClean="0"/>
              <a:t>i.e</a:t>
            </a:r>
            <a:r>
              <a:rPr lang="en-US" sz="2800" dirty="0" smtClean="0"/>
              <a:t>) minimize the error </a:t>
            </a:r>
            <a:endParaRPr 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77" y="1714500"/>
            <a:ext cx="68961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8"/>
          <a:stretch/>
        </p:blipFill>
        <p:spPr bwMode="auto">
          <a:xfrm>
            <a:off x="1980768" y="2292362"/>
            <a:ext cx="6053137" cy="298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05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Accuracy of the Coefficient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standard error of an estimator reflects how it varies under repeated sampling.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These standard errors can be used to compute confidence intervals. </a:t>
            </a:r>
          </a:p>
          <a:p>
            <a:r>
              <a:rPr lang="en-US" dirty="0" smtClean="0"/>
              <a:t>2 sigma is 95% confidence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2" t="52557" r="33442" b="31723"/>
          <a:stretch/>
        </p:blipFill>
        <p:spPr bwMode="auto">
          <a:xfrm>
            <a:off x="1371600" y="2777836"/>
            <a:ext cx="4876800" cy="1239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54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Standard errors forms the basis to perform hypothesis tests on the coefficients. The most common hypothesis test involves testing the null hypothesis of 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H0 : There is no relationship between X and Y versus the alternative    	hypothesis  (In other words beta is zero)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HA : There is some relationship between X and Y 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 To test the null hypothesis, we compute a t-statistic, given by </a:t>
            </a: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ompute the probability of observing any value equal to |t| or larger. We call this probability the p-value. 	 </a:t>
            </a:r>
            <a:endParaRPr lang="en-US" sz="2400" dirty="0"/>
          </a:p>
          <a:p>
            <a:pPr marL="0" lvl="1" indent="0"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14" t="50000" r="41881" b="40278"/>
          <a:stretch/>
        </p:blipFill>
        <p:spPr bwMode="auto">
          <a:xfrm>
            <a:off x="2895600" y="4368800"/>
            <a:ext cx="2017486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94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Accuracy of the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compute the Residual Standard Error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R-squared or fraction of variance explained is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TSS – Total sum of error</a:t>
            </a:r>
          </a:p>
          <a:p>
            <a:r>
              <a:rPr lang="en-US" sz="3000" dirty="0" smtClean="0"/>
              <a:t>Value of R^2 depends on the domain (.5 is good in medicine)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77" y="2057400"/>
            <a:ext cx="57531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851" y="3859789"/>
            <a:ext cx="36861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642" y="4031238"/>
            <a:ext cx="2295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47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Advertising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for the advertising data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t="67857" r="62137" b="10873"/>
          <a:stretch/>
        </p:blipFill>
        <p:spPr bwMode="auto">
          <a:xfrm>
            <a:off x="1066799" y="2445326"/>
            <a:ext cx="7772401" cy="250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48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our model becomes</a:t>
            </a:r>
          </a:p>
          <a:p>
            <a:endParaRPr lang="en-US" dirty="0"/>
          </a:p>
          <a:p>
            <a:r>
              <a:rPr lang="en-US" dirty="0" smtClean="0"/>
              <a:t>We estimate β0, β1, . . . , βp as the values that minimize the sum of squared residuals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8577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4038600"/>
            <a:ext cx="619125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44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1046</Words>
  <Application>Microsoft Macintosh PowerPoint</Application>
  <PresentationFormat>On-screen Show (4:3)</PresentationFormat>
  <Paragraphs>161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Linear Regression</vt:lpstr>
      <vt:lpstr>Linear regression </vt:lpstr>
      <vt:lpstr>Simple linear regression using a single predictor</vt:lpstr>
      <vt:lpstr>Parameter Estimation / Cost Function </vt:lpstr>
      <vt:lpstr>Accuracy of the Coefficient Estimates</vt:lpstr>
      <vt:lpstr>Hypothesis testing </vt:lpstr>
      <vt:lpstr>Overall Accuracy of the Model </vt:lpstr>
      <vt:lpstr>Lab : Advertising Dataset</vt:lpstr>
      <vt:lpstr>Multiple Linear Regression</vt:lpstr>
      <vt:lpstr>Multiple Linear Regression</vt:lpstr>
      <vt:lpstr>Some important Consideration</vt:lpstr>
      <vt:lpstr>Qualitative Predictors </vt:lpstr>
      <vt:lpstr>Qualitative Predictors </vt:lpstr>
      <vt:lpstr>Deciding on the important variables</vt:lpstr>
      <vt:lpstr>Forward selection</vt:lpstr>
      <vt:lpstr>Backward selection</vt:lpstr>
      <vt:lpstr>Other Criterian to look for</vt:lpstr>
      <vt:lpstr>Interaction and Non Linearity</vt:lpstr>
      <vt:lpstr>Interpretation</vt:lpstr>
      <vt:lpstr>Non Linearity</vt:lpstr>
      <vt:lpstr>Over Fitting &amp; Under Fitting</vt:lpstr>
      <vt:lpstr>Bias  - Variance problem</vt:lpstr>
      <vt:lpstr>Cross Validation</vt:lpstr>
      <vt:lpstr>K fold Cross Validation</vt:lpstr>
      <vt:lpstr>Regularization</vt:lpstr>
      <vt:lpstr>Ridge regression / L2</vt:lpstr>
      <vt:lpstr>Ridge regression</vt:lpstr>
      <vt:lpstr>The Lasso  / L1</vt:lpstr>
    </vt:vector>
  </TitlesOfParts>
  <Company>Cognizant Technology Solutions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Stanley Immanuel</cp:lastModifiedBy>
  <cp:revision>23</cp:revision>
  <dcterms:created xsi:type="dcterms:W3CDTF">2017-12-21T02:59:27Z</dcterms:created>
  <dcterms:modified xsi:type="dcterms:W3CDTF">2018-01-24T04:21:15Z</dcterms:modified>
</cp:coreProperties>
</file>