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31"/>
    <p:restoredTop sz="93250"/>
  </p:normalViewPr>
  <p:slideViewPr>
    <p:cSldViewPr>
      <p:cViewPr varScale="1">
        <p:scale>
          <a:sx n="61" d="100"/>
          <a:sy n="61" d="100"/>
        </p:scale>
        <p:origin x="66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6647-B3ED-497D-ADF6-AE3CC8F3A77E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7A84-2D0D-4F65-A928-07EFB85C3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1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6647-B3ED-497D-ADF6-AE3CC8F3A77E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7A84-2D0D-4F65-A928-07EFB85C3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9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6647-B3ED-497D-ADF6-AE3CC8F3A77E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7A84-2D0D-4F65-A928-07EFB85C3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6647-B3ED-497D-ADF6-AE3CC8F3A77E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7A84-2D0D-4F65-A928-07EFB85C3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1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6647-B3ED-497D-ADF6-AE3CC8F3A77E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7A84-2D0D-4F65-A928-07EFB85C3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0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6647-B3ED-497D-ADF6-AE3CC8F3A77E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7A84-2D0D-4F65-A928-07EFB85C3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6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6647-B3ED-497D-ADF6-AE3CC8F3A77E}" type="datetimeFigureOut">
              <a:rPr lang="en-US" smtClean="0"/>
              <a:t>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7A84-2D0D-4F65-A928-07EFB85C3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6647-B3ED-497D-ADF6-AE3CC8F3A77E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7A84-2D0D-4F65-A928-07EFB85C3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1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6647-B3ED-497D-ADF6-AE3CC8F3A77E}" type="datetimeFigureOut">
              <a:rPr lang="en-US" smtClean="0"/>
              <a:t>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7A84-2D0D-4F65-A928-07EFB85C3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3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6647-B3ED-497D-ADF6-AE3CC8F3A77E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7A84-2D0D-4F65-A928-07EFB85C3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2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6647-B3ED-497D-ADF6-AE3CC8F3A77E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7A84-2D0D-4F65-A928-07EFB85C3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1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E6647-B3ED-497D-ADF6-AE3CC8F3A77E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37A84-2D0D-4F65-A928-07EFB85C3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boundary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50" r="78024" b="38095"/>
          <a:stretch/>
        </p:blipFill>
        <p:spPr bwMode="auto">
          <a:xfrm>
            <a:off x="5701145" y="1600200"/>
            <a:ext cx="2859314" cy="224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l-GR" baseline="-25000" dirty="0"/>
              <a:t>θ</a:t>
            </a:r>
            <a:r>
              <a:rPr lang="el-GR" dirty="0"/>
              <a:t>(</a:t>
            </a:r>
            <a:r>
              <a:rPr lang="en-US" dirty="0"/>
              <a:t>x) = g(</a:t>
            </a:r>
            <a:r>
              <a:rPr lang="el-GR" dirty="0"/>
              <a:t>θ</a:t>
            </a:r>
            <a:r>
              <a:rPr lang="el-GR" baseline="-25000" dirty="0"/>
              <a:t>0</a:t>
            </a:r>
            <a:r>
              <a:rPr lang="el-GR" dirty="0"/>
              <a:t> + θ</a:t>
            </a:r>
            <a:r>
              <a:rPr lang="el-GR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1 </a:t>
            </a:r>
            <a:r>
              <a:rPr lang="en-US" dirty="0"/>
              <a:t>+ </a:t>
            </a:r>
            <a:r>
              <a:rPr lang="el-GR" dirty="0"/>
              <a:t>θ</a:t>
            </a:r>
            <a:r>
              <a:rPr lang="el-GR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/>
              <a:t>So, for </a:t>
            </a:r>
            <a:r>
              <a:rPr lang="en-US" dirty="0" smtClean="0"/>
              <a:t>example</a:t>
            </a:r>
          </a:p>
          <a:p>
            <a:pPr lvl="1"/>
            <a:r>
              <a:rPr lang="en-US" sz="1400" dirty="0" smtClean="0"/>
              <a:t>θ</a:t>
            </a:r>
            <a:r>
              <a:rPr lang="en-US" sz="1400" baseline="-25000" dirty="0" smtClean="0"/>
              <a:t>0</a:t>
            </a:r>
            <a:r>
              <a:rPr lang="en-US" sz="1400" dirty="0"/>
              <a:t> = -3</a:t>
            </a:r>
          </a:p>
          <a:p>
            <a:pPr lvl="1"/>
            <a:r>
              <a:rPr lang="en-US" sz="1400" dirty="0"/>
              <a:t>θ</a:t>
            </a:r>
            <a:r>
              <a:rPr lang="en-US" sz="1400" baseline="-25000" dirty="0"/>
              <a:t>1</a:t>
            </a:r>
            <a:r>
              <a:rPr lang="en-US" sz="1400" dirty="0"/>
              <a:t> = 1</a:t>
            </a:r>
          </a:p>
          <a:p>
            <a:pPr lvl="1"/>
            <a:r>
              <a:rPr lang="en-US" sz="1400" dirty="0"/>
              <a:t>θ</a:t>
            </a:r>
            <a:r>
              <a:rPr lang="en-US" sz="1400" baseline="-25000" dirty="0"/>
              <a:t>2</a:t>
            </a:r>
            <a:r>
              <a:rPr lang="en-US" sz="1400" dirty="0"/>
              <a:t> = </a:t>
            </a:r>
            <a:r>
              <a:rPr lang="en-US" sz="1400" dirty="0" smtClean="0"/>
              <a:t>1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We predict "y = 1" if</a:t>
            </a:r>
          </a:p>
          <a:p>
            <a:pPr lvl="1"/>
            <a:r>
              <a:rPr lang="en-US" sz="1400" dirty="0"/>
              <a:t>-3 + x</a:t>
            </a:r>
            <a:r>
              <a:rPr lang="en-US" sz="1400" baseline="-25000" dirty="0"/>
              <a:t>1</a:t>
            </a:r>
            <a:r>
              <a:rPr lang="en-US" sz="1400" dirty="0"/>
              <a:t> + x</a:t>
            </a:r>
            <a:r>
              <a:rPr lang="en-US" sz="1400" baseline="-25000" dirty="0"/>
              <a:t>2</a:t>
            </a:r>
            <a:r>
              <a:rPr lang="en-US" sz="1400" dirty="0"/>
              <a:t> &gt;= </a:t>
            </a:r>
            <a:r>
              <a:rPr lang="en-US" sz="1400" dirty="0" smtClean="0"/>
              <a:t>0</a:t>
            </a:r>
          </a:p>
          <a:p>
            <a:pPr lvl="1"/>
            <a:endParaRPr lang="en-US" sz="1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Similar we can use polynomial to decide the complex decision boundary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3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Function for Logistic Regression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Case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8" r="53259" b="60318"/>
          <a:stretch/>
        </p:blipFill>
        <p:spPr bwMode="auto">
          <a:xfrm>
            <a:off x="914400" y="2241137"/>
            <a:ext cx="6081486" cy="1059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55" r="73533" b="20739"/>
          <a:stretch/>
        </p:blipFill>
        <p:spPr bwMode="auto">
          <a:xfrm>
            <a:off x="685800" y="4038600"/>
            <a:ext cx="3443720" cy="260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4" t="28883" r="70870" b="32860"/>
          <a:stretch/>
        </p:blipFill>
        <p:spPr bwMode="auto">
          <a:xfrm>
            <a:off x="4572000" y="3858492"/>
            <a:ext cx="4003964" cy="2798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25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Multiclass classification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 err="1" smtClean="0"/>
              <a:t>vs</a:t>
            </a:r>
            <a:r>
              <a:rPr lang="en-US" dirty="0" smtClean="0"/>
              <a:t> all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600" dirty="0"/>
              <a:t>On a new input, </a:t>
            </a:r>
            <a:r>
              <a:rPr lang="en-US" sz="2600" i="1" dirty="0"/>
              <a:t>x</a:t>
            </a:r>
            <a:r>
              <a:rPr lang="en-US" sz="2600" dirty="0"/>
              <a:t> to make a prediction, pick the class </a:t>
            </a:r>
            <a:r>
              <a:rPr lang="en-US" sz="2600" i="1" dirty="0"/>
              <a:t>i</a:t>
            </a:r>
            <a:r>
              <a:rPr lang="en-US" sz="2600" dirty="0"/>
              <a:t> that maximizes the probability that </a:t>
            </a:r>
            <a:r>
              <a:rPr lang="en-US" sz="2600" dirty="0" err="1"/>
              <a:t>h</a:t>
            </a:r>
            <a:r>
              <a:rPr lang="en-US" sz="2600" baseline="-25000" dirty="0" err="1"/>
              <a:t>θ</a:t>
            </a:r>
            <a:r>
              <a:rPr lang="en-US" sz="2600" baseline="30000" dirty="0"/>
              <a:t>(i)</a:t>
            </a:r>
            <a:r>
              <a:rPr lang="en-US" sz="2600" dirty="0"/>
              <a:t>(x) = 1 </a:t>
            </a:r>
          </a:p>
          <a:p>
            <a:pPr lvl="2"/>
            <a:endParaRPr lang="en-US" baseline="30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1" t="17464" r="46678" b="43255"/>
          <a:stretch/>
        </p:blipFill>
        <p:spPr bwMode="auto">
          <a:xfrm>
            <a:off x="457200" y="2438400"/>
            <a:ext cx="3468915" cy="287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1" r="72042" b="8050"/>
          <a:stretch/>
        </p:blipFill>
        <p:spPr bwMode="auto">
          <a:xfrm>
            <a:off x="5105400" y="1143000"/>
            <a:ext cx="3637684" cy="4364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4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3" t="35356" r="44739" b="20870"/>
          <a:stretch/>
        </p:blipFill>
        <p:spPr>
          <a:xfrm>
            <a:off x="5714999" y="1752600"/>
            <a:ext cx="2637691" cy="2286000"/>
          </a:xfrm>
        </p:spPr>
      </p:pic>
      <p:sp>
        <p:nvSpPr>
          <p:cNvPr id="6" name="TextBox 5"/>
          <p:cNvSpPr txBox="1"/>
          <p:nvPr/>
        </p:nvSpPr>
        <p:spPr>
          <a:xfrm>
            <a:off x="685800" y="1981200"/>
            <a:ext cx="487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Confusion Matrix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Precision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Of all patients we predicted have cancer, what fraction of them </a:t>
            </a:r>
            <a:r>
              <a:rPr lang="en-US" sz="1600" i="1" dirty="0"/>
              <a:t>actually</a:t>
            </a:r>
            <a:r>
              <a:rPr lang="en-US" sz="1600" dirty="0"/>
              <a:t> have cancer= true positives / # predicted </a:t>
            </a:r>
            <a:r>
              <a:rPr lang="en-US" sz="1600" dirty="0" smtClean="0"/>
              <a:t>positive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Recall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Of all patients in set that actually have cancer, what fraction did we correctly detect= true positives / # actual positives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 Square = 2PR / (P+R)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Trading off precision and </a:t>
            </a:r>
            <a:r>
              <a:rPr lang="en-US" b="1" u="sng" dirty="0" smtClean="0"/>
              <a:t>recall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8400"/>
            <a:ext cx="2819400" cy="2352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419350"/>
            <a:ext cx="5638800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7225" y="5629093"/>
            <a:ext cx="2562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/>
              <a:t>F Square = 2PR / (P+R)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8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6" r="51052" b="7401"/>
          <a:stretch/>
        </p:blipFill>
        <p:spPr>
          <a:xfrm>
            <a:off x="2075815" y="1417638"/>
            <a:ext cx="4992370" cy="5151569"/>
          </a:xfrm>
        </p:spPr>
      </p:pic>
    </p:spTree>
    <p:extLst>
      <p:ext uri="{BB962C8B-B14F-4D97-AF65-F5344CB8AC3E}">
        <p14:creationId xmlns:p14="http://schemas.microsoft.com/office/powerpoint/2010/main" val="11434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y is a </a:t>
            </a:r>
            <a:r>
              <a:rPr lang="en-US" dirty="0" smtClean="0"/>
              <a:t>qualitative value</a:t>
            </a:r>
          </a:p>
          <a:p>
            <a:r>
              <a:rPr lang="en-US" dirty="0" smtClean="0"/>
              <a:t>Develop </a:t>
            </a:r>
            <a:r>
              <a:rPr lang="en-US" dirty="0"/>
              <a:t>the logistic regression algorithm to determine what class a new input should fall into</a:t>
            </a:r>
          </a:p>
          <a:p>
            <a:r>
              <a:rPr lang="en-US" sz="2400" dirty="0"/>
              <a:t>Classification </a:t>
            </a:r>
            <a:r>
              <a:rPr lang="en-US" sz="2400" dirty="0" smtClean="0"/>
              <a:t>problems</a:t>
            </a:r>
          </a:p>
          <a:p>
            <a:pPr lvl="1"/>
            <a:r>
              <a:rPr lang="en-US" sz="2000" dirty="0" smtClean="0"/>
              <a:t>Email </a:t>
            </a:r>
            <a:r>
              <a:rPr lang="en-US" sz="2000" dirty="0"/>
              <a:t>-&gt; </a:t>
            </a:r>
            <a:r>
              <a:rPr lang="en-US" sz="2000" dirty="0" smtClean="0"/>
              <a:t>spam/not </a:t>
            </a:r>
            <a:r>
              <a:rPr lang="en-US" sz="2000" dirty="0"/>
              <a:t>spam?</a:t>
            </a:r>
          </a:p>
          <a:p>
            <a:pPr lvl="1"/>
            <a:r>
              <a:rPr lang="en-US" sz="2000" dirty="0"/>
              <a:t>Online transactions -&gt; fraudulent?</a:t>
            </a:r>
          </a:p>
          <a:p>
            <a:pPr lvl="1"/>
            <a:r>
              <a:rPr lang="en-US" sz="2000" dirty="0"/>
              <a:t>Tumor -&gt; Malignant/benign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2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Binary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 </a:t>
            </a:r>
            <a:r>
              <a:rPr lang="en-US" dirty="0"/>
              <a:t>is either 0 or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0 = negative class (absence of something)</a:t>
            </a:r>
          </a:p>
          <a:p>
            <a:pPr lvl="1"/>
            <a:r>
              <a:rPr lang="en-US" dirty="0" smtClean="0"/>
              <a:t>1 = positive class (presence of something)</a:t>
            </a:r>
          </a:p>
          <a:p>
            <a:r>
              <a:rPr lang="en-US" dirty="0" smtClean="0"/>
              <a:t>Can we use Linear Regression 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48889" b="21591"/>
          <a:stretch/>
        </p:blipFill>
        <p:spPr bwMode="auto">
          <a:xfrm>
            <a:off x="1905000" y="3962400"/>
            <a:ext cx="6650182" cy="207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339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We could use linear </a:t>
            </a:r>
            <a:r>
              <a:rPr lang="en-US" sz="3200" dirty="0" smtClean="0"/>
              <a:t>regression</a:t>
            </a:r>
          </a:p>
          <a:p>
            <a:pPr lvl="2"/>
            <a:r>
              <a:rPr lang="en-US" dirty="0" smtClean="0"/>
              <a:t>Then </a:t>
            </a:r>
            <a:r>
              <a:rPr lang="en-US" dirty="0"/>
              <a:t>threshold the classifier output (i.e. anything over some value is yes, else no)</a:t>
            </a:r>
          </a:p>
          <a:p>
            <a:pPr lvl="2"/>
            <a:r>
              <a:rPr lang="en-US" dirty="0"/>
              <a:t>In our example </a:t>
            </a:r>
            <a:r>
              <a:rPr lang="en-US" dirty="0" smtClean="0"/>
              <a:t>above linear </a:t>
            </a:r>
            <a:r>
              <a:rPr lang="en-US" dirty="0"/>
              <a:t>regression with thresholding seems to </a:t>
            </a:r>
            <a:r>
              <a:rPr lang="en-US" dirty="0" smtClean="0"/>
              <a:t>work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Issue is </a:t>
            </a:r>
          </a:p>
          <a:p>
            <a:pPr lvl="1"/>
            <a:r>
              <a:rPr lang="en-US" dirty="0" smtClean="0"/>
              <a:t>You can have y &gt;1 and y &lt;0</a:t>
            </a:r>
          </a:p>
          <a:p>
            <a:pPr lvl="1"/>
            <a:r>
              <a:rPr lang="en-US" dirty="0" smtClean="0"/>
              <a:t>Fails if we need to classify more than 2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our classifier to output values between 0 and 1</a:t>
            </a:r>
          </a:p>
          <a:p>
            <a:r>
              <a:rPr lang="en-US" dirty="0"/>
              <a:t>For classification hypothesis representation we do </a:t>
            </a:r>
            <a:r>
              <a:rPr lang="en-US" dirty="0" err="1"/>
              <a:t>h</a:t>
            </a:r>
            <a:r>
              <a:rPr lang="en-US" baseline="-25000" dirty="0" err="1"/>
              <a:t>θ</a:t>
            </a:r>
            <a:r>
              <a:rPr lang="en-US" dirty="0"/>
              <a:t>(x) = g((</a:t>
            </a:r>
            <a:r>
              <a:rPr lang="en-US" dirty="0" err="1"/>
              <a:t>θ</a:t>
            </a:r>
            <a:r>
              <a:rPr lang="en-US" i="1" baseline="30000" dirty="0" err="1"/>
              <a:t>T</a:t>
            </a:r>
            <a:r>
              <a:rPr lang="en-US" dirty="0"/>
              <a:t> x))</a:t>
            </a:r>
          </a:p>
          <a:p>
            <a:r>
              <a:rPr lang="en-US" dirty="0"/>
              <a:t>g(z) = 1/(1 + e</a:t>
            </a:r>
            <a:r>
              <a:rPr lang="en-US" i="1" baseline="30000" dirty="0"/>
              <a:t>-z</a:t>
            </a:r>
            <a:r>
              <a:rPr lang="en-US" dirty="0" smtClean="0"/>
              <a:t>)</a:t>
            </a:r>
          </a:p>
          <a:p>
            <a:r>
              <a:rPr lang="en-US" dirty="0"/>
              <a:t>This is the </a:t>
            </a:r>
            <a:r>
              <a:rPr lang="en-US" b="1" dirty="0"/>
              <a:t>sigmoid function</a:t>
            </a:r>
            <a:r>
              <a:rPr lang="en-US" dirty="0"/>
              <a:t>, or the </a:t>
            </a:r>
            <a:r>
              <a:rPr lang="en-US" b="1" dirty="0"/>
              <a:t>logistic function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6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Sigmoid Function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3100388" cy="330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3000" y="1828800"/>
            <a:ext cx="35052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x &lt;- seq(-5, 5, 0.01)</a:t>
            </a:r>
          </a:p>
          <a:p>
            <a:endParaRPr lang="it-IT" dirty="0" smtClean="0"/>
          </a:p>
          <a:p>
            <a:r>
              <a:rPr lang="it-IT" dirty="0" smtClean="0"/>
              <a:t>plot(x)</a:t>
            </a:r>
          </a:p>
          <a:p>
            <a:endParaRPr lang="it-IT" dirty="0" smtClean="0"/>
          </a:p>
          <a:p>
            <a:r>
              <a:rPr lang="en-US" dirty="0" smtClean="0"/>
              <a:t>sigmoid = function(x) {  1 / (1 + </a:t>
            </a:r>
            <a:r>
              <a:rPr lang="en-US" dirty="0" err="1" smtClean="0"/>
              <a:t>exp</a:t>
            </a:r>
            <a:r>
              <a:rPr lang="en-US" dirty="0" smtClean="0"/>
              <a:t>(-x))}</a:t>
            </a:r>
          </a:p>
          <a:p>
            <a:endParaRPr lang="en-US" dirty="0"/>
          </a:p>
          <a:p>
            <a:r>
              <a:rPr lang="en-US" dirty="0" smtClean="0"/>
              <a:t>plot(x, sigmoid(x), col='blue')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Crosses 0.5 at the origin, then flattens out]Asymptotes at 0 and </a:t>
            </a:r>
            <a:r>
              <a:rPr lang="en-US" dirty="0" smtClean="0"/>
              <a:t>1</a:t>
            </a:r>
          </a:p>
          <a:p>
            <a:r>
              <a:rPr lang="en-US" dirty="0"/>
              <a:t>Given this we need to fit θ to our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Interpreting hypothesis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our hypothesis (</a:t>
            </a:r>
            <a:r>
              <a:rPr lang="en-US" sz="2800" dirty="0" err="1"/>
              <a:t>h</a:t>
            </a:r>
            <a:r>
              <a:rPr lang="en-US" sz="2800" baseline="-25000" dirty="0" err="1"/>
              <a:t>θ</a:t>
            </a:r>
            <a:r>
              <a:rPr lang="en-US" sz="2800" dirty="0"/>
              <a:t>(x)) outputs a number, we treat that value as the estimated probability that y=1 on input </a:t>
            </a:r>
            <a:r>
              <a:rPr lang="en-US" sz="2800" dirty="0" smtClean="0"/>
              <a:t>x</a:t>
            </a:r>
          </a:p>
          <a:p>
            <a:r>
              <a:rPr lang="en-US" sz="2800" dirty="0" err="1"/>
              <a:t>h</a:t>
            </a:r>
            <a:r>
              <a:rPr lang="en-US" sz="2800" baseline="-25000" dirty="0" err="1"/>
              <a:t>θ</a:t>
            </a:r>
            <a:r>
              <a:rPr lang="en-US" sz="2800" dirty="0"/>
              <a:t>(x) = </a:t>
            </a:r>
            <a:r>
              <a:rPr lang="en-US" sz="2800" dirty="0" smtClean="0"/>
              <a:t>0.7 Tells </a:t>
            </a:r>
            <a:r>
              <a:rPr lang="en-US" sz="2800" dirty="0"/>
              <a:t>a patient they have a 70% chance of a tumor being </a:t>
            </a:r>
            <a:r>
              <a:rPr lang="en-US" sz="2800" dirty="0" smtClean="0"/>
              <a:t>malignant</a:t>
            </a:r>
          </a:p>
          <a:p>
            <a:r>
              <a:rPr lang="en-US" sz="2800" dirty="0"/>
              <a:t>We can write this using the following </a:t>
            </a:r>
            <a:r>
              <a:rPr lang="en-US" sz="2800" dirty="0" smtClean="0"/>
              <a:t>notation </a:t>
            </a:r>
            <a:r>
              <a:rPr lang="en-US" sz="2800" dirty="0" err="1" smtClean="0"/>
              <a:t>h</a:t>
            </a:r>
            <a:r>
              <a:rPr lang="en-US" sz="2800" baseline="-25000" dirty="0" err="1" smtClean="0"/>
              <a:t>θ</a:t>
            </a:r>
            <a:r>
              <a:rPr lang="en-US" sz="2800" dirty="0" smtClean="0"/>
              <a:t>(x</a:t>
            </a:r>
            <a:r>
              <a:rPr lang="en-US" sz="2800" dirty="0"/>
              <a:t>) = P(y=1|x ; θ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What does this mean</a:t>
            </a:r>
            <a:r>
              <a:rPr lang="en-US" sz="2800" dirty="0" smtClean="0"/>
              <a:t>? </a:t>
            </a:r>
          </a:p>
          <a:p>
            <a:pPr lvl="1"/>
            <a:r>
              <a:rPr lang="en-US" sz="2400" dirty="0" smtClean="0"/>
              <a:t>Probability </a:t>
            </a:r>
            <a:r>
              <a:rPr lang="en-US" sz="2400" dirty="0"/>
              <a:t>that y=1, given x, parameterized by θ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Decision boundary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g(z) is greater than or equal to 0.5 when z is greater than or equal to </a:t>
            </a:r>
            <a:r>
              <a:rPr lang="en-US" sz="2800" dirty="0" smtClean="0"/>
              <a:t>0</a:t>
            </a:r>
          </a:p>
          <a:p>
            <a:r>
              <a:rPr lang="en-US" sz="2800" dirty="0" smtClean="0"/>
              <a:t>z </a:t>
            </a:r>
            <a:r>
              <a:rPr lang="en-US" sz="2800" dirty="0"/>
              <a:t>is positive, g(z) is greater than </a:t>
            </a:r>
            <a:r>
              <a:rPr lang="en-US" sz="2800" dirty="0" smtClean="0"/>
              <a:t>0.5 when</a:t>
            </a:r>
            <a:r>
              <a:rPr lang="en-US" sz="2800" dirty="0"/>
              <a:t> </a:t>
            </a:r>
            <a:endParaRPr lang="en-US" sz="2800" dirty="0" smtClean="0"/>
          </a:p>
          <a:p>
            <a:r>
              <a:rPr lang="en-US" sz="2800" dirty="0" err="1" smtClean="0"/>
              <a:t>θ</a:t>
            </a:r>
            <a:r>
              <a:rPr lang="en-US" sz="2800" i="1" baseline="30000" dirty="0" err="1" smtClean="0"/>
              <a:t>T</a:t>
            </a:r>
            <a:r>
              <a:rPr lang="en-US" sz="2800" dirty="0"/>
              <a:t> x &gt;= 0 </a:t>
            </a:r>
            <a:endParaRPr lang="en-US" sz="2800" dirty="0" smtClean="0"/>
          </a:p>
          <a:p>
            <a:r>
              <a:rPr lang="en-US" sz="2800" dirty="0"/>
              <a:t>So what we've shown is that the hypothesis predicts y = 1 when </a:t>
            </a:r>
            <a:r>
              <a:rPr lang="en-US" sz="2800" dirty="0" err="1"/>
              <a:t>θ</a:t>
            </a:r>
            <a:r>
              <a:rPr lang="en-US" sz="2800" i="1" baseline="30000" dirty="0" err="1"/>
              <a:t>T</a:t>
            </a:r>
            <a:r>
              <a:rPr lang="en-US" sz="2800" dirty="0"/>
              <a:t> x &gt;= 0 </a:t>
            </a:r>
            <a:endParaRPr lang="en-US" sz="2800" dirty="0" smtClean="0"/>
          </a:p>
          <a:p>
            <a:r>
              <a:rPr lang="en-US" sz="2800" dirty="0"/>
              <a:t>The corollary of that when </a:t>
            </a:r>
            <a:r>
              <a:rPr lang="en-US" sz="2800" dirty="0" err="1"/>
              <a:t>θ</a:t>
            </a:r>
            <a:r>
              <a:rPr lang="en-US" sz="2800" i="1" baseline="30000" dirty="0" err="1"/>
              <a:t>T</a:t>
            </a:r>
            <a:r>
              <a:rPr lang="en-US" sz="2800" dirty="0"/>
              <a:t> x &lt;= 0 </a:t>
            </a:r>
            <a:r>
              <a:rPr lang="en-US" sz="2800" dirty="0" smtClean="0"/>
              <a:t>then </a:t>
            </a:r>
            <a:r>
              <a:rPr lang="en-US" sz="2800" dirty="0"/>
              <a:t>y = 0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1" t="35913" r="63523" b="40873"/>
          <a:stretch/>
        </p:blipFill>
        <p:spPr bwMode="auto">
          <a:xfrm>
            <a:off x="2895600" y="5105400"/>
            <a:ext cx="2895600" cy="1360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1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200</Words>
  <Application>Microsoft Macintosh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Logistic Regression</vt:lpstr>
      <vt:lpstr>Classification </vt:lpstr>
      <vt:lpstr>Binary Classification</vt:lpstr>
      <vt:lpstr>Binary Classification</vt:lpstr>
      <vt:lpstr>Binary Classification</vt:lpstr>
      <vt:lpstr>Sigmoid Function</vt:lpstr>
      <vt:lpstr>Sigmoid Function</vt:lpstr>
      <vt:lpstr>Interpreting hypothesis output</vt:lpstr>
      <vt:lpstr>Decision boundary</vt:lpstr>
      <vt:lpstr>Decision boundary</vt:lpstr>
      <vt:lpstr>Cost Function</vt:lpstr>
      <vt:lpstr>Multiclass classification problems</vt:lpstr>
      <vt:lpstr>Evaluation Metrics</vt:lpstr>
      <vt:lpstr>Evaluation Metrics</vt:lpstr>
      <vt:lpstr>ROC Curve</vt:lpstr>
    </vt:vector>
  </TitlesOfParts>
  <Manager/>
  <Company>Cognizant Technology Solutions</Company>
  <LinksUpToDate>false</LinksUpToDate>
  <SharedDoc>false</SharedDoc>
  <HyperlinkBase/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subject/>
  <dc:creator>Windows User</dc:creator>
  <cp:keywords/>
  <dc:description/>
  <cp:lastModifiedBy>Stanley Immanuel</cp:lastModifiedBy>
  <cp:revision>16</cp:revision>
  <dcterms:created xsi:type="dcterms:W3CDTF">2017-12-21T10:09:30Z</dcterms:created>
  <dcterms:modified xsi:type="dcterms:W3CDTF">2018-01-24T04:19:19Z</dcterms:modified>
  <cp:category/>
</cp:coreProperties>
</file>