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0" r:id="rId2"/>
    <p:sldId id="317" r:id="rId3"/>
    <p:sldId id="318" r:id="rId4"/>
    <p:sldId id="319" r:id="rId5"/>
    <p:sldId id="320" r:id="rId6"/>
    <p:sldId id="330" r:id="rId7"/>
    <p:sldId id="321" r:id="rId8"/>
    <p:sldId id="322" r:id="rId9"/>
    <p:sldId id="331" r:id="rId10"/>
    <p:sldId id="332" r:id="rId11"/>
    <p:sldId id="333" r:id="rId12"/>
    <p:sldId id="325" r:id="rId13"/>
    <p:sldId id="324" r:id="rId14"/>
    <p:sldId id="326" r:id="rId15"/>
    <p:sldId id="32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390436-6AAA-4E32-97D3-EE69A69966D1}">
          <p14:sldIdLst>
            <p14:sldId id="260"/>
            <p14:sldId id="317"/>
            <p14:sldId id="318"/>
            <p14:sldId id="319"/>
            <p14:sldId id="320"/>
            <p14:sldId id="330"/>
            <p14:sldId id="321"/>
            <p14:sldId id="322"/>
            <p14:sldId id="331"/>
            <p14:sldId id="332"/>
            <p14:sldId id="333"/>
            <p14:sldId id="325"/>
            <p14:sldId id="324"/>
            <p14:sldId id="326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4E92"/>
    <a:srgbClr val="FFBE3B"/>
    <a:srgbClr val="FFAE37"/>
    <a:srgbClr val="2E4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94660"/>
  </p:normalViewPr>
  <p:slideViewPr>
    <p:cSldViewPr>
      <p:cViewPr varScale="1">
        <p:scale>
          <a:sx n="120" d="100"/>
          <a:sy n="120" d="100"/>
        </p:scale>
        <p:origin x="145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7" d="100"/>
        <a:sy n="8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E8EB0-8888-4A4E-94F3-14D8E5038AB6}" type="datetimeFigureOut">
              <a:rPr lang="en-US" smtClean="0"/>
              <a:t>8/20/2019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42F7E-C03E-4A75-829B-A53EDB2B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02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309320"/>
            <a:ext cx="1577455" cy="39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20589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42892"/>
            <a:ext cx="7383274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80520"/>
          </a:xfrm>
          <a:prstGeom prst="rect">
            <a:avLst/>
          </a:prstGeom>
        </p:spPr>
        <p:txBody>
          <a:bodyPr/>
          <a:lstStyle>
            <a:lvl1pPr>
              <a:buClr>
                <a:srgbClr val="294E92"/>
              </a:buClr>
              <a:defRPr/>
            </a:lvl1pPr>
            <a:lvl5pPr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67544" y="1340768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309320"/>
            <a:ext cx="1577455" cy="395022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043674" y="649810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noProof="0" dirty="0" smtClean="0">
                <a:solidFill>
                  <a:schemeClr val="tx1"/>
                </a:solidFill>
              </a:rPr>
              <a:t>-</a:t>
            </a:r>
            <a:fld id="{FABCB2CC-F8B6-45D5-844F-758C0932985B}" type="slidenum">
              <a:rPr lang="en-US" sz="1200" b="0" noProof="0" smtClean="0">
                <a:solidFill>
                  <a:schemeClr val="tx1"/>
                </a:solidFill>
              </a:rPr>
              <a:pPr algn="ctr"/>
              <a:t>‹#›</a:t>
            </a:fld>
            <a:r>
              <a:rPr lang="en-US" sz="1200" b="0" noProof="0" dirty="0" smtClean="0">
                <a:solidFill>
                  <a:schemeClr val="tx1"/>
                </a:solidFill>
              </a:rPr>
              <a:t>- </a:t>
            </a:r>
            <a:endParaRPr lang="en-US" sz="1200" b="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1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99592" y="242892"/>
            <a:ext cx="7383274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7544" y="1340768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309320"/>
            <a:ext cx="1577455" cy="39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0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868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65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U Passata" panose="020B05030305020308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294E92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196753"/>
            <a:ext cx="8424936" cy="2403698"/>
          </a:xfrm>
        </p:spPr>
        <p:txBody>
          <a:bodyPr>
            <a:normAutofit/>
          </a:bodyPr>
          <a:lstStyle/>
          <a:p>
            <a:r>
              <a:rPr lang="da-DK" dirty="0" smtClean="0"/>
              <a:t>A </a:t>
            </a:r>
            <a:r>
              <a:rPr lang="da-DK" dirty="0" err="1" smtClean="0"/>
              <a:t>crash</a:t>
            </a:r>
            <a:r>
              <a:rPr lang="da-DK" dirty="0" smtClean="0"/>
              <a:t> </a:t>
            </a:r>
            <a:r>
              <a:rPr lang="da-DK" dirty="0" err="1" smtClean="0"/>
              <a:t>course</a:t>
            </a:r>
            <a:r>
              <a:rPr lang="da-DK" dirty="0" smtClean="0"/>
              <a:t> in </a:t>
            </a:r>
            <a:r>
              <a:rPr lang="da-DK" dirty="0" err="1" smtClean="0"/>
              <a:t>exceptions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/>
              <a:t/>
            </a:r>
            <a:br>
              <a:rPr lang="da-DK" dirty="0"/>
            </a:br>
            <a:r>
              <a:rPr lang="da-DK" dirty="0" smtClean="0"/>
              <a:t>1: </a:t>
            </a:r>
            <a:r>
              <a:rPr lang="da-DK" dirty="0" err="1" smtClean="0"/>
              <a:t>Introduction</a:t>
            </a:r>
            <a:r>
              <a:rPr lang="da-DK" dirty="0" smtClean="0"/>
              <a:t> to </a:t>
            </a:r>
            <a:r>
              <a:rPr lang="da-DK" dirty="0" err="1" smtClean="0"/>
              <a:t>exceptions</a:t>
            </a:r>
            <a:r>
              <a:rPr lang="da-DK" dirty="0" smtClean="0"/>
              <a:t> in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Software Test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2" y="3717032"/>
            <a:ext cx="1957400" cy="3131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826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2892"/>
            <a:ext cx="8208912" cy="1143000"/>
          </a:xfrm>
        </p:spPr>
        <p:txBody>
          <a:bodyPr>
            <a:normAutofit/>
          </a:bodyPr>
          <a:lstStyle/>
          <a:p>
            <a:r>
              <a:rPr lang="da-DK" dirty="0"/>
              <a:t>Exceptions – the basic principles </a:t>
            </a:r>
            <a:r>
              <a:rPr lang="da-DK" dirty="0" smtClean="0"/>
              <a:t>(6)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800" dirty="0" smtClean="0"/>
              <a:t>A </a:t>
            </a:r>
            <a:r>
              <a:rPr lang="da-DK" sz="2800" dirty="0" err="1" smtClean="0"/>
              <a:t>class</a:t>
            </a:r>
            <a:r>
              <a:rPr lang="da-DK" sz="2800" dirty="0" smtClean="0"/>
              <a:t> </a:t>
            </a:r>
            <a:r>
              <a:rPr lang="da-DK" sz="2800" dirty="0" err="1" smtClean="0"/>
              <a:t>can</a:t>
            </a:r>
            <a:r>
              <a:rPr lang="da-DK" sz="2800" dirty="0" smtClean="0"/>
              <a:t> </a:t>
            </a:r>
            <a:r>
              <a:rPr lang="da-DK" sz="2800" dirty="0" err="1" smtClean="0"/>
              <a:t>throw</a:t>
            </a:r>
            <a:r>
              <a:rPr lang="da-DK" sz="2800" dirty="0" smtClean="0"/>
              <a:t> </a:t>
            </a:r>
            <a:r>
              <a:rPr lang="da-DK" sz="2800" dirty="0" err="1" smtClean="0"/>
              <a:t>different</a:t>
            </a:r>
            <a:r>
              <a:rPr lang="da-DK" sz="2800" dirty="0" smtClean="0"/>
              <a:t> </a:t>
            </a:r>
            <a:r>
              <a:rPr lang="da-DK" sz="2800" dirty="0" err="1" smtClean="0"/>
              <a:t>exceptions</a:t>
            </a:r>
            <a:r>
              <a:rPr lang="da-DK" sz="2800" dirty="0" smtClean="0"/>
              <a:t>. See </a:t>
            </a:r>
            <a:r>
              <a:rPr lang="da-DK" sz="2800" dirty="0" err="1" smtClean="0"/>
              <a:t>next</a:t>
            </a:r>
            <a:r>
              <a:rPr lang="da-DK" sz="2800" dirty="0" smtClean="0"/>
              <a:t> slide </a:t>
            </a:r>
            <a:r>
              <a:rPr lang="da-DK" sz="2800" dirty="0" err="1" smtClean="0"/>
              <a:t>how</a:t>
            </a:r>
            <a:r>
              <a:rPr lang="da-DK" sz="2800" dirty="0" smtClean="0"/>
              <a:t> to </a:t>
            </a:r>
            <a:r>
              <a:rPr lang="da-DK" sz="2800" dirty="0" err="1" smtClean="0"/>
              <a:t>tell</a:t>
            </a:r>
            <a:r>
              <a:rPr lang="da-DK" sz="2800" dirty="0" smtClean="0"/>
              <a:t> </a:t>
            </a:r>
            <a:r>
              <a:rPr lang="da-DK" sz="2800" dirty="0" err="1" smtClean="0"/>
              <a:t>them</a:t>
            </a:r>
            <a:r>
              <a:rPr lang="da-DK" sz="2800" dirty="0" smtClean="0"/>
              <a:t> </a:t>
            </a:r>
            <a:r>
              <a:rPr lang="da-DK" sz="2800" dirty="0" err="1" smtClean="0"/>
              <a:t>apart</a:t>
            </a:r>
            <a:endParaRPr lang="da-DK" sz="2800" b="1" i="1" dirty="0" smtClean="0"/>
          </a:p>
          <a:p>
            <a:endParaRPr lang="da-DK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3024534"/>
            <a:ext cx="3281668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05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CourseException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da-DK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Exception</a:t>
            </a:r>
            <a:endParaRPr lang="da-DK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da-DK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uint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Course {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da-DK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CourseException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da-DK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uint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course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  <a:endParaRPr lang="da-DK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Course 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da-DK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course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da-DK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da-DK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4767112"/>
            <a:ext cx="3207929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05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SpeedException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: </a:t>
            </a:r>
            <a:r>
              <a:rPr lang="da-DK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Exception</a:t>
            </a:r>
            <a:endParaRPr lang="da-DK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da-DK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uint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Speed 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da-DK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SpeedException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da-DK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uint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s)</a:t>
            </a:r>
            <a:endParaRPr lang="da-DK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  <a:endParaRPr lang="da-DK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Speed = s;</a:t>
            </a:r>
            <a:endParaRPr lang="da-DK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da-DK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da-DK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4932040" y="3024534"/>
            <a:ext cx="3611886" cy="28392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defTabSz="273050"/>
            <a:r>
              <a:rPr lang="da-DK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05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Ship</a:t>
            </a:r>
            <a:endParaRPr lang="da-DK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273050"/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da-DK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273050"/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	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uint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Course {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defTabSz="273050"/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uint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Speed {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pPr defTabSz="273050"/>
            <a:endParaRPr lang="da-DK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273050"/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Ship(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uint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course, 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uint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speed)</a:t>
            </a:r>
          </a:p>
          <a:p>
            <a:pPr defTabSz="273050"/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da-DK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273050"/>
            <a:r>
              <a:rPr lang="da-DK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	if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(speed &lt; 100)    </a:t>
            </a:r>
          </a:p>
          <a:p>
            <a:pPr defTabSz="273050"/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Speed 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speed;</a:t>
            </a:r>
          </a:p>
          <a:p>
            <a:pPr defTabSz="273050"/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da-DK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da-DK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273050"/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</a:t>
            </a:r>
            <a:r>
              <a:rPr lang="da-DK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</a:t>
            </a:r>
            <a:r>
              <a:rPr lang="da-DK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hrow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SpeedException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(speed);</a:t>
            </a:r>
          </a:p>
          <a:p>
            <a:pPr defTabSz="273050"/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</a:p>
          <a:p>
            <a:pPr defTabSz="273050"/>
            <a:r>
              <a:rPr lang="da-DK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	if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da-DK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course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360)</a:t>
            </a:r>
          </a:p>
          <a:p>
            <a:pPr defTabSz="273050"/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Course 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da-DK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course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defTabSz="273050"/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da-DK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throw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CourseException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da-DK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course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defTabSz="273050"/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da-DK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273050"/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da-DK" sz="1050" dirty="0"/>
          </a:p>
        </p:txBody>
      </p:sp>
    </p:spTree>
    <p:extLst>
      <p:ext uri="{BB962C8B-B14F-4D97-AF65-F5344CB8AC3E}">
        <p14:creationId xmlns:p14="http://schemas.microsoft.com/office/powerpoint/2010/main" val="345625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2892"/>
            <a:ext cx="8208912" cy="1143000"/>
          </a:xfrm>
        </p:spPr>
        <p:txBody>
          <a:bodyPr>
            <a:normAutofit/>
          </a:bodyPr>
          <a:lstStyle/>
          <a:p>
            <a:r>
              <a:rPr lang="da-DK" dirty="0"/>
              <a:t>Exceptions – the basic principles </a:t>
            </a:r>
            <a:r>
              <a:rPr lang="da-DK" dirty="0" smtClean="0"/>
              <a:t>(7)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1080120"/>
          </a:xfrm>
        </p:spPr>
        <p:txBody>
          <a:bodyPr>
            <a:normAutofit/>
          </a:bodyPr>
          <a:lstStyle/>
          <a:p>
            <a:r>
              <a:rPr lang="da-DK" sz="2800" dirty="0" err="1" smtClean="0"/>
              <a:t>Exception</a:t>
            </a:r>
            <a:r>
              <a:rPr lang="da-DK" sz="2800" dirty="0" smtClean="0"/>
              <a:t> </a:t>
            </a:r>
            <a:r>
              <a:rPr lang="da-DK" sz="2800" dirty="0" err="1" smtClean="0"/>
              <a:t>can</a:t>
            </a:r>
            <a:r>
              <a:rPr lang="da-DK" sz="2800" dirty="0" smtClean="0"/>
              <a:t> </a:t>
            </a:r>
            <a:r>
              <a:rPr lang="da-DK" sz="2800" dirty="0" err="1" smtClean="0"/>
              <a:t>be</a:t>
            </a:r>
            <a:r>
              <a:rPr lang="da-DK" sz="2800" dirty="0" smtClean="0"/>
              <a:t> </a:t>
            </a:r>
            <a:r>
              <a:rPr lang="da-DK" sz="2800" dirty="0" err="1" smtClean="0"/>
              <a:t>caught</a:t>
            </a:r>
            <a:r>
              <a:rPr lang="da-DK" sz="2800" dirty="0" smtClean="0"/>
              <a:t> and </a:t>
            </a:r>
            <a:r>
              <a:rPr lang="da-DK" sz="2800" dirty="0" err="1" smtClean="0"/>
              <a:t>handled</a:t>
            </a:r>
            <a:r>
              <a:rPr lang="da-DK" sz="2800" dirty="0" smtClean="0"/>
              <a:t> </a:t>
            </a:r>
            <a:r>
              <a:rPr lang="da-DK" sz="2800" dirty="0" err="1" smtClean="0"/>
              <a:t>based</a:t>
            </a:r>
            <a:r>
              <a:rPr lang="da-DK" sz="2800" dirty="0" smtClean="0"/>
              <a:t> on </a:t>
            </a:r>
            <a:r>
              <a:rPr lang="da-DK" sz="2800" dirty="0" err="1" smtClean="0"/>
              <a:t>their</a:t>
            </a:r>
            <a:r>
              <a:rPr lang="da-DK" sz="2800" dirty="0" smtClean="0"/>
              <a:t> </a:t>
            </a:r>
            <a:r>
              <a:rPr lang="da-DK" sz="2800" b="1" i="1" dirty="0" smtClean="0"/>
              <a:t>type</a:t>
            </a:r>
            <a:r>
              <a:rPr lang="da-DK" sz="2800" i="1" dirty="0" smtClean="0"/>
              <a:t>.</a:t>
            </a:r>
            <a:r>
              <a:rPr lang="da-DK" sz="2800" dirty="0" smtClean="0"/>
              <a:t> Multiple </a:t>
            </a:r>
            <a:r>
              <a:rPr lang="da-DK" sz="2800" b="1" i="1" dirty="0" smtClean="0"/>
              <a:t>types</a:t>
            </a:r>
            <a:r>
              <a:rPr lang="da-DK" sz="2800" dirty="0" smtClean="0"/>
              <a:t> </a:t>
            </a:r>
            <a:r>
              <a:rPr lang="da-DK" sz="2800" dirty="0" err="1" smtClean="0"/>
              <a:t>can</a:t>
            </a:r>
            <a:r>
              <a:rPr lang="da-DK" sz="2800" dirty="0" smtClean="0"/>
              <a:t> </a:t>
            </a:r>
            <a:r>
              <a:rPr lang="da-DK" sz="2800" dirty="0" err="1" smtClean="0"/>
              <a:t>be</a:t>
            </a:r>
            <a:r>
              <a:rPr lang="da-DK" sz="2800" dirty="0" smtClean="0"/>
              <a:t> </a:t>
            </a:r>
            <a:r>
              <a:rPr lang="da-DK" sz="2800" dirty="0" err="1" smtClean="0"/>
              <a:t>caught</a:t>
            </a:r>
            <a:r>
              <a:rPr lang="da-DK" sz="2800" dirty="0" smtClean="0"/>
              <a:t>.</a:t>
            </a:r>
            <a:endParaRPr lang="da-DK" sz="2800" b="1" dirty="0" smtClean="0"/>
          </a:p>
          <a:p>
            <a:endParaRPr lang="da-DK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187624" y="2636912"/>
            <a:ext cx="7205819" cy="38087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defTabSz="273050"/>
            <a:r>
              <a:rPr lang="da-DK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05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Program</a:t>
            </a:r>
            <a:endParaRPr lang="da-DK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273050"/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da-DK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273050"/>
            <a:r>
              <a:rPr lang="da-DK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da-DK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da-DK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da-DK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defTabSz="273050"/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da-DK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273050"/>
            <a:r>
              <a:rPr lang="en-US" sz="105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		</a:t>
            </a:r>
            <a:r>
              <a:rPr lang="en-US" sz="105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"Course for new ship? "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defTabSz="273050"/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da-DK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course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da-DK" sz="105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Convert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.ToUInt32(</a:t>
            </a:r>
            <a:r>
              <a:rPr lang="da-DK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da-DK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</a:t>
            </a:r>
          </a:p>
          <a:p>
            <a:pPr defTabSz="273050"/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da-DK" sz="105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da-DK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da-DK" sz="105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""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defTabSz="273050"/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</a:p>
          <a:p>
            <a:pPr defTabSz="273050"/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da-DK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try</a:t>
            </a:r>
            <a:endParaRPr lang="da-DK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273050"/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{</a:t>
            </a:r>
            <a:endParaRPr lang="da-DK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273050"/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</a:t>
            </a:r>
            <a:r>
              <a:rPr lang="en-US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ship =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Ship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(course); </a:t>
            </a:r>
            <a:endParaRPr lang="en-US" sz="105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273050"/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</a:t>
            </a:r>
            <a:r>
              <a:rPr lang="en-US" sz="105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"Ship is heading course </a:t>
            </a:r>
            <a:r>
              <a:rPr lang="en-US" sz="1050" dirty="0">
                <a:solidFill>
                  <a:srgbClr val="3CB371"/>
                </a:solidFill>
                <a:highlight>
                  <a:srgbClr val="FFFFFF"/>
                </a:highlight>
                <a:latin typeface="Consolas"/>
              </a:rPr>
              <a:t>{0}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ship.GetCourse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</a:t>
            </a:r>
          </a:p>
          <a:p>
            <a:pPr defTabSz="273050"/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}</a:t>
            </a:r>
            <a:endParaRPr lang="da-DK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273050"/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da-DK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catch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da-DK" sz="105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CourseException</a:t>
            </a:r>
            <a:r>
              <a:rPr lang="da-DK" sz="105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exc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da-DK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273050"/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{</a:t>
            </a:r>
            <a:endParaRPr lang="da-DK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273050"/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</a:t>
            </a:r>
            <a:r>
              <a:rPr lang="da-DK" sz="105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da-DK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da-DK" sz="105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”</a:t>
            </a:r>
            <a:r>
              <a:rPr lang="da-DK" sz="105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Error</a:t>
            </a:r>
            <a:r>
              <a:rPr lang="da-DK" sz="105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in </a:t>
            </a:r>
            <a:r>
              <a:rPr lang="da-DK" sz="105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course</a:t>
            </a:r>
            <a:r>
              <a:rPr lang="da-DK" sz="105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. Is {0}, </a:t>
            </a:r>
            <a:r>
              <a:rPr lang="da-DK" sz="105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should</a:t>
            </a:r>
            <a:r>
              <a:rPr lang="da-DK" sz="105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05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be</a:t>
            </a:r>
            <a:r>
              <a:rPr lang="da-DK" sz="105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in [0;360[”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da-DK" sz="105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exc.GetCourse</a:t>
            </a:r>
            <a:r>
              <a:rPr lang="da-DK" sz="105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</a:t>
            </a:r>
          </a:p>
          <a:p>
            <a:pPr defTabSz="273050"/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}</a:t>
            </a:r>
          </a:p>
          <a:p>
            <a:pPr defTabSz="273050"/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	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da-DK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catch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da-DK" sz="105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SpeedException</a:t>
            </a:r>
            <a:r>
              <a:rPr lang="da-DK" sz="105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exc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defTabSz="273050"/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	{</a:t>
            </a:r>
          </a:p>
          <a:p>
            <a:pPr defTabSz="273050"/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		</a:t>
            </a:r>
            <a:r>
              <a:rPr lang="da-DK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da-DK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da-DK" sz="105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”</a:t>
            </a:r>
            <a:r>
              <a:rPr lang="da-DK" sz="105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Error</a:t>
            </a:r>
            <a:r>
              <a:rPr lang="da-DK" sz="105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in </a:t>
            </a:r>
            <a:r>
              <a:rPr lang="da-DK" sz="105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speed. </a:t>
            </a:r>
            <a:r>
              <a:rPr lang="da-DK" sz="105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Is {0}, </a:t>
            </a:r>
            <a:r>
              <a:rPr lang="da-DK" sz="105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should</a:t>
            </a:r>
            <a:r>
              <a:rPr lang="da-DK" sz="105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05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be</a:t>
            </a:r>
            <a:r>
              <a:rPr lang="da-DK" sz="105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in [</a:t>
            </a:r>
            <a:r>
              <a:rPr lang="da-DK" sz="105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0;100[”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da-DK" sz="105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exc.GetSpeed</a:t>
            </a:r>
            <a:r>
              <a:rPr lang="da-DK" sz="105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</a:t>
            </a:r>
            <a:endParaRPr lang="da-DK" sz="105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273050"/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	}</a:t>
            </a:r>
            <a:endParaRPr lang="da-DK" sz="105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273050"/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defTabSz="273050"/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da-DK" sz="1050" dirty="0"/>
          </a:p>
        </p:txBody>
      </p:sp>
    </p:spTree>
    <p:extLst>
      <p:ext uri="{BB962C8B-B14F-4D97-AF65-F5344CB8AC3E}">
        <p14:creationId xmlns:p14="http://schemas.microsoft.com/office/powerpoint/2010/main" val="121843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err="1"/>
              <a:t>Exceptions</a:t>
            </a:r>
            <a:r>
              <a:rPr lang="da-DK" dirty="0"/>
              <a:t> – the basic principles </a:t>
            </a:r>
            <a:r>
              <a:rPr lang="da-DK" dirty="0" smtClean="0"/>
              <a:t>(8)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59832" y="1412776"/>
            <a:ext cx="5660813" cy="56938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4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da-DK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da-DK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da-DK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a-DK" sz="1400" dirty="0">
                <a:latin typeface="Consolas" panose="020B0609020204030204" pitchFamily="49" charset="0"/>
                <a:cs typeface="Consolas" panose="020B0609020204030204" pitchFamily="49" charset="0"/>
              </a:rPr>
              <a:t>File x = new File(”log.txt</a:t>
            </a:r>
            <a:r>
              <a:rPr lang="da-DK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”); </a:t>
            </a:r>
            <a:r>
              <a:rPr lang="da-DK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May </a:t>
            </a:r>
            <a:r>
              <a:rPr lang="da-DK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da-DK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da-DK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a-DK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x.doStuff</a:t>
            </a:r>
            <a:r>
              <a:rPr lang="da-DK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	</a:t>
            </a:r>
            <a:r>
              <a:rPr lang="da-DK" sz="14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May </a:t>
            </a:r>
            <a:r>
              <a:rPr lang="da-DK" sz="1400" i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da-DK" sz="14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i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da-DK" sz="1400" i="1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r>
              <a:rPr lang="da-DK" sz="14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da-DK" sz="1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a-DK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MyFileException</a:t>
            </a:r>
            <a:r>
              <a:rPr lang="da-DK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e) </a:t>
            </a:r>
          </a:p>
          <a:p>
            <a:r>
              <a:rPr lang="da-DK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da-DK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</a:t>
            </a:r>
            <a:r>
              <a:rPr lang="da-DK" sz="14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</a:t>
            </a:r>
            <a:r>
              <a:rPr lang="da-DK" sz="1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specific</a:t>
            </a:r>
            <a:r>
              <a:rPr lang="da-DK" sz="1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</a:t>
            </a:r>
            <a:r>
              <a:rPr lang="da-DK" sz="1400" i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da-DK" sz="14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here</a:t>
            </a:r>
            <a:endParaRPr lang="da-DK" sz="1400" i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r>
              <a:rPr lang="da-DK" sz="14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da-DK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a-DK" sz="14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FileNotFoundException</a:t>
            </a:r>
            <a:r>
              <a:rPr lang="da-DK" sz="1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e) </a:t>
            </a:r>
          </a:p>
          <a:p>
            <a:r>
              <a:rPr lang="da-DK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da-DK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a-DK" sz="1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system </a:t>
            </a:r>
            <a:r>
              <a:rPr lang="da-DK" sz="14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exceptions</a:t>
            </a:r>
            <a:r>
              <a:rPr lang="da-DK" sz="1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i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here</a:t>
            </a:r>
            <a:r>
              <a:rPr lang="da-DK" sz="14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a-DK" sz="1400" i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e.g</a:t>
            </a:r>
            <a:r>
              <a:rPr lang="da-DK" sz="14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da-DK" sz="1400" i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</a:t>
            </a:r>
            <a:r>
              <a:rPr lang="da-DK" sz="14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i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them</a:t>
            </a:r>
            <a:endParaRPr lang="da-DK" sz="1400" i="1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sz="1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da-DK" sz="1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new </a:t>
            </a:r>
            <a:r>
              <a:rPr lang="da-DK" sz="14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MyFileException</a:t>
            </a:r>
            <a:r>
              <a:rPr lang="da-DK" sz="1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(”…”);</a:t>
            </a:r>
            <a:endParaRPr lang="da-DK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r>
              <a:rPr lang="da-DK" sz="14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da-DK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da-DK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 </a:t>
            </a:r>
            <a:r>
              <a:rPr lang="da-DK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e) </a:t>
            </a:r>
          </a:p>
          <a:p>
            <a:r>
              <a:rPr lang="da-DK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da-DK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</a:t>
            </a:r>
            <a:r>
              <a:rPr lang="da-DK" sz="1400" i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</a:t>
            </a:r>
            <a:r>
              <a:rPr lang="da-DK" sz="14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errors</a:t>
            </a:r>
            <a:r>
              <a:rPr lang="da-DK" sz="1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i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here</a:t>
            </a:r>
            <a:r>
              <a:rPr lang="da-DK" sz="14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a-DK" sz="1400" i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e.g</a:t>
            </a:r>
            <a:r>
              <a:rPr lang="da-DK" sz="14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just </a:t>
            </a:r>
            <a:r>
              <a:rPr lang="da-DK" sz="1400" i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report</a:t>
            </a:r>
            <a:r>
              <a:rPr lang="da-DK" sz="14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i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them</a:t>
            </a:r>
            <a:endParaRPr lang="da-DK" sz="1400" i="1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sz="1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da-DK" sz="1400" i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da-DK" sz="14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i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rethrow</a:t>
            </a:r>
            <a:r>
              <a:rPr lang="da-DK" sz="14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 same </a:t>
            </a:r>
            <a:r>
              <a:rPr lang="da-DK" sz="1400" i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endParaRPr lang="da-DK" sz="1400" i="1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sz="1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da-DK" sz="1400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da-DK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r>
              <a:rPr lang="da-DK" sz="14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  <a:r>
              <a:rPr lang="da-DK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da-DK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da-DK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da-DK" sz="14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Optional</a:t>
            </a:r>
            <a:r>
              <a:rPr lang="da-DK" sz="1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 </a:t>
            </a:r>
            <a:r>
              <a:rPr lang="da-DK" sz="14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used</a:t>
            </a:r>
            <a:r>
              <a:rPr lang="da-DK" sz="1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da-DK" sz="14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cleanup</a:t>
            </a:r>
            <a:r>
              <a:rPr lang="da-DK" sz="1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that’s</a:t>
            </a:r>
            <a:r>
              <a:rPr lang="da-DK" sz="1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always</a:t>
            </a:r>
            <a:r>
              <a:rPr lang="da-DK" sz="1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needed</a:t>
            </a:r>
            <a:endParaRPr lang="da-DK" sz="1400" i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a-DK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a-DK" sz="1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a-DK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 </a:t>
            </a:r>
            <a:r>
              <a:rPr lang="da-DK" sz="1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da-DK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da-DK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a-DK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x.Close</a:t>
            </a:r>
            <a:r>
              <a:rPr lang="da-DK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da-DK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0898" y="3808184"/>
            <a:ext cx="2680157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dirty="0"/>
              <a:t>Handlers are tried </a:t>
            </a:r>
            <a:r>
              <a:rPr lang="en-US" sz="1400" dirty="0" smtClean="0"/>
              <a:t>top-to-bottom</a:t>
            </a:r>
            <a:r>
              <a:rPr lang="en-US" sz="1400" dirty="0"/>
              <a:t>, </a:t>
            </a:r>
            <a:endParaRPr lang="en-US" sz="1400" dirty="0" smtClean="0"/>
          </a:p>
          <a:p>
            <a:r>
              <a:rPr lang="en-US" sz="1400" dirty="0" smtClean="0"/>
              <a:t>so put </a:t>
            </a:r>
            <a:r>
              <a:rPr lang="en-US" sz="1400" dirty="0"/>
              <a:t>specific handlers first and </a:t>
            </a:r>
            <a:endParaRPr lang="en-US" sz="1400" dirty="0" smtClean="0"/>
          </a:p>
          <a:p>
            <a:r>
              <a:rPr lang="en-US" sz="1400" dirty="0" smtClean="0"/>
              <a:t>general handlers </a:t>
            </a:r>
            <a:r>
              <a:rPr lang="en-US" sz="1400" dirty="0"/>
              <a:t>last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861055" y="2708920"/>
            <a:ext cx="270785" cy="11199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861055" y="3501008"/>
            <a:ext cx="270785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85553" y="4226903"/>
            <a:ext cx="246287" cy="3199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5693" y="5636373"/>
            <a:ext cx="266957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dirty="0"/>
              <a:t>Optional </a:t>
            </a:r>
            <a:r>
              <a:rPr lang="en-US" sz="1400" dirty="0" smtClean="0"/>
              <a:t>block – </a:t>
            </a:r>
            <a:r>
              <a:rPr lang="en-US" sz="1400" dirty="0"/>
              <a:t>used for cleanup </a:t>
            </a:r>
            <a:endParaRPr lang="en-US" sz="1400" dirty="0" smtClean="0"/>
          </a:p>
          <a:p>
            <a:r>
              <a:rPr lang="en-US" sz="1400" dirty="0" smtClean="0"/>
              <a:t>that’s </a:t>
            </a:r>
            <a:r>
              <a:rPr lang="en-US" sz="1400" dirty="0"/>
              <a:t>always </a:t>
            </a:r>
            <a:r>
              <a:rPr lang="en-US" sz="1400" dirty="0" smtClean="0"/>
              <a:t>needed, </a:t>
            </a:r>
          </a:p>
          <a:p>
            <a:r>
              <a:rPr lang="en-US" sz="1400" dirty="0" smtClean="0"/>
              <a:t>regardless of whether exception </a:t>
            </a:r>
          </a:p>
          <a:p>
            <a:r>
              <a:rPr lang="en-US" sz="1400" dirty="0" smtClean="0"/>
              <a:t>was thrown or not</a:t>
            </a:r>
            <a:endParaRPr lang="en-US" sz="1400" dirty="0"/>
          </a:p>
        </p:txBody>
      </p:sp>
      <p:cxnSp>
        <p:nvCxnSpPr>
          <p:cNvPr id="18" name="Straight Arrow Connector 17"/>
          <p:cNvCxnSpPr>
            <a:stCxn id="17" idx="3"/>
          </p:cNvCxnSpPr>
          <p:nvPr/>
        </p:nvCxnSpPr>
        <p:spPr>
          <a:xfrm flipV="1">
            <a:off x="2815270" y="5805264"/>
            <a:ext cx="316570" cy="3081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54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42892"/>
            <a:ext cx="7383274" cy="809844"/>
          </a:xfrm>
        </p:spPr>
        <p:txBody>
          <a:bodyPr/>
          <a:lstStyle/>
          <a:p>
            <a:r>
              <a:rPr lang="da-DK" dirty="0" err="1" smtClean="0"/>
              <a:t>Exception</a:t>
            </a:r>
            <a:r>
              <a:rPr lang="da-DK" dirty="0" smtClean="0"/>
              <a:t> flow - </a:t>
            </a:r>
            <a:r>
              <a:rPr lang="da-DK" dirty="0" err="1" smtClean="0"/>
              <a:t>recap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06048" y="1750205"/>
            <a:ext cx="5012509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sz="2000" b="1" dirty="0" smtClean="0"/>
              <a:t>Runtime with default exception handler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406048" y="2740175"/>
            <a:ext cx="501250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sz="2000" dirty="0" smtClean="0">
                <a:solidFill>
                  <a:schemeClr val="tx1"/>
                </a:solidFill>
              </a:rPr>
              <a:t>Main() with exception handler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06048" y="3730145"/>
            <a:ext cx="501250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sz="2000" dirty="0" smtClean="0">
                <a:solidFill>
                  <a:schemeClr val="tx1"/>
                </a:solidFill>
              </a:rPr>
              <a:t>Method1() with exception handler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06048" y="4720115"/>
            <a:ext cx="501250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sz="2000" dirty="0" smtClean="0">
                <a:solidFill>
                  <a:schemeClr val="tx1"/>
                </a:solidFill>
              </a:rPr>
              <a:t>Method2() with </a:t>
            </a:r>
            <a:r>
              <a:rPr lang="da-DK" sz="2000" dirty="0" err="1" smtClean="0">
                <a:solidFill>
                  <a:schemeClr val="tx1"/>
                </a:solidFill>
              </a:rPr>
              <a:t>no</a:t>
            </a:r>
            <a:r>
              <a:rPr lang="da-DK" sz="2000" dirty="0" smtClean="0">
                <a:solidFill>
                  <a:schemeClr val="tx1"/>
                </a:solidFill>
              </a:rPr>
              <a:t> exception handler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06048" y="5710085"/>
            <a:ext cx="5012509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a-DK" sz="2000" dirty="0" smtClean="0">
                <a:solidFill>
                  <a:schemeClr val="tx1"/>
                </a:solidFill>
              </a:rPr>
              <a:t>Method3() </a:t>
            </a:r>
            <a:r>
              <a:rPr lang="da-DK" sz="2000" dirty="0" err="1" smtClean="0">
                <a:solidFill>
                  <a:schemeClr val="tx1"/>
                </a:solidFill>
              </a:rPr>
              <a:t>which</a:t>
            </a:r>
            <a:r>
              <a:rPr lang="da-DK" sz="2000" dirty="0" smtClean="0">
                <a:solidFill>
                  <a:schemeClr val="tx1"/>
                </a:solidFill>
              </a:rPr>
              <a:t> </a:t>
            </a:r>
            <a:r>
              <a:rPr lang="da-DK" sz="2000" dirty="0" err="1" smtClean="0">
                <a:solidFill>
                  <a:schemeClr val="tx1"/>
                </a:solidFill>
              </a:rPr>
              <a:t>throws</a:t>
            </a:r>
            <a:r>
              <a:rPr lang="da-DK" sz="2000" dirty="0" smtClean="0">
                <a:solidFill>
                  <a:schemeClr val="tx1"/>
                </a:solidFill>
              </a:rPr>
              <a:t> </a:t>
            </a:r>
            <a:r>
              <a:rPr lang="da-DK" sz="2000" dirty="0" err="1" smtClean="0">
                <a:solidFill>
                  <a:schemeClr val="tx1"/>
                </a:solidFill>
              </a:rPr>
              <a:t>exception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912302" y="2150315"/>
            <a:ext cx="0" cy="589860"/>
          </a:xfrm>
          <a:prstGeom prst="straightConnector1">
            <a:avLst/>
          </a:prstGeom>
          <a:ln w="635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912302" y="3140285"/>
            <a:ext cx="0" cy="589860"/>
          </a:xfrm>
          <a:prstGeom prst="straightConnector1">
            <a:avLst/>
          </a:prstGeom>
          <a:ln w="635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912302" y="4130255"/>
            <a:ext cx="0" cy="589860"/>
          </a:xfrm>
          <a:prstGeom prst="straightConnector1">
            <a:avLst/>
          </a:prstGeom>
          <a:ln w="635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912302" y="5120225"/>
            <a:ext cx="0" cy="589860"/>
          </a:xfrm>
          <a:prstGeom prst="straightConnector1">
            <a:avLst/>
          </a:prstGeom>
          <a:ln w="635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8" idx="3"/>
          </p:cNvCxnSpPr>
          <p:nvPr/>
        </p:nvCxnSpPr>
        <p:spPr>
          <a:xfrm flipV="1">
            <a:off x="7418557" y="5120225"/>
            <a:ext cx="12700" cy="789915"/>
          </a:xfrm>
          <a:prstGeom prst="bentConnector4">
            <a:avLst>
              <a:gd name="adj1" fmla="val 3980276"/>
              <a:gd name="adj2" fmla="val 100162"/>
            </a:avLst>
          </a:prstGeom>
          <a:ln w="5715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flipV="1">
            <a:off x="7431257" y="4129629"/>
            <a:ext cx="12700" cy="789915"/>
          </a:xfrm>
          <a:prstGeom prst="bentConnector4">
            <a:avLst>
              <a:gd name="adj1" fmla="val 3878874"/>
              <a:gd name="adj2" fmla="val 100162"/>
            </a:avLst>
          </a:prstGeom>
          <a:ln w="5715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/>
          <p:nvPr/>
        </p:nvCxnSpPr>
        <p:spPr>
          <a:xfrm flipV="1">
            <a:off x="7431257" y="3127858"/>
            <a:ext cx="12700" cy="789915"/>
          </a:xfrm>
          <a:prstGeom prst="bentConnector4">
            <a:avLst>
              <a:gd name="adj1" fmla="val 3878874"/>
              <a:gd name="adj2" fmla="val 100162"/>
            </a:avLst>
          </a:prstGeom>
          <a:ln w="57150">
            <a:solidFill>
              <a:srgbClr val="FF0000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flipV="1">
            <a:off x="7443957" y="2102669"/>
            <a:ext cx="12700" cy="789915"/>
          </a:xfrm>
          <a:prstGeom prst="bentConnector4">
            <a:avLst>
              <a:gd name="adj1" fmla="val 3878874"/>
              <a:gd name="adj2" fmla="val 100162"/>
            </a:avLst>
          </a:prstGeom>
          <a:ln w="57150">
            <a:solidFill>
              <a:srgbClr val="FF0000"/>
            </a:solidFill>
            <a:prstDash val="sysDot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33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Use</a:t>
            </a:r>
            <a:r>
              <a:rPr lang="da-DK" dirty="0" smtClean="0"/>
              <a:t> exceptions the right </a:t>
            </a:r>
            <a:r>
              <a:rPr lang="da-DK" dirty="0" err="1" smtClean="0"/>
              <a:t>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sz="2800" dirty="0" smtClean="0"/>
              <a:t>Exceptions </a:t>
            </a:r>
            <a:r>
              <a:rPr lang="da-DK" sz="2800" dirty="0" err="1" smtClean="0"/>
              <a:t>are</a:t>
            </a:r>
            <a:r>
              <a:rPr lang="da-DK" sz="2800" dirty="0" smtClean="0"/>
              <a:t> a </a:t>
            </a:r>
            <a:r>
              <a:rPr lang="da-DK" sz="2800" dirty="0" err="1" smtClean="0"/>
              <a:t>nice</a:t>
            </a:r>
            <a:r>
              <a:rPr lang="da-DK" sz="2800" dirty="0" smtClean="0"/>
              <a:t> </a:t>
            </a:r>
            <a:r>
              <a:rPr lang="da-DK" sz="2800" dirty="0" err="1" smtClean="0"/>
              <a:t>way</a:t>
            </a:r>
            <a:r>
              <a:rPr lang="da-DK" sz="2800" dirty="0" smtClean="0"/>
              <a:t> to </a:t>
            </a:r>
            <a:r>
              <a:rPr lang="da-DK" sz="2800" dirty="0" err="1" smtClean="0"/>
              <a:t>manage</a:t>
            </a:r>
            <a:r>
              <a:rPr lang="da-DK" sz="2800" dirty="0" smtClean="0"/>
              <a:t> </a:t>
            </a:r>
            <a:r>
              <a:rPr lang="da-DK" sz="2800" dirty="0" err="1" smtClean="0"/>
              <a:t>errors</a:t>
            </a:r>
            <a:endParaRPr lang="da-DK" sz="2800" dirty="0" smtClean="0"/>
          </a:p>
          <a:p>
            <a:endParaRPr lang="da-DK" sz="2800" dirty="0" smtClean="0"/>
          </a:p>
          <a:p>
            <a:r>
              <a:rPr lang="da-DK" sz="2800" dirty="0" smtClean="0"/>
              <a:t>But </a:t>
            </a:r>
            <a:r>
              <a:rPr lang="da-DK" sz="2800" dirty="0" err="1" smtClean="0"/>
              <a:t>exceptions</a:t>
            </a:r>
            <a:r>
              <a:rPr lang="da-DK" sz="2800" dirty="0" smtClean="0"/>
              <a:t> </a:t>
            </a:r>
            <a:r>
              <a:rPr lang="da-DK" sz="2800" dirty="0" err="1" smtClean="0"/>
              <a:t>are</a:t>
            </a:r>
            <a:r>
              <a:rPr lang="da-DK" sz="2800" dirty="0" smtClean="0"/>
              <a:t> </a:t>
            </a:r>
            <a:r>
              <a:rPr lang="da-DK" sz="2800" dirty="0" err="1" smtClean="0"/>
              <a:t>costly</a:t>
            </a:r>
            <a:r>
              <a:rPr lang="da-DK" sz="2800" dirty="0" smtClean="0"/>
              <a:t>! </a:t>
            </a:r>
          </a:p>
          <a:p>
            <a:pPr lvl="1"/>
            <a:r>
              <a:rPr lang="da-DK" sz="2400" dirty="0" smtClean="0"/>
              <a:t>The </a:t>
            </a:r>
            <a:r>
              <a:rPr lang="da-DK" sz="2400" dirty="0" err="1" smtClean="0"/>
              <a:t>process</a:t>
            </a:r>
            <a:r>
              <a:rPr lang="da-DK" sz="2400" dirty="0" smtClean="0"/>
              <a:t> of </a:t>
            </a:r>
            <a:r>
              <a:rPr lang="da-DK" sz="2400" dirty="0" err="1" smtClean="0"/>
              <a:t>unwinding</a:t>
            </a:r>
            <a:r>
              <a:rPr lang="da-DK" sz="2400" dirty="0" smtClean="0"/>
              <a:t> the </a:t>
            </a:r>
            <a:r>
              <a:rPr lang="da-DK" sz="2400" dirty="0" err="1" smtClean="0"/>
              <a:t>stack</a:t>
            </a:r>
            <a:r>
              <a:rPr lang="da-DK" sz="2400" dirty="0" smtClean="0"/>
              <a:t> </a:t>
            </a:r>
            <a:r>
              <a:rPr lang="da-DK" sz="2400" dirty="0" err="1" smtClean="0"/>
              <a:t>looking</a:t>
            </a:r>
            <a:r>
              <a:rPr lang="da-DK" sz="2400" dirty="0" smtClean="0"/>
              <a:t> for a </a:t>
            </a:r>
            <a:r>
              <a:rPr lang="da-DK" sz="2400" dirty="0" err="1" smtClean="0"/>
              <a:t>suitable</a:t>
            </a:r>
            <a:r>
              <a:rPr lang="da-DK" sz="2400" dirty="0" smtClean="0"/>
              <a:t> handler is </a:t>
            </a:r>
            <a:r>
              <a:rPr lang="da-DK" sz="2400" dirty="0" err="1" smtClean="0"/>
              <a:t>very</a:t>
            </a:r>
            <a:r>
              <a:rPr lang="da-DK" sz="2400" dirty="0" smtClean="0"/>
              <a:t> </a:t>
            </a:r>
            <a:r>
              <a:rPr lang="da-DK" sz="2400" dirty="0" err="1" smtClean="0"/>
              <a:t>expensive</a:t>
            </a:r>
            <a:r>
              <a:rPr lang="da-DK" sz="2400" dirty="0" smtClean="0"/>
              <a:t> (</a:t>
            </a:r>
            <a:r>
              <a:rPr lang="da-DK" sz="2400" dirty="0" err="1" smtClean="0"/>
              <a:t>timewise</a:t>
            </a:r>
            <a:r>
              <a:rPr lang="da-DK" sz="2400" dirty="0" smtClean="0"/>
              <a:t>)</a:t>
            </a:r>
          </a:p>
          <a:p>
            <a:endParaRPr lang="da-DK" sz="2800" dirty="0" smtClean="0"/>
          </a:p>
          <a:p>
            <a:r>
              <a:rPr lang="da-DK" sz="2800" dirty="0" smtClean="0"/>
              <a:t>So </a:t>
            </a:r>
            <a:r>
              <a:rPr lang="da-DK" sz="2800" dirty="0" err="1" smtClean="0"/>
              <a:t>only</a:t>
            </a:r>
            <a:r>
              <a:rPr lang="da-DK" sz="2800" dirty="0" smtClean="0"/>
              <a:t> </a:t>
            </a:r>
            <a:r>
              <a:rPr lang="da-DK" sz="2800" dirty="0" err="1" smtClean="0"/>
              <a:t>use</a:t>
            </a:r>
            <a:r>
              <a:rPr lang="da-DK" sz="2800" dirty="0" smtClean="0"/>
              <a:t> exceptions for </a:t>
            </a:r>
            <a:r>
              <a:rPr lang="da-DK" sz="2800" dirty="0" err="1" smtClean="0"/>
              <a:t>error</a:t>
            </a:r>
            <a:r>
              <a:rPr lang="da-DK" sz="2800" dirty="0" smtClean="0"/>
              <a:t> management, and not as a </a:t>
            </a:r>
            <a:r>
              <a:rPr lang="da-DK" sz="2800" dirty="0" err="1" smtClean="0"/>
              <a:t>quick</a:t>
            </a:r>
            <a:r>
              <a:rPr lang="da-DK" sz="2800" dirty="0" smtClean="0"/>
              <a:t> and </a:t>
            </a:r>
            <a:r>
              <a:rPr lang="da-DK" sz="2800" dirty="0" err="1" smtClean="0"/>
              <a:t>dirty</a:t>
            </a:r>
            <a:r>
              <a:rPr lang="da-DK" sz="2800" dirty="0" smtClean="0"/>
              <a:t> </a:t>
            </a:r>
            <a:r>
              <a:rPr lang="da-DK" sz="2800" dirty="0" err="1" smtClean="0"/>
              <a:t>way</a:t>
            </a:r>
            <a:r>
              <a:rPr lang="da-DK" sz="2800" dirty="0" smtClean="0"/>
              <a:t> to ”</a:t>
            </a:r>
            <a:r>
              <a:rPr lang="da-DK" sz="2800" dirty="0" err="1" smtClean="0"/>
              <a:t>return</a:t>
            </a:r>
            <a:r>
              <a:rPr lang="da-DK" sz="2800" dirty="0" smtClean="0"/>
              <a:t>” in program flow</a:t>
            </a:r>
          </a:p>
          <a:p>
            <a:pPr lvl="1"/>
            <a:r>
              <a:rPr lang="da-DK" sz="2400" dirty="0" err="1" smtClean="0"/>
              <a:t>Quick</a:t>
            </a:r>
            <a:r>
              <a:rPr lang="da-DK" sz="2400" dirty="0" smtClean="0"/>
              <a:t>? Not </a:t>
            </a:r>
            <a:r>
              <a:rPr lang="da-DK" sz="2400" dirty="0" err="1" smtClean="0"/>
              <a:t>really</a:t>
            </a:r>
            <a:endParaRPr lang="da-DK" sz="2400" dirty="0" smtClean="0"/>
          </a:p>
          <a:p>
            <a:pPr lvl="1"/>
            <a:r>
              <a:rPr lang="da-DK" sz="2400" dirty="0" err="1" smtClean="0"/>
              <a:t>Dirty</a:t>
            </a:r>
            <a:r>
              <a:rPr lang="da-DK" sz="2400" dirty="0" smtClean="0"/>
              <a:t>? </a:t>
            </a:r>
            <a:r>
              <a:rPr lang="da-DK" sz="2400" dirty="0" err="1" smtClean="0"/>
              <a:t>Absolutely</a:t>
            </a:r>
            <a:r>
              <a:rPr lang="da-DK" sz="2400" dirty="0" smtClean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743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C# system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496944" cy="4968552"/>
          </a:xfrm>
        </p:spPr>
        <p:txBody>
          <a:bodyPr>
            <a:normAutofit/>
          </a:bodyPr>
          <a:lstStyle/>
          <a:p>
            <a:r>
              <a:rPr lang="da-DK" dirty="0" smtClean="0"/>
              <a:t>The standard .Net </a:t>
            </a:r>
            <a:r>
              <a:rPr lang="da-DK" dirty="0" err="1" smtClean="0"/>
              <a:t>runtime</a:t>
            </a:r>
            <a:r>
              <a:rPr lang="da-DK" dirty="0" smtClean="0"/>
              <a:t> </a:t>
            </a:r>
            <a:r>
              <a:rPr lang="da-DK" dirty="0" err="1" smtClean="0"/>
              <a:t>defines</a:t>
            </a:r>
            <a:r>
              <a:rPr lang="da-DK" dirty="0" smtClean="0"/>
              <a:t> a large set of </a:t>
            </a:r>
            <a:r>
              <a:rPr lang="da-DK" dirty="0" err="1" smtClean="0"/>
              <a:t>predefined</a:t>
            </a:r>
            <a:r>
              <a:rPr lang="da-DK" dirty="0" smtClean="0"/>
              <a:t> exceptions </a:t>
            </a:r>
            <a:r>
              <a:rPr lang="da-DK" dirty="0" err="1" smtClean="0"/>
              <a:t>such</a:t>
            </a:r>
            <a:r>
              <a:rPr lang="da-DK" dirty="0" smtClean="0"/>
              <a:t> as:</a:t>
            </a:r>
          </a:p>
          <a:p>
            <a:pPr lvl="1"/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System.AccessViolationException</a:t>
            </a:r>
            <a:endParaRPr lang="en-US" sz="16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System.ArithmeticException</a:t>
            </a:r>
            <a:endParaRPr lang="en-US" sz="16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System.Collections.Generic.KeyNotFoundException</a:t>
            </a:r>
            <a:endParaRPr lang="en-US" sz="16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System.IndexOutOfRangeException</a:t>
            </a:r>
            <a:endParaRPr lang="en-US" sz="16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6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System.IO.IOException</a:t>
            </a:r>
            <a:endParaRPr lang="en-US" sz="16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6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System.NullReferenceException</a:t>
            </a:r>
            <a:endParaRPr lang="en-US" sz="1600" dirty="0" smtClean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6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System.ArgumentException</a:t>
            </a:r>
            <a:endParaRPr lang="en-US" sz="1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a-DK" dirty="0" smtClean="0"/>
          </a:p>
          <a:p>
            <a:r>
              <a:rPr lang="da-DK" dirty="0" smtClean="0"/>
              <a:t>Consult the </a:t>
            </a:r>
            <a:r>
              <a:rPr lang="da-DK" dirty="0" err="1" smtClean="0"/>
              <a:t>documentation</a:t>
            </a:r>
            <a:r>
              <a:rPr lang="da-DK" dirty="0" smtClean="0"/>
              <a:t> for </a:t>
            </a:r>
            <a:r>
              <a:rPr lang="da-DK" dirty="0" err="1" smtClean="0"/>
              <a:t>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67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Error</a:t>
            </a:r>
            <a:r>
              <a:rPr lang="da-DK" dirty="0"/>
              <a:t> management </a:t>
            </a:r>
            <a:r>
              <a:rPr lang="da-DK" dirty="0" smtClean="0"/>
              <a:t>in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496944" cy="4752528"/>
          </a:xfrm>
        </p:spPr>
        <p:txBody>
          <a:bodyPr>
            <a:noAutofit/>
          </a:bodyPr>
          <a:lstStyle/>
          <a:p>
            <a:r>
              <a:rPr lang="en-US" sz="2800" dirty="0" smtClean="0"/>
              <a:t>Most production code has 2 sets of paths</a:t>
            </a:r>
          </a:p>
          <a:p>
            <a:pPr lvl="1"/>
            <a:r>
              <a:rPr lang="en-US" sz="2400" dirty="0" smtClean="0"/>
              <a:t>Happy paths:		Things go as planned</a:t>
            </a:r>
          </a:p>
          <a:p>
            <a:pPr lvl="1"/>
            <a:r>
              <a:rPr lang="en-US" sz="2400" dirty="0" smtClean="0"/>
              <a:t>Error paths:		We detect and handle errors</a:t>
            </a:r>
          </a:p>
          <a:p>
            <a:endParaRPr lang="en-US" sz="2800" dirty="0" smtClean="0"/>
          </a:p>
          <a:p>
            <a:r>
              <a:rPr lang="en-US" sz="2800" dirty="0" smtClean="0"/>
              <a:t>Solid, robust code needs to </a:t>
            </a:r>
            <a:r>
              <a:rPr lang="en-US" sz="2800" i="1" dirty="0" smtClean="0"/>
              <a:t>detect </a:t>
            </a:r>
            <a:r>
              <a:rPr lang="en-US" sz="2800" dirty="0" smtClean="0"/>
              <a:t>errors and handle them</a:t>
            </a:r>
          </a:p>
          <a:p>
            <a:endParaRPr lang="en-US" sz="2800" dirty="0" smtClean="0"/>
          </a:p>
          <a:p>
            <a:r>
              <a:rPr lang="en-US" sz="2800" dirty="0" smtClean="0"/>
              <a:t>Error detection/handling code in the “normal flow code” obscures normal flow and makes code messy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4066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Error</a:t>
            </a:r>
            <a:r>
              <a:rPr lang="da-DK" dirty="0"/>
              <a:t> management </a:t>
            </a:r>
            <a:r>
              <a:rPr lang="da-DK" dirty="0" smtClean="0"/>
              <a:t>in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2448272"/>
          </a:xfrm>
        </p:spPr>
        <p:txBody>
          <a:bodyPr>
            <a:normAutofit/>
          </a:bodyPr>
          <a:lstStyle/>
          <a:p>
            <a:r>
              <a:rPr lang="da-DK" sz="2800" dirty="0" err="1" smtClean="0"/>
              <a:t>Often</a:t>
            </a:r>
            <a:r>
              <a:rPr lang="da-DK" sz="2800" dirty="0" smtClean="0"/>
              <a:t>, </a:t>
            </a:r>
            <a:r>
              <a:rPr lang="da-DK" sz="2800" dirty="0" err="1" smtClean="0"/>
              <a:t>we</a:t>
            </a:r>
            <a:r>
              <a:rPr lang="da-DK" sz="2800" dirty="0" smtClean="0"/>
              <a:t> </a:t>
            </a:r>
            <a:r>
              <a:rPr lang="da-DK" sz="2800" dirty="0" err="1" smtClean="0"/>
              <a:t>cannot</a:t>
            </a:r>
            <a:r>
              <a:rPr lang="da-DK" sz="2800" dirty="0" smtClean="0"/>
              <a:t> </a:t>
            </a:r>
            <a:r>
              <a:rPr lang="da-DK" sz="2800" dirty="0" err="1" smtClean="0"/>
              <a:t>even</a:t>
            </a:r>
            <a:r>
              <a:rPr lang="da-DK" sz="2800" dirty="0" smtClean="0"/>
              <a:t> handle the </a:t>
            </a:r>
            <a:r>
              <a:rPr lang="da-DK" sz="2800" dirty="0" err="1" smtClean="0"/>
              <a:t>error</a:t>
            </a:r>
            <a:r>
              <a:rPr lang="da-DK" sz="2800" dirty="0" smtClean="0"/>
              <a:t> </a:t>
            </a:r>
            <a:r>
              <a:rPr lang="da-DK" sz="2800" dirty="0" err="1" smtClean="0"/>
              <a:t>where</a:t>
            </a:r>
            <a:r>
              <a:rPr lang="da-DK" sz="2800" dirty="0" smtClean="0"/>
              <a:t> </a:t>
            </a:r>
            <a:r>
              <a:rPr lang="da-DK" sz="2800" dirty="0" err="1" smtClean="0"/>
              <a:t>we</a:t>
            </a:r>
            <a:r>
              <a:rPr lang="da-DK" sz="2800" dirty="0" smtClean="0"/>
              <a:t> </a:t>
            </a:r>
            <a:r>
              <a:rPr lang="da-DK" sz="2800" dirty="0" err="1" smtClean="0"/>
              <a:t>detect</a:t>
            </a:r>
            <a:r>
              <a:rPr lang="da-DK" sz="2800" dirty="0" smtClean="0"/>
              <a:t> it.</a:t>
            </a:r>
          </a:p>
          <a:p>
            <a:pPr marL="457200" lvl="1" indent="0">
              <a:buNone/>
            </a:pPr>
            <a:endParaRPr lang="da-DK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572"/>
            <a:ext cx="3769622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defTabSz="176213"/>
            <a:r>
              <a:rPr lang="da-DK" sz="1200" dirty="0" err="1" smtClean="0">
                <a:solidFill>
                  <a:srgbClr val="294E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a-DK" sz="1200" dirty="0" smtClean="0">
                <a:solidFill>
                  <a:srgbClr val="294E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Ship</a:t>
            </a:r>
          </a:p>
          <a:p>
            <a:pPr defTabSz="176213"/>
            <a:r>
              <a:rPr lang="da-DK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defTabSz="176213"/>
            <a:r>
              <a:rPr lang="da-DK" sz="1200" dirty="0" smtClean="0">
                <a:solidFill>
                  <a:srgbClr val="294E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private </a:t>
            </a:r>
            <a:r>
              <a:rPr lang="da-DK" sz="1200" dirty="0" err="1" smtClean="0">
                <a:solidFill>
                  <a:srgbClr val="294E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</a:t>
            </a:r>
            <a:r>
              <a:rPr lang="da-DK" sz="1200" dirty="0" smtClean="0">
                <a:solidFill>
                  <a:srgbClr val="294E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200" dirty="0"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da-DK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course</a:t>
            </a:r>
            <a:r>
              <a:rPr lang="da-DK" sz="12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defTabSz="176213"/>
            <a:r>
              <a:rPr lang="da-DK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a-DK" sz="1200" dirty="0">
                <a:solidFill>
                  <a:srgbClr val="294E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da-DK" sz="1200" dirty="0" err="1" smtClean="0">
                <a:solidFill>
                  <a:srgbClr val="294E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a-DK" sz="1200" dirty="0" smtClean="0">
                <a:solidFill>
                  <a:srgbClr val="294E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200" dirty="0">
                <a:latin typeface="Consolas" panose="020B0609020204030204" pitchFamily="49" charset="0"/>
                <a:cs typeface="Consolas" panose="020B0609020204030204" pitchFamily="49" charset="0"/>
              </a:rPr>
              <a:t>Ship(</a:t>
            </a:r>
            <a:r>
              <a:rPr lang="da-DK" sz="1200" dirty="0" err="1" smtClean="0">
                <a:solidFill>
                  <a:srgbClr val="294E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</a:t>
            </a:r>
            <a:r>
              <a:rPr lang="da-DK" sz="1200" dirty="0" smtClean="0">
                <a:solidFill>
                  <a:srgbClr val="294E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initialCourse</a:t>
            </a:r>
            <a:r>
              <a:rPr lang="da-DK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da-DK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defTabSz="176213"/>
            <a:r>
              <a:rPr lang="da-DK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a-DK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defTabSz="176213"/>
            <a:r>
              <a:rPr lang="da-DK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a-DK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a-DK" sz="1200" dirty="0">
                <a:solidFill>
                  <a:srgbClr val="294E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a-DK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 &gt; 360) </a:t>
            </a:r>
            <a:r>
              <a:rPr lang="da-DK" sz="12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da-DK" sz="1200" i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da-DK" sz="12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 but </a:t>
            </a:r>
            <a:r>
              <a:rPr lang="da-DK" sz="1200" i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</a:t>
            </a:r>
            <a:r>
              <a:rPr lang="da-DK" sz="1200" i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do?</a:t>
            </a:r>
          </a:p>
          <a:p>
            <a:pPr defTabSz="176213"/>
            <a:r>
              <a:rPr lang="da-DK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a-DK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a-DK" sz="1200" dirty="0" err="1">
                <a:solidFill>
                  <a:srgbClr val="294E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da-DK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_</a:t>
            </a:r>
            <a:r>
              <a:rPr lang="da-DK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course</a:t>
            </a:r>
            <a:r>
              <a:rPr lang="da-DK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a-DK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initialCourse</a:t>
            </a:r>
            <a:r>
              <a:rPr lang="da-DK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defTabSz="176213"/>
            <a:r>
              <a:rPr lang="da-DK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defTabSz="176213"/>
            <a:r>
              <a:rPr lang="da-DK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a-DK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4008" y="2780572"/>
            <a:ext cx="402450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defTabSz="176213"/>
            <a:r>
              <a:rPr lang="da-DK" sz="1200" dirty="0" err="1" smtClean="0">
                <a:solidFill>
                  <a:srgbClr val="294E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a-DK" sz="1200" dirty="0" smtClean="0">
                <a:solidFill>
                  <a:srgbClr val="294E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MemoryMgr</a:t>
            </a:r>
            <a:endParaRPr lang="da-DK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76213"/>
            <a:r>
              <a:rPr lang="da-DK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defTabSz="176213"/>
            <a:r>
              <a:rPr lang="da-DK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a-DK" sz="1200" dirty="0">
                <a:solidFill>
                  <a:srgbClr val="294E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da-DK" sz="1200" dirty="0" err="1" smtClean="0">
                <a:solidFill>
                  <a:srgbClr val="294E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MemoryBlock</a:t>
            </a:r>
            <a:r>
              <a:rPr lang="da-DK" sz="1200" dirty="0" smtClean="0">
                <a:solidFill>
                  <a:srgbClr val="294E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GetBlock</a:t>
            </a:r>
            <a:r>
              <a:rPr lang="da-DK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a-DK" sz="1200" dirty="0" err="1" smtClean="0">
                <a:solidFill>
                  <a:srgbClr val="294E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</a:t>
            </a:r>
            <a:r>
              <a:rPr lang="da-DK" sz="1200" dirty="0" smtClean="0">
                <a:solidFill>
                  <a:srgbClr val="294E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da-DK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defTabSz="176213"/>
            <a:r>
              <a:rPr lang="da-DK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a-DK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defTabSz="176213"/>
            <a:r>
              <a:rPr lang="da-DK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da-DK" sz="1200" dirty="0">
                <a:solidFill>
                  <a:srgbClr val="294E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da-DK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a-DK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canAllocate</a:t>
            </a:r>
            <a:r>
              <a:rPr lang="da-DK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a-DK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da-DK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da-DK" sz="1200" dirty="0" err="1">
                <a:solidFill>
                  <a:srgbClr val="294E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a-DK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findBlock</a:t>
            </a:r>
            <a:r>
              <a:rPr lang="da-DK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defTabSz="176213"/>
            <a:r>
              <a:rPr lang="da-DK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a-DK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a-DK" sz="1200" dirty="0" err="1">
                <a:solidFill>
                  <a:srgbClr val="294E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da-DK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da-DK" sz="1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da-DK" sz="1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 but </a:t>
            </a:r>
            <a:r>
              <a:rPr lang="da-DK" sz="1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</a:t>
            </a:r>
            <a:r>
              <a:rPr lang="da-DK" sz="1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</a:t>
            </a:r>
            <a:r>
              <a:rPr lang="da-DK" sz="1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da-DK" sz="1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  <a:p>
            <a:pPr defTabSz="176213"/>
            <a:r>
              <a:rPr lang="da-DK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defTabSz="176213"/>
            <a:endParaRPr lang="da-DK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176213"/>
            <a:r>
              <a:rPr lang="da-DK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da-DK" sz="1200" dirty="0">
                <a:solidFill>
                  <a:srgbClr val="294E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a-DK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200" dirty="0" err="1">
                <a:solidFill>
                  <a:srgbClr val="294E9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da-DK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canAllocate</a:t>
            </a:r>
            <a:r>
              <a:rPr lang="da-DK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a-DK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uint</a:t>
            </a:r>
            <a:r>
              <a:rPr lang="da-DK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a-DK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da-DK" sz="12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da-DK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{…}</a:t>
            </a:r>
          </a:p>
          <a:p>
            <a:pPr defTabSz="176213"/>
            <a:r>
              <a:rPr lang="da-DK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a-DK" sz="1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283170"/>
            <a:ext cx="8229600" cy="1026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94E9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800" dirty="0" err="1" smtClean="0"/>
              <a:t>It’s</a:t>
            </a:r>
            <a:r>
              <a:rPr lang="da-DK" sz="2800" dirty="0" smtClean="0"/>
              <a:t> more </a:t>
            </a:r>
            <a:r>
              <a:rPr lang="da-DK" sz="2800" dirty="0" err="1" smtClean="0"/>
              <a:t>logical</a:t>
            </a:r>
            <a:r>
              <a:rPr lang="da-DK" sz="2800" dirty="0" smtClean="0"/>
              <a:t> to handle an </a:t>
            </a:r>
            <a:r>
              <a:rPr lang="da-DK" sz="2800" dirty="0" err="1" smtClean="0"/>
              <a:t>error</a:t>
            </a:r>
            <a:r>
              <a:rPr lang="da-DK" sz="2800" dirty="0" smtClean="0"/>
              <a:t> </a:t>
            </a:r>
            <a:r>
              <a:rPr lang="da-DK" sz="2800" dirty="0" err="1" smtClean="0"/>
              <a:t>further</a:t>
            </a:r>
            <a:r>
              <a:rPr lang="da-DK" sz="2800" dirty="0" smtClean="0"/>
              <a:t> up the </a:t>
            </a:r>
            <a:r>
              <a:rPr lang="da-DK" sz="2800" dirty="0" err="1" smtClean="0"/>
              <a:t>call</a:t>
            </a:r>
            <a:r>
              <a:rPr lang="da-DK" sz="2800" dirty="0" smtClean="0"/>
              <a:t> </a:t>
            </a:r>
            <a:r>
              <a:rPr lang="da-DK" sz="2800" dirty="0" err="1" smtClean="0"/>
              <a:t>chain</a:t>
            </a:r>
            <a:r>
              <a:rPr lang="da-DK" sz="2800" dirty="0" smtClean="0"/>
              <a:t> from </a:t>
            </a:r>
            <a:r>
              <a:rPr lang="da-DK" sz="2800" dirty="0" err="1" smtClean="0"/>
              <a:t>were</a:t>
            </a:r>
            <a:r>
              <a:rPr lang="da-DK" sz="2800" dirty="0" smtClean="0"/>
              <a:t> it </a:t>
            </a:r>
            <a:r>
              <a:rPr lang="da-DK" sz="2800" dirty="0" err="1" smtClean="0"/>
              <a:t>was</a:t>
            </a:r>
            <a:r>
              <a:rPr lang="da-DK" sz="2800" dirty="0" smtClean="0"/>
              <a:t> </a:t>
            </a:r>
            <a:r>
              <a:rPr lang="da-DK" sz="2800" dirty="0" err="1" smtClean="0"/>
              <a:t>detected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971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2892"/>
            <a:ext cx="8208912" cy="1143000"/>
          </a:xfrm>
        </p:spPr>
        <p:txBody>
          <a:bodyPr>
            <a:normAutofit/>
          </a:bodyPr>
          <a:lstStyle/>
          <a:p>
            <a:r>
              <a:rPr lang="da-DK" dirty="0" err="1" smtClean="0"/>
              <a:t>Our</a:t>
            </a:r>
            <a:r>
              <a:rPr lang="da-DK" dirty="0" smtClean="0"/>
              <a:t> </a:t>
            </a:r>
            <a:r>
              <a:rPr lang="da-DK" dirty="0" err="1" smtClean="0"/>
              <a:t>wishes</a:t>
            </a:r>
            <a:r>
              <a:rPr lang="da-DK" dirty="0" smtClean="0"/>
              <a:t> for </a:t>
            </a:r>
            <a:r>
              <a:rPr lang="da-DK" dirty="0" err="1" smtClean="0"/>
              <a:t>error</a:t>
            </a:r>
            <a:r>
              <a:rPr lang="da-DK" dirty="0" smtClean="0"/>
              <a:t> management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800" dirty="0" smtClean="0"/>
              <a:t>Thus, </a:t>
            </a:r>
            <a:r>
              <a:rPr lang="da-DK" sz="2800" dirty="0" err="1" smtClean="0"/>
              <a:t>we</a:t>
            </a:r>
            <a:r>
              <a:rPr lang="da-DK" sz="2800" dirty="0" smtClean="0"/>
              <a:t> have </a:t>
            </a:r>
            <a:r>
              <a:rPr lang="da-DK" sz="2800" dirty="0" err="1" smtClean="0"/>
              <a:t>some</a:t>
            </a:r>
            <a:r>
              <a:rPr lang="da-DK" sz="2800" dirty="0" smtClean="0"/>
              <a:t> </a:t>
            </a:r>
            <a:r>
              <a:rPr lang="da-DK" sz="2800" dirty="0" err="1" smtClean="0"/>
              <a:t>wishes</a:t>
            </a:r>
            <a:r>
              <a:rPr lang="da-DK" sz="2800" dirty="0" smtClean="0"/>
              <a:t> for </a:t>
            </a:r>
            <a:r>
              <a:rPr lang="da-DK" sz="2800" dirty="0" err="1" smtClean="0"/>
              <a:t>our</a:t>
            </a:r>
            <a:r>
              <a:rPr lang="da-DK" sz="2800" dirty="0" smtClean="0"/>
              <a:t> </a:t>
            </a:r>
            <a:r>
              <a:rPr lang="da-DK" sz="2800" dirty="0" err="1" smtClean="0"/>
              <a:t>error</a:t>
            </a:r>
            <a:r>
              <a:rPr lang="da-DK" sz="2800" dirty="0" smtClean="0"/>
              <a:t> </a:t>
            </a:r>
            <a:r>
              <a:rPr lang="da-DK" sz="2800" dirty="0" err="1" smtClean="0"/>
              <a:t>detection</a:t>
            </a:r>
            <a:r>
              <a:rPr lang="da-DK" sz="2800" dirty="0" smtClean="0"/>
              <a:t> and handling </a:t>
            </a:r>
            <a:r>
              <a:rPr lang="da-DK" sz="2800" dirty="0" err="1" smtClean="0"/>
              <a:t>scheme</a:t>
            </a:r>
            <a:r>
              <a:rPr lang="da-DK" sz="2800" dirty="0" smtClean="0"/>
              <a:t>: </a:t>
            </a:r>
            <a:r>
              <a:rPr lang="da-DK" sz="2800" dirty="0" err="1" smtClean="0"/>
              <a:t>We</a:t>
            </a:r>
            <a:r>
              <a:rPr lang="da-DK" sz="2800" dirty="0" smtClean="0"/>
              <a:t> </a:t>
            </a:r>
            <a:r>
              <a:rPr lang="da-DK" sz="2800" dirty="0" err="1" smtClean="0"/>
              <a:t>want</a:t>
            </a:r>
            <a:r>
              <a:rPr lang="da-DK" sz="2800" dirty="0" smtClean="0"/>
              <a:t> to </a:t>
            </a:r>
            <a:r>
              <a:rPr lang="da-DK" sz="2800" dirty="0" err="1" smtClean="0"/>
              <a:t>be</a:t>
            </a:r>
            <a:r>
              <a:rPr lang="da-DK" sz="2800" dirty="0" smtClean="0"/>
              <a:t> </a:t>
            </a:r>
            <a:r>
              <a:rPr lang="da-DK" sz="2800" dirty="0" err="1" smtClean="0"/>
              <a:t>able</a:t>
            </a:r>
            <a:r>
              <a:rPr lang="da-DK" sz="2800" dirty="0" smtClean="0"/>
              <a:t> to…</a:t>
            </a:r>
          </a:p>
          <a:p>
            <a:pPr lvl="1"/>
            <a:r>
              <a:rPr lang="da-DK" sz="2400" dirty="0" smtClean="0"/>
              <a:t>separate </a:t>
            </a:r>
            <a:r>
              <a:rPr lang="da-DK" dirty="0"/>
              <a:t>”</a:t>
            </a:r>
            <a:r>
              <a:rPr lang="da-DK" i="1" dirty="0"/>
              <a:t>normal flow</a:t>
            </a:r>
            <a:r>
              <a:rPr lang="da-DK" dirty="0" smtClean="0"/>
              <a:t>” and ”</a:t>
            </a:r>
            <a:r>
              <a:rPr lang="da-DK" sz="2400" i="1" dirty="0" err="1" smtClean="0"/>
              <a:t>error</a:t>
            </a:r>
            <a:r>
              <a:rPr lang="da-DK" sz="2400" i="1" dirty="0" smtClean="0"/>
              <a:t> management</a:t>
            </a:r>
            <a:r>
              <a:rPr lang="da-DK" sz="2400" dirty="0" smtClean="0"/>
              <a:t>” </a:t>
            </a:r>
            <a:r>
              <a:rPr lang="da-DK" sz="2400" dirty="0" err="1" smtClean="0"/>
              <a:t>code</a:t>
            </a:r>
            <a:endParaRPr lang="da-DK" sz="2400" dirty="0" smtClean="0"/>
          </a:p>
          <a:p>
            <a:pPr lvl="1"/>
            <a:r>
              <a:rPr lang="da-DK" sz="2400" dirty="0" smtClean="0"/>
              <a:t>separate </a:t>
            </a:r>
            <a:r>
              <a:rPr lang="da-DK" sz="2400" dirty="0" err="1" smtClean="0"/>
              <a:t>error</a:t>
            </a:r>
            <a:r>
              <a:rPr lang="da-DK" sz="2400" dirty="0" smtClean="0"/>
              <a:t> </a:t>
            </a:r>
            <a:r>
              <a:rPr lang="da-DK" sz="2400" i="1" dirty="0" err="1" smtClean="0"/>
              <a:t>detection</a:t>
            </a:r>
            <a:r>
              <a:rPr lang="da-DK" sz="2400" dirty="0" smtClean="0"/>
              <a:t> and </a:t>
            </a:r>
            <a:r>
              <a:rPr lang="da-DK" sz="2400" dirty="0" err="1" smtClean="0"/>
              <a:t>error</a:t>
            </a:r>
            <a:r>
              <a:rPr lang="da-DK" sz="2400" dirty="0" smtClean="0"/>
              <a:t> </a:t>
            </a:r>
            <a:r>
              <a:rPr lang="da-DK" sz="2400" i="1" dirty="0" smtClean="0"/>
              <a:t>handling</a:t>
            </a:r>
          </a:p>
          <a:p>
            <a:pPr lvl="1"/>
            <a:r>
              <a:rPr lang="da-DK" sz="2400" dirty="0" err="1" smtClean="0"/>
              <a:t>detect</a:t>
            </a:r>
            <a:r>
              <a:rPr lang="da-DK" sz="2400" dirty="0" smtClean="0"/>
              <a:t> </a:t>
            </a:r>
            <a:r>
              <a:rPr lang="da-DK" sz="2400" dirty="0" err="1" smtClean="0"/>
              <a:t>errors</a:t>
            </a:r>
            <a:r>
              <a:rPr lang="da-DK" sz="2400" dirty="0" smtClean="0"/>
              <a:t> in </a:t>
            </a:r>
            <a:r>
              <a:rPr lang="da-DK" sz="2400" dirty="0" err="1" smtClean="0"/>
              <a:t>one</a:t>
            </a:r>
            <a:r>
              <a:rPr lang="da-DK" sz="2400" dirty="0" smtClean="0"/>
              <a:t> </a:t>
            </a:r>
            <a:r>
              <a:rPr lang="da-DK" sz="2400" dirty="0" err="1" smtClean="0"/>
              <a:t>place</a:t>
            </a:r>
            <a:r>
              <a:rPr lang="da-DK" sz="2400" dirty="0" smtClean="0"/>
              <a:t> and handle </a:t>
            </a:r>
            <a:r>
              <a:rPr lang="da-DK" sz="2400" dirty="0" err="1" smtClean="0"/>
              <a:t>them</a:t>
            </a:r>
            <a:r>
              <a:rPr lang="da-DK" sz="2400" dirty="0" smtClean="0"/>
              <a:t> ”</a:t>
            </a:r>
            <a:r>
              <a:rPr lang="da-DK" sz="2400" dirty="0" err="1" smtClean="0"/>
              <a:t>further</a:t>
            </a:r>
            <a:r>
              <a:rPr lang="da-DK" sz="2400" dirty="0" smtClean="0"/>
              <a:t> up” the </a:t>
            </a:r>
            <a:r>
              <a:rPr lang="da-DK" sz="2400" dirty="0" err="1" smtClean="0"/>
              <a:t>control</a:t>
            </a:r>
            <a:r>
              <a:rPr lang="da-DK" sz="2400" dirty="0" smtClean="0"/>
              <a:t> </a:t>
            </a:r>
            <a:r>
              <a:rPr lang="da-DK" sz="2400" dirty="0" err="1" smtClean="0"/>
              <a:t>chain</a:t>
            </a:r>
            <a:endParaRPr lang="da-DK" sz="2400" dirty="0" smtClean="0"/>
          </a:p>
          <a:p>
            <a:endParaRPr lang="da-DK" sz="2800" dirty="0"/>
          </a:p>
          <a:p>
            <a:r>
              <a:rPr lang="da-DK" sz="2800" dirty="0" smtClean="0"/>
              <a:t>…And </a:t>
            </a:r>
            <a:r>
              <a:rPr lang="da-DK" sz="2800" dirty="0" err="1" smtClean="0"/>
              <a:t>this</a:t>
            </a:r>
            <a:r>
              <a:rPr lang="da-DK" sz="2800" dirty="0" smtClean="0"/>
              <a:t> is </a:t>
            </a:r>
            <a:r>
              <a:rPr lang="da-DK" sz="2800" i="1" dirty="0" err="1" smtClean="0"/>
              <a:t>exactly</a:t>
            </a:r>
            <a:r>
              <a:rPr lang="da-DK" sz="2800" i="1" dirty="0" smtClean="0"/>
              <a:t> </a:t>
            </a:r>
            <a:r>
              <a:rPr lang="da-DK" sz="2800" dirty="0" err="1" smtClean="0"/>
              <a:t>what</a:t>
            </a:r>
            <a:r>
              <a:rPr lang="da-DK" sz="2800" dirty="0" smtClean="0"/>
              <a:t> </a:t>
            </a:r>
            <a:r>
              <a:rPr lang="da-DK" sz="2800" dirty="0" err="1" smtClean="0"/>
              <a:t>exceptions</a:t>
            </a:r>
            <a:r>
              <a:rPr lang="da-DK" sz="2800" dirty="0" smtClean="0"/>
              <a:t> </a:t>
            </a:r>
            <a:r>
              <a:rPr lang="da-DK" sz="2800" dirty="0" err="1" smtClean="0"/>
              <a:t>are</a:t>
            </a:r>
            <a:r>
              <a:rPr lang="da-DK" sz="2800" dirty="0" smtClean="0"/>
              <a:t> </a:t>
            </a:r>
            <a:r>
              <a:rPr lang="da-DK" sz="2800" dirty="0" err="1" smtClean="0"/>
              <a:t>about</a:t>
            </a:r>
            <a:r>
              <a:rPr lang="da-DK" sz="2800" dirty="0" smtClean="0"/>
              <a:t> (and </a:t>
            </a:r>
            <a:r>
              <a:rPr lang="da-DK" sz="2800" dirty="0" err="1" smtClean="0"/>
              <a:t>some</a:t>
            </a:r>
            <a:r>
              <a:rPr lang="da-DK" sz="2800" dirty="0" smtClean="0"/>
              <a:t> </a:t>
            </a:r>
            <a:r>
              <a:rPr lang="da-DK" sz="2800" dirty="0" err="1" smtClean="0"/>
              <a:t>added</a:t>
            </a:r>
            <a:r>
              <a:rPr lang="da-DK" sz="2800" dirty="0" smtClean="0"/>
              <a:t> </a:t>
            </a:r>
            <a:r>
              <a:rPr lang="da-DK" sz="2800" dirty="0" err="1" smtClean="0"/>
              <a:t>niceties</a:t>
            </a:r>
            <a:r>
              <a:rPr lang="da-DK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6411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2892"/>
            <a:ext cx="7920880" cy="1143000"/>
          </a:xfrm>
        </p:spPr>
        <p:txBody>
          <a:bodyPr>
            <a:normAutofit/>
          </a:bodyPr>
          <a:lstStyle/>
          <a:p>
            <a:r>
              <a:rPr lang="da-DK" dirty="0" smtClean="0"/>
              <a:t>Exceptions – the </a:t>
            </a:r>
            <a:r>
              <a:rPr lang="da-DK" dirty="0" err="1" smtClean="0"/>
              <a:t>basic</a:t>
            </a:r>
            <a:r>
              <a:rPr lang="da-DK" dirty="0" smtClean="0"/>
              <a:t> principles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56792"/>
            <a:ext cx="8712968" cy="5040560"/>
          </a:xfrm>
        </p:spPr>
        <p:txBody>
          <a:bodyPr>
            <a:noAutofit/>
          </a:bodyPr>
          <a:lstStyle/>
          <a:p>
            <a:r>
              <a:rPr lang="da-DK" sz="2400" dirty="0" smtClean="0"/>
              <a:t>Normal flow </a:t>
            </a:r>
            <a:r>
              <a:rPr lang="da-DK" sz="2400" dirty="0" err="1" smtClean="0"/>
              <a:t>code</a:t>
            </a:r>
            <a:r>
              <a:rPr lang="da-DK" sz="2400" dirty="0" smtClean="0"/>
              <a:t> </a:t>
            </a:r>
            <a:r>
              <a:rPr lang="da-DK" sz="2400" dirty="0" err="1" smtClean="0"/>
              <a:t>does</a:t>
            </a:r>
            <a:r>
              <a:rPr lang="da-DK" sz="2400" dirty="0" smtClean="0"/>
              <a:t> not handle </a:t>
            </a:r>
            <a:r>
              <a:rPr lang="da-DK" sz="2400" dirty="0" err="1" smtClean="0"/>
              <a:t>errors</a:t>
            </a:r>
            <a:r>
              <a:rPr lang="da-DK" sz="2400" dirty="0" smtClean="0"/>
              <a:t> – it </a:t>
            </a:r>
            <a:r>
              <a:rPr lang="da-DK" sz="2400" dirty="0" err="1" smtClean="0"/>
              <a:t>only</a:t>
            </a:r>
            <a:r>
              <a:rPr lang="da-DK" sz="2400" dirty="0" smtClean="0"/>
              <a:t> </a:t>
            </a:r>
            <a:r>
              <a:rPr lang="da-DK" sz="2400" i="1" dirty="0" smtClean="0"/>
              <a:t>checks </a:t>
            </a:r>
            <a:r>
              <a:rPr lang="da-DK" sz="2400" dirty="0" smtClean="0"/>
              <a:t>for </a:t>
            </a:r>
            <a:r>
              <a:rPr lang="da-DK" sz="2400" dirty="0" err="1" smtClean="0"/>
              <a:t>errors</a:t>
            </a:r>
            <a:endParaRPr lang="da-DK" sz="2400" dirty="0" smtClean="0"/>
          </a:p>
          <a:p>
            <a:r>
              <a:rPr lang="da-DK" sz="2400" dirty="0" err="1" smtClean="0"/>
              <a:t>When</a:t>
            </a:r>
            <a:r>
              <a:rPr lang="da-DK" sz="2400" dirty="0" smtClean="0"/>
              <a:t> an </a:t>
            </a:r>
            <a:r>
              <a:rPr lang="da-DK" sz="2400" dirty="0" err="1" smtClean="0"/>
              <a:t>error</a:t>
            </a:r>
            <a:r>
              <a:rPr lang="da-DK" sz="2400" dirty="0" smtClean="0"/>
              <a:t> is </a:t>
            </a:r>
            <a:r>
              <a:rPr lang="da-DK" sz="2400" dirty="0" err="1" smtClean="0"/>
              <a:t>detected</a:t>
            </a:r>
            <a:r>
              <a:rPr lang="da-DK" sz="2400" dirty="0" smtClean="0"/>
              <a:t>, an exception is </a:t>
            </a:r>
            <a:r>
              <a:rPr lang="da-DK" sz="2400" b="1" i="1" dirty="0" err="1" smtClean="0"/>
              <a:t>thrown</a:t>
            </a:r>
            <a:endParaRPr lang="da-DK" sz="2400" dirty="0" smtClean="0"/>
          </a:p>
          <a:p>
            <a:r>
              <a:rPr lang="da-DK" sz="2400" dirty="0" err="1" smtClean="0"/>
              <a:t>When</a:t>
            </a:r>
            <a:r>
              <a:rPr lang="da-DK" sz="2400" dirty="0" smtClean="0"/>
              <a:t> an exception is </a:t>
            </a:r>
            <a:r>
              <a:rPr lang="da-DK" sz="2400" b="1" i="1" dirty="0" err="1" smtClean="0"/>
              <a:t>thrown</a:t>
            </a:r>
            <a:r>
              <a:rPr lang="da-DK" sz="2400" dirty="0" smtClean="0"/>
              <a:t>, normal </a:t>
            </a:r>
            <a:r>
              <a:rPr lang="da-DK" sz="2400" dirty="0" err="1" smtClean="0"/>
              <a:t>control</a:t>
            </a:r>
            <a:r>
              <a:rPr lang="da-DK" sz="2400" dirty="0" smtClean="0"/>
              <a:t> flow is </a:t>
            </a:r>
            <a:r>
              <a:rPr lang="da-DK" sz="2400" dirty="0" err="1" smtClean="0"/>
              <a:t>terminated</a:t>
            </a:r>
            <a:r>
              <a:rPr lang="da-DK" sz="2400" dirty="0" smtClean="0"/>
              <a:t> </a:t>
            </a:r>
            <a:r>
              <a:rPr lang="da-DK" sz="2400" dirty="0" err="1" smtClean="0"/>
              <a:t>immediately</a:t>
            </a:r>
            <a:r>
              <a:rPr lang="da-DK" sz="2400" dirty="0" smtClean="0"/>
              <a:t>!</a:t>
            </a:r>
          </a:p>
          <a:p>
            <a:r>
              <a:rPr lang="da-DK" sz="2400" dirty="0" smtClean="0"/>
              <a:t>The </a:t>
            </a:r>
            <a:r>
              <a:rPr lang="da-DK" sz="2400" dirty="0" err="1" smtClean="0"/>
              <a:t>runtime</a:t>
            </a:r>
            <a:r>
              <a:rPr lang="da-DK" sz="2400" dirty="0" smtClean="0"/>
              <a:t> system </a:t>
            </a:r>
            <a:r>
              <a:rPr lang="da-DK" sz="2400" dirty="0" err="1" smtClean="0"/>
              <a:t>searches</a:t>
            </a:r>
            <a:r>
              <a:rPr lang="da-DK" sz="2400" dirty="0" smtClean="0"/>
              <a:t> for an </a:t>
            </a:r>
            <a:r>
              <a:rPr lang="da-DK" sz="2400" dirty="0" err="1" smtClean="0"/>
              <a:t>error</a:t>
            </a:r>
            <a:r>
              <a:rPr lang="da-DK" sz="2400" dirty="0" smtClean="0"/>
              <a:t> handler – </a:t>
            </a:r>
            <a:r>
              <a:rPr lang="da-DK" sz="2400" dirty="0" err="1" smtClean="0"/>
              <a:t>locally</a:t>
            </a:r>
            <a:r>
              <a:rPr lang="da-DK" sz="2400" dirty="0" smtClean="0"/>
              <a:t> or up the </a:t>
            </a:r>
            <a:r>
              <a:rPr lang="da-DK" sz="2400" dirty="0" err="1" smtClean="0"/>
              <a:t>call</a:t>
            </a:r>
            <a:r>
              <a:rPr lang="da-DK" sz="2400" dirty="0" smtClean="0"/>
              <a:t> </a:t>
            </a:r>
            <a:r>
              <a:rPr lang="da-DK" sz="2400" dirty="0" err="1" smtClean="0"/>
              <a:t>chain</a:t>
            </a:r>
            <a:r>
              <a:rPr lang="da-DK" sz="2400" dirty="0" smtClean="0"/>
              <a:t> (</a:t>
            </a:r>
            <a:r>
              <a:rPr lang="da-DK" sz="2400" dirty="0" err="1" smtClean="0"/>
              <a:t>stack</a:t>
            </a:r>
            <a:r>
              <a:rPr lang="da-DK" sz="2400" dirty="0" smtClean="0"/>
              <a:t>) – </a:t>
            </a:r>
            <a:r>
              <a:rPr lang="da-DK" sz="2400" dirty="0" err="1" smtClean="0"/>
              <a:t>that</a:t>
            </a:r>
            <a:r>
              <a:rPr lang="da-DK" sz="2400" dirty="0" smtClean="0"/>
              <a:t> is </a:t>
            </a:r>
            <a:r>
              <a:rPr lang="da-DK" sz="2400" dirty="0" err="1" smtClean="0"/>
              <a:t>willing</a:t>
            </a:r>
            <a:r>
              <a:rPr lang="da-DK" sz="2400" dirty="0" smtClean="0"/>
              <a:t> to handle (</a:t>
            </a:r>
            <a:r>
              <a:rPr lang="da-DK" sz="2400" b="1" i="1" dirty="0" err="1" smtClean="0"/>
              <a:t>catch</a:t>
            </a:r>
            <a:r>
              <a:rPr lang="da-DK" sz="2400" dirty="0" smtClean="0"/>
              <a:t>) the </a:t>
            </a:r>
            <a:r>
              <a:rPr lang="da-DK" sz="2400" dirty="0" err="1" smtClean="0"/>
              <a:t>exception</a:t>
            </a:r>
            <a:endParaRPr lang="da-DK" sz="2400" dirty="0" smtClean="0"/>
          </a:p>
          <a:p>
            <a:r>
              <a:rPr lang="da-DK" sz="2400" dirty="0" err="1" smtClean="0"/>
              <a:t>When</a:t>
            </a:r>
            <a:r>
              <a:rPr lang="da-DK" sz="2400" dirty="0" smtClean="0"/>
              <a:t> an </a:t>
            </a:r>
            <a:r>
              <a:rPr lang="da-DK" sz="2400" dirty="0" err="1" smtClean="0"/>
              <a:t>exception</a:t>
            </a:r>
            <a:r>
              <a:rPr lang="da-DK" sz="2400" dirty="0" smtClean="0"/>
              <a:t> handler is </a:t>
            </a:r>
            <a:r>
              <a:rPr lang="da-DK" sz="2400" dirty="0" err="1" smtClean="0"/>
              <a:t>found</a:t>
            </a:r>
            <a:r>
              <a:rPr lang="da-DK" sz="2400" dirty="0" smtClean="0"/>
              <a:t>, the </a:t>
            </a:r>
            <a:r>
              <a:rPr lang="da-DK" sz="2400" dirty="0" err="1" smtClean="0"/>
              <a:t>stack</a:t>
            </a:r>
            <a:r>
              <a:rPr lang="da-DK" sz="2400" dirty="0" smtClean="0"/>
              <a:t> is </a:t>
            </a:r>
            <a:r>
              <a:rPr lang="da-DK" sz="2400" dirty="0" err="1" smtClean="0"/>
              <a:t>popped</a:t>
            </a:r>
            <a:r>
              <a:rPr lang="da-DK" sz="2400" dirty="0" smtClean="0"/>
              <a:t> to the </a:t>
            </a:r>
            <a:r>
              <a:rPr lang="da-DK" sz="2400" dirty="0" err="1" smtClean="0"/>
              <a:t>level</a:t>
            </a:r>
            <a:r>
              <a:rPr lang="da-DK" sz="2400" dirty="0" smtClean="0"/>
              <a:t> of the </a:t>
            </a:r>
            <a:r>
              <a:rPr lang="da-DK" sz="2400" dirty="0" err="1" smtClean="0"/>
              <a:t>error</a:t>
            </a:r>
            <a:r>
              <a:rPr lang="da-DK" sz="2400" dirty="0" smtClean="0"/>
              <a:t> handler (</a:t>
            </a:r>
            <a:r>
              <a:rPr lang="da-DK" sz="2400" dirty="0" err="1" smtClean="0"/>
              <a:t>stack</a:t>
            </a:r>
            <a:r>
              <a:rPr lang="da-DK" sz="2400" dirty="0" smtClean="0"/>
              <a:t> </a:t>
            </a:r>
            <a:r>
              <a:rPr lang="da-DK" sz="2400" dirty="0" err="1" smtClean="0"/>
              <a:t>unwinding</a:t>
            </a:r>
            <a:r>
              <a:rPr lang="da-DK" sz="2400" dirty="0" smtClean="0"/>
              <a:t>)</a:t>
            </a:r>
          </a:p>
          <a:p>
            <a:r>
              <a:rPr lang="da-DK" sz="2400" dirty="0" smtClean="0"/>
              <a:t>Control flow resumes in the </a:t>
            </a:r>
            <a:r>
              <a:rPr lang="da-DK" sz="2400" dirty="0" err="1" smtClean="0"/>
              <a:t>error</a:t>
            </a:r>
            <a:r>
              <a:rPr lang="da-DK" sz="2400" dirty="0" smtClean="0"/>
              <a:t> handler </a:t>
            </a:r>
            <a:r>
              <a:rPr lang="da-DK" sz="2400" dirty="0" err="1" smtClean="0"/>
              <a:t>code</a:t>
            </a:r>
            <a:endParaRPr lang="da-DK" sz="2400" dirty="0" smtClean="0"/>
          </a:p>
          <a:p>
            <a:r>
              <a:rPr lang="da-DK" sz="2400" dirty="0"/>
              <a:t>Any </a:t>
            </a:r>
            <a:r>
              <a:rPr lang="da-DK" sz="2400" dirty="0" err="1"/>
              <a:t>piece</a:t>
            </a:r>
            <a:r>
              <a:rPr lang="da-DK" sz="2400" dirty="0"/>
              <a:t> of </a:t>
            </a:r>
            <a:r>
              <a:rPr lang="da-DK" sz="2400" dirty="0" err="1"/>
              <a:t>code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declare</a:t>
            </a:r>
            <a:r>
              <a:rPr lang="da-DK" sz="2400" dirty="0"/>
              <a:t> </a:t>
            </a:r>
            <a:r>
              <a:rPr lang="da-DK" sz="2400" dirty="0" err="1" smtClean="0"/>
              <a:t>its</a:t>
            </a:r>
            <a:r>
              <a:rPr lang="da-DK" sz="2400" dirty="0" smtClean="0"/>
              <a:t> </a:t>
            </a:r>
            <a:r>
              <a:rPr lang="da-DK" sz="2400" dirty="0" err="1"/>
              <a:t>willingness</a:t>
            </a:r>
            <a:r>
              <a:rPr lang="da-DK" sz="2400" dirty="0"/>
              <a:t> to handle an </a:t>
            </a:r>
            <a:r>
              <a:rPr lang="da-DK" sz="2400" dirty="0" err="1"/>
              <a:t>error</a:t>
            </a:r>
            <a:r>
              <a:rPr lang="da-DK" sz="2400" dirty="0"/>
              <a:t> by </a:t>
            </a:r>
            <a:r>
              <a:rPr lang="da-DK" sz="2400" dirty="0" err="1"/>
              <a:t>using</a:t>
            </a:r>
            <a:r>
              <a:rPr lang="da-DK" sz="2400" dirty="0"/>
              <a:t> a </a:t>
            </a:r>
            <a:r>
              <a:rPr lang="da-DK" sz="2400" b="1" i="1" dirty="0" err="1"/>
              <a:t>try</a:t>
            </a:r>
            <a:r>
              <a:rPr lang="da-DK" sz="2400" b="1" i="1" dirty="0"/>
              <a:t>/</a:t>
            </a:r>
            <a:r>
              <a:rPr lang="da-DK" sz="2400" b="1" i="1" dirty="0" err="1"/>
              <a:t>catch</a:t>
            </a:r>
            <a:r>
              <a:rPr lang="da-DK" sz="2400" i="1" dirty="0"/>
              <a:t> </a:t>
            </a:r>
            <a:r>
              <a:rPr lang="da-DK" sz="2400" i="1" dirty="0" err="1"/>
              <a:t>block</a:t>
            </a:r>
            <a:endParaRPr lang="da-DK" sz="2400" i="1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625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2892"/>
            <a:ext cx="7920880" cy="1143000"/>
          </a:xfrm>
        </p:spPr>
        <p:txBody>
          <a:bodyPr>
            <a:normAutofit/>
          </a:bodyPr>
          <a:lstStyle/>
          <a:p>
            <a:r>
              <a:rPr lang="da-DK" dirty="0" smtClean="0"/>
              <a:t>Exceptions – the basic principles (2)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22747" y="1484784"/>
            <a:ext cx="5878532" cy="3162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defTabSz="273050"/>
            <a:r>
              <a:rPr lang="da-DK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05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Program</a:t>
            </a:r>
            <a:endParaRPr lang="da-DK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273050"/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da-DK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273050"/>
            <a:r>
              <a:rPr lang="da-DK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da-DK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da-DK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da-DK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defTabSz="273050"/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da-DK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273050"/>
            <a:r>
              <a:rPr lang="en-US" sz="105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		</a:t>
            </a:r>
            <a:r>
              <a:rPr lang="en-US" sz="105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"Course for new ship? "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defTabSz="273050"/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da-DK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course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da-DK" sz="105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Convert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.ToUInt32(</a:t>
            </a:r>
            <a:r>
              <a:rPr lang="da-DK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da-DK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</a:t>
            </a:r>
          </a:p>
          <a:p>
            <a:pPr defTabSz="273050"/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da-DK" sz="105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da-DK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da-DK" sz="105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""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defTabSz="273050"/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</a:p>
          <a:p>
            <a:pPr defTabSz="273050"/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da-DK" sz="105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da-DK" sz="105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try</a:t>
            </a:r>
            <a:endParaRPr lang="da-DK" sz="105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273050"/>
            <a:r>
              <a:rPr lang="da-DK" sz="105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da-DK" sz="105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{</a:t>
            </a:r>
            <a:endParaRPr lang="da-DK" sz="105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273050"/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</a:t>
            </a:r>
            <a:r>
              <a:rPr lang="en-US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ship =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Ship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(course); </a:t>
            </a:r>
            <a:endParaRPr lang="en-US" sz="105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273050"/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</a:t>
            </a:r>
            <a:r>
              <a:rPr lang="en-US" sz="105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"Ship is heading course </a:t>
            </a:r>
            <a:r>
              <a:rPr lang="en-US" sz="1050" dirty="0">
                <a:solidFill>
                  <a:srgbClr val="3CB371"/>
                </a:solidFill>
                <a:highlight>
                  <a:srgbClr val="FFFFFF"/>
                </a:highlight>
                <a:latin typeface="Consolas"/>
              </a:rPr>
              <a:t>{0}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ship.GetCourse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</a:t>
            </a:r>
          </a:p>
          <a:p>
            <a:pPr defTabSz="273050"/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da-DK" sz="105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}</a:t>
            </a:r>
            <a:endParaRPr lang="da-DK" sz="105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273050"/>
            <a:r>
              <a:rPr lang="da-DK" sz="105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da-DK" sz="105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da-DK" sz="105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catch</a:t>
            </a:r>
            <a:r>
              <a:rPr lang="da-DK" sz="105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da-DK" sz="105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Exception</a:t>
            </a:r>
            <a:r>
              <a:rPr lang="da-DK" sz="105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05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exception</a:t>
            </a:r>
            <a:r>
              <a:rPr lang="da-DK" sz="105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defTabSz="273050"/>
            <a:r>
              <a:rPr lang="da-DK" sz="105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da-DK" sz="105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{</a:t>
            </a:r>
            <a:endParaRPr lang="da-DK" sz="105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273050"/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</a:t>
            </a:r>
            <a:r>
              <a:rPr lang="da-DK" sz="105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da-DK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da-DK" sz="105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(”</a:t>
            </a:r>
            <a:r>
              <a:rPr lang="da-DK" sz="105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Error</a:t>
            </a:r>
            <a:r>
              <a:rPr lang="da-DK" sz="105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in </a:t>
            </a:r>
            <a:r>
              <a:rPr lang="da-DK" sz="105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course</a:t>
            </a:r>
            <a:r>
              <a:rPr lang="da-DK" sz="105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!”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da-DK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273050"/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da-DK" sz="105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defTabSz="273050"/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defTabSz="273050"/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da-DK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5868144" y="4357552"/>
            <a:ext cx="2781531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defTabSz="273050"/>
            <a:r>
              <a:rPr lang="da-DK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05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Ship</a:t>
            </a:r>
            <a:endParaRPr lang="da-DK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273050"/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defTabSz="273050"/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…</a:t>
            </a:r>
            <a:endParaRPr lang="da-DK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273050"/>
            <a:r>
              <a:rPr lang="da-DK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Ship(</a:t>
            </a:r>
            <a:r>
              <a:rPr lang="da-DK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uint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initialCourse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defTabSz="273050"/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{</a:t>
            </a:r>
            <a:endParaRPr lang="da-DK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273050"/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	</a:t>
            </a:r>
            <a:r>
              <a:rPr lang="da-DK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da-DK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initialCourse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360)</a:t>
            </a:r>
          </a:p>
          <a:p>
            <a:pPr defTabSz="273050"/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_</a:t>
            </a:r>
            <a:r>
              <a:rPr lang="da-DK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course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da-DK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initialCourse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defTabSz="273050"/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	else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pPr defTabSz="273050"/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</a:t>
            </a:r>
            <a:r>
              <a:rPr lang="en-US" sz="105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throw</a:t>
            </a:r>
            <a:r>
              <a:rPr lang="en-US" sz="105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05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b="1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Exception</a:t>
            </a:r>
            <a:r>
              <a:rPr lang="en-US" sz="105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en-US" sz="105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273050"/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da-DK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273050"/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…</a:t>
            </a:r>
            <a:endParaRPr lang="da-DK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273050"/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da-DK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199490" y="2124145"/>
            <a:ext cx="2584618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1600" dirty="0" smtClean="0"/>
              <a:t>Try/</a:t>
            </a:r>
            <a:r>
              <a:rPr lang="da-DK" sz="1600" dirty="0" err="1" smtClean="0"/>
              <a:t>catch</a:t>
            </a:r>
            <a:r>
              <a:rPr lang="da-DK" sz="1600" dirty="0" smtClean="0"/>
              <a:t> </a:t>
            </a:r>
            <a:r>
              <a:rPr lang="da-DK" sz="1600" dirty="0" err="1" smtClean="0"/>
              <a:t>block</a:t>
            </a:r>
            <a:r>
              <a:rPr lang="da-DK" sz="1600" dirty="0" smtClean="0"/>
              <a:t> </a:t>
            </a:r>
            <a:r>
              <a:rPr lang="da-DK" sz="1600" dirty="0" err="1" smtClean="0"/>
              <a:t>containing</a:t>
            </a:r>
            <a:endParaRPr lang="da-DK" sz="1600" dirty="0" smtClean="0"/>
          </a:p>
          <a:p>
            <a:r>
              <a:rPr lang="da-DK" sz="1600" dirty="0" smtClean="0"/>
              <a:t>separate ”normal flow” </a:t>
            </a:r>
            <a:r>
              <a:rPr lang="da-DK" sz="1600" dirty="0" err="1" smtClean="0"/>
              <a:t>code</a:t>
            </a:r>
            <a:endParaRPr lang="da-DK" sz="1600" dirty="0" smtClean="0"/>
          </a:p>
          <a:p>
            <a:r>
              <a:rPr lang="da-DK" sz="1600" dirty="0" smtClean="0"/>
              <a:t>and </a:t>
            </a:r>
            <a:r>
              <a:rPr lang="da-DK" sz="1600" dirty="0" err="1" smtClean="0"/>
              <a:t>exception</a:t>
            </a:r>
            <a:r>
              <a:rPr lang="da-DK" sz="1600" dirty="0" smtClean="0"/>
              <a:t> handling</a:t>
            </a:r>
            <a:endParaRPr lang="da-DK" sz="1600" dirty="0"/>
          </a:p>
        </p:txBody>
      </p:sp>
      <p:cxnSp>
        <p:nvCxnSpPr>
          <p:cNvPr id="9" name="Straight Arrow Connector 8"/>
          <p:cNvCxnSpPr>
            <a:endCxn id="13" idx="1"/>
          </p:cNvCxnSpPr>
          <p:nvPr/>
        </p:nvCxnSpPr>
        <p:spPr>
          <a:xfrm>
            <a:off x="2456156" y="2708049"/>
            <a:ext cx="626631" cy="7925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7350" y="5365538"/>
            <a:ext cx="238539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1600" dirty="0" err="1" smtClean="0"/>
              <a:t>Exception</a:t>
            </a:r>
            <a:r>
              <a:rPr lang="da-DK" sz="1600" dirty="0" smtClean="0"/>
              <a:t> </a:t>
            </a:r>
            <a:r>
              <a:rPr lang="da-DK" sz="1600" dirty="0" err="1" smtClean="0"/>
              <a:t>thrown</a:t>
            </a:r>
            <a:r>
              <a:rPr lang="da-DK" sz="1600" dirty="0" smtClean="0"/>
              <a:t> on </a:t>
            </a:r>
            <a:r>
              <a:rPr lang="da-DK" sz="1600" dirty="0" err="1" smtClean="0"/>
              <a:t>error</a:t>
            </a:r>
            <a:endParaRPr lang="da-DK" sz="1600" dirty="0"/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>
            <a:off x="2722747" y="5534815"/>
            <a:ext cx="3937485" cy="2704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>
            <a:off x="3082787" y="2708049"/>
            <a:ext cx="216024" cy="15850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222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2892"/>
            <a:ext cx="7848872" cy="1143000"/>
          </a:xfrm>
        </p:spPr>
        <p:txBody>
          <a:bodyPr>
            <a:normAutofit/>
          </a:bodyPr>
          <a:lstStyle/>
          <a:p>
            <a:r>
              <a:rPr lang="da-DK" dirty="0"/>
              <a:t>Exceptions – the basic principles </a:t>
            </a:r>
            <a:r>
              <a:rPr lang="da-DK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dirty="0" smtClean="0"/>
              <a:t>The standard </a:t>
            </a:r>
            <a:r>
              <a:rPr lang="da-DK" sz="2400" dirty="0" err="1" smtClean="0"/>
              <a:t>runtime</a:t>
            </a:r>
            <a:r>
              <a:rPr lang="da-DK" sz="2400" dirty="0" smtClean="0"/>
              <a:t> </a:t>
            </a:r>
            <a:r>
              <a:rPr lang="da-DK" sz="2400" dirty="0" err="1" smtClean="0"/>
              <a:t>places</a:t>
            </a:r>
            <a:r>
              <a:rPr lang="da-DK" sz="2400" dirty="0" smtClean="0"/>
              <a:t> a </a:t>
            </a:r>
            <a:r>
              <a:rPr lang="da-DK" sz="2000" dirty="0" err="1">
                <a:latin typeface="Consolas" panose="020B0609020204030204" pitchFamily="49" charset="0"/>
              </a:rPr>
              <a:t>try</a:t>
            </a:r>
            <a:r>
              <a:rPr lang="da-DK" sz="2000" dirty="0">
                <a:latin typeface="Consolas" panose="020B0609020204030204" pitchFamily="49" charset="0"/>
              </a:rPr>
              <a:t>/</a:t>
            </a:r>
            <a:r>
              <a:rPr lang="da-DK" sz="2000" dirty="0" err="1">
                <a:latin typeface="Consolas" panose="020B0609020204030204" pitchFamily="49" charset="0"/>
              </a:rPr>
              <a:t>catch</a:t>
            </a:r>
            <a:r>
              <a:rPr lang="da-DK" sz="2000" dirty="0">
                <a:latin typeface="Consolas" panose="020B0609020204030204" pitchFamily="49" charset="0"/>
              </a:rPr>
              <a:t> </a:t>
            </a:r>
            <a:r>
              <a:rPr lang="da-DK" sz="2400" dirty="0" err="1" smtClean="0"/>
              <a:t>around</a:t>
            </a:r>
            <a:r>
              <a:rPr lang="da-DK" sz="2400" dirty="0" smtClean="0"/>
              <a:t> the </a:t>
            </a:r>
            <a:r>
              <a:rPr lang="da-DK" sz="2400" dirty="0" err="1" smtClean="0"/>
              <a:t>user</a:t>
            </a:r>
            <a:r>
              <a:rPr lang="da-DK" sz="2400" dirty="0" smtClean="0"/>
              <a:t> </a:t>
            </a:r>
            <a:r>
              <a:rPr lang="da-DK" sz="2400" dirty="0" err="1" smtClean="0"/>
              <a:t>code</a:t>
            </a:r>
            <a:r>
              <a:rPr lang="da-DK" sz="2400" dirty="0" smtClean="0"/>
              <a:t> (i.e. </a:t>
            </a:r>
            <a:r>
              <a:rPr lang="da-DK" sz="2400" dirty="0" err="1" smtClean="0"/>
              <a:t>before</a:t>
            </a:r>
            <a:r>
              <a:rPr lang="da-DK" sz="2400" dirty="0" smtClean="0"/>
              <a:t> </a:t>
            </a:r>
            <a:r>
              <a:rPr lang="da-DK" sz="2400" dirty="0" err="1" smtClean="0"/>
              <a:t>calling</a:t>
            </a:r>
            <a:r>
              <a:rPr lang="da-DK" sz="2400" dirty="0" smtClean="0"/>
              <a:t> </a:t>
            </a:r>
            <a:r>
              <a:rPr lang="da-DK" sz="2000" dirty="0" err="1" smtClean="0">
                <a:latin typeface="Consolas" panose="020B0609020204030204" pitchFamily="49" charset="0"/>
              </a:rPr>
              <a:t>main</a:t>
            </a:r>
            <a:r>
              <a:rPr lang="da-DK" sz="2000" dirty="0" smtClean="0">
                <a:latin typeface="Consolas" panose="020B0609020204030204" pitchFamily="49" charset="0"/>
              </a:rPr>
              <a:t>()</a:t>
            </a:r>
            <a:r>
              <a:rPr lang="da-DK" sz="2400" dirty="0" smtClean="0"/>
              <a:t>) </a:t>
            </a:r>
            <a:r>
              <a:rPr lang="da-DK" sz="2400" dirty="0" err="1" smtClean="0"/>
              <a:t>that</a:t>
            </a:r>
            <a:r>
              <a:rPr lang="da-DK" sz="2400" dirty="0" smtClean="0"/>
              <a:t> as default handles all exceptions by </a:t>
            </a:r>
            <a:r>
              <a:rPr lang="da-DK" sz="2400" i="1" dirty="0" err="1" smtClean="0"/>
              <a:t>terminating</a:t>
            </a:r>
            <a:r>
              <a:rPr lang="da-DK" sz="2400" i="1" dirty="0" smtClean="0"/>
              <a:t> the program</a:t>
            </a:r>
          </a:p>
          <a:p>
            <a:endParaRPr lang="da-DK" sz="2400" dirty="0" smtClean="0"/>
          </a:p>
          <a:p>
            <a:endParaRPr lang="da-DK" sz="2400" dirty="0" smtClean="0"/>
          </a:p>
          <a:p>
            <a:endParaRPr lang="da-DK" sz="2400" dirty="0" smtClean="0"/>
          </a:p>
          <a:p>
            <a:endParaRPr lang="da-DK" sz="2400" dirty="0"/>
          </a:p>
          <a:p>
            <a:endParaRPr lang="da-DK" sz="2400" dirty="0" smtClean="0"/>
          </a:p>
          <a:p>
            <a:endParaRPr lang="da-DK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71600" y="3216759"/>
            <a:ext cx="2159566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defTabSz="273050"/>
            <a:r>
              <a:rPr lang="da-DK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try</a:t>
            </a:r>
            <a:endParaRPr lang="da-DK" sz="1200" dirty="0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pPr defTabSz="273050"/>
            <a:r>
              <a:rPr lang="da-DK" sz="1200" dirty="0">
                <a:highlight>
                  <a:srgbClr val="FFFFFF"/>
                </a:highlight>
                <a:latin typeface="Consolas"/>
              </a:rPr>
              <a:t>{</a:t>
            </a:r>
          </a:p>
          <a:p>
            <a:pPr defTabSz="273050"/>
            <a:r>
              <a:rPr lang="da-DK" sz="1200" dirty="0">
                <a:highlight>
                  <a:srgbClr val="FFFFFF"/>
                </a:highlight>
                <a:latin typeface="Consolas"/>
              </a:rPr>
              <a:t>	Main();</a:t>
            </a:r>
          </a:p>
          <a:p>
            <a:pPr defTabSz="273050"/>
            <a:r>
              <a:rPr lang="da-DK" sz="1200" dirty="0">
                <a:highlight>
                  <a:srgbClr val="FFFFFF"/>
                </a:highlight>
                <a:latin typeface="Consolas"/>
              </a:rPr>
              <a:t>} </a:t>
            </a:r>
            <a:r>
              <a:rPr lang="da-DK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catch</a:t>
            </a:r>
            <a:r>
              <a:rPr lang="da-DK" sz="1200" dirty="0">
                <a:highlight>
                  <a:srgbClr val="FFFFFF"/>
                </a:highlight>
                <a:latin typeface="Consolas"/>
              </a:rPr>
              <a:t> (</a:t>
            </a:r>
            <a:r>
              <a:rPr lang="da-DK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Exception</a:t>
            </a:r>
            <a:r>
              <a:rPr lang="da-DK" sz="1200" dirty="0">
                <a:highlight>
                  <a:srgbClr val="FFFFFF"/>
                </a:highlight>
                <a:latin typeface="Consolas"/>
              </a:rPr>
              <a:t> e</a:t>
            </a:r>
            <a:r>
              <a:rPr lang="da-DK" sz="1200" dirty="0" smtClean="0">
                <a:highlight>
                  <a:srgbClr val="FFFFFF"/>
                </a:highlight>
                <a:latin typeface="Consolas"/>
              </a:rPr>
              <a:t>)</a:t>
            </a:r>
          </a:p>
          <a:p>
            <a:pPr defTabSz="273050"/>
            <a:r>
              <a:rPr lang="da-DK" sz="1200" dirty="0">
                <a:highlight>
                  <a:srgbClr val="FFFFFF"/>
                </a:highlight>
                <a:latin typeface="Consolas"/>
              </a:rPr>
              <a:t>{</a:t>
            </a:r>
          </a:p>
          <a:p>
            <a:pPr defTabSz="273050"/>
            <a:r>
              <a:rPr lang="da-DK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da-DK" sz="1200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da-DK" sz="12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onsolas"/>
              </a:rPr>
              <a:t>terminate</a:t>
            </a:r>
            <a:r>
              <a:rPr lang="da-DK" sz="1200" dirty="0" smtClean="0">
                <a:solidFill>
                  <a:srgbClr val="00B050"/>
                </a:solidFill>
                <a:highlight>
                  <a:srgbClr val="FFFFFF"/>
                </a:highlight>
                <a:latin typeface="Consolas"/>
              </a:rPr>
              <a:t> program</a:t>
            </a:r>
          </a:p>
          <a:p>
            <a:pPr defTabSz="273050"/>
            <a:r>
              <a:rPr lang="da-DK" sz="1200" dirty="0"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216759"/>
            <a:ext cx="3168352" cy="1601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347864" y="3789040"/>
            <a:ext cx="144016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TextBox 5"/>
          <p:cNvSpPr txBox="1"/>
          <p:nvPr/>
        </p:nvSpPr>
        <p:spPr>
          <a:xfrm>
            <a:off x="2267744" y="5445224"/>
            <a:ext cx="4279313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2000" i="1" dirty="0"/>
              <a:t>Any </a:t>
            </a:r>
            <a:r>
              <a:rPr lang="da-DK" sz="2000" dirty="0" err="1"/>
              <a:t>uncaught</a:t>
            </a:r>
            <a:r>
              <a:rPr lang="da-DK" sz="2000" dirty="0"/>
              <a:t> </a:t>
            </a:r>
            <a:r>
              <a:rPr lang="da-DK" sz="2000" dirty="0" err="1"/>
              <a:t>exception</a:t>
            </a:r>
            <a:r>
              <a:rPr lang="da-DK" sz="2000" dirty="0"/>
              <a:t> </a:t>
            </a:r>
            <a:r>
              <a:rPr lang="da-DK" sz="2000" dirty="0" err="1"/>
              <a:t>will</a:t>
            </a:r>
            <a:r>
              <a:rPr lang="da-DK" sz="2000" dirty="0"/>
              <a:t> </a:t>
            </a:r>
            <a:r>
              <a:rPr lang="da-DK" sz="2000" dirty="0" err="1"/>
              <a:t>cause</a:t>
            </a:r>
            <a:r>
              <a:rPr lang="da-DK" sz="2000" dirty="0"/>
              <a:t> </a:t>
            </a:r>
            <a:r>
              <a:rPr lang="da-DK" sz="2000" dirty="0" err="1" smtClean="0"/>
              <a:t>your</a:t>
            </a:r>
            <a:endParaRPr lang="da-DK" sz="2000" dirty="0" smtClean="0"/>
          </a:p>
          <a:p>
            <a:r>
              <a:rPr lang="da-DK" sz="2000" dirty="0" smtClean="0"/>
              <a:t>program </a:t>
            </a:r>
            <a:r>
              <a:rPr lang="da-DK" sz="2000" dirty="0"/>
              <a:t>to </a:t>
            </a:r>
            <a:r>
              <a:rPr lang="da-DK" sz="2000" dirty="0" err="1"/>
              <a:t>be</a:t>
            </a:r>
            <a:r>
              <a:rPr lang="da-DK" sz="2000" dirty="0"/>
              <a:t> </a:t>
            </a:r>
            <a:r>
              <a:rPr lang="da-DK" sz="2000" dirty="0" err="1"/>
              <a:t>forcefully</a:t>
            </a:r>
            <a:r>
              <a:rPr lang="da-DK" sz="2000" dirty="0"/>
              <a:t> </a:t>
            </a:r>
            <a:r>
              <a:rPr lang="da-DK" sz="2000" dirty="0" err="1"/>
              <a:t>terminated</a:t>
            </a:r>
            <a:r>
              <a:rPr lang="da-DK" sz="2000" dirty="0" smtClean="0"/>
              <a:t>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502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2892"/>
            <a:ext cx="8208912" cy="1143000"/>
          </a:xfrm>
        </p:spPr>
        <p:txBody>
          <a:bodyPr>
            <a:normAutofit/>
          </a:bodyPr>
          <a:lstStyle/>
          <a:p>
            <a:r>
              <a:rPr lang="da-DK" dirty="0"/>
              <a:t>Exceptions – the basic principles </a:t>
            </a:r>
            <a:r>
              <a:rPr lang="da-DK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800" dirty="0" smtClean="0"/>
              <a:t>An exception is a </a:t>
            </a:r>
            <a:r>
              <a:rPr lang="da-DK" sz="2800" i="1" dirty="0" err="1" smtClean="0"/>
              <a:t>typed</a:t>
            </a:r>
            <a:r>
              <a:rPr lang="da-DK" sz="2800" i="1" dirty="0" smtClean="0"/>
              <a:t> </a:t>
            </a:r>
            <a:r>
              <a:rPr lang="da-DK" sz="2800" i="1" dirty="0" err="1" smtClean="0"/>
              <a:t>object</a:t>
            </a:r>
            <a:r>
              <a:rPr lang="da-DK" sz="2800" i="1" dirty="0" smtClean="0"/>
              <a:t> </a:t>
            </a:r>
            <a:r>
              <a:rPr lang="da-DK" sz="2800" dirty="0" err="1" smtClean="0"/>
              <a:t>which</a:t>
            </a:r>
            <a:r>
              <a:rPr lang="da-DK" sz="2800" dirty="0" smtClean="0"/>
              <a:t> </a:t>
            </a:r>
            <a:r>
              <a:rPr lang="da-DK" sz="2800" dirty="0" err="1" smtClean="0"/>
              <a:t>can</a:t>
            </a:r>
            <a:r>
              <a:rPr lang="da-DK" sz="2800" dirty="0" smtClean="0"/>
              <a:t> </a:t>
            </a:r>
            <a:r>
              <a:rPr lang="da-DK" sz="2800" dirty="0" err="1" smtClean="0"/>
              <a:t>contain</a:t>
            </a:r>
            <a:r>
              <a:rPr lang="da-DK" sz="2800" dirty="0" smtClean="0"/>
              <a:t> data, </a:t>
            </a:r>
            <a:r>
              <a:rPr lang="da-DK" sz="2800" dirty="0" err="1" smtClean="0"/>
              <a:t>e.g</a:t>
            </a:r>
            <a:r>
              <a:rPr lang="da-DK" sz="2800" dirty="0" smtClean="0"/>
              <a:t>. </a:t>
            </a:r>
            <a:r>
              <a:rPr lang="da-DK" sz="2800" dirty="0" err="1" smtClean="0"/>
              <a:t>error</a:t>
            </a:r>
            <a:r>
              <a:rPr lang="da-DK" sz="2800" dirty="0" smtClean="0"/>
              <a:t> </a:t>
            </a:r>
            <a:r>
              <a:rPr lang="da-DK" sz="2800" dirty="0" err="1" smtClean="0"/>
              <a:t>description</a:t>
            </a:r>
            <a:r>
              <a:rPr lang="da-DK" sz="2800" dirty="0"/>
              <a:t>.</a:t>
            </a:r>
            <a:endParaRPr lang="da-DK" sz="2800" dirty="0" smtClean="0"/>
          </a:p>
          <a:p>
            <a:endParaRPr lang="da-DK" sz="2800" dirty="0" smtClean="0"/>
          </a:p>
          <a:p>
            <a:r>
              <a:rPr lang="da-DK" sz="2800" dirty="0" smtClean="0"/>
              <a:t>In C++, </a:t>
            </a:r>
            <a:r>
              <a:rPr lang="da-DK" sz="2800" i="1" dirty="0" err="1" smtClean="0"/>
              <a:t>any</a:t>
            </a:r>
            <a:r>
              <a:rPr lang="da-DK" sz="2800" dirty="0" smtClean="0"/>
              <a:t> type (</a:t>
            </a:r>
            <a:r>
              <a:rPr lang="da-DK" sz="2000" dirty="0" err="1">
                <a:solidFill>
                  <a:srgbClr val="294E92"/>
                </a:solidFill>
                <a:latin typeface="Consolas" panose="020B0609020204030204" pitchFamily="49" charset="0"/>
              </a:rPr>
              <a:t>int</a:t>
            </a:r>
            <a:r>
              <a:rPr lang="da-DK" sz="2800" dirty="0" smtClean="0"/>
              <a:t>, </a:t>
            </a:r>
            <a:r>
              <a:rPr lang="da-DK" sz="2000" dirty="0" err="1">
                <a:solidFill>
                  <a:srgbClr val="294E92"/>
                </a:solidFill>
                <a:latin typeface="Consolas" panose="020B0609020204030204" pitchFamily="49" charset="0"/>
              </a:rPr>
              <a:t>float</a:t>
            </a:r>
            <a:r>
              <a:rPr lang="da-DK" sz="2800" dirty="0" smtClean="0"/>
              <a:t>, </a:t>
            </a:r>
            <a:r>
              <a:rPr lang="da-DK" sz="2800" dirty="0" err="1" smtClean="0"/>
              <a:t>user-defined</a:t>
            </a:r>
            <a:r>
              <a:rPr lang="da-DK" sz="2800" dirty="0" smtClean="0"/>
              <a:t> </a:t>
            </a:r>
            <a:r>
              <a:rPr lang="da-DK" sz="2800" dirty="0" err="1" smtClean="0"/>
              <a:t>classes</a:t>
            </a:r>
            <a:r>
              <a:rPr lang="da-DK" sz="2800" dirty="0" smtClean="0"/>
              <a:t> etc.) </a:t>
            </a:r>
            <a:r>
              <a:rPr lang="da-DK" sz="2800" dirty="0" err="1" smtClean="0"/>
              <a:t>can</a:t>
            </a:r>
            <a:r>
              <a:rPr lang="da-DK" sz="2800" dirty="0" smtClean="0"/>
              <a:t> </a:t>
            </a:r>
            <a:r>
              <a:rPr lang="da-DK" sz="2800" dirty="0" err="1" smtClean="0"/>
              <a:t>be</a:t>
            </a:r>
            <a:r>
              <a:rPr lang="da-DK" sz="2800" dirty="0" smtClean="0"/>
              <a:t> </a:t>
            </a:r>
            <a:r>
              <a:rPr lang="da-DK" sz="2800" dirty="0" err="1" smtClean="0"/>
              <a:t>used</a:t>
            </a:r>
            <a:r>
              <a:rPr lang="da-DK" sz="2800" dirty="0" smtClean="0"/>
              <a:t> as an exception</a:t>
            </a:r>
          </a:p>
          <a:p>
            <a:endParaRPr lang="da-DK" sz="2800" dirty="0" smtClean="0"/>
          </a:p>
          <a:p>
            <a:r>
              <a:rPr lang="da-DK" sz="2800" dirty="0" smtClean="0"/>
              <a:t>In C#, all </a:t>
            </a:r>
            <a:r>
              <a:rPr lang="da-DK" sz="2800" dirty="0" err="1" smtClean="0"/>
              <a:t>exceptions</a:t>
            </a:r>
            <a:r>
              <a:rPr lang="da-DK" sz="2800" dirty="0" smtClean="0"/>
              <a:t> </a:t>
            </a:r>
            <a:r>
              <a:rPr lang="da-DK" sz="2800" dirty="0" err="1" smtClean="0"/>
              <a:t>derive</a:t>
            </a:r>
            <a:r>
              <a:rPr lang="da-DK" sz="2800" dirty="0" smtClean="0"/>
              <a:t> from </a:t>
            </a:r>
            <a:r>
              <a:rPr lang="da-DK" sz="2000" dirty="0" err="1">
                <a:solidFill>
                  <a:srgbClr val="294E92"/>
                </a:solidFill>
                <a:latin typeface="Consolas" panose="020B0609020204030204" pitchFamily="49" charset="0"/>
              </a:rPr>
              <a:t>System.Exception</a:t>
            </a:r>
            <a:endParaRPr lang="en-US" sz="2000" dirty="0">
              <a:solidFill>
                <a:srgbClr val="294E9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69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2892"/>
            <a:ext cx="8208912" cy="1143000"/>
          </a:xfrm>
        </p:spPr>
        <p:txBody>
          <a:bodyPr>
            <a:normAutofit/>
          </a:bodyPr>
          <a:lstStyle/>
          <a:p>
            <a:r>
              <a:rPr lang="da-DK" dirty="0"/>
              <a:t>Exceptions – the basic principles </a:t>
            </a:r>
            <a:r>
              <a:rPr lang="da-DK" dirty="0" smtClean="0"/>
              <a:t>(5)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49852" y="1484784"/>
            <a:ext cx="6166564" cy="33239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176213"/>
            <a:r>
              <a:rPr lang="da-DK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05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Program</a:t>
            </a:r>
            <a:endParaRPr lang="da-DK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176213"/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da-DK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176213"/>
            <a:r>
              <a:rPr lang="da-DK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da-DK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da-DK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da-DK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defTabSz="176213"/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da-DK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176213"/>
            <a:r>
              <a:rPr lang="en-US" sz="105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		</a:t>
            </a:r>
            <a:r>
              <a:rPr lang="en-US" sz="105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"Course for new ship? "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defTabSz="176213"/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da-DK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course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da-DK" sz="105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Convert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.ToUInt32(</a:t>
            </a:r>
            <a:r>
              <a:rPr lang="da-DK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da-DK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.ReadLine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</a:t>
            </a:r>
          </a:p>
          <a:p>
            <a:pPr defTabSz="176213"/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da-DK" sz="105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da-DK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da-DK" sz="105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""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pPr defTabSz="176213"/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</a:p>
          <a:p>
            <a:pPr defTabSz="176213"/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da-DK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try</a:t>
            </a:r>
            <a:endParaRPr lang="da-DK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176213"/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{</a:t>
            </a:r>
            <a:endParaRPr lang="da-DK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176213"/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</a:t>
            </a:r>
            <a:r>
              <a:rPr lang="en-US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ship =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Ship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(course); </a:t>
            </a:r>
            <a:endParaRPr lang="en-US" sz="105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176213"/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105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"Ship is heading course </a:t>
            </a:r>
            <a:r>
              <a:rPr lang="en-US" sz="1050" dirty="0">
                <a:solidFill>
                  <a:srgbClr val="3CB371"/>
                </a:solidFill>
                <a:highlight>
                  <a:srgbClr val="FFFFFF"/>
                </a:highlight>
                <a:latin typeface="Consolas"/>
              </a:rPr>
              <a:t>{0}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ship.GetCourse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</a:t>
            </a:r>
          </a:p>
          <a:p>
            <a:pPr defTabSz="176213"/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}</a:t>
            </a:r>
            <a:endParaRPr lang="da-DK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176213"/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da-DK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catch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da-DK" sz="105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Ship</a:t>
            </a:r>
            <a:r>
              <a:rPr lang="da-DK" sz="105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Exception</a:t>
            </a:r>
            <a:r>
              <a:rPr lang="da-DK" sz="105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exc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da-DK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176213"/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{</a:t>
            </a:r>
            <a:endParaRPr lang="da-DK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176213"/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</a:t>
            </a:r>
            <a:r>
              <a:rPr lang="da-DK" sz="105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da-DK" sz="105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da-DK" sz="105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”</a:t>
            </a:r>
            <a:r>
              <a:rPr lang="da-DK" sz="105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Error</a:t>
            </a:r>
            <a:r>
              <a:rPr lang="da-DK" sz="105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in </a:t>
            </a:r>
            <a:r>
              <a:rPr lang="da-DK" sz="105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course</a:t>
            </a:r>
            <a:r>
              <a:rPr lang="da-DK" sz="105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. Is {0}, </a:t>
            </a:r>
            <a:r>
              <a:rPr lang="da-DK" sz="105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should</a:t>
            </a:r>
            <a:r>
              <a:rPr lang="da-DK" sz="105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05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be</a:t>
            </a:r>
            <a:r>
              <a:rPr lang="da-DK" sz="105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 in [0;360[”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pPr defTabSz="176213"/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		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</a:t>
            </a:r>
            <a:r>
              <a:rPr lang="da-DK" sz="105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exc.GetCourse</a:t>
            </a:r>
            <a:r>
              <a:rPr lang="da-DK" sz="105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());</a:t>
            </a:r>
          </a:p>
          <a:p>
            <a:pPr defTabSz="176213"/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}</a:t>
            </a:r>
          </a:p>
          <a:p>
            <a:pPr defTabSz="176213"/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defTabSz="176213"/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da-DK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5148064" y="4357552"/>
            <a:ext cx="3887603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defTabSz="273050"/>
            <a:r>
              <a:rPr lang="da-DK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05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Ship</a:t>
            </a:r>
            <a:endParaRPr lang="da-DK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273050"/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 defTabSz="273050"/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…</a:t>
            </a:r>
            <a:endParaRPr lang="da-DK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273050"/>
            <a:r>
              <a:rPr lang="da-DK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public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Ship(</a:t>
            </a:r>
            <a:r>
              <a:rPr lang="da-DK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uint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initialCourse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pPr defTabSz="273050"/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{</a:t>
            </a:r>
            <a:endParaRPr lang="da-DK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273050"/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	</a:t>
            </a:r>
            <a:r>
              <a:rPr lang="da-DK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da-DK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initialCourse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&lt; 360)</a:t>
            </a:r>
          </a:p>
          <a:p>
            <a:pPr defTabSz="273050"/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_</a:t>
            </a:r>
            <a:r>
              <a:rPr lang="da-DK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course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da-DK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initialCourse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defTabSz="273050"/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		else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pPr defTabSz="273050"/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</a:t>
            </a:r>
            <a:r>
              <a:rPr lang="en-US" sz="105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throw</a:t>
            </a:r>
            <a:r>
              <a:rPr lang="en-US" sz="105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05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b="1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ShipException</a:t>
            </a:r>
            <a:r>
              <a:rPr lang="en-US" sz="105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05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initialCourse</a:t>
            </a:r>
            <a:r>
              <a:rPr lang="en-US" sz="105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en-US" sz="105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273050"/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da-DK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273050"/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…</a:t>
            </a:r>
            <a:endParaRPr lang="da-DK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defTabSz="273050"/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da-DK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385008" y="5085184"/>
            <a:ext cx="3281668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ShipException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da-DK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Exception</a:t>
            </a:r>
            <a:endParaRPr lang="da-DK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da-DK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uint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Course {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get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set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}</a:t>
            </a:r>
          </a:p>
          <a:p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da-DK" sz="105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ShipException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da-DK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uint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course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  <a:endParaRPr lang="da-DK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Course 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da-DK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course</a:t>
            </a:r>
            <a:r>
              <a:rPr lang="da-DK" sz="105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  <a:endParaRPr lang="da-DK" sz="105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da-DK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199490" y="2124145"/>
            <a:ext cx="2016771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1600" dirty="0" smtClean="0"/>
              <a:t>Info from </a:t>
            </a:r>
            <a:r>
              <a:rPr lang="da-DK" sz="1600" dirty="0" err="1" smtClean="0"/>
              <a:t>exception</a:t>
            </a:r>
            <a:r>
              <a:rPr lang="da-DK" sz="1600" dirty="0" smtClean="0"/>
              <a:t> </a:t>
            </a:r>
          </a:p>
          <a:p>
            <a:r>
              <a:rPr lang="da-DK" sz="1600" dirty="0" err="1" smtClean="0"/>
              <a:t>used</a:t>
            </a:r>
            <a:r>
              <a:rPr lang="da-DK" sz="1600" dirty="0" smtClean="0"/>
              <a:t> in </a:t>
            </a:r>
            <a:r>
              <a:rPr lang="da-DK" sz="1600" dirty="0" err="1" smtClean="0"/>
              <a:t>error</a:t>
            </a:r>
            <a:r>
              <a:rPr lang="da-DK" sz="1600" dirty="0" smtClean="0"/>
              <a:t> handling</a:t>
            </a:r>
            <a:endParaRPr lang="da-DK" sz="1600" dirty="0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>
            <a:off x="1207876" y="2708920"/>
            <a:ext cx="1635932" cy="1440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94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ASE Lesson 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ASE Lesson X</Template>
  <TotalTime>788</TotalTime>
  <Words>743</Words>
  <Application>Microsoft Office PowerPoint</Application>
  <PresentationFormat>On-screen Show (4:3)</PresentationFormat>
  <Paragraphs>266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AU Passata</vt:lpstr>
      <vt:lpstr>Calibri</vt:lpstr>
      <vt:lpstr>Consolas</vt:lpstr>
      <vt:lpstr>ASE Lesson X</vt:lpstr>
      <vt:lpstr>A crash course in exceptions  1: Introduction to exceptions in C#</vt:lpstr>
      <vt:lpstr>Error management in general</vt:lpstr>
      <vt:lpstr>Error management in general</vt:lpstr>
      <vt:lpstr>Our wishes for error management </vt:lpstr>
      <vt:lpstr>Exceptions – the basic principles (1)</vt:lpstr>
      <vt:lpstr>Exceptions – the basic principles (2)</vt:lpstr>
      <vt:lpstr>Exceptions – the basic principles (3)</vt:lpstr>
      <vt:lpstr>Exceptions – the basic principles (4)</vt:lpstr>
      <vt:lpstr>Exceptions – the basic principles (5)</vt:lpstr>
      <vt:lpstr>Exceptions – the basic principles (6)</vt:lpstr>
      <vt:lpstr>Exceptions – the basic principles (7)</vt:lpstr>
      <vt:lpstr>Exceptions – the basic principles (8)</vt:lpstr>
      <vt:lpstr>Exception flow - recap</vt:lpstr>
      <vt:lpstr>Use exceptions the right way</vt:lpstr>
      <vt:lpstr>C# system exceptions</vt:lpstr>
    </vt:vector>
  </TitlesOfParts>
  <Company>IHA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og funktioner</dc:title>
  <dc:creator>Steen Krøyer</dc:creator>
  <cp:lastModifiedBy>Frank Bodholdt Jakobsen</cp:lastModifiedBy>
  <cp:revision>89</cp:revision>
  <cp:lastPrinted>2013-02-14T13:35:56Z</cp:lastPrinted>
  <dcterms:created xsi:type="dcterms:W3CDTF">2012-01-25T12:54:49Z</dcterms:created>
  <dcterms:modified xsi:type="dcterms:W3CDTF">2019-08-20T13:17:02Z</dcterms:modified>
</cp:coreProperties>
</file>