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95" r:id="rId4"/>
    <p:sldId id="289" r:id="rId5"/>
    <p:sldId id="269" r:id="rId6"/>
    <p:sldId id="287" r:id="rId7"/>
    <p:sldId id="259" r:id="rId8"/>
    <p:sldId id="262" r:id="rId9"/>
    <p:sldId id="285" r:id="rId10"/>
    <p:sldId id="288" r:id="rId11"/>
    <p:sldId id="286" r:id="rId12"/>
    <p:sldId id="265" r:id="rId13"/>
    <p:sldId id="270" r:id="rId14"/>
    <p:sldId id="272" r:id="rId15"/>
    <p:sldId id="273" r:id="rId16"/>
    <p:sldId id="276" r:id="rId17"/>
    <p:sldId id="279" r:id="rId18"/>
    <p:sldId id="277" r:id="rId19"/>
    <p:sldId id="278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216" y="-14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6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0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1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F861F6-04AD-4C80-84A6-910AC7076DBE}" type="datetime1">
              <a:rPr lang="da-DK"/>
              <a:pPr/>
              <a:t>26-01-2021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294E9-FEA1-4861-9A1F-5AC12411BCD0}" type="slidenum">
              <a:rPr lang="da-DK"/>
              <a:pPr/>
              <a:t>16</a:t>
            </a:fld>
            <a:endParaRPr lang="da-DK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6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5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5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4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5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9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47370" cy="8818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336729" y="6536377"/>
            <a:ext cx="70083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a-DK" sz="1200" b="0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fld id="{FABCB2CC-F8B6-45D5-844F-758C0932985B}" type="slidenum">
              <a:rPr lang="en-US" sz="1200" b="0" noProof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da-DK" sz="1200" b="0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309320"/>
            <a:ext cx="1865487" cy="4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rabj@ase.au.d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r>
              <a:rPr lang="da-DK" dirty="0" smtClean="0"/>
              <a:t> to Software Test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I4SWT/SWT4SWT/ST4SWT/E6SWT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Mandatory Hand-ins must be approved to get access to the final exam</a:t>
            </a:r>
          </a:p>
          <a:p>
            <a:r>
              <a:rPr lang="en-US" dirty="0" smtClean="0"/>
              <a:t>Final exam is a 2-step process:</a:t>
            </a:r>
          </a:p>
          <a:p>
            <a:pPr lvl="1"/>
            <a:r>
              <a:rPr lang="en-US" dirty="0" smtClean="0"/>
              <a:t>24 hour work phase with a fixed system: </a:t>
            </a:r>
          </a:p>
          <a:p>
            <a:pPr lvl="2"/>
            <a:r>
              <a:rPr lang="en-US" dirty="0" smtClean="0"/>
              <a:t>Design, code, test, answer questions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0 minute oral exam with external examiner</a:t>
            </a:r>
          </a:p>
          <a:p>
            <a:pPr lvl="2"/>
            <a:r>
              <a:rPr lang="en-US" dirty="0" smtClean="0"/>
              <a:t>2-3 days later</a:t>
            </a:r>
          </a:p>
          <a:p>
            <a:pPr lvl="2"/>
            <a:r>
              <a:rPr lang="en-US" dirty="0" smtClean="0"/>
              <a:t>Based on the 24 hour work phase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2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Groups/Teams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All mandatory </a:t>
            </a:r>
            <a:r>
              <a:rPr lang="da-DK" dirty="0" err="1" smtClean="0"/>
              <a:t>Hand-Ins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done in </a:t>
            </a:r>
            <a:r>
              <a:rPr lang="da-DK" dirty="0" err="1" smtClean="0"/>
              <a:t>groups</a:t>
            </a:r>
            <a:r>
              <a:rPr lang="da-DK" dirty="0" smtClean="0"/>
              <a:t> of 2-4</a:t>
            </a:r>
          </a:p>
          <a:p>
            <a:r>
              <a:rPr lang="da-DK" dirty="0" smtClean="0"/>
              <a:t>Sign up for </a:t>
            </a:r>
            <a:r>
              <a:rPr lang="da-DK" dirty="0" err="1" smtClean="0"/>
              <a:t>groups</a:t>
            </a:r>
            <a:r>
              <a:rPr lang="da-DK" dirty="0" smtClean="0"/>
              <a:t> on </a:t>
            </a:r>
            <a:r>
              <a:rPr lang="da-DK" dirty="0" err="1" smtClean="0"/>
              <a:t>BlackBoard</a:t>
            </a:r>
            <a:endParaRPr lang="da-DK" dirty="0" smtClean="0"/>
          </a:p>
          <a:p>
            <a:r>
              <a:rPr lang="da-DK" dirty="0" smtClean="0"/>
              <a:t>Groups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formed</a:t>
            </a:r>
            <a:r>
              <a:rPr lang="da-DK" dirty="0" smtClean="0"/>
              <a:t> by 17/2 (</a:t>
            </a:r>
            <a:r>
              <a:rPr lang="da-DK" dirty="0" err="1" smtClean="0"/>
              <a:t>week</a:t>
            </a:r>
            <a:r>
              <a:rPr lang="da-DK" dirty="0" smtClean="0"/>
              <a:t> </a:t>
            </a:r>
            <a:r>
              <a:rPr lang="da-DK" dirty="0"/>
              <a:t>7</a:t>
            </a:r>
            <a:r>
              <a:rPr lang="da-DK" dirty="0" smtClean="0"/>
              <a:t>)</a:t>
            </a:r>
          </a:p>
          <a:p>
            <a:r>
              <a:rPr lang="da-DK" dirty="0" smtClean="0"/>
              <a:t>Change of </a:t>
            </a:r>
            <a:r>
              <a:rPr lang="da-DK" dirty="0" err="1" smtClean="0"/>
              <a:t>group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Hand-Ins</a:t>
            </a:r>
            <a:r>
              <a:rPr lang="da-DK" dirty="0" smtClean="0"/>
              <a:t> is </a:t>
            </a:r>
            <a:r>
              <a:rPr lang="da-DK" dirty="0" err="1" smtClean="0"/>
              <a:t>allowed</a:t>
            </a:r>
            <a:endParaRPr lang="da-DK" dirty="0" smtClean="0"/>
          </a:p>
          <a:p>
            <a:pPr lvl="1"/>
            <a:r>
              <a:rPr lang="da-DK" dirty="0" smtClean="0"/>
              <a:t>but must go </a:t>
            </a:r>
            <a:r>
              <a:rPr lang="da-DK" dirty="0" err="1" smtClean="0"/>
              <a:t>through</a:t>
            </a:r>
            <a:r>
              <a:rPr lang="da-DK" dirty="0" smtClean="0"/>
              <a:t> the </a:t>
            </a:r>
            <a:r>
              <a:rPr lang="da-DK" dirty="0" err="1" smtClean="0"/>
              <a:t>teacher</a:t>
            </a:r>
            <a:r>
              <a:rPr lang="da-DK" dirty="0" smtClean="0"/>
              <a:t> (</a:t>
            </a:r>
            <a:r>
              <a:rPr lang="da-DK" dirty="0" err="1" smtClean="0"/>
              <a:t>because</a:t>
            </a:r>
            <a:r>
              <a:rPr lang="da-DK" dirty="0" smtClean="0"/>
              <a:t> of </a:t>
            </a:r>
            <a:r>
              <a:rPr lang="da-DK" dirty="0" err="1" smtClean="0"/>
              <a:t>Blackboard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group</a:t>
            </a:r>
            <a:r>
              <a:rPr lang="da-DK" dirty="0" smtClean="0"/>
              <a:t> </a:t>
            </a:r>
            <a:r>
              <a:rPr lang="da-DK" dirty="0" err="1" smtClean="0"/>
              <a:t>uses</a:t>
            </a:r>
            <a:r>
              <a:rPr lang="da-DK" dirty="0" smtClean="0"/>
              <a:t> a </a:t>
            </a:r>
            <a:r>
              <a:rPr lang="da-DK" dirty="0" err="1" smtClean="0"/>
              <a:t>GitHub</a:t>
            </a:r>
            <a:r>
              <a:rPr lang="da-DK" dirty="0" smtClean="0"/>
              <a:t> </a:t>
            </a:r>
            <a:r>
              <a:rPr lang="da-DK" dirty="0" err="1" smtClean="0"/>
              <a:t>account</a:t>
            </a:r>
            <a:r>
              <a:rPr lang="da-DK" dirty="0" smtClean="0"/>
              <a:t> with </a:t>
            </a:r>
            <a:r>
              <a:rPr lang="da-DK" dirty="0" err="1" smtClean="0"/>
              <a:t>repositories</a:t>
            </a:r>
            <a:endParaRPr lang="da-DK" dirty="0" smtClean="0"/>
          </a:p>
          <a:p>
            <a:r>
              <a:rPr lang="da-DK" dirty="0" smtClean="0"/>
              <a:t>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 smtClean="0"/>
              <a:t>Jenkins</a:t>
            </a:r>
            <a:r>
              <a:rPr lang="da-DK" dirty="0" smtClean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762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effort!</a:t>
            </a:r>
          </a:p>
          <a:p>
            <a:pPr lvl="1"/>
            <a:r>
              <a:rPr lang="en-US" dirty="0" smtClean="0"/>
              <a:t>Read in advance</a:t>
            </a:r>
          </a:p>
          <a:p>
            <a:pPr lvl="1"/>
            <a:r>
              <a:rPr lang="en-US" dirty="0" smtClean="0"/>
              <a:t>The interesting discussions are in class, not in the book!</a:t>
            </a:r>
          </a:p>
          <a:p>
            <a:endParaRPr lang="en-US" b="1" i="1" dirty="0" smtClean="0"/>
          </a:p>
          <a:p>
            <a:r>
              <a:rPr lang="en-US" b="1" i="1" dirty="0" smtClean="0"/>
              <a:t>The process is the result!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344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What</a:t>
            </a:r>
            <a:r>
              <a:rPr lang="da-DK" dirty="0" smtClean="0"/>
              <a:t> is Software Test?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One definition of software test</a:t>
            </a:r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431540" y="2058814"/>
            <a:ext cx="842493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/>
              <a:t>A </a:t>
            </a:r>
            <a:r>
              <a:rPr lang="en-US" sz="3600" i="1" dirty="0"/>
              <a:t>systematic</a:t>
            </a:r>
            <a:r>
              <a:rPr lang="en-US" sz="3600" dirty="0"/>
              <a:t> and </a:t>
            </a:r>
            <a:r>
              <a:rPr lang="en-US" sz="3600" i="1" dirty="0"/>
              <a:t>objective verification </a:t>
            </a:r>
            <a:r>
              <a:rPr lang="en-US" sz="3600" dirty="0"/>
              <a:t>of a software unit’s </a:t>
            </a:r>
            <a:r>
              <a:rPr lang="en-US" sz="3600" i="1" dirty="0"/>
              <a:t>state</a:t>
            </a:r>
            <a:r>
              <a:rPr lang="en-US" sz="3600" dirty="0"/>
              <a:t> and </a:t>
            </a:r>
            <a:r>
              <a:rPr lang="en-US" sz="3600" i="1" dirty="0"/>
              <a:t>behavior</a:t>
            </a:r>
            <a:r>
              <a:rPr lang="en-US" sz="3600" dirty="0"/>
              <a:t>, based on </a:t>
            </a:r>
            <a:r>
              <a:rPr lang="en-US" sz="3600" i="1" dirty="0"/>
              <a:t>objective</a:t>
            </a:r>
            <a:r>
              <a:rPr lang="en-US" sz="3600" dirty="0"/>
              <a:t> and </a:t>
            </a:r>
            <a:r>
              <a:rPr lang="en-US" sz="3600" i="1" dirty="0"/>
              <a:t>predefined criteria</a:t>
            </a:r>
            <a:r>
              <a:rPr lang="en-US" sz="3600" dirty="0"/>
              <a:t>.</a:t>
            </a:r>
          </a:p>
          <a:p>
            <a:endParaRPr lang="da-DK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21605" y="2636912"/>
            <a:ext cx="18501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79912" y="2636912"/>
            <a:ext cx="38164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3548" y="3717032"/>
            <a:ext cx="1620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9832" y="3736540"/>
            <a:ext cx="34723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software test?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Systematic</a:t>
            </a:r>
            <a:r>
              <a:rPr lang="da-DK" dirty="0" smtClean="0"/>
              <a:t>, </a:t>
            </a:r>
            <a:r>
              <a:rPr lang="da-DK" dirty="0" err="1" smtClean="0"/>
              <a:t>objective</a:t>
            </a:r>
            <a:r>
              <a:rPr lang="da-DK" dirty="0" smtClean="0"/>
              <a:t> </a:t>
            </a:r>
            <a:r>
              <a:rPr lang="da-DK" dirty="0" err="1" smtClean="0"/>
              <a:t>verification</a:t>
            </a:r>
            <a:endParaRPr lang="da-DK" dirty="0" smtClean="0"/>
          </a:p>
          <a:p>
            <a:pPr lvl="1"/>
            <a:r>
              <a:rPr lang="en-US" dirty="0"/>
              <a:t>Measurable, repeatable – anybody </a:t>
            </a:r>
            <a:r>
              <a:rPr lang="en-US" dirty="0" smtClean="0"/>
              <a:t>can repeat </a:t>
            </a:r>
            <a:r>
              <a:rPr lang="en-US" dirty="0"/>
              <a:t>the </a:t>
            </a:r>
            <a:r>
              <a:rPr lang="en-US" dirty="0" smtClean="0"/>
              <a:t>test and </a:t>
            </a:r>
            <a:r>
              <a:rPr lang="en-US" dirty="0"/>
              <a:t>get </a:t>
            </a:r>
            <a:r>
              <a:rPr lang="en-US" dirty="0" smtClean="0"/>
              <a:t>identical results</a:t>
            </a:r>
          </a:p>
          <a:p>
            <a:pPr lvl="1"/>
            <a:endParaRPr lang="en-US" dirty="0" smtClean="0"/>
          </a:p>
          <a:p>
            <a:r>
              <a:rPr lang="da-DK" i="1" dirty="0" err="1"/>
              <a:t>Objective</a:t>
            </a:r>
            <a:r>
              <a:rPr lang="da-DK" dirty="0"/>
              <a:t> </a:t>
            </a:r>
            <a:r>
              <a:rPr lang="da-DK" dirty="0" err="1"/>
              <a:t>criteria</a:t>
            </a:r>
            <a:endParaRPr lang="da-DK" dirty="0"/>
          </a:p>
          <a:p>
            <a:pPr lvl="1"/>
            <a:r>
              <a:rPr lang="en-US" dirty="0"/>
              <a:t>Measurable, undisputable – anybody can measure the extent to which the testing has been carried out with no room for interpretation</a:t>
            </a:r>
          </a:p>
          <a:p>
            <a:endParaRPr lang="en-US" dirty="0"/>
          </a:p>
          <a:p>
            <a:r>
              <a:rPr lang="en-US" i="1" dirty="0"/>
              <a:t>Predefined</a:t>
            </a:r>
            <a:r>
              <a:rPr lang="en-US" dirty="0"/>
              <a:t> criteria</a:t>
            </a:r>
          </a:p>
          <a:p>
            <a:pPr lvl="1"/>
            <a:r>
              <a:rPr lang="en-US" dirty="0"/>
              <a:t>The set of criteria used to select…</a:t>
            </a:r>
          </a:p>
          <a:p>
            <a:pPr lvl="2"/>
            <a:r>
              <a:rPr lang="en-US" dirty="0"/>
              <a:t>which parts of the software to test</a:t>
            </a:r>
          </a:p>
          <a:p>
            <a:pPr lvl="2"/>
            <a:r>
              <a:rPr lang="en-US" dirty="0"/>
              <a:t>how to test them</a:t>
            </a:r>
          </a:p>
          <a:p>
            <a:pPr lvl="2"/>
            <a:r>
              <a:rPr lang="en-US" dirty="0"/>
              <a:t>how to measure the results </a:t>
            </a:r>
          </a:p>
          <a:p>
            <a:pPr lvl="1"/>
            <a:r>
              <a:rPr lang="en-US" dirty="0"/>
              <a:t>… should be determined </a:t>
            </a:r>
            <a:r>
              <a:rPr lang="en-US" i="1" dirty="0"/>
              <a:t>before</a:t>
            </a:r>
            <a:r>
              <a:rPr lang="en-US" dirty="0"/>
              <a:t> the testing begins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5070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world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363272" cy="4824536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Fact: We are going to have to make real-world compromises</a:t>
            </a:r>
            <a:endParaRPr lang="en-US" sz="2800" dirty="0"/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</a:pPr>
            <a:endParaRPr lang="en-US" sz="2800" dirty="0"/>
          </a:p>
          <a:p>
            <a:pPr marL="457200" indent="-457200"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We must make testing </a:t>
            </a:r>
            <a:r>
              <a:rPr lang="en-US" sz="2800" i="1" dirty="0" smtClean="0"/>
              <a:t>cost-effective</a:t>
            </a:r>
            <a:endParaRPr lang="en-US" sz="2800" dirty="0" smtClean="0"/>
          </a:p>
          <a:p>
            <a:pPr marL="857250" lvl="1" indent="-457200">
              <a:lnSpc>
                <a:spcPct val="90000"/>
              </a:lnSpc>
              <a:spcBef>
                <a:spcPts val="0"/>
              </a:spcBef>
            </a:pPr>
            <a:r>
              <a:rPr lang="en-US" sz="2400" dirty="0" smtClean="0"/>
              <a:t>Pick the l</a:t>
            </a:r>
            <a:r>
              <a:rPr lang="en-US" sz="2400" i="1" dirty="0" smtClean="0"/>
              <a:t>ow-hanging fruits </a:t>
            </a:r>
            <a:r>
              <a:rPr lang="en-US" sz="2400" dirty="0" smtClean="0"/>
              <a:t>first.</a:t>
            </a:r>
          </a:p>
          <a:p>
            <a:pPr marL="857250" lvl="1" indent="-457200">
              <a:lnSpc>
                <a:spcPct val="90000"/>
              </a:lnSpc>
              <a:spcBef>
                <a:spcPts val="0"/>
              </a:spcBef>
            </a:pPr>
            <a:r>
              <a:rPr lang="en-US" sz="2400" dirty="0" smtClean="0"/>
              <a:t>Test </a:t>
            </a:r>
            <a:r>
              <a:rPr lang="en-US" sz="2400" dirty="0"/>
              <a:t>the most critical </a:t>
            </a:r>
            <a:r>
              <a:rPr lang="en-US" sz="2400" dirty="0" smtClean="0"/>
              <a:t>areas</a:t>
            </a:r>
            <a:endParaRPr lang="en-US" sz="2400" dirty="0"/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647159" y="4101989"/>
            <a:ext cx="2241550" cy="767171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>
                <a:ln>
                  <a:solidFill>
                    <a:schemeClr val="bg1"/>
                  </a:solidFill>
                </a:ln>
              </a:rPr>
              <a:t>Functionality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3213646" y="2924944"/>
            <a:ext cx="2241550" cy="840258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dirty="0" smtClean="0">
                <a:ln>
                  <a:solidFill>
                    <a:schemeClr val="bg1"/>
                  </a:solidFill>
                </a:ln>
              </a:rPr>
              <a:t>Cost</a:t>
            </a:r>
            <a:endParaRPr lang="en-US" sz="24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1835696" y="4101989"/>
            <a:ext cx="2241550" cy="765584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Quality</a:t>
            </a:r>
          </a:p>
        </p:txBody>
      </p:sp>
      <p:cxnSp>
        <p:nvCxnSpPr>
          <p:cNvPr id="50183" name="AutoShape 7"/>
          <p:cNvCxnSpPr>
            <a:cxnSpLocks noChangeShapeType="1"/>
            <a:stCxn id="50181" idx="4"/>
            <a:endCxn id="50180" idx="1"/>
          </p:cNvCxnSpPr>
          <p:nvPr/>
        </p:nvCxnSpPr>
        <p:spPr bwMode="auto">
          <a:xfrm>
            <a:off x="4334421" y="3765202"/>
            <a:ext cx="641005" cy="4491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4" name="AutoShape 8"/>
          <p:cNvCxnSpPr>
            <a:cxnSpLocks noChangeShapeType="1"/>
            <a:stCxn id="50180" idx="2"/>
            <a:endCxn id="50182" idx="6"/>
          </p:cNvCxnSpPr>
          <p:nvPr/>
        </p:nvCxnSpPr>
        <p:spPr bwMode="auto">
          <a:xfrm flipH="1" flipV="1">
            <a:off x="4077246" y="4484781"/>
            <a:ext cx="569913" cy="794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5" name="AutoShape 9"/>
          <p:cNvCxnSpPr>
            <a:cxnSpLocks noChangeShapeType="1"/>
            <a:stCxn id="50181" idx="4"/>
            <a:endCxn id="50182" idx="7"/>
          </p:cNvCxnSpPr>
          <p:nvPr/>
        </p:nvCxnSpPr>
        <p:spPr bwMode="auto">
          <a:xfrm flipH="1">
            <a:off x="3748979" y="3765202"/>
            <a:ext cx="585442" cy="448904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517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  <p:bldP spid="501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71600" y="2780927"/>
            <a:ext cx="7416824" cy="16032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ounded Rectangle 1"/>
          <p:cNvSpPr/>
          <p:nvPr/>
        </p:nvSpPr>
        <p:spPr>
          <a:xfrm>
            <a:off x="971600" y="4376490"/>
            <a:ext cx="7416824" cy="207684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V-model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at different layers for different purposes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1776" y="2924944"/>
            <a:ext cx="6928616" cy="3272426"/>
            <a:chOff x="1000068" y="3353303"/>
            <a:chExt cx="6928616" cy="3272426"/>
          </a:xfrm>
        </p:grpSpPr>
        <p:sp>
          <p:nvSpPr>
            <p:cNvPr id="58372" name="Line 4"/>
            <p:cNvSpPr>
              <a:spLocks noChangeShapeType="1"/>
            </p:cNvSpPr>
            <p:nvPr/>
          </p:nvSpPr>
          <p:spPr bwMode="auto">
            <a:xfrm>
              <a:off x="1734215" y="3408230"/>
              <a:ext cx="2501190" cy="2848167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da-DK" b="1">
                <a:latin typeface="+mj-lt"/>
              </a:endParaRPr>
            </a:p>
          </p:txBody>
        </p:sp>
        <p:sp>
          <p:nvSpPr>
            <p:cNvPr id="58373" name="Text Box 5"/>
            <p:cNvSpPr txBox="1">
              <a:spLocks noChangeArrowheads="1"/>
            </p:cNvSpPr>
            <p:nvPr/>
          </p:nvSpPr>
          <p:spPr bwMode="auto">
            <a:xfrm>
              <a:off x="1054228" y="4300459"/>
              <a:ext cx="2121928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+mj-lt"/>
                </a:rPr>
                <a:t>System specification</a:t>
              </a: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1880012" y="4923413"/>
              <a:ext cx="1538691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System design</a:t>
              </a:r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2051720" y="5547705"/>
              <a:ext cx="1976310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Component design</a:t>
              </a:r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rot="16200000">
              <a:off x="4500830" y="3424473"/>
              <a:ext cx="2903094" cy="2760754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da-DK" b="1">
                <a:latin typeface="+mj-lt"/>
              </a:endParaRPr>
            </a:p>
          </p:txBody>
        </p:sp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5277679" y="4899298"/>
              <a:ext cx="1943289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Integration testing</a:t>
              </a:r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5844364" y="4287062"/>
              <a:ext cx="1570173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System testing</a:t>
              </a: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6390955" y="3661430"/>
              <a:ext cx="1537729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+mj-lt"/>
                </a:rPr>
                <a:t>Accept testing</a:t>
              </a:r>
            </a:p>
          </p:txBody>
        </p: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1000068" y="3677507"/>
              <a:ext cx="1519903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+mj-lt"/>
                </a:rPr>
                <a:t>Requirements</a:t>
              </a:r>
            </a:p>
          </p:txBody>
        </p:sp>
        <p:sp>
          <p:nvSpPr>
            <p:cNvPr id="58381" name="Text Box 13"/>
            <p:cNvSpPr txBox="1">
              <a:spLocks noChangeArrowheads="1"/>
            </p:cNvSpPr>
            <p:nvPr/>
          </p:nvSpPr>
          <p:spPr bwMode="auto">
            <a:xfrm>
              <a:off x="3237679" y="6256397"/>
              <a:ext cx="2378600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Implement component</a:t>
              </a:r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4804770" y="5546365"/>
              <a:ext cx="1009635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+mj-lt"/>
                </a:rPr>
                <a:t>Unit test</a:t>
              </a:r>
            </a:p>
          </p:txBody>
        </p:sp>
        <p:sp>
          <p:nvSpPr>
            <p:cNvPr id="58383" name="AutoShape 15"/>
            <p:cNvSpPr>
              <a:spLocks noChangeArrowheads="1"/>
            </p:cNvSpPr>
            <p:nvPr/>
          </p:nvSpPr>
          <p:spPr bwMode="auto">
            <a:xfrm>
              <a:off x="4148325" y="5569140"/>
              <a:ext cx="557308" cy="258559"/>
            </a:xfrm>
            <a:prstGeom prst="leftRightArrow">
              <a:avLst>
                <a:gd name="adj1" fmla="val 50259"/>
                <a:gd name="adj2" fmla="val 72018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da-DK" b="1">
                <a:latin typeface="+mj-lt"/>
              </a:endParaRPr>
            </a:p>
          </p:txBody>
        </p:sp>
        <p:sp>
          <p:nvSpPr>
            <p:cNvPr id="58384" name="AutoShape 16"/>
            <p:cNvSpPr>
              <a:spLocks noChangeArrowheads="1"/>
            </p:cNvSpPr>
            <p:nvPr/>
          </p:nvSpPr>
          <p:spPr bwMode="auto">
            <a:xfrm>
              <a:off x="3960099" y="4979679"/>
              <a:ext cx="933760" cy="258559"/>
            </a:xfrm>
            <a:prstGeom prst="leftRightArrow">
              <a:avLst>
                <a:gd name="adj1" fmla="val 50000"/>
                <a:gd name="adj2" fmla="val 72228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da-DK" b="1">
                <a:latin typeface="+mj-lt"/>
              </a:endParaRPr>
            </a:p>
          </p:txBody>
        </p:sp>
        <p:sp>
          <p:nvSpPr>
            <p:cNvPr id="58385" name="AutoShape 17"/>
            <p:cNvSpPr>
              <a:spLocks noChangeArrowheads="1"/>
            </p:cNvSpPr>
            <p:nvPr/>
          </p:nvSpPr>
          <p:spPr bwMode="auto">
            <a:xfrm>
              <a:off x="3280880" y="4337970"/>
              <a:ext cx="2292199" cy="258559"/>
            </a:xfrm>
            <a:prstGeom prst="leftRightArrow">
              <a:avLst>
                <a:gd name="adj1" fmla="val 50259"/>
                <a:gd name="adj2" fmla="val 93783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da-DK" b="1">
                <a:latin typeface="+mj-lt"/>
              </a:endParaRPr>
            </a:p>
          </p:txBody>
        </p:sp>
        <p:sp>
          <p:nvSpPr>
            <p:cNvPr id="58386" name="AutoShape 18"/>
            <p:cNvSpPr>
              <a:spLocks noChangeArrowheads="1"/>
            </p:cNvSpPr>
            <p:nvPr/>
          </p:nvSpPr>
          <p:spPr bwMode="auto">
            <a:xfrm>
              <a:off x="2627784" y="3727074"/>
              <a:ext cx="3598391" cy="258559"/>
            </a:xfrm>
            <a:prstGeom prst="leftRightArrow">
              <a:avLst>
                <a:gd name="adj1" fmla="val 56472"/>
                <a:gd name="adj2" fmla="val 78219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da-DK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19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40" y="260648"/>
            <a:ext cx="8178800" cy="500063"/>
          </a:xfrm>
        </p:spPr>
        <p:txBody>
          <a:bodyPr>
            <a:noAutofit/>
          </a:bodyPr>
          <a:lstStyle/>
          <a:p>
            <a:r>
              <a:rPr lang="en-GB" dirty="0"/>
              <a:t>Two different ways of doing the job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6838055"/>
              </p:ext>
            </p:extLst>
          </p:nvPr>
        </p:nvGraphicFramePr>
        <p:xfrm>
          <a:off x="244475" y="1575787"/>
          <a:ext cx="8686800" cy="1961515"/>
        </p:xfrm>
        <a:graphic>
          <a:graphicData uri="http://schemas.openxmlformats.org/drawingml/2006/table">
            <a:tbl>
              <a:tblPr/>
              <a:tblGrid>
                <a:gridCol w="190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1" u="none" strike="noStrike" cap="none" spc="0" normalizeH="0" baseline="0" dirty="0" smtClean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Franklin Gothic Medium" pitchFamily="34" charset="0"/>
                        </a:rPr>
                        <a:t>Specify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1" u="none" strike="noStrike" cap="none" spc="0" normalizeH="0" baseline="0" dirty="0" smtClean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Franklin Gothic Medium" pitchFamily="34" charset="0"/>
                        </a:rPr>
                        <a:t>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1" u="none" strike="noStrike" cap="none" spc="0" normalizeH="0" baseline="0" dirty="0" smtClean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Franklin Gothic Medium" pitchFamily="34" charset="0"/>
                        </a:rPr>
                        <a:t>Implement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1" u="none" strike="noStrike" cap="none" spc="0" normalizeH="0" baseline="0" dirty="0" smtClean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Franklin Gothic Medium" pitchFamily="34" charset="0"/>
                        </a:rPr>
                        <a:t>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485617"/>
              </p:ext>
            </p:extLst>
          </p:nvPr>
        </p:nvGraphicFramePr>
        <p:xfrm>
          <a:off x="250825" y="4292649"/>
          <a:ext cx="8675688" cy="1950720"/>
        </p:xfrm>
        <a:graphic>
          <a:graphicData uri="http://schemas.openxmlformats.org/drawingml/2006/table">
            <a:tbl>
              <a:tblPr/>
              <a:tblGrid>
                <a:gridCol w="1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1" u="none" strike="noStrike" cap="none" spc="0" normalizeH="0" baseline="0" dirty="0" smtClean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Franklin Gothic Medium" pitchFamily="34" charset="0"/>
                        </a:rPr>
                        <a:t>Specify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1" u="none" strike="noStrike" cap="none" spc="0" normalizeH="0" baseline="0" smtClean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Franklin Gothic Medium" pitchFamily="34" charset="0"/>
                        </a:rPr>
                        <a:t>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1" u="none" strike="noStrike" cap="none" spc="0" normalizeH="0" baseline="0" smtClean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Franklin Gothic Medium" pitchFamily="34" charset="0"/>
                        </a:rPr>
                        <a:t>Implement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1" u="none" strike="noStrike" cap="none" spc="0" normalizeH="0" baseline="0" dirty="0" smtClean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Franklin Gothic Medium" pitchFamily="34" charset="0"/>
                        </a:rPr>
                        <a:t>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2403475" y="1704375"/>
            <a:ext cx="1527175" cy="3111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da-DK">
              <a:solidFill>
                <a:prstClr val="white"/>
              </a:solidFill>
            </a:endParaRP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3923928" y="2137762"/>
            <a:ext cx="1527175" cy="3111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da-DK">
              <a:solidFill>
                <a:prstClr val="white"/>
              </a:solidFill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5551488" y="2601312"/>
            <a:ext cx="1527175" cy="3111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da-DK">
              <a:solidFill>
                <a:prstClr val="white"/>
              </a:solidFill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7097713" y="3088675"/>
            <a:ext cx="1527175" cy="3111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da-DK">
              <a:solidFill>
                <a:prstClr val="white"/>
              </a:solidFill>
            </a:endParaRPr>
          </a:p>
        </p:txBody>
      </p:sp>
      <p:cxnSp>
        <p:nvCxnSpPr>
          <p:cNvPr id="11" name="AutoShape 41"/>
          <p:cNvCxnSpPr>
            <a:cxnSpLocks noChangeShapeType="1"/>
            <a:stCxn id="7" idx="3"/>
            <a:endCxn id="8" idx="0"/>
          </p:cNvCxnSpPr>
          <p:nvPr/>
        </p:nvCxnSpPr>
        <p:spPr bwMode="auto">
          <a:xfrm>
            <a:off x="3930650" y="1859950"/>
            <a:ext cx="756866" cy="277812"/>
          </a:xfrm>
          <a:prstGeom prst="bentConnector2">
            <a:avLst/>
          </a:prstGeom>
          <a:noFill/>
          <a:ln w="28575">
            <a:solidFill>
              <a:srgbClr val="99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42"/>
          <p:cNvCxnSpPr>
            <a:cxnSpLocks noChangeShapeType="1"/>
            <a:stCxn id="8" idx="3"/>
            <a:endCxn id="9" idx="0"/>
          </p:cNvCxnSpPr>
          <p:nvPr/>
        </p:nvCxnSpPr>
        <p:spPr bwMode="auto">
          <a:xfrm>
            <a:off x="5451103" y="2293337"/>
            <a:ext cx="863973" cy="307975"/>
          </a:xfrm>
          <a:prstGeom prst="bentConnector2">
            <a:avLst/>
          </a:prstGeom>
          <a:noFill/>
          <a:ln w="28575">
            <a:solidFill>
              <a:srgbClr val="99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43"/>
          <p:cNvCxnSpPr>
            <a:cxnSpLocks noChangeShapeType="1"/>
            <a:stCxn id="9" idx="3"/>
            <a:endCxn id="10" idx="0"/>
          </p:cNvCxnSpPr>
          <p:nvPr/>
        </p:nvCxnSpPr>
        <p:spPr bwMode="auto">
          <a:xfrm>
            <a:off x="7078663" y="2756887"/>
            <a:ext cx="782637" cy="331788"/>
          </a:xfrm>
          <a:prstGeom prst="bentConnector2">
            <a:avLst/>
          </a:prstGeom>
          <a:noFill/>
          <a:ln w="28575">
            <a:solidFill>
              <a:srgbClr val="99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403475" y="4604737"/>
            <a:ext cx="1271588" cy="1666875"/>
            <a:chOff x="1496" y="2743"/>
            <a:chExt cx="801" cy="1050"/>
          </a:xfrm>
        </p:grpSpPr>
        <p:sp>
          <p:nvSpPr>
            <p:cNvPr id="15" name="Rectangle 45"/>
            <p:cNvSpPr>
              <a:spLocks noChangeArrowheads="1"/>
            </p:cNvSpPr>
            <p:nvPr/>
          </p:nvSpPr>
          <p:spPr bwMode="auto">
            <a:xfrm>
              <a:off x="1496" y="2743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16" name="Rectangle 46"/>
            <p:cNvSpPr>
              <a:spLocks noChangeArrowheads="1"/>
            </p:cNvSpPr>
            <p:nvPr/>
          </p:nvSpPr>
          <p:spPr bwMode="auto">
            <a:xfrm>
              <a:off x="1697" y="3027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17" name="Rectangle 47"/>
            <p:cNvSpPr>
              <a:spLocks noChangeArrowheads="1"/>
            </p:cNvSpPr>
            <p:nvPr/>
          </p:nvSpPr>
          <p:spPr bwMode="auto">
            <a:xfrm>
              <a:off x="1899" y="3312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2101" y="3597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cxnSp>
          <p:nvCxnSpPr>
            <p:cNvPr id="19" name="AutoShape 49"/>
            <p:cNvCxnSpPr>
              <a:cxnSpLocks noChangeShapeType="1"/>
              <a:stCxn id="15" idx="3"/>
              <a:endCxn id="16" idx="0"/>
            </p:cNvCxnSpPr>
            <p:nvPr/>
          </p:nvCxnSpPr>
          <p:spPr bwMode="auto">
            <a:xfrm>
              <a:off x="1692" y="2841"/>
              <a:ext cx="103" cy="186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AutoShape 50"/>
            <p:cNvCxnSpPr>
              <a:cxnSpLocks noChangeShapeType="1"/>
              <a:stCxn id="16" idx="3"/>
              <a:endCxn id="17" idx="0"/>
            </p:cNvCxnSpPr>
            <p:nvPr/>
          </p:nvCxnSpPr>
          <p:spPr bwMode="auto">
            <a:xfrm>
              <a:off x="1893" y="3125"/>
              <a:ext cx="104" cy="187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AutoShape 51"/>
            <p:cNvCxnSpPr>
              <a:cxnSpLocks noChangeShapeType="1"/>
              <a:stCxn id="17" idx="3"/>
              <a:endCxn id="18" idx="0"/>
            </p:cNvCxnSpPr>
            <p:nvPr/>
          </p:nvCxnSpPr>
          <p:spPr bwMode="auto">
            <a:xfrm>
              <a:off x="2095" y="3410"/>
              <a:ext cx="104" cy="187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3648075" y="4604737"/>
            <a:ext cx="1271588" cy="1666875"/>
            <a:chOff x="1496" y="2743"/>
            <a:chExt cx="801" cy="1050"/>
          </a:xfrm>
        </p:grpSpPr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496" y="2743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1697" y="3027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1899" y="3312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26" name="Rectangle 56"/>
            <p:cNvSpPr>
              <a:spLocks noChangeArrowheads="1"/>
            </p:cNvSpPr>
            <p:nvPr/>
          </p:nvSpPr>
          <p:spPr bwMode="auto">
            <a:xfrm>
              <a:off x="2101" y="3597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cxnSp>
          <p:nvCxnSpPr>
            <p:cNvPr id="27" name="AutoShape 57"/>
            <p:cNvCxnSpPr>
              <a:cxnSpLocks noChangeShapeType="1"/>
              <a:stCxn id="23" idx="3"/>
              <a:endCxn id="24" idx="0"/>
            </p:cNvCxnSpPr>
            <p:nvPr/>
          </p:nvCxnSpPr>
          <p:spPr bwMode="auto">
            <a:xfrm>
              <a:off x="1692" y="2841"/>
              <a:ext cx="103" cy="186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AutoShape 58"/>
            <p:cNvCxnSpPr>
              <a:cxnSpLocks noChangeShapeType="1"/>
              <a:stCxn id="24" idx="3"/>
              <a:endCxn id="25" idx="0"/>
            </p:cNvCxnSpPr>
            <p:nvPr/>
          </p:nvCxnSpPr>
          <p:spPr bwMode="auto">
            <a:xfrm>
              <a:off x="1893" y="3125"/>
              <a:ext cx="104" cy="187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AutoShape 59"/>
            <p:cNvCxnSpPr>
              <a:cxnSpLocks noChangeShapeType="1"/>
              <a:stCxn id="25" idx="3"/>
              <a:endCxn id="26" idx="0"/>
            </p:cNvCxnSpPr>
            <p:nvPr/>
          </p:nvCxnSpPr>
          <p:spPr bwMode="auto">
            <a:xfrm>
              <a:off x="2095" y="3410"/>
              <a:ext cx="104" cy="187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 60"/>
          <p:cNvGrpSpPr>
            <a:grpSpLocks/>
          </p:cNvGrpSpPr>
          <p:nvPr/>
        </p:nvGrpSpPr>
        <p:grpSpPr bwMode="auto">
          <a:xfrm>
            <a:off x="4892675" y="4604737"/>
            <a:ext cx="1271588" cy="1666875"/>
            <a:chOff x="1496" y="2743"/>
            <a:chExt cx="801" cy="1050"/>
          </a:xfrm>
        </p:grpSpPr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1496" y="2743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1697" y="3027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899" y="3312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2101" y="3597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cxnSp>
          <p:nvCxnSpPr>
            <p:cNvPr id="35" name="AutoShape 65"/>
            <p:cNvCxnSpPr>
              <a:cxnSpLocks noChangeShapeType="1"/>
              <a:stCxn id="31" idx="3"/>
              <a:endCxn id="32" idx="0"/>
            </p:cNvCxnSpPr>
            <p:nvPr/>
          </p:nvCxnSpPr>
          <p:spPr bwMode="auto">
            <a:xfrm>
              <a:off x="1692" y="2841"/>
              <a:ext cx="103" cy="186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AutoShape 66"/>
            <p:cNvCxnSpPr>
              <a:cxnSpLocks noChangeShapeType="1"/>
              <a:stCxn id="32" idx="3"/>
              <a:endCxn id="33" idx="0"/>
            </p:cNvCxnSpPr>
            <p:nvPr/>
          </p:nvCxnSpPr>
          <p:spPr bwMode="auto">
            <a:xfrm>
              <a:off x="1893" y="3125"/>
              <a:ext cx="104" cy="187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AutoShape 67"/>
            <p:cNvCxnSpPr>
              <a:cxnSpLocks noChangeShapeType="1"/>
              <a:stCxn id="33" idx="3"/>
              <a:endCxn id="34" idx="0"/>
            </p:cNvCxnSpPr>
            <p:nvPr/>
          </p:nvCxnSpPr>
          <p:spPr bwMode="auto">
            <a:xfrm>
              <a:off x="2095" y="3410"/>
              <a:ext cx="104" cy="187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Group 68"/>
          <p:cNvGrpSpPr>
            <a:grpSpLocks/>
          </p:cNvGrpSpPr>
          <p:nvPr/>
        </p:nvGrpSpPr>
        <p:grpSpPr bwMode="auto">
          <a:xfrm>
            <a:off x="6137275" y="4604737"/>
            <a:ext cx="1271588" cy="1666875"/>
            <a:chOff x="1496" y="2743"/>
            <a:chExt cx="801" cy="1050"/>
          </a:xfrm>
        </p:grpSpPr>
        <p:sp>
          <p:nvSpPr>
            <p:cNvPr id="39" name="Rectangle 69"/>
            <p:cNvSpPr>
              <a:spLocks noChangeArrowheads="1"/>
            </p:cNvSpPr>
            <p:nvPr/>
          </p:nvSpPr>
          <p:spPr bwMode="auto">
            <a:xfrm>
              <a:off x="1496" y="2743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1697" y="3027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41" name="Rectangle 71"/>
            <p:cNvSpPr>
              <a:spLocks noChangeArrowheads="1"/>
            </p:cNvSpPr>
            <p:nvPr/>
          </p:nvSpPr>
          <p:spPr bwMode="auto">
            <a:xfrm>
              <a:off x="1899" y="3312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42" name="Rectangle 72"/>
            <p:cNvSpPr>
              <a:spLocks noChangeArrowheads="1"/>
            </p:cNvSpPr>
            <p:nvPr/>
          </p:nvSpPr>
          <p:spPr bwMode="auto">
            <a:xfrm>
              <a:off x="2101" y="3597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cxnSp>
          <p:nvCxnSpPr>
            <p:cNvPr id="43" name="AutoShape 73"/>
            <p:cNvCxnSpPr>
              <a:cxnSpLocks noChangeShapeType="1"/>
              <a:stCxn id="39" idx="3"/>
              <a:endCxn id="40" idx="0"/>
            </p:cNvCxnSpPr>
            <p:nvPr/>
          </p:nvCxnSpPr>
          <p:spPr bwMode="auto">
            <a:xfrm>
              <a:off x="1692" y="2841"/>
              <a:ext cx="103" cy="186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AutoShape 74"/>
            <p:cNvCxnSpPr>
              <a:cxnSpLocks noChangeShapeType="1"/>
              <a:stCxn id="40" idx="3"/>
              <a:endCxn id="41" idx="0"/>
            </p:cNvCxnSpPr>
            <p:nvPr/>
          </p:nvCxnSpPr>
          <p:spPr bwMode="auto">
            <a:xfrm>
              <a:off x="1893" y="3125"/>
              <a:ext cx="104" cy="187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AutoShape 75"/>
            <p:cNvCxnSpPr>
              <a:cxnSpLocks noChangeShapeType="1"/>
              <a:stCxn id="41" idx="3"/>
              <a:endCxn id="42" idx="0"/>
            </p:cNvCxnSpPr>
            <p:nvPr/>
          </p:nvCxnSpPr>
          <p:spPr bwMode="auto">
            <a:xfrm>
              <a:off x="2095" y="3410"/>
              <a:ext cx="104" cy="187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Group 76"/>
          <p:cNvGrpSpPr>
            <a:grpSpLocks/>
          </p:cNvGrpSpPr>
          <p:nvPr/>
        </p:nvGrpSpPr>
        <p:grpSpPr bwMode="auto">
          <a:xfrm>
            <a:off x="7380288" y="4604737"/>
            <a:ext cx="1271587" cy="1666875"/>
            <a:chOff x="1496" y="2743"/>
            <a:chExt cx="801" cy="1050"/>
          </a:xfrm>
        </p:grpSpPr>
        <p:sp>
          <p:nvSpPr>
            <p:cNvPr id="47" name="Rectangle 77"/>
            <p:cNvSpPr>
              <a:spLocks noChangeArrowheads="1"/>
            </p:cNvSpPr>
            <p:nvPr/>
          </p:nvSpPr>
          <p:spPr bwMode="auto">
            <a:xfrm>
              <a:off x="1496" y="2743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48" name="Rectangle 78"/>
            <p:cNvSpPr>
              <a:spLocks noChangeArrowheads="1"/>
            </p:cNvSpPr>
            <p:nvPr/>
          </p:nvSpPr>
          <p:spPr bwMode="auto">
            <a:xfrm>
              <a:off x="1697" y="3027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49" name="Rectangle 79"/>
            <p:cNvSpPr>
              <a:spLocks noChangeArrowheads="1"/>
            </p:cNvSpPr>
            <p:nvPr/>
          </p:nvSpPr>
          <p:spPr bwMode="auto">
            <a:xfrm>
              <a:off x="1899" y="3312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sp>
          <p:nvSpPr>
            <p:cNvPr id="50" name="Rectangle 80"/>
            <p:cNvSpPr>
              <a:spLocks noChangeArrowheads="1"/>
            </p:cNvSpPr>
            <p:nvPr/>
          </p:nvSpPr>
          <p:spPr bwMode="auto">
            <a:xfrm>
              <a:off x="2101" y="3597"/>
              <a:ext cx="196" cy="19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da-DK">
                <a:solidFill>
                  <a:prstClr val="white"/>
                </a:solidFill>
              </a:endParaRPr>
            </a:p>
          </p:txBody>
        </p:sp>
        <p:cxnSp>
          <p:nvCxnSpPr>
            <p:cNvPr id="51" name="AutoShape 81"/>
            <p:cNvCxnSpPr>
              <a:cxnSpLocks noChangeShapeType="1"/>
              <a:stCxn id="47" idx="3"/>
              <a:endCxn id="48" idx="0"/>
            </p:cNvCxnSpPr>
            <p:nvPr/>
          </p:nvCxnSpPr>
          <p:spPr bwMode="auto">
            <a:xfrm>
              <a:off x="1692" y="2841"/>
              <a:ext cx="103" cy="186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AutoShape 82"/>
            <p:cNvCxnSpPr>
              <a:cxnSpLocks noChangeShapeType="1"/>
              <a:stCxn id="48" idx="3"/>
              <a:endCxn id="49" idx="0"/>
            </p:cNvCxnSpPr>
            <p:nvPr/>
          </p:nvCxnSpPr>
          <p:spPr bwMode="auto">
            <a:xfrm>
              <a:off x="1893" y="3125"/>
              <a:ext cx="104" cy="187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AutoShape 83"/>
            <p:cNvCxnSpPr>
              <a:cxnSpLocks noChangeShapeType="1"/>
              <a:stCxn id="49" idx="3"/>
              <a:endCxn id="50" idx="0"/>
            </p:cNvCxnSpPr>
            <p:nvPr/>
          </p:nvCxnSpPr>
          <p:spPr bwMode="auto">
            <a:xfrm>
              <a:off x="2095" y="3410"/>
              <a:ext cx="104" cy="187"/>
            </a:xfrm>
            <a:prstGeom prst="bent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4" name="AutoShape 84"/>
          <p:cNvCxnSpPr>
            <a:cxnSpLocks noChangeShapeType="1"/>
            <a:stCxn id="18" idx="3"/>
            <a:endCxn id="23" idx="2"/>
          </p:cNvCxnSpPr>
          <p:nvPr/>
        </p:nvCxnSpPr>
        <p:spPr bwMode="auto">
          <a:xfrm flipV="1">
            <a:off x="3675063" y="4915887"/>
            <a:ext cx="128587" cy="1200150"/>
          </a:xfrm>
          <a:prstGeom prst="bentConnector2">
            <a:avLst/>
          </a:prstGeom>
          <a:noFill/>
          <a:ln w="28575">
            <a:solidFill>
              <a:srgbClr val="990033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85"/>
          <p:cNvCxnSpPr>
            <a:cxnSpLocks noChangeShapeType="1"/>
            <a:stCxn id="26" idx="3"/>
            <a:endCxn id="31" idx="2"/>
          </p:cNvCxnSpPr>
          <p:nvPr/>
        </p:nvCxnSpPr>
        <p:spPr bwMode="auto">
          <a:xfrm flipV="1">
            <a:off x="4919663" y="4915887"/>
            <a:ext cx="128587" cy="1200150"/>
          </a:xfrm>
          <a:prstGeom prst="bentConnector2">
            <a:avLst/>
          </a:prstGeom>
          <a:noFill/>
          <a:ln w="28575">
            <a:solidFill>
              <a:srgbClr val="990033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86"/>
          <p:cNvCxnSpPr>
            <a:cxnSpLocks noChangeShapeType="1"/>
            <a:stCxn id="34" idx="3"/>
            <a:endCxn id="39" idx="2"/>
          </p:cNvCxnSpPr>
          <p:nvPr/>
        </p:nvCxnSpPr>
        <p:spPr bwMode="auto">
          <a:xfrm flipV="1">
            <a:off x="6164263" y="4915887"/>
            <a:ext cx="128587" cy="1200150"/>
          </a:xfrm>
          <a:prstGeom prst="bentConnector2">
            <a:avLst/>
          </a:prstGeom>
          <a:noFill/>
          <a:ln w="28575">
            <a:solidFill>
              <a:srgbClr val="990033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87"/>
          <p:cNvCxnSpPr>
            <a:cxnSpLocks noChangeShapeType="1"/>
            <a:stCxn id="42" idx="3"/>
            <a:endCxn id="47" idx="2"/>
          </p:cNvCxnSpPr>
          <p:nvPr/>
        </p:nvCxnSpPr>
        <p:spPr bwMode="auto">
          <a:xfrm flipV="1">
            <a:off x="7408863" y="4915887"/>
            <a:ext cx="127000" cy="1200150"/>
          </a:xfrm>
          <a:prstGeom prst="bentConnector2">
            <a:avLst/>
          </a:prstGeom>
          <a:noFill/>
          <a:ln w="28575">
            <a:solidFill>
              <a:srgbClr val="990033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88"/>
          <p:cNvSpPr txBox="1">
            <a:spLocks noChangeArrowheads="1"/>
          </p:cNvSpPr>
          <p:nvPr/>
        </p:nvSpPr>
        <p:spPr bwMode="auto">
          <a:xfrm>
            <a:off x="179512" y="1022990"/>
            <a:ext cx="6324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4F81BD">
                  <a:lumMod val="75000"/>
                </a:srgbClr>
              </a:buClr>
              <a:buFontTx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3200" dirty="0">
                <a:solidFill>
                  <a:prstClr val="black"/>
                </a:solidFill>
              </a:rPr>
              <a:t>A single large </a:t>
            </a:r>
            <a:r>
              <a:rPr lang="en-GB" sz="3200" dirty="0" smtClean="0">
                <a:solidFill>
                  <a:prstClr val="black"/>
                </a:solidFill>
              </a:rPr>
              <a:t>cycle (waterfall)</a:t>
            </a:r>
            <a:endParaRPr lang="en-GB" sz="3200" dirty="0">
              <a:solidFill>
                <a:prstClr val="black"/>
              </a:solidFill>
            </a:endParaRPr>
          </a:p>
        </p:txBody>
      </p:sp>
      <p:sp>
        <p:nvSpPr>
          <p:cNvPr id="59" name="Text Box 89"/>
          <p:cNvSpPr txBox="1">
            <a:spLocks noChangeArrowheads="1"/>
          </p:cNvSpPr>
          <p:nvPr/>
        </p:nvSpPr>
        <p:spPr bwMode="auto">
          <a:xfrm>
            <a:off x="179512" y="3687286"/>
            <a:ext cx="6324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4F81BD">
                  <a:lumMod val="75000"/>
                </a:srgbClr>
              </a:buClr>
              <a:buFontTx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3200" dirty="0">
                <a:solidFill>
                  <a:prstClr val="black"/>
                </a:solidFill>
              </a:rPr>
              <a:t>Several smaller cycles </a:t>
            </a:r>
            <a:r>
              <a:rPr lang="en-GB" sz="3200" dirty="0" smtClean="0">
                <a:solidFill>
                  <a:prstClr val="black"/>
                </a:solidFill>
              </a:rPr>
              <a:t>(iterative)</a:t>
            </a:r>
            <a:endParaRPr lang="en-GB" sz="3200" dirty="0">
              <a:solidFill>
                <a:prstClr val="black"/>
              </a:solidFill>
            </a:endParaRPr>
          </a:p>
        </p:txBody>
      </p:sp>
      <p:sp>
        <p:nvSpPr>
          <p:cNvPr id="60" name="AutoShape 90"/>
          <p:cNvSpPr>
            <a:spLocks noChangeArrowheads="1"/>
          </p:cNvSpPr>
          <p:nvPr/>
        </p:nvSpPr>
        <p:spPr bwMode="auto">
          <a:xfrm>
            <a:off x="7173912" y="1030788"/>
            <a:ext cx="1838325" cy="954087"/>
          </a:xfrm>
          <a:prstGeom prst="star16">
            <a:avLst>
              <a:gd name="adj" fmla="val 37500"/>
            </a:avLst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2400" dirty="0">
                <a:solidFill>
                  <a:prstClr val="white"/>
                </a:solidFill>
              </a:rPr>
              <a:t>Feedback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8093073" y="2045092"/>
            <a:ext cx="320675" cy="8673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a-DK" dirty="0"/>
          </a:p>
        </p:txBody>
      </p:sp>
      <p:sp>
        <p:nvSpPr>
          <p:cNvPr id="67" name="Down Arrow 66"/>
          <p:cNvSpPr/>
          <p:nvPr/>
        </p:nvSpPr>
        <p:spPr>
          <a:xfrm rot="14893581">
            <a:off x="5295900" y="3166569"/>
            <a:ext cx="320675" cy="3908345"/>
          </a:xfrm>
          <a:prstGeom prst="downArrow">
            <a:avLst>
              <a:gd name="adj1" fmla="val 49797"/>
              <a:gd name="adj2" fmla="val 498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a-DK" dirty="0"/>
          </a:p>
        </p:txBody>
      </p:sp>
      <p:sp>
        <p:nvSpPr>
          <p:cNvPr id="68" name="Down Arrow 67"/>
          <p:cNvSpPr/>
          <p:nvPr/>
        </p:nvSpPr>
        <p:spPr>
          <a:xfrm rot="14398074">
            <a:off x="5942630" y="3985408"/>
            <a:ext cx="320675" cy="2654899"/>
          </a:xfrm>
          <a:prstGeom prst="downArrow">
            <a:avLst>
              <a:gd name="adj1" fmla="val 49797"/>
              <a:gd name="adj2" fmla="val 498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a-DK" dirty="0"/>
          </a:p>
        </p:txBody>
      </p:sp>
      <p:sp>
        <p:nvSpPr>
          <p:cNvPr id="69" name="Down Arrow 68"/>
          <p:cNvSpPr/>
          <p:nvPr/>
        </p:nvSpPr>
        <p:spPr>
          <a:xfrm rot="13924974">
            <a:off x="6722360" y="4490559"/>
            <a:ext cx="320675" cy="1771451"/>
          </a:xfrm>
          <a:prstGeom prst="downArrow">
            <a:avLst>
              <a:gd name="adj1" fmla="val 49797"/>
              <a:gd name="adj2" fmla="val 498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a-DK" dirty="0"/>
          </a:p>
        </p:txBody>
      </p:sp>
      <p:sp>
        <p:nvSpPr>
          <p:cNvPr id="70" name="Down Arrow 69"/>
          <p:cNvSpPr/>
          <p:nvPr/>
        </p:nvSpPr>
        <p:spPr>
          <a:xfrm rot="12041978">
            <a:off x="7501991" y="4823795"/>
            <a:ext cx="320675" cy="1144161"/>
          </a:xfrm>
          <a:prstGeom prst="downArrow">
            <a:avLst>
              <a:gd name="adj1" fmla="val 49797"/>
              <a:gd name="adj2" fmla="val 498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a-DK" dirty="0"/>
          </a:p>
        </p:txBody>
      </p:sp>
      <p:sp>
        <p:nvSpPr>
          <p:cNvPr id="71" name="Down Arrow 70"/>
          <p:cNvSpPr/>
          <p:nvPr/>
        </p:nvSpPr>
        <p:spPr>
          <a:xfrm rot="9732954">
            <a:off x="8306536" y="4838342"/>
            <a:ext cx="320675" cy="1144161"/>
          </a:xfrm>
          <a:prstGeom prst="downArrow">
            <a:avLst>
              <a:gd name="adj1" fmla="val 49797"/>
              <a:gd name="adj2" fmla="val 498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a-DK" dirty="0"/>
          </a:p>
        </p:txBody>
      </p:sp>
      <p:sp>
        <p:nvSpPr>
          <p:cNvPr id="72" name="AutoShape 90"/>
          <p:cNvSpPr>
            <a:spLocks noChangeArrowheads="1"/>
          </p:cNvSpPr>
          <p:nvPr/>
        </p:nvSpPr>
        <p:spPr bwMode="auto">
          <a:xfrm>
            <a:off x="7170738" y="3795017"/>
            <a:ext cx="1838325" cy="954087"/>
          </a:xfrm>
          <a:prstGeom prst="star16">
            <a:avLst>
              <a:gd name="adj" fmla="val 37500"/>
            </a:avLst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2400" dirty="0">
                <a:solidFill>
                  <a:prstClr val="white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7282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8383" y="408658"/>
            <a:ext cx="8110041" cy="500062"/>
          </a:xfrm>
        </p:spPr>
        <p:txBody>
          <a:bodyPr>
            <a:noAutofit/>
          </a:bodyPr>
          <a:lstStyle/>
          <a:p>
            <a:r>
              <a:rPr lang="en-GB" dirty="0"/>
              <a:t>The modern test mantra</a:t>
            </a:r>
          </a:p>
        </p:txBody>
      </p:sp>
      <p:pic>
        <p:nvPicPr>
          <p:cNvPr id="1026" name="Picture 2" descr="Buddha.jpg (580×45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587" y="-531440"/>
            <a:ext cx="9614107" cy="7560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Rectangle 3"/>
          <p:cNvSpPr/>
          <p:nvPr/>
        </p:nvSpPr>
        <p:spPr>
          <a:xfrm>
            <a:off x="6215765" y="2152020"/>
            <a:ext cx="1603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800" i="1" dirty="0">
                <a:solidFill>
                  <a:schemeClr val="bg1"/>
                </a:solidFill>
              </a:rPr>
              <a:t>Test </a:t>
            </a:r>
            <a:r>
              <a:rPr lang="da-DK" sz="2800" i="1" dirty="0" err="1">
                <a:solidFill>
                  <a:schemeClr val="bg1"/>
                </a:solidFill>
              </a:rPr>
              <a:t>often</a:t>
            </a:r>
            <a:endParaRPr lang="da-DK" sz="2800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5765" y="2709437"/>
            <a:ext cx="1931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800" i="1" dirty="0">
                <a:solidFill>
                  <a:schemeClr val="bg1"/>
                </a:solidFill>
              </a:rPr>
              <a:t>Test </a:t>
            </a:r>
            <a:r>
              <a:rPr lang="da-DK" sz="2800" i="1" dirty="0" err="1">
                <a:solidFill>
                  <a:schemeClr val="bg1"/>
                </a:solidFill>
              </a:rPr>
              <a:t>enough</a:t>
            </a:r>
            <a:endParaRPr lang="da-DK" sz="2800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5765" y="1613353"/>
            <a:ext cx="1559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800" i="1" dirty="0">
                <a:solidFill>
                  <a:schemeClr val="bg1"/>
                </a:solidFill>
              </a:rPr>
              <a:t>Test </a:t>
            </a:r>
            <a:r>
              <a:rPr lang="da-DK" sz="2800" i="1" dirty="0" err="1" smtClean="0">
                <a:solidFill>
                  <a:schemeClr val="bg1"/>
                </a:solidFill>
              </a:rPr>
              <a:t>early</a:t>
            </a:r>
            <a:endParaRPr lang="da-DK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Frank Bodholdt Jakobsen</a:t>
            </a:r>
          </a:p>
          <a:p>
            <a:pPr marL="457200" lvl="1" indent="0">
              <a:buNone/>
            </a:pPr>
            <a:r>
              <a:rPr lang="en-US" sz="2000" dirty="0" smtClean="0">
                <a:hlinkClick r:id="rId3"/>
              </a:rPr>
              <a:t>frabj@ase.au.dk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Room 305E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1032130" cy="141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4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098" name="Picture 2" descr="http://2.bp.blogspot.com/-qauRD8CM-eI/TVfj5BBwMrI/AAAAAAAAAFU/ufo1QWe3KaY/s1600/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24544"/>
            <a:ext cx="6827912" cy="51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Teaching</a:t>
            </a:r>
            <a:r>
              <a:rPr lang="da-DK" dirty="0" smtClean="0"/>
              <a:t> Assistents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556792"/>
            <a:ext cx="5616624" cy="4680520"/>
          </a:xfrm>
        </p:spPr>
        <p:txBody>
          <a:bodyPr/>
          <a:lstStyle/>
          <a:p>
            <a:r>
              <a:rPr lang="da-DK" dirty="0" smtClean="0"/>
              <a:t>Henrik </a:t>
            </a:r>
            <a:r>
              <a:rPr lang="da-DK" dirty="0" err="1" smtClean="0"/>
              <a:t>Ejersbo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Line Ulrikka Junge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Victor </a:t>
            </a:r>
            <a:r>
              <a:rPr lang="da-DK" dirty="0"/>
              <a:t>Alexander Mtsimbe Norrild</a:t>
            </a:r>
          </a:p>
          <a:p>
            <a:endParaRPr lang="da-DK" dirty="0" smtClean="0"/>
          </a:p>
          <a:p>
            <a:r>
              <a:rPr lang="da-DK" dirty="0" smtClean="0"/>
              <a:t>Alexander Smith Mølholm</a:t>
            </a:r>
          </a:p>
          <a:p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556792"/>
            <a:ext cx="792088" cy="98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792089" cy="955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17032"/>
            <a:ext cx="792089" cy="1045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41168"/>
            <a:ext cx="792089" cy="9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Overordnede</a:t>
            </a:r>
            <a:r>
              <a:rPr lang="en-US" dirty="0" smtClean="0"/>
              <a:t> </a:t>
            </a:r>
            <a:r>
              <a:rPr lang="en-US" dirty="0" err="1" smtClean="0"/>
              <a:t>mål</a:t>
            </a:r>
            <a:r>
              <a:rPr lang="en-US" dirty="0" smtClean="0"/>
              <a:t> – </a:t>
            </a:r>
            <a:r>
              <a:rPr lang="en-US" dirty="0" err="1" smtClean="0"/>
              <a:t>Kvalitet</a:t>
            </a:r>
            <a:r>
              <a:rPr lang="en-US" dirty="0" smtClean="0"/>
              <a:t>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Fokus ligger på at sætte den studerende i stand til at kvalitetssikre sin egen programkode, og kvalitetssikre større systemer, som udvikles af flere udviklere.</a:t>
            </a:r>
          </a:p>
        </p:txBody>
      </p:sp>
    </p:spTree>
    <p:extLst>
      <p:ext uri="{BB962C8B-B14F-4D97-AF65-F5344CB8AC3E}">
        <p14:creationId xmlns:p14="http://schemas.microsoft.com/office/powerpoint/2010/main" val="4309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Læringsmål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da-DK" sz="1800" b="1" dirty="0" smtClean="0"/>
              <a:t>Anvende</a:t>
            </a:r>
            <a:r>
              <a:rPr lang="da-DK" sz="1800" dirty="0"/>
              <a:t> et unit test </a:t>
            </a:r>
            <a:r>
              <a:rPr lang="da-DK" sz="1800" dirty="0" err="1"/>
              <a:t>framework</a:t>
            </a:r>
            <a:r>
              <a:rPr lang="da-DK" sz="1800" dirty="0"/>
              <a:t> til kvalitetssikring af programkode</a:t>
            </a:r>
          </a:p>
          <a:p>
            <a:r>
              <a:rPr lang="da-DK" sz="1800" b="1" dirty="0"/>
              <a:t>Identificere</a:t>
            </a:r>
            <a:r>
              <a:rPr lang="da-DK" sz="1800" dirty="0"/>
              <a:t> afhængigheder i software og </a:t>
            </a:r>
            <a:r>
              <a:rPr lang="da-DK" sz="1800" b="1" dirty="0"/>
              <a:t>anvende</a:t>
            </a:r>
            <a:r>
              <a:rPr lang="da-DK" sz="1800" dirty="0"/>
              <a:t> designteknikker til at reducere disse.</a:t>
            </a:r>
          </a:p>
          <a:p>
            <a:r>
              <a:rPr lang="da-DK" sz="1800" b="1" dirty="0"/>
              <a:t>Beskrive</a:t>
            </a:r>
            <a:r>
              <a:rPr lang="da-DK" sz="1800" dirty="0"/>
              <a:t> og </a:t>
            </a:r>
            <a:r>
              <a:rPr lang="da-DK" sz="1800" b="1" dirty="0"/>
              <a:t>anvende</a:t>
            </a:r>
            <a:r>
              <a:rPr lang="da-DK" sz="1800" dirty="0"/>
              <a:t> et isolation </a:t>
            </a:r>
            <a:r>
              <a:rPr lang="da-DK" sz="1800" dirty="0" err="1"/>
              <a:t>framework</a:t>
            </a:r>
            <a:r>
              <a:rPr lang="da-DK" sz="1800" dirty="0"/>
              <a:t> til isolering af programenheder.</a:t>
            </a:r>
          </a:p>
          <a:p>
            <a:r>
              <a:rPr lang="da-DK" sz="1800" b="1" dirty="0"/>
              <a:t>Beskrive, sammenligne</a:t>
            </a:r>
            <a:r>
              <a:rPr lang="da-DK" sz="1800" dirty="0"/>
              <a:t> og </a:t>
            </a:r>
            <a:r>
              <a:rPr lang="da-DK" sz="1800" b="1" dirty="0"/>
              <a:t>anvende</a:t>
            </a:r>
            <a:r>
              <a:rPr lang="da-DK" sz="1800" dirty="0"/>
              <a:t> udvalgte typer af </a:t>
            </a:r>
            <a:r>
              <a:rPr lang="da-DK" sz="1800" dirty="0" err="1"/>
              <a:t>code</a:t>
            </a:r>
            <a:r>
              <a:rPr lang="da-DK" sz="1800" dirty="0"/>
              <a:t> </a:t>
            </a:r>
            <a:r>
              <a:rPr lang="da-DK" sz="1800" dirty="0" err="1"/>
              <a:t>coverage</a:t>
            </a:r>
            <a:r>
              <a:rPr lang="da-DK" sz="1800" dirty="0"/>
              <a:t> til kvalitetssikring af tests.</a:t>
            </a:r>
          </a:p>
          <a:p>
            <a:r>
              <a:rPr lang="da-DK" sz="1800" b="1" dirty="0"/>
              <a:t>Foretage</a:t>
            </a:r>
            <a:r>
              <a:rPr lang="da-DK" sz="1800" dirty="0"/>
              <a:t> grænseværdianalyse til kvalitetssikring af tests</a:t>
            </a:r>
          </a:p>
          <a:p>
            <a:r>
              <a:rPr lang="da-DK" sz="1800" b="1" dirty="0"/>
              <a:t>Anvende</a:t>
            </a:r>
            <a:r>
              <a:rPr lang="da-DK" sz="1800" dirty="0"/>
              <a:t> udvalgte værktøjer til kvalitetssikring af programkode og tests</a:t>
            </a:r>
          </a:p>
          <a:p>
            <a:r>
              <a:rPr lang="da-DK" sz="1800" b="1" dirty="0"/>
              <a:t>Anvende</a:t>
            </a:r>
            <a:r>
              <a:rPr lang="da-DK" sz="1800" dirty="0"/>
              <a:t> versionsstyringsværktøjer til versionskontrol og sikring af programkode</a:t>
            </a:r>
          </a:p>
          <a:p>
            <a:r>
              <a:rPr lang="da-DK" sz="1800" b="1" dirty="0"/>
              <a:t>Beskrive</a:t>
            </a:r>
            <a:r>
              <a:rPr lang="da-DK" sz="1800" dirty="0"/>
              <a:t> anvendelsen af versionsstyringsværktøjer i en moderne udviklingsproces</a:t>
            </a:r>
          </a:p>
          <a:p>
            <a:r>
              <a:rPr lang="da-DK" sz="1800" b="1" dirty="0"/>
              <a:t>Beskrive</a:t>
            </a:r>
            <a:r>
              <a:rPr lang="da-DK" sz="1800" dirty="0"/>
              <a:t> en </a:t>
            </a:r>
            <a:r>
              <a:rPr lang="da-DK" sz="1800" dirty="0" err="1"/>
              <a:t>Continuous</a:t>
            </a:r>
            <a:r>
              <a:rPr lang="da-DK" sz="1800" dirty="0"/>
              <a:t> Integration proces</a:t>
            </a:r>
          </a:p>
          <a:p>
            <a:r>
              <a:rPr lang="da-DK" sz="1800" b="1" dirty="0"/>
              <a:t>Anvende</a:t>
            </a:r>
            <a:r>
              <a:rPr lang="da-DK" sz="1800" dirty="0"/>
              <a:t> et </a:t>
            </a:r>
            <a:r>
              <a:rPr lang="da-DK" sz="1800" dirty="0" err="1"/>
              <a:t>Continuous</a:t>
            </a:r>
            <a:r>
              <a:rPr lang="da-DK" sz="1800" dirty="0"/>
              <a:t> Integration værktøj til automatisk </a:t>
            </a:r>
            <a:r>
              <a:rPr lang="da-DK" sz="1800" dirty="0" err="1"/>
              <a:t>build</a:t>
            </a:r>
            <a:r>
              <a:rPr lang="da-DK" sz="1800" dirty="0"/>
              <a:t>, test og integration af programkode</a:t>
            </a:r>
          </a:p>
          <a:p>
            <a:r>
              <a:rPr lang="da-DK" sz="1800" b="1" dirty="0"/>
              <a:t>Beskrive, planlægge og udføre</a:t>
            </a:r>
            <a:r>
              <a:rPr lang="da-DK" sz="1800" dirty="0"/>
              <a:t> integrationstest </a:t>
            </a:r>
          </a:p>
          <a:p>
            <a:r>
              <a:rPr lang="da-DK" sz="1800" b="1" dirty="0"/>
              <a:t>Beskrive og anvende</a:t>
            </a:r>
            <a:r>
              <a:rPr lang="da-DK" sz="1800" dirty="0"/>
              <a:t> værktøjer til specifikation og gennemførelse af system- og accepttest.</a:t>
            </a:r>
          </a:p>
        </p:txBody>
      </p:sp>
    </p:spTree>
    <p:extLst>
      <p:ext uri="{BB962C8B-B14F-4D97-AF65-F5344CB8AC3E}">
        <p14:creationId xmlns:p14="http://schemas.microsoft.com/office/powerpoint/2010/main" val="41683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Concepts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r>
              <a:rPr lang="da-DK" sz="2000" b="1" dirty="0"/>
              <a:t>Unit test</a:t>
            </a:r>
          </a:p>
          <a:p>
            <a:r>
              <a:rPr lang="da-DK" sz="2000" b="1" dirty="0"/>
              <a:t>Design for </a:t>
            </a:r>
            <a:r>
              <a:rPr lang="da-DK" sz="2000" b="1" dirty="0" err="1"/>
              <a:t>testability</a:t>
            </a:r>
            <a:endParaRPr lang="da-DK" sz="2000" b="1" dirty="0"/>
          </a:p>
          <a:p>
            <a:r>
              <a:rPr lang="da-DK" sz="2000" b="1" dirty="0" err="1"/>
              <a:t>Continuous</a:t>
            </a:r>
            <a:r>
              <a:rPr lang="da-DK" sz="2000" b="1" dirty="0"/>
              <a:t> integration</a:t>
            </a:r>
          </a:p>
          <a:p>
            <a:r>
              <a:rPr lang="da-DK" sz="2000" b="1" dirty="0"/>
              <a:t>Isolation </a:t>
            </a:r>
            <a:r>
              <a:rPr lang="da-DK" sz="2000" b="1" dirty="0" err="1"/>
              <a:t>frameworks</a:t>
            </a:r>
            <a:endParaRPr lang="da-DK" sz="2000" b="1" dirty="0"/>
          </a:p>
          <a:p>
            <a:r>
              <a:rPr lang="da-DK" sz="2000" b="1" dirty="0"/>
              <a:t>Kvalitetssikring af programkode og tests</a:t>
            </a:r>
          </a:p>
          <a:p>
            <a:r>
              <a:rPr lang="da-DK" sz="2000" b="1" dirty="0"/>
              <a:t>Integrationstest</a:t>
            </a:r>
          </a:p>
          <a:p>
            <a:r>
              <a:rPr lang="da-DK" sz="2000" b="1" dirty="0"/>
              <a:t>System- og accepttest</a:t>
            </a:r>
          </a:p>
          <a:p>
            <a:r>
              <a:rPr lang="da-DK" sz="2000" b="1" dirty="0"/>
              <a:t>Versionsstyring, </a:t>
            </a:r>
            <a:r>
              <a:rPr lang="da-DK" sz="2000" b="1" dirty="0" err="1"/>
              <a:t>branching</a:t>
            </a:r>
            <a:r>
              <a:rPr lang="da-DK" sz="2000" b="1" dirty="0"/>
              <a:t>, </a:t>
            </a:r>
            <a:r>
              <a:rPr lang="da-DK" sz="2000" b="1" dirty="0" err="1" smtClean="0"/>
              <a:t>releasestyring</a:t>
            </a:r>
            <a:endParaRPr lang="da-DK" sz="2000" b="1" dirty="0"/>
          </a:p>
        </p:txBody>
      </p:sp>
    </p:spTree>
    <p:extLst>
      <p:ext uri="{BB962C8B-B14F-4D97-AF65-F5344CB8AC3E}">
        <p14:creationId xmlns:p14="http://schemas.microsoft.com/office/powerpoint/2010/main" val="2862676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83274" cy="765204"/>
          </a:xfrm>
        </p:spPr>
        <p:txBody>
          <a:bodyPr/>
          <a:lstStyle/>
          <a:p>
            <a:r>
              <a:rPr lang="en-US" dirty="0"/>
              <a:t>The Master Plan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954" y="5709920"/>
            <a:ext cx="8208912" cy="576064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Stay up-to-date on Blackboard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71660"/>
              </p:ext>
            </p:extLst>
          </p:nvPr>
        </p:nvGraphicFramePr>
        <p:xfrm>
          <a:off x="1979712" y="1009494"/>
          <a:ext cx="4650071" cy="470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043">
                  <a:extLst>
                    <a:ext uri="{9D8B030D-6E8A-4147-A177-3AD203B41FA5}">
                      <a16:colId xmlns:a16="http://schemas.microsoft.com/office/drawing/2014/main" val="112441359"/>
                    </a:ext>
                  </a:extLst>
                </a:gridCol>
                <a:gridCol w="295216">
                  <a:extLst>
                    <a:ext uri="{9D8B030D-6E8A-4147-A177-3AD203B41FA5}">
                      <a16:colId xmlns:a16="http://schemas.microsoft.com/office/drawing/2014/main" val="3623004354"/>
                    </a:ext>
                  </a:extLst>
                </a:gridCol>
                <a:gridCol w="355995">
                  <a:extLst>
                    <a:ext uri="{9D8B030D-6E8A-4147-A177-3AD203B41FA5}">
                      <a16:colId xmlns:a16="http://schemas.microsoft.com/office/drawing/2014/main" val="3808828600"/>
                    </a:ext>
                  </a:extLst>
                </a:gridCol>
                <a:gridCol w="1562902">
                  <a:extLst>
                    <a:ext uri="{9D8B030D-6E8A-4147-A177-3AD203B41FA5}">
                      <a16:colId xmlns:a16="http://schemas.microsoft.com/office/drawing/2014/main" val="1569560686"/>
                    </a:ext>
                  </a:extLst>
                </a:gridCol>
                <a:gridCol w="291308">
                  <a:extLst>
                    <a:ext uri="{9D8B030D-6E8A-4147-A177-3AD203B41FA5}">
                      <a16:colId xmlns:a16="http://schemas.microsoft.com/office/drawing/2014/main" val="3278978425"/>
                    </a:ext>
                  </a:extLst>
                </a:gridCol>
                <a:gridCol w="1762607">
                  <a:extLst>
                    <a:ext uri="{9D8B030D-6E8A-4147-A177-3AD203B41FA5}">
                      <a16:colId xmlns:a16="http://schemas.microsoft.com/office/drawing/2014/main" val="328189048"/>
                    </a:ext>
                  </a:extLst>
                </a:gridCol>
              </a:tblGrid>
              <a:tr h="132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 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 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 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Lektion 1 (onsdag 08:15-12:50)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 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Lektion 2 (torsdag 12:15-13:50)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1087833669"/>
                  </a:ext>
                </a:extLst>
              </a:tr>
              <a:tr h="2371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U/V uge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Kal. Uge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Dato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Teori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Dato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Teori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88506832"/>
                  </a:ext>
                </a:extLst>
              </a:tr>
              <a:tr h="474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5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3/2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Opsætning og testøvelse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Introduktion til I4SWT + Unit Tests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A-A-A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Velstrukturerede test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4/2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Git </a:t>
                      </a:r>
                      <a:r>
                        <a:rPr lang="da-DK" sz="700" dirty="0" err="1">
                          <a:effectLst/>
                        </a:rPr>
                        <a:t>Workflow</a:t>
                      </a:r>
                      <a:r>
                        <a:rPr lang="da-DK" sz="700" dirty="0">
                          <a:effectLst/>
                        </a:rPr>
                        <a:t>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 err="1">
                          <a:effectLst/>
                        </a:rPr>
                        <a:t>Exceptions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1962952943"/>
                  </a:ext>
                </a:extLst>
              </a:tr>
              <a:tr h="2371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6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10/2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Continuous Integration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Introduktion Handin 1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11/2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Continuous Integration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Arbejde Handin 1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3703739349"/>
                  </a:ext>
                </a:extLst>
              </a:tr>
              <a:tr h="474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7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17/2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Design for Testability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Black box/White Box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Interfaces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Arbejde Handin 1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18/2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Design for Testability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Arbejde Handin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Aflevering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18346463"/>
                  </a:ext>
                </a:extLst>
              </a:tr>
              <a:tr h="2371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8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24/2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Fakes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Types of test and fakes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25/2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Fakes and Isolation Frameworks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Test af events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489198998"/>
                  </a:ext>
                </a:extLst>
              </a:tr>
              <a:tr h="474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5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9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3/3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Test Quality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Coverage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BVA/EP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ZOMBIE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4/3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Test Quality 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330501144"/>
                  </a:ext>
                </a:extLst>
              </a:tr>
              <a:tr h="2371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6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10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10/3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Introduktion Handin 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11/3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Arbejde Handin 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Mulighed for design review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3046572558"/>
                  </a:ext>
                </a:extLst>
              </a:tr>
              <a:tr h="2371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7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11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17/3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Arbejde Handin 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18/3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Git Workflow 2 – branches og releases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Arbejde Handin 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2335728109"/>
                  </a:ext>
                </a:extLst>
              </a:tr>
              <a:tr h="1259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8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24/3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Arbejde Handin 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25/3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Arbejde Handin 2. Aflevering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1097364548"/>
                  </a:ext>
                </a:extLst>
              </a:tr>
              <a:tr h="1259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 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13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31/3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Påskeugen – ingen undervisning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1/4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Påskeugen – ingen undervisning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2113"/>
                  </a:ext>
                </a:extLst>
              </a:tr>
              <a:tr h="2371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9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7/4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Software Quality Metrics</a:t>
                      </a:r>
                      <a:endParaRPr lang="da-DK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Static Analysis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8/4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Software Quality Metrics</a:t>
                      </a:r>
                      <a:endParaRPr lang="da-DK" sz="7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Dynamic Analysis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1487788579"/>
                  </a:ext>
                </a:extLst>
              </a:tr>
              <a:tr h="2371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14/4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Integrationstest – patterns</a:t>
                      </a:r>
                      <a:endParaRPr lang="da-DK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Intro Handin 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15/4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Integrationstest – plan</a:t>
                      </a:r>
                      <a:endParaRPr lang="da-DK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Feedback Handin 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516551108"/>
                  </a:ext>
                </a:extLst>
              </a:tr>
              <a:tr h="355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11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16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21/4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Integrationstest – implementation</a:t>
                      </a:r>
                      <a:endParaRPr lang="da-DK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Black Box/White Box</a:t>
                      </a:r>
                      <a:endParaRPr lang="da-DK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Arbejde Handin 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22/4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Arbejde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Handin</a:t>
                      </a:r>
                      <a:r>
                        <a:rPr lang="en-US" sz="700" dirty="0">
                          <a:effectLst/>
                        </a:rPr>
                        <a:t> 3</a:t>
                      </a:r>
                      <a:endParaRPr lang="da-DK" sz="7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(Store </a:t>
                      </a:r>
                      <a:r>
                        <a:rPr lang="en-US" sz="700" dirty="0" err="1">
                          <a:effectLst/>
                        </a:rPr>
                        <a:t>Bededagsaften</a:t>
                      </a:r>
                      <a:r>
                        <a:rPr lang="en-US" sz="700" dirty="0">
                          <a:effectLst/>
                        </a:rPr>
                        <a:t>)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2077434210"/>
                  </a:ext>
                </a:extLst>
              </a:tr>
              <a:tr h="1259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17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28/4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Arbejde Handin 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29/4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Arbejde Handin 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1059484603"/>
                  </a:ext>
                </a:extLst>
              </a:tr>
              <a:tr h="1439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5/5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Aflevering. Gæsteforelæsning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6/5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To </a:t>
                      </a:r>
                      <a:r>
                        <a:rPr lang="da-DK" sz="700" dirty="0" err="1">
                          <a:effectLst/>
                        </a:rPr>
                        <a:t>be</a:t>
                      </a:r>
                      <a:r>
                        <a:rPr lang="da-DK" sz="700" dirty="0">
                          <a:effectLst/>
                        </a:rPr>
                        <a:t> </a:t>
                      </a:r>
                      <a:r>
                        <a:rPr lang="da-DK" sz="700" dirty="0" err="1">
                          <a:effectLst/>
                        </a:rPr>
                        <a:t>defined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3696120575"/>
                  </a:ext>
                </a:extLst>
              </a:tr>
              <a:tr h="1259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19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12/5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System-/Accepttest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13/5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Ingen undervisning – Kr. Himmelfartsdag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43035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14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20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19/5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Feedback </a:t>
                      </a:r>
                      <a:r>
                        <a:rPr lang="da-DK" sz="700" dirty="0" err="1">
                          <a:effectLst/>
                        </a:rPr>
                        <a:t>Handin</a:t>
                      </a:r>
                      <a:r>
                        <a:rPr lang="da-DK" sz="700" dirty="0">
                          <a:effectLst/>
                        </a:rPr>
                        <a:t> 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Repetition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Feedback på slutevaluering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20/5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Buffer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1039846293"/>
                  </a:ext>
                </a:extLst>
              </a:tr>
              <a:tr h="1259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15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>
                          <a:effectLst/>
                        </a:rPr>
                        <a:t>21</a:t>
                      </a:r>
                      <a:endParaRPr lang="da-DK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26/5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Ingen SWT – virtuel fredag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27/5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700" dirty="0">
                          <a:effectLst/>
                        </a:rPr>
                        <a:t>Buffer</a:t>
                      </a:r>
                      <a:endParaRPr lang="da-DK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2" marR="28292" marT="0" marB="0"/>
                </a:tc>
                <a:extLst>
                  <a:ext uri="{0D108BD9-81ED-4DB2-BD59-A6C34878D82A}">
                    <a16:rowId xmlns:a16="http://schemas.microsoft.com/office/drawing/2014/main" val="3112788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6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6491064" cy="79208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Roy </a:t>
            </a:r>
            <a:r>
              <a:rPr lang="en-US" sz="2400" dirty="0" err="1" smtClean="0"/>
              <a:t>Osherove</a:t>
            </a:r>
            <a:r>
              <a:rPr lang="en-US" sz="2400" dirty="0" smtClean="0"/>
              <a:t>: “</a:t>
            </a:r>
            <a:r>
              <a:rPr lang="en-US" sz="2400" i="1" dirty="0" smtClean="0"/>
              <a:t>The art of unit testing”, 2</a:t>
            </a:r>
            <a:r>
              <a:rPr lang="en-US" sz="2400" i="1" baseline="30000" dirty="0" smtClean="0"/>
              <a:t>nd</a:t>
            </a:r>
            <a:r>
              <a:rPr lang="en-US" sz="2400" i="1" dirty="0" smtClean="0"/>
              <a:t> ed.</a:t>
            </a:r>
            <a:br>
              <a:rPr lang="en-US" sz="2400" i="1" dirty="0" smtClean="0"/>
            </a:br>
            <a:r>
              <a:rPr lang="en-US" sz="2400" dirty="0" smtClean="0"/>
              <a:t>(“TAOUT”)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892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Various papers, videos, etc.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23828"/>
            <a:ext cx="649106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/>
              <a:t>Binder: ”</a:t>
            </a:r>
            <a:r>
              <a:rPr lang="da-DK" sz="2400" i="1" dirty="0" err="1" smtClean="0"/>
              <a:t>Testing</a:t>
            </a:r>
            <a:r>
              <a:rPr lang="da-DK" sz="2400" i="1" dirty="0" smtClean="0"/>
              <a:t> Object-</a:t>
            </a:r>
            <a:r>
              <a:rPr lang="da-DK" sz="2400" i="1" dirty="0" err="1" smtClean="0"/>
              <a:t>Oriented</a:t>
            </a:r>
            <a:r>
              <a:rPr lang="da-DK" sz="2400" i="1" dirty="0" smtClean="0"/>
              <a:t> </a:t>
            </a:r>
            <a:r>
              <a:rPr lang="en-US" sz="2400" i="1" dirty="0" smtClean="0"/>
              <a:t>Systems</a:t>
            </a:r>
            <a:r>
              <a:rPr lang="en-US" sz="2400" i="1" dirty="0"/>
              <a:t>: Models, Patterns, and </a:t>
            </a:r>
            <a:r>
              <a:rPr lang="en-US" sz="2400" i="1" dirty="0" smtClean="0"/>
              <a:t>Tools” (1 chapter) </a:t>
            </a:r>
            <a:br>
              <a:rPr lang="en-US" sz="2400" i="1" dirty="0" smtClean="0"/>
            </a:br>
            <a:r>
              <a:rPr lang="en-US" sz="2400" i="1" dirty="0" smtClean="0"/>
              <a:t>(Made available on </a:t>
            </a:r>
            <a:r>
              <a:rPr lang="en-US" sz="2400" i="1" dirty="0" err="1" smtClean="0"/>
              <a:t>BlackBoard</a:t>
            </a:r>
            <a:r>
              <a:rPr lang="en-US" sz="2400" i="1" dirty="0" smtClean="0"/>
              <a:t>)</a:t>
            </a:r>
            <a:endParaRPr lang="en-US" sz="2400" dirty="0"/>
          </a:p>
        </p:txBody>
      </p:sp>
      <p:pic>
        <p:nvPicPr>
          <p:cNvPr id="3076" name="Picture 4" descr="http://ecx.images-amazon.com/images/I/51DBRHVKXJL._SL500_AA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3523828"/>
            <a:ext cx="1705372" cy="17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ips4pc.com/wp-content/uploads/2011/11/pdf-fi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518850"/>
            <a:ext cx="862478" cy="8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68760"/>
            <a:ext cx="1489348" cy="186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2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Mandatory </a:t>
            </a:r>
            <a:r>
              <a:rPr lang="da-DK" dirty="0" err="1" smtClean="0"/>
              <a:t>Hand-ins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196752"/>
            <a:ext cx="5122912" cy="5040560"/>
          </a:xfrm>
        </p:spPr>
        <p:txBody>
          <a:bodyPr>
            <a:normAutofit fontScale="85000" lnSpcReduction="20000"/>
          </a:bodyPr>
          <a:lstStyle/>
          <a:p>
            <a:r>
              <a:rPr lang="da-DK" b="1" dirty="0"/>
              <a:t>1. </a:t>
            </a:r>
            <a:r>
              <a:rPr lang="da-DK" b="1" dirty="0" err="1" smtClean="0"/>
              <a:t>Jenkinkørekort</a:t>
            </a:r>
            <a:endParaRPr lang="da-DK" b="1" dirty="0"/>
          </a:p>
          <a:p>
            <a:r>
              <a:rPr lang="da-DK" dirty="0"/>
              <a:t>Introduktion </a:t>
            </a:r>
            <a:r>
              <a:rPr lang="da-DK" dirty="0" smtClean="0"/>
              <a:t>– 10/2</a:t>
            </a:r>
            <a:endParaRPr lang="da-DK" dirty="0"/>
          </a:p>
          <a:p>
            <a:r>
              <a:rPr lang="da-DK" dirty="0"/>
              <a:t>Deadline </a:t>
            </a:r>
            <a:r>
              <a:rPr lang="da-DK" dirty="0" smtClean="0"/>
              <a:t>– 18/2</a:t>
            </a:r>
            <a:endParaRPr lang="da-DK" dirty="0"/>
          </a:p>
          <a:p>
            <a:endParaRPr lang="da-DK" b="1" dirty="0" smtClean="0"/>
          </a:p>
          <a:p>
            <a:r>
              <a:rPr lang="da-DK" b="1" dirty="0" smtClean="0"/>
              <a:t>2</a:t>
            </a:r>
            <a:r>
              <a:rPr lang="da-DK" b="1" dirty="0"/>
              <a:t>. Anden obligatoriske aflevering</a:t>
            </a:r>
          </a:p>
          <a:p>
            <a:r>
              <a:rPr lang="da-DK" dirty="0"/>
              <a:t>Introduktion </a:t>
            </a:r>
            <a:r>
              <a:rPr lang="da-DK" dirty="0" smtClean="0"/>
              <a:t>– 10/3 </a:t>
            </a:r>
            <a:r>
              <a:rPr lang="da-DK" dirty="0"/>
              <a:t>(uge </a:t>
            </a:r>
            <a:r>
              <a:rPr lang="da-DK" dirty="0" smtClean="0"/>
              <a:t>10)</a:t>
            </a:r>
            <a:endParaRPr lang="da-DK" dirty="0"/>
          </a:p>
          <a:p>
            <a:r>
              <a:rPr lang="da-DK" dirty="0" smtClean="0"/>
              <a:t>Deadline – 25/3 </a:t>
            </a:r>
            <a:r>
              <a:rPr lang="da-DK" dirty="0"/>
              <a:t>(uge </a:t>
            </a:r>
            <a:r>
              <a:rPr lang="da-DK" dirty="0" smtClean="0"/>
              <a:t>12)</a:t>
            </a:r>
            <a:endParaRPr lang="da-DK" dirty="0"/>
          </a:p>
          <a:p>
            <a:endParaRPr lang="da-DK" dirty="0"/>
          </a:p>
          <a:p>
            <a:r>
              <a:rPr lang="da-DK" b="1" dirty="0"/>
              <a:t>3. </a:t>
            </a:r>
            <a:r>
              <a:rPr lang="da-DK" b="1" dirty="0" smtClean="0"/>
              <a:t>Tredje </a:t>
            </a:r>
            <a:r>
              <a:rPr lang="da-DK" b="1" dirty="0"/>
              <a:t>obligatoriske aflevering</a:t>
            </a:r>
          </a:p>
          <a:p>
            <a:r>
              <a:rPr lang="da-DK" dirty="0"/>
              <a:t>Introduktion </a:t>
            </a:r>
            <a:r>
              <a:rPr lang="da-DK" dirty="0" smtClean="0"/>
              <a:t>– 21/4 </a:t>
            </a:r>
            <a:r>
              <a:rPr lang="da-DK" dirty="0"/>
              <a:t>(uge </a:t>
            </a:r>
            <a:r>
              <a:rPr lang="da-DK" dirty="0" smtClean="0"/>
              <a:t>16)</a:t>
            </a:r>
            <a:endParaRPr lang="da-DK" dirty="0"/>
          </a:p>
          <a:p>
            <a:r>
              <a:rPr lang="da-DK" dirty="0"/>
              <a:t>Deadline </a:t>
            </a:r>
            <a:r>
              <a:rPr lang="da-DK" dirty="0" smtClean="0"/>
              <a:t>– 6/5 </a:t>
            </a:r>
            <a:r>
              <a:rPr lang="da-DK" dirty="0"/>
              <a:t>(uge </a:t>
            </a:r>
            <a:r>
              <a:rPr lang="da-DK" dirty="0" smtClean="0"/>
              <a:t>18)</a:t>
            </a:r>
            <a:endParaRPr lang="da-DK" dirty="0"/>
          </a:p>
          <a:p>
            <a:pPr marL="0" indent="0">
              <a:buNone/>
            </a:pP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2276872"/>
            <a:ext cx="266429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Alle datoer er foreløbige!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Datoerne på Blackboard gælder!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985</Words>
  <Application>Microsoft Office PowerPoint</Application>
  <PresentationFormat>On-screen Show (4:3)</PresentationFormat>
  <Paragraphs>307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AU Passata</vt:lpstr>
      <vt:lpstr>Calibri</vt:lpstr>
      <vt:lpstr>Franklin Gothic Medium</vt:lpstr>
      <vt:lpstr>Times New Roman</vt:lpstr>
      <vt:lpstr>Office Theme</vt:lpstr>
      <vt:lpstr>Introduction to Software Test</vt:lpstr>
      <vt:lpstr>Lecturer</vt:lpstr>
      <vt:lpstr>Teaching Assistents</vt:lpstr>
      <vt:lpstr>Overordnede mål – Kvalitet!</vt:lpstr>
      <vt:lpstr>Læringsmål</vt:lpstr>
      <vt:lpstr>Concepts</vt:lpstr>
      <vt:lpstr>The Master Plan</vt:lpstr>
      <vt:lpstr>Reading material</vt:lpstr>
      <vt:lpstr>Mandatory Hand-ins</vt:lpstr>
      <vt:lpstr>Exam</vt:lpstr>
      <vt:lpstr>Groups/Teams</vt:lpstr>
      <vt:lpstr>Expectations</vt:lpstr>
      <vt:lpstr>What is Software Test?</vt:lpstr>
      <vt:lpstr>One definition of software test</vt:lpstr>
      <vt:lpstr>What is software test?</vt:lpstr>
      <vt:lpstr>The real world</vt:lpstr>
      <vt:lpstr>The V-model</vt:lpstr>
      <vt:lpstr>Two different ways of doing the job</vt:lpstr>
      <vt:lpstr>The modern test mantra</vt:lpstr>
      <vt:lpstr>Questions?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123</cp:revision>
  <dcterms:created xsi:type="dcterms:W3CDTF">2011-04-02T15:06:22Z</dcterms:created>
  <dcterms:modified xsi:type="dcterms:W3CDTF">2021-01-26T19:23:15Z</dcterms:modified>
</cp:coreProperties>
</file>