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288" r:id="rId4"/>
    <p:sldId id="289" r:id="rId5"/>
    <p:sldId id="285" r:id="rId6"/>
    <p:sldId id="257" r:id="rId7"/>
    <p:sldId id="291" r:id="rId8"/>
    <p:sldId id="258" r:id="rId9"/>
    <p:sldId id="290" r:id="rId10"/>
    <p:sldId id="259" r:id="rId11"/>
    <p:sldId id="260" r:id="rId12"/>
    <p:sldId id="261" r:id="rId13"/>
    <p:sldId id="264" r:id="rId14"/>
    <p:sldId id="266" r:id="rId15"/>
    <p:sldId id="267" r:id="rId16"/>
    <p:sldId id="279" r:id="rId17"/>
    <p:sldId id="282" r:id="rId18"/>
    <p:sldId id="280" r:id="rId19"/>
    <p:sldId id="284" r:id="rId20"/>
    <p:sldId id="268" r:id="rId21"/>
    <p:sldId id="281" r:id="rId22"/>
    <p:sldId id="269" r:id="rId23"/>
    <p:sldId id="270" r:id="rId24"/>
    <p:sldId id="283" r:id="rId25"/>
    <p:sldId id="286" r:id="rId26"/>
    <p:sldId id="271" r:id="rId27"/>
    <p:sldId id="272" r:id="rId28"/>
    <p:sldId id="265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4660"/>
  </p:normalViewPr>
  <p:slideViewPr>
    <p:cSldViewPr>
      <p:cViewPr varScale="1">
        <p:scale>
          <a:sx n="124" d="100"/>
          <a:sy n="124" d="100"/>
        </p:scale>
        <p:origin x="11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da-DK" smtClean="0"/>
              <a:t>21-10-2021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0973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927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4120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261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739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652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6386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0785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4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3324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177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>
                <a:solidFill>
                  <a:prstClr val="black"/>
                </a:solidFill>
              </a:rPr>
              <a:pPr/>
              <a:t>5</a:t>
            </a:fld>
            <a:endParaRPr lang="da-DK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61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9676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0944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914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879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40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55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106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758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5393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2732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709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2pPr>
              <a:defRPr/>
            </a:lvl2pPr>
            <a:lvl5pPr>
              <a:defRPr/>
            </a:lvl5pPr>
          </a:lstStyle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</a:p>
          <a:p>
            <a:pPr lvl="1"/>
            <a:r>
              <a:rPr lang="en-US" noProof="0" dirty="0" err="1" smtClean="0"/>
              <a:t>Andet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r>
              <a:rPr lang="en-US" noProof="0" dirty="0" smtClean="0"/>
              <a:t> mmm</a:t>
            </a:r>
          </a:p>
          <a:p>
            <a:pPr lvl="2"/>
            <a:r>
              <a:rPr lang="en-US" noProof="0" dirty="0" err="1" smtClean="0"/>
              <a:t>Tredje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Fjerde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Femte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da-DK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da-DK" sz="1200" b="0" noProof="0" dirty="0" smtClean="0">
                <a:solidFill>
                  <a:schemeClr val="tx1"/>
                </a:solidFill>
              </a:rPr>
              <a:t>- </a:t>
            </a:r>
            <a:endParaRPr lang="da-DK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  <a:endParaRPr lang="en-US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043674" y="649810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da-DK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da-DK" sz="1200" b="0" noProof="0" dirty="0" smtClean="0">
                <a:solidFill>
                  <a:schemeClr val="tx1"/>
                </a:solidFill>
              </a:rPr>
              <a:t>- </a:t>
            </a:r>
            <a:endParaRPr lang="da-DK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</a:p>
          <a:p>
            <a:pPr lvl="1"/>
            <a:r>
              <a:rPr lang="en-US" noProof="0" dirty="0" err="1" smtClean="0"/>
              <a:t>Andet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Tredje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Fjerde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Femte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lstead_complexity_measur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ools_for_static_code_analysis#.NET" TargetMode="External"/><Relationship Id="rId2" Type="http://schemas.openxmlformats.org/officeDocument/2006/relationships/hyperlink" Target="https://en.wikipedia.org/wiki/Lint_(software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Quality Metrics</a:t>
            </a:r>
            <a:br>
              <a:rPr lang="en-US" dirty="0" smtClean="0"/>
            </a:br>
            <a:r>
              <a:rPr lang="en-US" dirty="0" smtClean="0"/>
              <a:t>Static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Static</a:t>
            </a:r>
            <a:r>
              <a:rPr lang="da-DK" dirty="0" smtClean="0"/>
              <a:t> Analysis do?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 quality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Enforce a code style and </a:t>
            </a:r>
            <a:r>
              <a:rPr lang="en-US" dirty="0" smtClean="0"/>
              <a:t>discipline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possible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Examples:</a:t>
            </a:r>
          </a:p>
          <a:p>
            <a:pPr marL="857250" lvl="1" indent="-457200"/>
            <a:r>
              <a:rPr lang="en-US" dirty="0"/>
              <a:t>Does the program contain dead </a:t>
            </a:r>
            <a:r>
              <a:rPr lang="en-US" dirty="0" smtClean="0"/>
              <a:t>code</a:t>
            </a:r>
            <a:r>
              <a:rPr lang="en-US" dirty="0"/>
              <a:t>?</a:t>
            </a:r>
            <a:r>
              <a:rPr lang="en-US" dirty="0" smtClean="0"/>
              <a:t> </a:t>
            </a:r>
            <a:r>
              <a:rPr lang="en-US" dirty="0"/>
              <a:t>If so, the code size can be reduced</a:t>
            </a:r>
            <a:r>
              <a:rPr lang="en-US" dirty="0" smtClean="0"/>
              <a:t>.</a:t>
            </a:r>
          </a:p>
          <a:p>
            <a:pPr marL="857250" lvl="1" indent="-457200"/>
            <a:r>
              <a:rPr lang="en-US" dirty="0"/>
              <a:t>Is the value of some expression inside a loop the same in every iteration? If so, the expression can be moved outside the loop to avoid redundant computations</a:t>
            </a:r>
            <a:r>
              <a:rPr lang="en-US" dirty="0" smtClean="0"/>
              <a:t>.</a:t>
            </a:r>
          </a:p>
          <a:p>
            <a:pPr marL="857250" lvl="1" indent="-457200"/>
            <a:r>
              <a:rPr lang="en-US" dirty="0" smtClean="0"/>
              <a:t>Does </a:t>
            </a:r>
            <a:r>
              <a:rPr lang="en-US" dirty="0"/>
              <a:t>there exist an input that leads to a null pointer dereference, </a:t>
            </a:r>
            <a:r>
              <a:rPr lang="en-US" dirty="0" smtClean="0"/>
              <a:t>division-by-zero</a:t>
            </a:r>
            <a:r>
              <a:rPr lang="en-US" dirty="0"/>
              <a:t>, or arithmetic overflow</a:t>
            </a:r>
            <a:r>
              <a:rPr lang="en-US" dirty="0" smtClean="0"/>
              <a:t>?</a:t>
            </a:r>
          </a:p>
          <a:p>
            <a:pPr marL="857250" lvl="1" indent="-457200"/>
            <a:r>
              <a:rPr lang="en-US" dirty="0"/>
              <a:t>Are all variables initialized before they are read</a:t>
            </a:r>
            <a:r>
              <a:rPr lang="en-US" dirty="0" smtClean="0"/>
              <a:t>?</a:t>
            </a:r>
          </a:p>
          <a:p>
            <a:pPr marL="857250" lvl="1" indent="-457200"/>
            <a:r>
              <a:rPr lang="en-US" dirty="0"/>
              <a:t>Can input values from untrusted users flow unchecked to file system </a:t>
            </a:r>
            <a:r>
              <a:rPr lang="en-US" dirty="0" smtClean="0"/>
              <a:t>operations (injection)?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Is it </a:t>
            </a:r>
            <a:r>
              <a:rPr lang="da-DK" dirty="0" err="1" smtClean="0"/>
              <a:t>already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Static</a:t>
            </a:r>
            <a:r>
              <a:rPr lang="da-DK" dirty="0" smtClean="0"/>
              <a:t> Analysis </a:t>
            </a:r>
            <a:r>
              <a:rPr lang="da-DK" dirty="0" err="1" smtClean="0"/>
              <a:t>tool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all programmers </a:t>
            </a:r>
            <a:r>
              <a:rPr lang="da-DK" dirty="0" err="1" smtClean="0"/>
              <a:t>using</a:t>
            </a:r>
            <a:r>
              <a:rPr lang="da-DK" dirty="0" smtClean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05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smtClean="0"/>
              <a:t>The Compiler is a Static Analysis tool!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All </a:t>
            </a:r>
            <a:r>
              <a:rPr lang="da-DK" dirty="0" err="1" smtClean="0"/>
              <a:t>modern</a:t>
            </a:r>
            <a:r>
              <a:rPr lang="da-DK" dirty="0" smtClean="0"/>
              <a:t> compilers give </a:t>
            </a:r>
            <a:r>
              <a:rPr lang="da-DK" dirty="0" err="1" smtClean="0"/>
              <a:t>warnings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suspicious</a:t>
            </a:r>
            <a:r>
              <a:rPr lang="da-DK" dirty="0" smtClean="0"/>
              <a:t> </a:t>
            </a:r>
            <a:r>
              <a:rPr lang="da-DK" dirty="0" err="1" smtClean="0"/>
              <a:t>constructs</a:t>
            </a:r>
            <a:r>
              <a:rPr lang="da-DK" dirty="0" smtClean="0"/>
              <a:t> –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important</a:t>
            </a:r>
            <a:r>
              <a:rPr lang="da-DK" dirty="0" smtClean="0"/>
              <a:t>, </a:t>
            </a:r>
            <a:r>
              <a:rPr lang="da-DK" dirty="0" err="1" smtClean="0"/>
              <a:t>some</a:t>
            </a:r>
            <a:r>
              <a:rPr lang="da-DK" dirty="0" smtClean="0"/>
              <a:t> not</a:t>
            </a:r>
          </a:p>
          <a:p>
            <a:r>
              <a:rPr lang="da-DK" dirty="0" err="1" smtClean="0"/>
              <a:t>Use</a:t>
            </a:r>
            <a:r>
              <a:rPr lang="da-DK" dirty="0" smtClean="0"/>
              <a:t> it – at the </a:t>
            </a:r>
            <a:r>
              <a:rPr lang="da-DK" dirty="0" err="1" smtClean="0"/>
              <a:t>highest</a:t>
            </a:r>
            <a:r>
              <a:rPr lang="da-DK" dirty="0" smtClean="0"/>
              <a:t> </a:t>
            </a:r>
            <a:r>
              <a:rPr lang="da-DK" dirty="0" err="1" smtClean="0"/>
              <a:t>warning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r>
              <a:rPr lang="da-DK" dirty="0" smtClean="0"/>
              <a:t>!</a:t>
            </a:r>
          </a:p>
          <a:p>
            <a:r>
              <a:rPr lang="da-DK" dirty="0" err="1" smtClean="0"/>
              <a:t>Remove</a:t>
            </a:r>
            <a:r>
              <a:rPr lang="da-DK" dirty="0" smtClean="0"/>
              <a:t> all </a:t>
            </a:r>
            <a:r>
              <a:rPr lang="da-DK" dirty="0" err="1" smtClean="0"/>
              <a:t>warnings</a:t>
            </a:r>
            <a:endParaRPr lang="da-DK" dirty="0" smtClean="0"/>
          </a:p>
          <a:p>
            <a:r>
              <a:rPr lang="da-DK" dirty="0" err="1" smtClean="0"/>
              <a:t>Then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don't</a:t>
            </a:r>
            <a:r>
              <a:rPr lang="da-DK" dirty="0" smtClean="0"/>
              <a:t> overlook an </a:t>
            </a:r>
            <a:r>
              <a:rPr lang="da-DK" dirty="0" err="1" smtClean="0"/>
              <a:t>important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06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Calculate</a:t>
            </a:r>
            <a:r>
              <a:rPr lang="da-DK" dirty="0" smtClean="0"/>
              <a:t> </a:t>
            </a:r>
            <a:r>
              <a:rPr lang="da-DK" dirty="0" err="1" smtClean="0"/>
              <a:t>quality</a:t>
            </a:r>
            <a:r>
              <a:rPr lang="da-DK" dirty="0" smtClean="0"/>
              <a:t> measures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How </a:t>
            </a:r>
            <a:r>
              <a:rPr lang="da-DK" dirty="0" err="1" smtClean="0"/>
              <a:t>good</a:t>
            </a:r>
            <a:r>
              <a:rPr lang="da-DK" dirty="0" smtClean="0"/>
              <a:t> is </a:t>
            </a:r>
            <a:r>
              <a:rPr lang="da-DK" dirty="0" err="1" smtClean="0"/>
              <a:t>my</a:t>
            </a:r>
            <a:r>
              <a:rPr lang="da-DK" dirty="0" smtClean="0"/>
              <a:t> software!</a:t>
            </a:r>
          </a:p>
          <a:p>
            <a:r>
              <a:rPr lang="da-DK" dirty="0" smtClean="0"/>
              <a:t>Just give </a:t>
            </a:r>
            <a:r>
              <a:rPr lang="da-DK" dirty="0" err="1" smtClean="0"/>
              <a:t>me</a:t>
            </a:r>
            <a:r>
              <a:rPr lang="da-DK" dirty="0" smtClean="0"/>
              <a:t> a </a:t>
            </a:r>
            <a:r>
              <a:rPr lang="da-DK" dirty="0" err="1" smtClean="0"/>
              <a:t>number</a:t>
            </a:r>
            <a:r>
              <a:rPr lang="da-DK" dirty="0" smtClean="0"/>
              <a:t> on a </a:t>
            </a:r>
            <a:r>
              <a:rPr lang="da-DK" dirty="0" err="1" smtClean="0"/>
              <a:t>scale</a:t>
            </a:r>
            <a:r>
              <a:rPr lang="da-DK" dirty="0" smtClean="0"/>
              <a:t> from 0 to 100</a:t>
            </a:r>
          </a:p>
          <a:p>
            <a:r>
              <a:rPr lang="da-DK" dirty="0" err="1" smtClean="0"/>
              <a:t>Wouldn't</a:t>
            </a:r>
            <a:r>
              <a:rPr lang="da-DK" dirty="0" smtClean="0"/>
              <a:t> it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nice</a:t>
            </a:r>
            <a:r>
              <a:rPr lang="da-DK" dirty="0" smtClean="0"/>
              <a:t> if it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simple?</a:t>
            </a:r>
          </a:p>
        </p:txBody>
      </p:sp>
    </p:spTree>
    <p:extLst>
      <p:ext uri="{BB962C8B-B14F-4D97-AF65-F5344CB8AC3E}">
        <p14:creationId xmlns:p14="http://schemas.microsoft.com/office/powerpoint/2010/main" val="197828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Quantitative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Aka</a:t>
            </a:r>
            <a:r>
              <a:rPr lang="da-DK" dirty="0" smtClean="0"/>
              <a:t>: Software </a:t>
            </a:r>
            <a:r>
              <a:rPr lang="da-DK" dirty="0" err="1" smtClean="0"/>
              <a:t>Metrics</a:t>
            </a:r>
            <a:endParaRPr lang="da-DK" dirty="0" smtClean="0"/>
          </a:p>
          <a:p>
            <a:r>
              <a:rPr lang="da-DK" dirty="0" smtClean="0"/>
              <a:t>Lines </a:t>
            </a:r>
            <a:r>
              <a:rPr lang="da-DK" dirty="0"/>
              <a:t>of </a:t>
            </a:r>
            <a:r>
              <a:rPr lang="da-DK" dirty="0" err="1"/>
              <a:t>code</a:t>
            </a:r>
            <a:r>
              <a:rPr lang="da-DK" dirty="0"/>
              <a:t> per </a:t>
            </a:r>
            <a:r>
              <a:rPr lang="da-DK" dirty="0" err="1"/>
              <a:t>function</a:t>
            </a:r>
            <a:r>
              <a:rPr lang="da-DK" dirty="0"/>
              <a:t>/</a:t>
            </a:r>
            <a:r>
              <a:rPr lang="da-DK" dirty="0" err="1"/>
              <a:t>module</a:t>
            </a:r>
            <a:endParaRPr lang="da-DK" dirty="0"/>
          </a:p>
          <a:p>
            <a:r>
              <a:rPr lang="da-DK" dirty="0" err="1"/>
              <a:t>Cyclomatic</a:t>
            </a:r>
            <a:r>
              <a:rPr lang="da-DK" dirty="0"/>
              <a:t> </a:t>
            </a:r>
            <a:r>
              <a:rPr lang="da-DK" dirty="0" err="1"/>
              <a:t>complexity</a:t>
            </a:r>
            <a:endParaRPr lang="da-DK" dirty="0"/>
          </a:p>
          <a:p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 smtClean="0"/>
              <a:t>measurements</a:t>
            </a:r>
            <a:endParaRPr lang="da-DK" dirty="0" smtClean="0"/>
          </a:p>
          <a:p>
            <a:r>
              <a:rPr lang="da-DK" dirty="0" smtClean="0"/>
              <a:t>Microsoft </a:t>
            </a:r>
            <a:r>
              <a:rPr lang="da-DK" dirty="0" err="1" smtClean="0"/>
              <a:t>Maintainability</a:t>
            </a:r>
            <a:r>
              <a:rPr lang="da-DK" dirty="0" smtClean="0"/>
              <a:t> </a:t>
            </a:r>
            <a:r>
              <a:rPr lang="da-DK" dirty="0" err="1" smtClean="0"/>
              <a:t>index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8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Cyclomatic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6059016" cy="4680520"/>
          </a:xfrm>
        </p:spPr>
        <p:txBody>
          <a:bodyPr>
            <a:normAutofit/>
          </a:bodyPr>
          <a:lstStyle/>
          <a:p>
            <a:r>
              <a:rPr lang="da-DK" dirty="0" err="1" smtClean="0"/>
              <a:t>McCabe</a:t>
            </a:r>
            <a:r>
              <a:rPr lang="da-DK" dirty="0" smtClean="0"/>
              <a:t> (1976)</a:t>
            </a:r>
          </a:p>
          <a:p>
            <a:endParaRPr lang="da-DK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da-DK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(cond1)</a:t>
            </a:r>
          </a:p>
          <a:p>
            <a:pPr marL="857250" lvl="2" indent="0">
              <a:buNone/>
            </a:pP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action1;</a:t>
            </a:r>
          </a:p>
          <a:p>
            <a:pPr marL="457200" lvl="1" indent="0">
              <a:buNone/>
            </a:pP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(cond2)</a:t>
            </a:r>
          </a:p>
          <a:p>
            <a:pPr marL="457200" lvl="1" indent="0">
              <a:buNone/>
            </a:pPr>
            <a:r>
              <a:rPr lang="da-DK" sz="1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action2;</a:t>
            </a:r>
          </a:p>
          <a:p>
            <a:pPr marL="457200" lvl="1" indent="0">
              <a:buNone/>
            </a:pP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action3;</a:t>
            </a:r>
          </a:p>
          <a:p>
            <a:pPr marL="457200" lvl="1" indent="0">
              <a:buNone/>
            </a:pPr>
            <a:r>
              <a:rPr lang="da-DK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340768"/>
            <a:ext cx="368681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Cyclomatic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6059016" cy="4680520"/>
          </a:xfrm>
        </p:spPr>
        <p:txBody>
          <a:bodyPr>
            <a:normAutofit/>
          </a:bodyPr>
          <a:lstStyle/>
          <a:p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= the number of edges of the graph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= the number of nodes of the graph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= the number of connected </a:t>
            </a:r>
            <a:r>
              <a:rPr lang="en-US" dirty="0" smtClean="0"/>
              <a:t>components</a:t>
            </a:r>
          </a:p>
          <a:p>
            <a:endParaRPr lang="en-US" dirty="0"/>
          </a:p>
          <a:p>
            <a:r>
              <a:rPr lang="da-DK" i="1" dirty="0"/>
              <a:t>M</a:t>
            </a:r>
            <a:r>
              <a:rPr lang="da-DK" dirty="0"/>
              <a:t> = </a:t>
            </a:r>
            <a:r>
              <a:rPr lang="da-DK" i="1" dirty="0"/>
              <a:t>E</a:t>
            </a:r>
            <a:r>
              <a:rPr lang="da-DK" dirty="0"/>
              <a:t> − </a:t>
            </a:r>
            <a:r>
              <a:rPr lang="da-DK" i="1" dirty="0"/>
              <a:t>N</a:t>
            </a:r>
            <a:r>
              <a:rPr lang="da-DK" dirty="0"/>
              <a:t> + </a:t>
            </a:r>
            <a:r>
              <a:rPr lang="da-DK" dirty="0" smtClean="0"/>
              <a:t>2</a:t>
            </a:r>
            <a:r>
              <a:rPr lang="da-DK" i="1" dirty="0" smtClean="0"/>
              <a:t>P</a:t>
            </a:r>
          </a:p>
          <a:p>
            <a:endParaRPr lang="da-DK" i="1" dirty="0"/>
          </a:p>
          <a:p>
            <a:r>
              <a:rPr lang="da-DK" i="1" dirty="0" smtClean="0"/>
              <a:t>M = 9 – 8 + 2*1 = 3</a:t>
            </a:r>
            <a:endParaRPr lang="da-DK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340768"/>
            <a:ext cx="368681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Cyclomatic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6059016" cy="46805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methods, P is always 1 -&gt;</a:t>
            </a:r>
            <a:endParaRPr lang="en-US" dirty="0"/>
          </a:p>
          <a:p>
            <a:r>
              <a:rPr lang="da-DK" i="1" dirty="0"/>
              <a:t>M</a:t>
            </a:r>
            <a:r>
              <a:rPr lang="da-DK" dirty="0"/>
              <a:t> = </a:t>
            </a:r>
            <a:r>
              <a:rPr lang="da-DK" i="1" dirty="0"/>
              <a:t>E</a:t>
            </a:r>
            <a:r>
              <a:rPr lang="da-DK" dirty="0"/>
              <a:t> − </a:t>
            </a:r>
            <a:r>
              <a:rPr lang="da-DK" i="1" dirty="0"/>
              <a:t>N</a:t>
            </a:r>
            <a:r>
              <a:rPr lang="da-DK" dirty="0"/>
              <a:t> + </a:t>
            </a:r>
            <a:r>
              <a:rPr lang="da-DK" dirty="0" smtClean="0"/>
              <a:t>2</a:t>
            </a:r>
          </a:p>
          <a:p>
            <a:endParaRPr lang="da-DK" i="1" dirty="0"/>
          </a:p>
          <a:p>
            <a:r>
              <a:rPr lang="da-DK" dirty="0" smtClean="0"/>
              <a:t>But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it </a:t>
            </a:r>
            <a:r>
              <a:rPr lang="da-DK" dirty="0" err="1" smtClean="0"/>
              <a:t>mean</a:t>
            </a:r>
            <a:r>
              <a:rPr lang="da-DK" dirty="0" smtClean="0"/>
              <a:t>!</a:t>
            </a:r>
          </a:p>
          <a:p>
            <a:r>
              <a:rPr lang="da-DK" dirty="0" err="1" smtClean="0"/>
              <a:t>Number</a:t>
            </a:r>
            <a:r>
              <a:rPr lang="da-DK" dirty="0" smtClean="0"/>
              <a:t> of independent </a:t>
            </a:r>
            <a:r>
              <a:rPr lang="da-DK" dirty="0" err="1" smtClean="0"/>
              <a:t>paths</a:t>
            </a:r>
            <a:endParaRPr lang="da-DK" dirty="0" smtClean="0"/>
          </a:p>
          <a:p>
            <a:endParaRPr lang="da-DK" dirty="0" smtClean="0"/>
          </a:p>
          <a:p>
            <a:r>
              <a:rPr lang="en-US" sz="2400" dirty="0" smtClean="0"/>
              <a:t># of branch tests &lt;= M &lt; = # </a:t>
            </a:r>
            <a:r>
              <a:rPr lang="en-US" sz="2400" dirty="0"/>
              <a:t>of paths</a:t>
            </a:r>
            <a:endParaRPr lang="da-DK" sz="2400" dirty="0" smtClean="0"/>
          </a:p>
          <a:p>
            <a:endParaRPr lang="da-DK" dirty="0" smtClean="0"/>
          </a:p>
          <a:p>
            <a:r>
              <a:rPr lang="da-DK" dirty="0" smtClean="0"/>
              <a:t>For </a:t>
            </a:r>
            <a:r>
              <a:rPr lang="da-DK" dirty="0" err="1" smtClean="0"/>
              <a:t>structured</a:t>
            </a:r>
            <a:r>
              <a:rPr lang="da-DK" dirty="0" smtClean="0"/>
              <a:t> programs, </a:t>
            </a:r>
            <a:br>
              <a:rPr lang="da-DK" dirty="0" smtClean="0"/>
            </a:br>
            <a:r>
              <a:rPr lang="da-DK" dirty="0" smtClean="0"/>
              <a:t>M = </a:t>
            </a:r>
            <a:r>
              <a:rPr lang="da-DK" dirty="0" err="1" smtClean="0"/>
              <a:t>number</a:t>
            </a:r>
            <a:r>
              <a:rPr lang="da-DK" dirty="0" smtClean="0"/>
              <a:t> of decision points + 1</a:t>
            </a:r>
          </a:p>
          <a:p>
            <a:r>
              <a:rPr lang="da-DK" dirty="0" err="1" smtClean="0"/>
              <a:t>Beware</a:t>
            </a:r>
            <a:r>
              <a:rPr lang="da-DK" dirty="0" smtClean="0"/>
              <a:t>!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if (0 &lt; x &amp;&amp; x &lt; 10)</a:t>
            </a:r>
            <a:r>
              <a:rPr lang="da-DK" dirty="0"/>
              <a:t> have </a:t>
            </a:r>
            <a:r>
              <a:rPr lang="da-DK" dirty="0" err="1" smtClean="0"/>
              <a:t>extra</a:t>
            </a:r>
            <a:r>
              <a:rPr lang="da-DK" dirty="0" smtClean="0"/>
              <a:t> decision points!</a:t>
            </a:r>
          </a:p>
          <a:p>
            <a:pPr marL="0" indent="0">
              <a:buNone/>
            </a:pPr>
            <a:endParaRPr lang="da-DK" dirty="0"/>
          </a:p>
          <a:p>
            <a:endParaRPr lang="da-DK" i="1" dirty="0" smtClean="0"/>
          </a:p>
          <a:p>
            <a:endParaRPr lang="da-DK" i="1" dirty="0" smtClean="0"/>
          </a:p>
          <a:p>
            <a:endParaRPr lang="da-DK" i="1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12776"/>
            <a:ext cx="368681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2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Cyclomatic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680520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 smtClean="0"/>
              <a:t>What's</a:t>
            </a:r>
            <a:r>
              <a:rPr lang="da-DK" dirty="0" smtClean="0"/>
              <a:t> the </a:t>
            </a:r>
            <a:r>
              <a:rPr lang="da-DK" dirty="0" err="1" smtClean="0"/>
              <a:t>use</a:t>
            </a:r>
            <a:r>
              <a:rPr lang="da-DK" dirty="0" smtClean="0"/>
              <a:t>?</a:t>
            </a:r>
          </a:p>
          <a:p>
            <a:endParaRPr lang="da-DK" dirty="0" smtClean="0"/>
          </a:p>
          <a:p>
            <a:r>
              <a:rPr lang="da-DK" dirty="0" err="1" smtClean="0"/>
              <a:t>Use</a:t>
            </a:r>
            <a:r>
              <a:rPr lang="da-DK" dirty="0" smtClean="0"/>
              <a:t> it as an </a:t>
            </a:r>
            <a:r>
              <a:rPr lang="da-DK" dirty="0" err="1" smtClean="0"/>
              <a:t>indicator</a:t>
            </a:r>
            <a:r>
              <a:rPr lang="da-DK" dirty="0" smtClean="0"/>
              <a:t> of </a:t>
            </a:r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complex</a:t>
            </a:r>
            <a:r>
              <a:rPr lang="da-DK" dirty="0" smtClean="0"/>
              <a:t> the </a:t>
            </a:r>
            <a:r>
              <a:rPr lang="da-DK" dirty="0" err="1" smtClean="0"/>
              <a:t>method</a:t>
            </a:r>
            <a:r>
              <a:rPr lang="da-DK" dirty="0"/>
              <a:t> </a:t>
            </a:r>
            <a:r>
              <a:rPr lang="da-DK" dirty="0" smtClean="0"/>
              <a:t>is</a:t>
            </a:r>
          </a:p>
          <a:p>
            <a:r>
              <a:rPr lang="da-DK" dirty="0" smtClean="0"/>
              <a:t> 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is a </a:t>
            </a:r>
            <a:r>
              <a:rPr lang="da-DK" dirty="0" err="1" smtClean="0"/>
              <a:t>good</a:t>
            </a:r>
            <a:r>
              <a:rPr lang="da-DK" dirty="0" smtClean="0"/>
              <a:t> limit for a </a:t>
            </a:r>
            <a:r>
              <a:rPr lang="da-DK" dirty="0" err="1" smtClean="0"/>
              <a:t>method</a:t>
            </a:r>
            <a:r>
              <a:rPr lang="da-DK" dirty="0" smtClean="0"/>
              <a:t>?</a:t>
            </a:r>
          </a:p>
          <a:p>
            <a:r>
              <a:rPr lang="da-DK" dirty="0" smtClean="0"/>
              <a:t>10-25 – </a:t>
            </a:r>
            <a:r>
              <a:rPr lang="da-DK" dirty="0" err="1" smtClean="0"/>
              <a:t>depending</a:t>
            </a:r>
            <a:r>
              <a:rPr lang="da-DK" dirty="0" smtClean="0"/>
              <a:t> </a:t>
            </a:r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good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and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endParaRPr lang="da-DK" dirty="0" smtClean="0"/>
          </a:p>
          <a:p>
            <a:endParaRPr lang="da-DK" dirty="0"/>
          </a:p>
          <a:p>
            <a:r>
              <a:rPr lang="da-DK" dirty="0" err="1" smtClean="0"/>
              <a:t>What</a:t>
            </a:r>
            <a:r>
              <a:rPr lang="da-DK" dirty="0" smtClean="0"/>
              <a:t> to do?</a:t>
            </a:r>
          </a:p>
          <a:p>
            <a:endParaRPr lang="da-DK" dirty="0"/>
          </a:p>
          <a:p>
            <a:r>
              <a:rPr lang="da-DK" dirty="0" err="1" smtClean="0"/>
              <a:t>Reorganize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r>
              <a:rPr lang="da-DK" dirty="0" err="1" smtClean="0"/>
              <a:t>Refactor</a:t>
            </a:r>
            <a:r>
              <a:rPr lang="da-DK" dirty="0" smtClean="0"/>
              <a:t>: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 smtClean="0"/>
              <a:t>subfunctions</a:t>
            </a:r>
            <a:r>
              <a:rPr lang="da-DK" dirty="0" smtClean="0"/>
              <a:t> and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smtClean="0"/>
              <a:t>In a </a:t>
            </a:r>
            <a:r>
              <a:rPr lang="da-DK" dirty="0" err="1" smtClean="0"/>
              <a:t>structured</a:t>
            </a:r>
            <a:r>
              <a:rPr lang="da-DK" dirty="0" smtClean="0"/>
              <a:t> </a:t>
            </a:r>
            <a:r>
              <a:rPr lang="da-DK" dirty="0" err="1" smtClean="0"/>
              <a:t>way</a:t>
            </a:r>
            <a:r>
              <a:rPr lang="da-DK" dirty="0" smtClean="0"/>
              <a:t>!</a:t>
            </a:r>
          </a:p>
          <a:p>
            <a:r>
              <a:rPr lang="da-DK" dirty="0" err="1" smtClean="0"/>
              <a:t>Then</a:t>
            </a:r>
            <a:r>
              <a:rPr lang="da-DK" dirty="0" smtClean="0"/>
              <a:t> run </a:t>
            </a:r>
            <a:r>
              <a:rPr lang="da-DK" dirty="0" err="1" smtClean="0"/>
              <a:t>your</a:t>
            </a:r>
            <a:r>
              <a:rPr lang="da-DK" dirty="0" smtClean="0"/>
              <a:t> tests!</a:t>
            </a:r>
          </a:p>
          <a:p>
            <a:endParaRPr lang="da-DK" dirty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02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Cyclomatic</a:t>
            </a:r>
            <a:r>
              <a:rPr lang="da-DK" dirty="0"/>
              <a:t> </a:t>
            </a:r>
            <a:r>
              <a:rPr lang="da-DK" dirty="0" err="1"/>
              <a:t>Complexity</a:t>
            </a:r>
            <a:r>
              <a:rPr lang="da-DK" dirty="0"/>
              <a:t>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80520"/>
          </a:xfr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it for a test check:</a:t>
            </a:r>
          </a:p>
          <a:p>
            <a:pPr lvl="1"/>
            <a:r>
              <a:rPr lang="da-DK" dirty="0"/>
              <a:t>line </a:t>
            </a:r>
            <a:r>
              <a:rPr lang="da-DK" dirty="0" err="1"/>
              <a:t>coverage</a:t>
            </a:r>
            <a:r>
              <a:rPr lang="da-DK" dirty="0"/>
              <a:t> &gt;= 100% </a:t>
            </a:r>
            <a:r>
              <a:rPr lang="da-DK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da-DK" dirty="0"/>
              <a:t># of test cases &gt;= M</a:t>
            </a:r>
          </a:p>
          <a:p>
            <a:pPr lvl="1"/>
            <a:r>
              <a:rPr lang="da-DK" dirty="0" smtClean="0"/>
              <a:t>support </a:t>
            </a:r>
            <a:r>
              <a:rPr lang="da-DK" dirty="0"/>
              <a:t>with </a:t>
            </a:r>
            <a:r>
              <a:rPr lang="da-DK" dirty="0" err="1"/>
              <a:t>Boundary</a:t>
            </a:r>
            <a:r>
              <a:rPr lang="da-DK" dirty="0"/>
              <a:t> Value </a:t>
            </a:r>
            <a:r>
              <a:rPr lang="da-DK" dirty="0" smtClean="0"/>
              <a:t>Analysis</a:t>
            </a:r>
          </a:p>
          <a:p>
            <a:pPr lvl="1"/>
            <a:r>
              <a:rPr lang="da-DK" dirty="0" smtClean="0"/>
              <a:t>And ZOMBIE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978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Agile Testing Quadrants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971600" y="198884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da-DK" smtClean="0"/>
          </a:p>
          <a:p>
            <a:pPr algn="ctr"/>
            <a:r>
              <a:rPr lang="da-DK" b="1" smtClean="0"/>
              <a:t>Functional Test</a:t>
            </a:r>
          </a:p>
          <a:p>
            <a:pPr algn="ctr"/>
            <a:r>
              <a:rPr lang="da-DK" b="1" smtClean="0"/>
              <a:t>Story Test</a:t>
            </a:r>
          </a:p>
          <a:p>
            <a:pPr algn="ctr"/>
            <a:r>
              <a:rPr lang="da-DK" b="1" smtClean="0"/>
              <a:t>Prototypes</a:t>
            </a:r>
          </a:p>
          <a:p>
            <a:pPr algn="ctr"/>
            <a:r>
              <a:rPr lang="da-DK" b="1" smtClean="0"/>
              <a:t>Simulations</a:t>
            </a:r>
            <a:endParaRPr lang="da-DK" b="1"/>
          </a:p>
          <a:p>
            <a:pPr algn="ctr"/>
            <a:endParaRPr lang="da-DK" smtClean="0"/>
          </a:p>
          <a:p>
            <a:pPr algn="r"/>
            <a:r>
              <a:rPr lang="da-DK" b="1" smtClean="0"/>
              <a:t>Q2</a:t>
            </a:r>
            <a:endParaRPr lang="da-DK" b="1"/>
          </a:p>
        </p:txBody>
      </p:sp>
      <p:sp>
        <p:nvSpPr>
          <p:cNvPr id="5" name="Tekstfelt 4"/>
          <p:cNvSpPr txBox="1"/>
          <p:nvPr/>
        </p:nvSpPr>
        <p:spPr>
          <a:xfrm>
            <a:off x="969784" y="414908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da-DK" b="1" smtClean="0"/>
              <a:t>Q1</a:t>
            </a:r>
          </a:p>
          <a:p>
            <a:pPr algn="r"/>
            <a:endParaRPr lang="da-DK" b="1"/>
          </a:p>
          <a:p>
            <a:pPr algn="ctr"/>
            <a:r>
              <a:rPr lang="da-DK" b="1" smtClean="0"/>
              <a:t>Unit Test</a:t>
            </a:r>
          </a:p>
          <a:p>
            <a:pPr algn="ctr"/>
            <a:r>
              <a:rPr lang="da-DK" b="1" smtClean="0"/>
              <a:t>Component Test</a:t>
            </a:r>
          </a:p>
          <a:p>
            <a:pPr algn="ctr"/>
            <a:r>
              <a:rPr lang="da-DK" b="1" smtClean="0"/>
              <a:t>Integration Test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4572000" y="198884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da-DK"/>
          </a:p>
          <a:p>
            <a:pPr algn="ctr"/>
            <a:endParaRPr lang="da-DK" smtClean="0"/>
          </a:p>
          <a:p>
            <a:pPr algn="ctr"/>
            <a:r>
              <a:rPr lang="da-DK" b="1" smtClean="0"/>
              <a:t>Exploratory Testing</a:t>
            </a:r>
          </a:p>
          <a:p>
            <a:pPr algn="ctr"/>
            <a:r>
              <a:rPr lang="da-DK" b="1" smtClean="0"/>
              <a:t>Usability Testing</a:t>
            </a:r>
            <a:endParaRPr lang="da-DK" b="1"/>
          </a:p>
          <a:p>
            <a:pPr algn="ctr"/>
            <a:r>
              <a:rPr lang="da-DK" b="1" smtClean="0"/>
              <a:t>User Acceptance testing</a:t>
            </a:r>
          </a:p>
          <a:p>
            <a:pPr algn="ctr"/>
            <a:endParaRPr lang="da-DK"/>
          </a:p>
          <a:p>
            <a:r>
              <a:rPr lang="da-DK" b="1" smtClean="0"/>
              <a:t>Q3</a:t>
            </a:r>
            <a:endParaRPr lang="da-DK" b="1"/>
          </a:p>
        </p:txBody>
      </p:sp>
      <p:sp>
        <p:nvSpPr>
          <p:cNvPr id="7" name="Tekstfelt 6"/>
          <p:cNvSpPr txBox="1"/>
          <p:nvPr/>
        </p:nvSpPr>
        <p:spPr>
          <a:xfrm>
            <a:off x="4572000" y="414908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a-DK" b="1" smtClean="0"/>
              <a:t>Q4</a:t>
            </a:r>
          </a:p>
          <a:p>
            <a:pPr algn="ctr"/>
            <a:endParaRPr lang="da-DK" b="1"/>
          </a:p>
          <a:p>
            <a:pPr algn="ctr"/>
            <a:r>
              <a:rPr lang="da-DK" b="1" smtClean="0"/>
              <a:t>Performance/Load Testing</a:t>
            </a:r>
          </a:p>
          <a:p>
            <a:pPr algn="ctr"/>
            <a:r>
              <a:rPr lang="da-DK" b="1" smtClean="0"/>
              <a:t>Security Testing</a:t>
            </a:r>
          </a:p>
          <a:p>
            <a:pPr algn="ctr"/>
            <a:r>
              <a:rPr lang="da-DK" b="1" smtClean="0"/>
              <a:t>Non-functional Req. Testing</a:t>
            </a:r>
          </a:p>
          <a:p>
            <a:pPr algn="ctr"/>
            <a:r>
              <a:rPr lang="da-DK" b="1" smtClean="0"/>
              <a:t>Software Quality Metrics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2411760" y="148478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Business Facing</a:t>
            </a:r>
            <a:endParaRPr lang="da-DK"/>
          </a:p>
        </p:txBody>
      </p:sp>
      <p:sp>
        <p:nvSpPr>
          <p:cNvPr id="9" name="Tekstfelt 8"/>
          <p:cNvSpPr txBox="1"/>
          <p:nvPr/>
        </p:nvSpPr>
        <p:spPr>
          <a:xfrm>
            <a:off x="2438182" y="6352762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Technology Facing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 rot="16200000">
            <a:off x="-1560696" y="3964414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Supporting the Team</a:t>
            </a:r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 rot="5400000">
            <a:off x="6307292" y="4007856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Reviewing (critiquing) the Product</a:t>
            </a:r>
            <a:endParaRPr lang="da-DK"/>
          </a:p>
        </p:txBody>
      </p:sp>
      <p:sp>
        <p:nvSpPr>
          <p:cNvPr id="12" name="Afrundet rektangel 11"/>
          <p:cNvSpPr/>
          <p:nvPr/>
        </p:nvSpPr>
        <p:spPr>
          <a:xfrm>
            <a:off x="323528" y="587727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Automated</a:t>
            </a:r>
            <a:endParaRPr lang="da-DK"/>
          </a:p>
        </p:txBody>
      </p:sp>
      <p:sp>
        <p:nvSpPr>
          <p:cNvPr id="13" name="Afrundet rektangel 12"/>
          <p:cNvSpPr/>
          <p:nvPr/>
        </p:nvSpPr>
        <p:spPr>
          <a:xfrm>
            <a:off x="332967" y="168736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Automated/Manual</a:t>
            </a:r>
            <a:endParaRPr lang="da-DK"/>
          </a:p>
        </p:txBody>
      </p:sp>
      <p:sp>
        <p:nvSpPr>
          <p:cNvPr id="14" name="Afrundet rektangel 13"/>
          <p:cNvSpPr/>
          <p:nvPr/>
        </p:nvSpPr>
        <p:spPr>
          <a:xfrm>
            <a:off x="7284046" y="168736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Manual</a:t>
            </a:r>
            <a:endParaRPr lang="da-DK"/>
          </a:p>
        </p:txBody>
      </p:sp>
      <p:sp>
        <p:nvSpPr>
          <p:cNvPr id="15" name="Afrundet rektangel 14"/>
          <p:cNvSpPr/>
          <p:nvPr/>
        </p:nvSpPr>
        <p:spPr>
          <a:xfrm>
            <a:off x="7284046" y="588343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Tools</a:t>
            </a:r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1835696" y="6381328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 smtClean="0"/>
              <a:t>Ref</a:t>
            </a:r>
            <a:r>
              <a:rPr lang="da-DK" sz="800" dirty="0" smtClean="0"/>
              <a:t>: </a:t>
            </a:r>
            <a:r>
              <a:rPr lang="da-DK" sz="800" dirty="0" err="1" smtClean="0"/>
              <a:t>Crispin</a:t>
            </a:r>
            <a:r>
              <a:rPr lang="da-DK" sz="800" dirty="0"/>
              <a:t> </a:t>
            </a:r>
            <a:r>
              <a:rPr lang="da-DK" sz="800" dirty="0" smtClean="0"/>
              <a:t>&amp; Gregory: Agile </a:t>
            </a:r>
            <a:r>
              <a:rPr lang="da-DK" sz="800" dirty="0" err="1" smtClean="0"/>
              <a:t>Testing</a:t>
            </a:r>
            <a:endParaRPr lang="da-DK" sz="800" dirty="0"/>
          </a:p>
        </p:txBody>
      </p:sp>
    </p:spTree>
    <p:extLst>
      <p:ext uri="{BB962C8B-B14F-4D97-AF65-F5344CB8AC3E}">
        <p14:creationId xmlns:p14="http://schemas.microsoft.com/office/powerpoint/2010/main" val="370716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Halstead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Halstead</a:t>
            </a:r>
            <a:r>
              <a:rPr lang="da-DK" dirty="0" smtClean="0"/>
              <a:t>, 1977</a:t>
            </a:r>
          </a:p>
          <a:p>
            <a:r>
              <a:rPr lang="da-DK" dirty="0">
                <a:hlinkClick r:id="rId3"/>
              </a:rPr>
              <a:t>http://en.wikipedia.org/wiki/Halstead_complexity_measures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7400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Visual Studio Code </a:t>
            </a:r>
            <a:r>
              <a:rPr lang="da-DK" dirty="0" err="1" smtClean="0"/>
              <a:t>Metrics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/>
              <a:t>Lines of </a:t>
            </a:r>
            <a:r>
              <a:rPr lang="da-DK" dirty="0" err="1" smtClean="0"/>
              <a:t>code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Class </a:t>
            </a:r>
            <a:r>
              <a:rPr lang="da-DK" dirty="0" err="1" smtClean="0"/>
              <a:t>Coupling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Depth of </a:t>
            </a:r>
            <a:r>
              <a:rPr lang="da-DK" dirty="0" err="1" smtClean="0"/>
              <a:t>Inheritance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Cyclomatic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Maintainability</a:t>
            </a:r>
            <a:r>
              <a:rPr lang="da-DK" dirty="0" smtClean="0"/>
              <a:t> 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 </a:t>
            </a:r>
            <a:r>
              <a:rPr lang="en-US" dirty="0"/>
              <a:t>= </a:t>
            </a:r>
            <a:r>
              <a:rPr lang="en-US" dirty="0" smtClean="0"/>
              <a:t>171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5.2 * </a:t>
            </a:r>
            <a:r>
              <a:rPr lang="en-US" dirty="0">
                <a:latin typeface="Script MT Bold" panose="03040602040607080904" pitchFamily="66" charset="0"/>
              </a:rPr>
              <a:t>ln</a:t>
            </a:r>
            <a:r>
              <a:rPr lang="en-US" dirty="0"/>
              <a:t>(Halstead Volume)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0.23 * (</a:t>
            </a:r>
            <a:r>
              <a:rPr lang="en-US" dirty="0" err="1"/>
              <a:t>Cyclomatic</a:t>
            </a:r>
            <a:r>
              <a:rPr lang="en-US" dirty="0"/>
              <a:t> Complexity)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16.2 * </a:t>
            </a:r>
            <a:r>
              <a:rPr lang="en-US" dirty="0">
                <a:latin typeface="Script MT Bold" panose="03040602040607080904" pitchFamily="66" charset="0"/>
              </a:rPr>
              <a:t>ln</a:t>
            </a:r>
            <a:r>
              <a:rPr lang="en-US" dirty="0"/>
              <a:t>(Lines of Code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MAX(0, M * 100 /171) (Rebase to 0-100 scale)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>
                <a:latin typeface="Script MT Bold" panose="03040602040607080904" pitchFamily="66" charset="0"/>
              </a:rPr>
              <a:t>ln</a:t>
            </a:r>
            <a:r>
              <a:rPr lang="en-US" dirty="0" smtClean="0"/>
              <a:t> = natural logarithm, base </a:t>
            </a:r>
            <a:r>
              <a:rPr lang="en-US" i="1" dirty="0" smtClean="0"/>
              <a:t>e)</a:t>
            </a:r>
          </a:p>
          <a:p>
            <a:r>
              <a:rPr lang="en-US" i="1" dirty="0" smtClean="0"/>
              <a:t>Demo of VS</a:t>
            </a:r>
          </a:p>
        </p:txBody>
      </p:sp>
    </p:spTree>
    <p:extLst>
      <p:ext uri="{BB962C8B-B14F-4D97-AF65-F5344CB8AC3E}">
        <p14:creationId xmlns:p14="http://schemas.microsoft.com/office/powerpoint/2010/main" val="8497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See for </a:t>
            </a:r>
            <a:r>
              <a:rPr lang="da-DK" dirty="0" err="1" smtClean="0"/>
              <a:t>yourself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of </a:t>
            </a:r>
            <a:r>
              <a:rPr lang="da-DK" dirty="0" err="1" smtClean="0"/>
              <a:t>your</a:t>
            </a:r>
            <a:r>
              <a:rPr lang="da-DK" dirty="0" smtClean="0"/>
              <a:t> solutions to look at Visual Studio Code </a:t>
            </a:r>
            <a:r>
              <a:rPr lang="da-DK" dirty="0" err="1" smtClean="0"/>
              <a:t>Metrics</a:t>
            </a:r>
            <a:endParaRPr lang="da-DK" dirty="0" smtClean="0"/>
          </a:p>
          <a:p>
            <a:r>
              <a:rPr lang="da-DK" dirty="0" smtClean="0"/>
              <a:t>Just look at the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libraries</a:t>
            </a:r>
            <a:r>
              <a:rPr lang="da-DK" dirty="0" smtClean="0"/>
              <a:t>, not the </a:t>
            </a:r>
            <a:r>
              <a:rPr lang="da-DK" dirty="0" err="1" smtClean="0"/>
              <a:t>applications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15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Warning</a:t>
            </a:r>
            <a:r>
              <a:rPr lang="da-DK" dirty="0" smtClean="0"/>
              <a:t>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It </a:t>
            </a:r>
            <a:r>
              <a:rPr lang="da-DK" dirty="0" err="1" smtClean="0"/>
              <a:t>ain't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easy</a:t>
            </a:r>
            <a:r>
              <a:rPr lang="da-DK" dirty="0" smtClean="0"/>
              <a:t>!</a:t>
            </a:r>
          </a:p>
          <a:p>
            <a:r>
              <a:rPr lang="da-DK" dirty="0" smtClean="0"/>
              <a:t>How to </a:t>
            </a:r>
            <a:r>
              <a:rPr lang="da-DK" dirty="0" err="1" smtClean="0"/>
              <a:t>interpret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r>
              <a:rPr lang="da-DK" dirty="0" smtClean="0"/>
              <a:t>?</a:t>
            </a:r>
          </a:p>
          <a:p>
            <a:r>
              <a:rPr lang="da-DK" dirty="0" smtClean="0"/>
              <a:t>Are </a:t>
            </a:r>
            <a:r>
              <a:rPr lang="da-DK" dirty="0" err="1" smtClean="0"/>
              <a:t>they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on sound </a:t>
            </a:r>
            <a:r>
              <a:rPr lang="da-DK" dirty="0" err="1" smtClean="0"/>
              <a:t>theory</a:t>
            </a:r>
            <a:r>
              <a:rPr lang="da-DK" dirty="0" smtClean="0"/>
              <a:t> and science?</a:t>
            </a:r>
          </a:p>
          <a:p>
            <a:r>
              <a:rPr lang="da-DK" dirty="0" err="1" smtClean="0"/>
              <a:t>Like</a:t>
            </a:r>
            <a:r>
              <a:rPr lang="da-DK" dirty="0" smtClean="0"/>
              <a:t> national </a:t>
            </a:r>
            <a:r>
              <a:rPr lang="da-DK" dirty="0" err="1" smtClean="0"/>
              <a:t>school</a:t>
            </a:r>
            <a:r>
              <a:rPr lang="da-DK" dirty="0" smtClean="0"/>
              <a:t> tests – if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aim</a:t>
            </a:r>
            <a:r>
              <a:rPr lang="da-DK" dirty="0" smtClean="0"/>
              <a:t> for </a:t>
            </a:r>
            <a:r>
              <a:rPr lang="da-DK" dirty="0" err="1" smtClean="0"/>
              <a:t>good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r>
              <a:rPr lang="da-DK" dirty="0" smtClean="0"/>
              <a:t> for a </a:t>
            </a:r>
            <a:r>
              <a:rPr lang="da-DK" dirty="0" err="1" smtClean="0"/>
              <a:t>particular</a:t>
            </a:r>
            <a:r>
              <a:rPr lang="da-DK" dirty="0" smtClean="0"/>
              <a:t> </a:t>
            </a:r>
            <a:r>
              <a:rPr lang="da-DK" dirty="0" err="1" smtClean="0"/>
              <a:t>measurement</a:t>
            </a:r>
            <a:r>
              <a:rPr lang="da-DK" dirty="0" smtClean="0"/>
              <a:t>,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may</a:t>
            </a:r>
            <a:r>
              <a:rPr lang="da-DK" dirty="0" smtClean="0"/>
              <a:t> </a:t>
            </a:r>
            <a:r>
              <a:rPr lang="da-DK" dirty="0" err="1" smtClean="0"/>
              <a:t>fail</a:t>
            </a:r>
            <a:r>
              <a:rPr lang="da-DK" dirty="0" smtClean="0"/>
              <a:t> </a:t>
            </a:r>
            <a:r>
              <a:rPr lang="da-DK" dirty="0" err="1" smtClean="0"/>
              <a:t>somewhere</a:t>
            </a:r>
            <a:r>
              <a:rPr lang="da-DK" dirty="0" smtClean="0"/>
              <a:t> </a:t>
            </a:r>
            <a:r>
              <a:rPr lang="da-DK" dirty="0" err="1" smtClean="0"/>
              <a:t>else</a:t>
            </a:r>
            <a:r>
              <a:rPr lang="da-DK" dirty="0" smtClean="0"/>
              <a:t>!</a:t>
            </a:r>
          </a:p>
          <a:p>
            <a:r>
              <a:rPr lang="da-DK" dirty="0" err="1" smtClean="0"/>
              <a:t>Like</a:t>
            </a:r>
            <a:r>
              <a:rPr lang="da-DK" dirty="0" smtClean="0"/>
              <a:t> VW! 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531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Qualitative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Enforce a code style and discipline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Detect possible errors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70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lint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The original </a:t>
            </a:r>
            <a:r>
              <a:rPr lang="da-DK" dirty="0" err="1" smtClean="0"/>
              <a:t>qualitative</a:t>
            </a:r>
            <a:r>
              <a:rPr lang="da-DK" dirty="0" smtClean="0"/>
              <a:t> </a:t>
            </a:r>
            <a:r>
              <a:rPr lang="da-DK" dirty="0" err="1" smtClean="0"/>
              <a:t>static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>
                <a:hlinkClick r:id="rId2"/>
              </a:rPr>
              <a:t>lint</a:t>
            </a:r>
            <a:r>
              <a:rPr lang="da-DK" dirty="0" smtClean="0"/>
              <a:t> – ”fnug/fnuller”.</a:t>
            </a:r>
          </a:p>
          <a:p>
            <a:r>
              <a:rPr lang="da-DK" dirty="0" smtClean="0">
                <a:hlinkClick r:id="rId3"/>
              </a:rPr>
              <a:t>List</a:t>
            </a:r>
            <a:r>
              <a:rPr lang="da-DK" dirty="0" smtClean="0"/>
              <a:t> of </a:t>
            </a:r>
            <a:r>
              <a:rPr lang="da-DK" dirty="0" err="1" smtClean="0"/>
              <a:t>tools</a:t>
            </a:r>
            <a:r>
              <a:rPr lang="da-DK" dirty="0" smtClean="0"/>
              <a:t> for .NET, </a:t>
            </a:r>
            <a:r>
              <a:rPr lang="da-DK" dirty="0" err="1" smtClean="0"/>
              <a:t>including</a:t>
            </a:r>
            <a:r>
              <a:rPr lang="da-DK" dirty="0" smtClean="0"/>
              <a:t> C#</a:t>
            </a:r>
          </a:p>
          <a:p>
            <a:endParaRPr lang="en-US" dirty="0"/>
          </a:p>
          <a:p>
            <a:r>
              <a:rPr lang="en-US" dirty="0" smtClean="0"/>
              <a:t>Newer tools: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Code Analysis</a:t>
            </a:r>
          </a:p>
          <a:p>
            <a:pPr lvl="1"/>
            <a:r>
              <a:rPr lang="en-US" dirty="0" err="1" smtClean="0"/>
              <a:t>Resharper</a:t>
            </a:r>
            <a:endParaRPr lang="en-US" dirty="0" smtClean="0"/>
          </a:p>
          <a:p>
            <a:pPr lvl="1"/>
            <a:r>
              <a:rPr lang="en-US" dirty="0" err="1" smtClean="0"/>
              <a:t>SonarQube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97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</a:t>
            </a:r>
            <a:r>
              <a:rPr lang="da-DK" dirty="0" err="1" smtClean="0"/>
              <a:t>analysis</a:t>
            </a:r>
            <a:r>
              <a:rPr lang="da-DK" dirty="0" smtClean="0"/>
              <a:t> for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Company police to </a:t>
            </a:r>
            <a:r>
              <a:rPr lang="da-DK" dirty="0" err="1" smtClean="0"/>
              <a:t>enforce</a:t>
            </a:r>
            <a:r>
              <a:rPr lang="da-DK" dirty="0" smtClean="0"/>
              <a:t> </a:t>
            </a:r>
            <a:r>
              <a:rPr lang="da-DK" dirty="0" err="1" smtClean="0"/>
              <a:t>company</a:t>
            </a:r>
            <a:r>
              <a:rPr lang="da-DK" dirty="0" smtClean="0"/>
              <a:t> policy</a:t>
            </a:r>
          </a:p>
          <a:p>
            <a:r>
              <a:rPr lang="da-DK" dirty="0" smtClean="0"/>
              <a:t>Code </a:t>
            </a:r>
            <a:r>
              <a:rPr lang="da-DK" dirty="0" err="1" smtClean="0"/>
              <a:t>style</a:t>
            </a:r>
            <a:r>
              <a:rPr lang="da-DK" dirty="0" smtClean="0"/>
              <a:t>:</a:t>
            </a:r>
          </a:p>
          <a:p>
            <a:r>
              <a:rPr lang="da-DK" dirty="0" smtClean="0"/>
              <a:t>Formatting</a:t>
            </a:r>
          </a:p>
          <a:p>
            <a:r>
              <a:rPr lang="da-DK" dirty="0" err="1" smtClean="0"/>
              <a:t>Member</a:t>
            </a:r>
            <a:r>
              <a:rPr lang="da-DK" dirty="0" smtClean="0"/>
              <a:t> data and </a:t>
            </a:r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err="1" smtClean="0"/>
              <a:t>name</a:t>
            </a:r>
            <a:r>
              <a:rPr lang="da-DK" dirty="0" smtClean="0"/>
              <a:t> </a:t>
            </a:r>
            <a:r>
              <a:rPr lang="da-DK" dirty="0" err="1" smtClean="0"/>
              <a:t>rules</a:t>
            </a:r>
            <a:endParaRPr lang="da-DK" dirty="0" smtClean="0"/>
          </a:p>
          <a:p>
            <a:r>
              <a:rPr lang="da-DK" dirty="0" err="1" smtClean="0"/>
              <a:t>Rules</a:t>
            </a:r>
            <a:r>
              <a:rPr lang="da-DK" dirty="0" smtClean="0"/>
              <a:t> </a:t>
            </a:r>
            <a:r>
              <a:rPr lang="da-DK" dirty="0"/>
              <a:t>of </a:t>
            </a:r>
            <a:r>
              <a:rPr lang="da-DK" dirty="0" err="1" smtClean="0"/>
              <a:t>thumb</a:t>
            </a:r>
            <a:endParaRPr lang="da-DK" dirty="0" smtClean="0"/>
          </a:p>
          <a:p>
            <a:pPr lvl="1"/>
            <a:r>
              <a:rPr lang="da-DK" dirty="0" err="1" smtClean="0"/>
              <a:t>e.g</a:t>
            </a:r>
            <a:r>
              <a:rPr lang="da-DK" dirty="0" smtClean="0"/>
              <a:t>. the </a:t>
            </a:r>
            <a:r>
              <a:rPr lang="da-DK" dirty="0" err="1" smtClean="0"/>
              <a:t>destructor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virtual (C++)</a:t>
            </a:r>
            <a:endParaRPr lang="da-DK" dirty="0"/>
          </a:p>
          <a:p>
            <a:r>
              <a:rPr lang="da-DK" dirty="0" smtClean="0"/>
              <a:t>Framework </a:t>
            </a:r>
            <a:r>
              <a:rPr lang="da-DK" dirty="0" err="1" smtClean="0"/>
              <a:t>Specifics</a:t>
            </a:r>
            <a:endParaRPr lang="da-DK" dirty="0" smtClean="0"/>
          </a:p>
          <a:p>
            <a:r>
              <a:rPr lang="da-DK" dirty="0" err="1" smtClean="0"/>
              <a:t>Portability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856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Analysis for </a:t>
            </a:r>
            <a:r>
              <a:rPr lang="da-DK" dirty="0" err="1" smtClean="0"/>
              <a:t>Errors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Uninitialized</a:t>
            </a:r>
            <a:r>
              <a:rPr lang="da-DK" dirty="0" smtClean="0"/>
              <a:t> variables</a:t>
            </a:r>
          </a:p>
          <a:p>
            <a:r>
              <a:rPr lang="da-DK" dirty="0" smtClean="0"/>
              <a:t>Wild pointers</a:t>
            </a:r>
          </a:p>
          <a:p>
            <a:r>
              <a:rPr lang="da-DK" dirty="0" smtClean="0"/>
              <a:t>Missing </a:t>
            </a:r>
            <a:r>
              <a:rPr lang="da-DK" dirty="0" err="1" smtClean="0"/>
              <a:t>deletes</a:t>
            </a:r>
            <a:endParaRPr lang="da-DK" dirty="0" smtClean="0"/>
          </a:p>
          <a:p>
            <a:r>
              <a:rPr lang="da-DK" dirty="0" smtClean="0"/>
              <a:t>double </a:t>
            </a:r>
            <a:r>
              <a:rPr lang="da-DK" dirty="0" err="1" smtClean="0"/>
              <a:t>deletes</a:t>
            </a:r>
            <a:endParaRPr lang="da-DK" dirty="0" smtClean="0"/>
          </a:p>
          <a:p>
            <a:r>
              <a:rPr lang="da-DK" dirty="0" err="1" smtClean="0"/>
              <a:t>Other</a:t>
            </a:r>
            <a:r>
              <a:rPr lang="da-DK" dirty="0" smtClean="0"/>
              <a:t> problems, </a:t>
            </a:r>
            <a:r>
              <a:rPr lang="da-DK" dirty="0" err="1" smtClean="0"/>
              <a:t>depending</a:t>
            </a:r>
            <a:r>
              <a:rPr lang="da-DK" dirty="0" smtClean="0"/>
              <a:t> on the </a:t>
            </a:r>
            <a:r>
              <a:rPr lang="da-DK" dirty="0" err="1" smtClean="0"/>
              <a:t>scope</a:t>
            </a:r>
            <a:r>
              <a:rPr lang="da-DK" dirty="0" smtClean="0"/>
              <a:t> of the </a:t>
            </a:r>
            <a:r>
              <a:rPr lang="da-DK" dirty="0" err="1" smtClean="0"/>
              <a:t>analysis</a:t>
            </a: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84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Analysis for </a:t>
            </a:r>
            <a:r>
              <a:rPr lang="da-DK" dirty="0" err="1" smtClean="0"/>
              <a:t>Errors</a:t>
            </a:r>
            <a:r>
              <a:rPr lang="da-DK" dirty="0" smtClean="0"/>
              <a:t> - Cons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False positives</a:t>
            </a:r>
          </a:p>
          <a:p>
            <a:r>
              <a:rPr lang="da-DK" dirty="0" smtClean="0"/>
              <a:t>Configuration is </a:t>
            </a:r>
            <a:r>
              <a:rPr lang="da-DK" dirty="0" err="1" smtClean="0"/>
              <a:t>complicated</a:t>
            </a:r>
            <a:r>
              <a:rPr lang="da-DK" dirty="0" smtClean="0"/>
              <a:t> and </a:t>
            </a:r>
            <a:r>
              <a:rPr lang="da-DK" dirty="0" err="1" smtClean="0"/>
              <a:t>enormous</a:t>
            </a:r>
            <a:endParaRPr lang="da-DK" dirty="0"/>
          </a:p>
          <a:p>
            <a:r>
              <a:rPr lang="da-DK" dirty="0" smtClean="0"/>
              <a:t>How to filter to a decent </a:t>
            </a:r>
            <a:r>
              <a:rPr lang="da-DK" dirty="0" err="1" smtClean="0"/>
              <a:t>level</a:t>
            </a:r>
            <a:r>
              <a:rPr lang="da-DK" dirty="0" smtClean="0"/>
              <a:t> of </a:t>
            </a:r>
            <a:r>
              <a:rPr lang="da-DK" dirty="0" err="1" smtClean="0"/>
              <a:t>warnings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Takes</a:t>
            </a:r>
            <a:r>
              <a:rPr lang="da-DK" dirty="0" smtClean="0"/>
              <a:t> time – </a:t>
            </a:r>
            <a:r>
              <a:rPr lang="da-DK" dirty="0" err="1" smtClean="0"/>
              <a:t>like</a:t>
            </a:r>
            <a:r>
              <a:rPr lang="da-DK" dirty="0" smtClean="0"/>
              <a:t> a </a:t>
            </a:r>
            <a:r>
              <a:rPr lang="da-DK" dirty="0" err="1" smtClean="0"/>
              <a:t>slow</a:t>
            </a:r>
            <a:r>
              <a:rPr lang="da-DK" dirty="0" smtClean="0"/>
              <a:t> </a:t>
            </a:r>
            <a:r>
              <a:rPr lang="da-DK" dirty="0" err="1" smtClean="0"/>
              <a:t>compilation</a:t>
            </a:r>
            <a:endParaRPr lang="da-DK" dirty="0" smtClean="0"/>
          </a:p>
          <a:p>
            <a:r>
              <a:rPr lang="da-DK" dirty="0" err="1" smtClean="0"/>
              <a:t>Therefore</a:t>
            </a:r>
            <a:r>
              <a:rPr lang="da-DK" dirty="0" smtClean="0"/>
              <a:t>: push it to the CI server</a:t>
            </a:r>
          </a:p>
        </p:txBody>
      </p:sp>
    </p:spTree>
    <p:extLst>
      <p:ext uri="{BB962C8B-B14F-4D97-AF65-F5344CB8AC3E}">
        <p14:creationId xmlns:p14="http://schemas.microsoft.com/office/powerpoint/2010/main" val="5147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Tools for Code Analysis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The Compiler</a:t>
            </a:r>
          </a:p>
          <a:p>
            <a:r>
              <a:rPr lang="da-DK" dirty="0" smtClean="0"/>
              <a:t>Code Analysis in VS – is still a </a:t>
            </a:r>
            <a:r>
              <a:rPr lang="da-DK" dirty="0" err="1" smtClean="0"/>
              <a:t>mess</a:t>
            </a:r>
            <a:r>
              <a:rPr lang="da-DK" dirty="0" smtClean="0"/>
              <a:t> (2021)!</a:t>
            </a:r>
          </a:p>
          <a:p>
            <a:pPr lvl="1"/>
            <a:r>
              <a:rPr lang="en-US" dirty="0" smtClean="0"/>
              <a:t>From .NET 5 analyzers included in SDK, no need for separate install</a:t>
            </a:r>
          </a:p>
          <a:p>
            <a:pPr lvl="1"/>
            <a:r>
              <a:rPr lang="en-US" dirty="0"/>
              <a:t>Before .NET 5 (e.g. .NET Core 3.1) use per-project </a:t>
            </a:r>
            <a:r>
              <a:rPr lang="en-US" dirty="0" err="1"/>
              <a:t>NuGet</a:t>
            </a:r>
            <a:r>
              <a:rPr lang="en-US" dirty="0"/>
              <a:t> package install of </a:t>
            </a:r>
            <a:r>
              <a:rPr lang="en-US" dirty="0" err="1" smtClean="0"/>
              <a:t>Microsoft.CodeAnalysis.NetAnalyzers</a:t>
            </a:r>
            <a:endParaRPr lang="en-US" dirty="0" smtClean="0"/>
          </a:p>
          <a:p>
            <a:pPr lvl="1"/>
            <a:r>
              <a:rPr lang="en-US" dirty="0" smtClean="0"/>
              <a:t>Code analysis </a:t>
            </a:r>
            <a:r>
              <a:rPr lang="en-US" dirty="0"/>
              <a:t>c</a:t>
            </a:r>
            <a:r>
              <a:rPr lang="en-US" dirty="0" smtClean="0"/>
              <a:t>an be configured in .</a:t>
            </a:r>
            <a:r>
              <a:rPr lang="en-US" dirty="0" err="1" smtClean="0"/>
              <a:t>editorconfig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Remember to copy a template to solution root. E.g.: </a:t>
            </a:r>
            <a:r>
              <a:rPr lang="da-DK" i="1" dirty="0" smtClean="0"/>
              <a:t>%</a:t>
            </a:r>
            <a:r>
              <a:rPr lang="da-DK" i="1" dirty="0" err="1" smtClean="0"/>
              <a:t>userprofile</a:t>
            </a:r>
            <a:r>
              <a:rPr lang="da-DK" i="1" dirty="0" smtClean="0"/>
              <a:t>%\.</a:t>
            </a:r>
            <a:r>
              <a:rPr lang="da-DK" i="1" dirty="0" err="1" smtClean="0"/>
              <a:t>nuget</a:t>
            </a:r>
            <a:r>
              <a:rPr lang="da-DK" i="1" dirty="0" smtClean="0"/>
              <a:t>\</a:t>
            </a:r>
            <a:r>
              <a:rPr lang="da-DK" i="1" dirty="0" err="1" smtClean="0"/>
              <a:t>packages</a:t>
            </a:r>
            <a:r>
              <a:rPr lang="da-DK" i="1" dirty="0" smtClean="0"/>
              <a:t>\</a:t>
            </a:r>
            <a:r>
              <a:rPr lang="da-DK" i="1" dirty="0" err="1" smtClean="0"/>
              <a:t>microsoft.codeanalysis.netanalyzers</a:t>
            </a:r>
            <a:r>
              <a:rPr lang="da-DK" i="1" dirty="0" smtClean="0"/>
              <a:t>\5.0.3\</a:t>
            </a:r>
            <a:r>
              <a:rPr lang="da-DK" i="1" dirty="0" err="1" smtClean="0"/>
              <a:t>editorconfig</a:t>
            </a:r>
            <a:r>
              <a:rPr lang="da-DK" i="1" dirty="0" smtClean="0"/>
              <a:t>\</a:t>
            </a:r>
            <a:r>
              <a:rPr lang="da-DK" i="1" dirty="0" err="1" smtClean="0"/>
              <a:t>AllRulesEnabled</a:t>
            </a:r>
            <a:r>
              <a:rPr lang="da-DK" i="1" dirty="0" smtClean="0"/>
              <a:t> </a:t>
            </a:r>
            <a:r>
              <a:rPr lang="da-DK" i="1" dirty="0"/>
              <a:t>/.</a:t>
            </a:r>
            <a:r>
              <a:rPr lang="da-DK" i="1" dirty="0" err="1" smtClean="0"/>
              <a:t>editorconfig</a:t>
            </a:r>
            <a:endParaRPr lang="da-DK" i="1" dirty="0" smtClean="0"/>
          </a:p>
          <a:p>
            <a:pPr lvl="1"/>
            <a:r>
              <a:rPr lang="en-US" dirty="0" smtClean="0"/>
              <a:t>If .</a:t>
            </a:r>
            <a:r>
              <a:rPr lang="en-US" dirty="0" err="1" smtClean="0"/>
              <a:t>editorconfig</a:t>
            </a:r>
            <a:r>
              <a:rPr lang="en-US" dirty="0" smtClean="0"/>
              <a:t> is not copied explicitly </a:t>
            </a:r>
            <a:r>
              <a:rPr lang="en-US" smtClean="0"/>
              <a:t>defaults can’t be trusted</a:t>
            </a:r>
            <a:endParaRPr lang="en-US" dirty="0" smtClean="0"/>
          </a:p>
          <a:p>
            <a:r>
              <a:rPr lang="da-DK" dirty="0" err="1" smtClean="0"/>
              <a:t>ReSharper</a:t>
            </a:r>
            <a:endParaRPr lang="da-DK" dirty="0" smtClean="0"/>
          </a:p>
          <a:p>
            <a:r>
              <a:rPr lang="da-DK" dirty="0" smtClean="0"/>
              <a:t>... and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others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Demo of Visual Studio </a:t>
            </a:r>
          </a:p>
        </p:txBody>
      </p:sp>
    </p:spTree>
    <p:extLst>
      <p:ext uri="{BB962C8B-B14F-4D97-AF65-F5344CB8AC3E}">
        <p14:creationId xmlns:p14="http://schemas.microsoft.com/office/powerpoint/2010/main" val="12440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Testing/Quality Landscape</a:t>
            </a:r>
            <a:endParaRPr lang="da-DK"/>
          </a:p>
        </p:txBody>
      </p:sp>
      <p:cxnSp>
        <p:nvCxnSpPr>
          <p:cNvPr id="5" name="Lige pilforbindelse 4"/>
          <p:cNvCxnSpPr/>
          <p:nvPr/>
        </p:nvCxnSpPr>
        <p:spPr>
          <a:xfrm>
            <a:off x="935596" y="4149080"/>
            <a:ext cx="7272808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>
            <a:off x="4572000" y="1988840"/>
            <a:ext cx="0" cy="432048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251520" y="358034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Process</a:t>
            </a:r>
            <a:endParaRPr lang="da-DK" b="1"/>
          </a:p>
        </p:txBody>
      </p:sp>
      <p:sp>
        <p:nvSpPr>
          <p:cNvPr id="10" name="Tekstfelt 9"/>
          <p:cNvSpPr txBox="1"/>
          <p:nvPr/>
        </p:nvSpPr>
        <p:spPr>
          <a:xfrm>
            <a:off x="7380312" y="358034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Product</a:t>
            </a:r>
            <a:endParaRPr lang="da-DK" b="1"/>
          </a:p>
        </p:txBody>
      </p:sp>
      <p:sp>
        <p:nvSpPr>
          <p:cNvPr id="11" name="Tekstfelt 10"/>
          <p:cNvSpPr txBox="1"/>
          <p:nvPr/>
        </p:nvSpPr>
        <p:spPr>
          <a:xfrm>
            <a:off x="4716016" y="16195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Business</a:t>
            </a:r>
            <a:endParaRPr lang="da-DK" b="1"/>
          </a:p>
        </p:txBody>
      </p:sp>
      <p:sp>
        <p:nvSpPr>
          <p:cNvPr id="12" name="Tekstfelt 11"/>
          <p:cNvSpPr txBox="1"/>
          <p:nvPr/>
        </p:nvSpPr>
        <p:spPr>
          <a:xfrm>
            <a:off x="4737720" y="591274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Technology</a:t>
            </a:r>
            <a:endParaRPr lang="da-DK" b="1"/>
          </a:p>
        </p:txBody>
      </p:sp>
      <p:sp>
        <p:nvSpPr>
          <p:cNvPr id="13" name="Tekstfelt 12"/>
          <p:cNvSpPr txBox="1"/>
          <p:nvPr/>
        </p:nvSpPr>
        <p:spPr>
          <a:xfrm>
            <a:off x="224102" y="449244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Preventive Testing</a:t>
            </a:r>
            <a:endParaRPr lang="da-DK" b="1"/>
          </a:p>
        </p:txBody>
      </p:sp>
      <p:sp>
        <p:nvSpPr>
          <p:cNvPr id="14" name="Tekstfelt 13"/>
          <p:cNvSpPr txBox="1"/>
          <p:nvPr/>
        </p:nvSpPr>
        <p:spPr>
          <a:xfrm>
            <a:off x="7380312" y="44757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Detective Testing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1134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 rot="5400000">
            <a:off x="6307292" y="4007856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Reviewing (critiquing) the Product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Agile Testing Quadrants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971600" y="198884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Functional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Prototypes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Simulations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Q2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969784" y="414908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Integration Test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4572000" y="198884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Exploratory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Usability Testing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Acceptance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Q3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4572000" y="414908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Performance/Load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Non-functional Req.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Quality Metrics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2411760" y="148478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Facing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2396760" y="6381328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Technology Facing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kstfelt 9"/>
          <p:cNvSpPr txBox="1"/>
          <p:nvPr/>
        </p:nvSpPr>
        <p:spPr>
          <a:xfrm rot="16200000">
            <a:off x="-1560696" y="3964414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Supporting the Team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6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 </a:t>
            </a:r>
            <a:r>
              <a:rPr lang="da-DK" dirty="0" err="1" smtClean="0"/>
              <a:t>metrics</a:t>
            </a:r>
            <a:r>
              <a:rPr lang="da-DK" dirty="0" smtClean="0"/>
              <a:t> </a:t>
            </a:r>
            <a:r>
              <a:rPr lang="da-DK" dirty="0" err="1" smtClean="0"/>
              <a:t>classification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471968"/>
              </p:ext>
            </p:extLst>
          </p:nvPr>
        </p:nvGraphicFramePr>
        <p:xfrm>
          <a:off x="457200" y="1557338"/>
          <a:ext cx="8229600" cy="350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02">
                <a:tc>
                  <a:txBody>
                    <a:bodyPr/>
                    <a:lstStyle/>
                    <a:p>
                      <a:pPr algn="ctr"/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Quantitative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Qualitative</a:t>
                      </a:r>
                      <a:endParaRPr lang="da-D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989"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Static</a:t>
                      </a:r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Metrics</a:t>
                      </a:r>
                      <a:r>
                        <a:rPr lang="da-DK" b="1" dirty="0" smtClean="0"/>
                        <a:t>: </a:t>
                      </a:r>
                      <a:r>
                        <a:rPr lang="da-DK" b="1" dirty="0" err="1" smtClean="0"/>
                        <a:t>based</a:t>
                      </a:r>
                      <a:r>
                        <a:rPr lang="da-DK" b="1" dirty="0" smtClean="0"/>
                        <a:t> on </a:t>
                      </a:r>
                      <a:r>
                        <a:rPr lang="da-DK" b="1" dirty="0" err="1" smtClean="0"/>
                        <a:t>code</a:t>
                      </a:r>
                      <a:r>
                        <a:rPr lang="da-DK" b="1" dirty="0" smtClean="0"/>
                        <a:t> </a:t>
                      </a:r>
                      <a:r>
                        <a:rPr lang="da-DK" b="1" dirty="0" err="1" smtClean="0"/>
                        <a:t>analysis</a:t>
                      </a:r>
                      <a:endParaRPr lang="da-D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Violations</a:t>
                      </a:r>
                      <a:r>
                        <a:rPr lang="da-DK" b="1" dirty="0" smtClean="0"/>
                        <a:t>: </a:t>
                      </a:r>
                      <a:r>
                        <a:rPr lang="da-DK" b="1" dirty="0" err="1" smtClean="0"/>
                        <a:t>based</a:t>
                      </a:r>
                      <a:r>
                        <a:rPr lang="da-DK" b="1" dirty="0" smtClean="0"/>
                        <a:t> on </a:t>
                      </a:r>
                      <a:r>
                        <a:rPr lang="da-DK" b="1" dirty="0" err="1" smtClean="0"/>
                        <a:t>code</a:t>
                      </a:r>
                      <a:r>
                        <a:rPr lang="da-DK" b="1" dirty="0" smtClean="0"/>
                        <a:t> </a:t>
                      </a:r>
                      <a:r>
                        <a:rPr lang="da-DK" b="1" dirty="0" err="1" smtClean="0"/>
                        <a:t>analysis</a:t>
                      </a:r>
                      <a:endParaRPr lang="da-D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5989">
                <a:tc>
                  <a:txBody>
                    <a:bodyPr/>
                    <a:lstStyle/>
                    <a:p>
                      <a:pPr algn="ctr"/>
                      <a:r>
                        <a:rPr lang="da-DK" b="1" dirty="0" smtClean="0"/>
                        <a:t>Dynamic</a:t>
                      </a:r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smtClean="0"/>
                        <a:t>Profiling: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dirty="0" smtClean="0"/>
                        <a:t>How </a:t>
                      </a:r>
                      <a:r>
                        <a:rPr lang="da-DK" b="1" dirty="0" err="1" smtClean="0"/>
                        <a:t>many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resources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are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used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during</a:t>
                      </a:r>
                      <a:r>
                        <a:rPr lang="da-DK" b="1" baseline="0" dirty="0" smtClean="0"/>
                        <a:t> run</a:t>
                      </a:r>
                      <a:endParaRPr lang="da-D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Crashes</a:t>
                      </a:r>
                      <a:r>
                        <a:rPr lang="da-DK" b="1" dirty="0" smtClean="0"/>
                        <a:t>: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Catch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them</a:t>
                      </a:r>
                      <a:r>
                        <a:rPr lang="da-DK" b="1" baseline="0" dirty="0" smtClean="0"/>
                        <a:t> and </a:t>
                      </a:r>
                      <a:r>
                        <a:rPr lang="da-DK" b="1" baseline="0" dirty="0" err="1" smtClean="0"/>
                        <a:t>tell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why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during</a:t>
                      </a:r>
                      <a:r>
                        <a:rPr lang="da-DK" b="1" baseline="0" dirty="0" smtClean="0"/>
                        <a:t> run </a:t>
                      </a:r>
                      <a:endParaRPr lang="da-D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Wouldn't it be great...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could succeed in business without really trying?</a:t>
            </a:r>
          </a:p>
          <a:p>
            <a:r>
              <a:rPr lang="en-US" dirty="0" smtClean="0"/>
              <a:t>if we could find program errors without trying?</a:t>
            </a:r>
          </a:p>
          <a:p>
            <a:pPr lvl="1"/>
            <a:r>
              <a:rPr lang="en-US" dirty="0" smtClean="0"/>
              <a:t>without writing tests</a:t>
            </a:r>
          </a:p>
          <a:p>
            <a:pPr lvl="1"/>
            <a:r>
              <a:rPr lang="en-US" dirty="0" smtClean="0"/>
              <a:t>without running the program</a:t>
            </a:r>
          </a:p>
          <a:p>
            <a:pPr lvl="1"/>
            <a:r>
              <a:rPr lang="en-US" dirty="0" smtClean="0"/>
              <a:t>letting the computer do the software review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Analysis can be difficult …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Does the following terminate on every integer input </a:t>
            </a:r>
            <a:r>
              <a:rPr lang="en-US" i="1" dirty="0" smtClean="0"/>
              <a:t>n </a:t>
            </a:r>
            <a:r>
              <a:rPr lang="en-US" dirty="0" smtClean="0"/>
              <a:t>?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err="1" smtClean="0"/>
              <a:t>Collatz</a:t>
            </a:r>
            <a:r>
              <a:rPr lang="en-US" i="1" dirty="0" smtClean="0"/>
              <a:t> Conjecture (1937)</a:t>
            </a:r>
            <a:r>
              <a:rPr lang="en-US" dirty="0" smtClean="0"/>
              <a:t>: “yes”</a:t>
            </a:r>
          </a:p>
          <a:p>
            <a:r>
              <a:rPr lang="en-US" dirty="0" smtClean="0"/>
              <a:t>As of 2021, no proof that conjecture is true.</a:t>
            </a:r>
          </a:p>
          <a:p>
            <a:r>
              <a:rPr lang="en-US" dirty="0" smtClean="0"/>
              <a:t>As of 2020, has </a:t>
            </a:r>
            <a:r>
              <a:rPr lang="en-US" dirty="0"/>
              <a:t>been checked for all inputs up to </a:t>
            </a:r>
            <a:r>
              <a:rPr lang="en-US" dirty="0" smtClean="0"/>
              <a:t>2^68</a:t>
            </a: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(n &gt; 1)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 % 2 ==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if n is even, divide it by two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= n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n is odd, multiply by three and add one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= 3 * n + 1;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549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Even </a:t>
            </a:r>
            <a:r>
              <a:rPr lang="da-DK" dirty="0" err="1" smtClean="0"/>
              <a:t>worse</a:t>
            </a:r>
            <a:r>
              <a:rPr lang="da-DK" dirty="0" smtClean="0"/>
              <a:t> - </a:t>
            </a:r>
            <a:r>
              <a:rPr lang="da-DK" dirty="0" err="1" smtClean="0"/>
              <a:t>impossibility</a:t>
            </a:r>
            <a:r>
              <a:rPr lang="da-DK" dirty="0" smtClean="0"/>
              <a:t>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been mathematically proven that there is no </a:t>
            </a:r>
            <a:r>
              <a:rPr lang="en-US" b="1" dirty="0" smtClean="0"/>
              <a:t>general</a:t>
            </a:r>
            <a:r>
              <a:rPr lang="en-US" dirty="0" smtClean="0"/>
              <a:t> method – for </a:t>
            </a:r>
            <a:r>
              <a:rPr lang="en-US" b="1" dirty="0" smtClean="0"/>
              <a:t>all possible programs</a:t>
            </a:r>
            <a:r>
              <a:rPr lang="en-US" dirty="0" smtClean="0"/>
              <a:t> </a:t>
            </a:r>
            <a:r>
              <a:rPr lang="en-US" dirty="0"/>
              <a:t>– that will determine </a:t>
            </a:r>
            <a:r>
              <a:rPr lang="en-US" dirty="0" smtClean="0"/>
              <a:t>that a </a:t>
            </a:r>
            <a:r>
              <a:rPr lang="en-US" b="1" dirty="0" smtClean="0"/>
              <a:t>given program</a:t>
            </a:r>
            <a:r>
              <a:rPr lang="en-US" dirty="0" smtClean="0"/>
              <a:t> will terminate on a </a:t>
            </a:r>
            <a:r>
              <a:rPr lang="en-US" b="1" dirty="0" smtClean="0"/>
              <a:t>given input</a:t>
            </a:r>
          </a:p>
          <a:p>
            <a:r>
              <a:rPr lang="en-US" dirty="0" smtClean="0"/>
              <a:t>Turing's Halting Theorem 1937!</a:t>
            </a:r>
          </a:p>
          <a:p>
            <a:r>
              <a:rPr lang="en-US" dirty="0" smtClean="0"/>
              <a:t>Rice showed (1953) that (informally) </a:t>
            </a:r>
            <a:r>
              <a:rPr lang="en-US" b="1" dirty="0" smtClean="0"/>
              <a:t>all</a:t>
            </a:r>
            <a:r>
              <a:rPr lang="en-US" dirty="0" smtClean="0"/>
              <a:t> interesting questions about input/output behavior of programs is </a:t>
            </a:r>
            <a:r>
              <a:rPr lang="en-US" b="1" dirty="0" smtClean="0"/>
              <a:t>undecidable </a:t>
            </a:r>
            <a:r>
              <a:rPr lang="en-US" b="1" smtClean="0"/>
              <a:t>(impossible).</a:t>
            </a:r>
            <a:endParaRPr lang="en-US" dirty="0" smtClean="0"/>
          </a:p>
          <a:p>
            <a:r>
              <a:rPr lang="en-US" dirty="0" smtClean="0"/>
              <a:t>We're engineers – close enough is good enough</a:t>
            </a:r>
          </a:p>
          <a:p>
            <a:pPr marL="0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703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Approximative</a:t>
            </a:r>
            <a:r>
              <a:rPr lang="en-US" dirty="0" smtClean="0"/>
              <a:t> Answers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Impossibility results seem </a:t>
            </a:r>
            <a:r>
              <a:rPr lang="da-DK" dirty="0" err="1" smtClean="0"/>
              <a:t>discouraging</a:t>
            </a:r>
            <a:endParaRPr lang="da-DK" dirty="0"/>
          </a:p>
          <a:p>
            <a:r>
              <a:rPr lang="en-US" dirty="0" smtClean="0"/>
              <a:t>However, it </a:t>
            </a:r>
            <a:r>
              <a:rPr lang="en-US" dirty="0"/>
              <a:t>is often possible to build analysis tools that give useful answers for most </a:t>
            </a:r>
            <a:r>
              <a:rPr lang="en-US"/>
              <a:t>realistic </a:t>
            </a:r>
            <a:r>
              <a:rPr lang="en-US" smtClean="0"/>
              <a:t>programs</a:t>
            </a:r>
            <a:endParaRPr lang="en-US" dirty="0" smtClean="0"/>
          </a:p>
          <a:p>
            <a:endParaRPr lang="en-US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0766231"/>
      </p:ext>
    </p:extLst>
  </p:cSld>
  <p:clrMapOvr>
    <a:masterClrMapping/>
  </p:clrMapOvr>
</p:sld>
</file>

<file path=ppt/theme/theme1.xml><?xml version="1.0" encoding="utf-8"?>
<a:theme xmlns:a="http://schemas.openxmlformats.org/drawingml/2006/main" name="09.2 - IntegrationTest++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09.2 - IntegrationTest++</Template>
  <TotalTime>2152</TotalTime>
  <Words>1262</Words>
  <Application>Microsoft Office PowerPoint</Application>
  <PresentationFormat>On-screen Show (4:3)</PresentationFormat>
  <Paragraphs>288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AU Passata</vt:lpstr>
      <vt:lpstr>Calibri</vt:lpstr>
      <vt:lpstr>Consolas</vt:lpstr>
      <vt:lpstr>Script MT Bold</vt:lpstr>
      <vt:lpstr>Wingdings</vt:lpstr>
      <vt:lpstr>09.2 - IntegrationTest++</vt:lpstr>
      <vt:lpstr>Software Quality Metrics Static Analysis </vt:lpstr>
      <vt:lpstr>The Agile Testing Quadrants</vt:lpstr>
      <vt:lpstr>Testing/Quality Landscape</vt:lpstr>
      <vt:lpstr>The Agile Testing Quadrants</vt:lpstr>
      <vt:lpstr>Software metrics classification</vt:lpstr>
      <vt:lpstr>Wouldn't it be great...</vt:lpstr>
      <vt:lpstr>Program Analysis can be difficult …</vt:lpstr>
      <vt:lpstr>Even worse - impossibility!</vt:lpstr>
      <vt:lpstr>Approximative Answers</vt:lpstr>
      <vt:lpstr>What can Static Analysis do?</vt:lpstr>
      <vt:lpstr>Is it already here?</vt:lpstr>
      <vt:lpstr>The Compiler is a Static Analysis tool!</vt:lpstr>
      <vt:lpstr>Calculate quality measures</vt:lpstr>
      <vt:lpstr>Quantitative code analysis</vt:lpstr>
      <vt:lpstr>Cyclomatic Complexity </vt:lpstr>
      <vt:lpstr>Cyclomatic Complexity </vt:lpstr>
      <vt:lpstr>Cyclomatic Complexity </vt:lpstr>
      <vt:lpstr>Cyclomatic Complexity </vt:lpstr>
      <vt:lpstr>Cyclomatic Complexity </vt:lpstr>
      <vt:lpstr>Halstead Complexity</vt:lpstr>
      <vt:lpstr>Visual Studio Code Metrics</vt:lpstr>
      <vt:lpstr>See for yourself</vt:lpstr>
      <vt:lpstr>Warning!</vt:lpstr>
      <vt:lpstr>Qualitative code analysis</vt:lpstr>
      <vt:lpstr>lint</vt:lpstr>
      <vt:lpstr>Code analysis for style</vt:lpstr>
      <vt:lpstr>Code Analysis for Errors </vt:lpstr>
      <vt:lpstr>Code Analysis for Errors - Cons</vt:lpstr>
      <vt:lpstr>Tools for Code Analysis</vt:lpstr>
    </vt:vector>
  </TitlesOfParts>
  <Company>Aarhus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Analysis</dc:title>
  <dc:creator>Frank Bodholdt Jakobsen</dc:creator>
  <cp:lastModifiedBy>Henrik Ejersbo</cp:lastModifiedBy>
  <cp:revision>109</cp:revision>
  <cp:lastPrinted>2013-03-11T09:46:49Z</cp:lastPrinted>
  <dcterms:created xsi:type="dcterms:W3CDTF">2015-04-21T12:45:22Z</dcterms:created>
  <dcterms:modified xsi:type="dcterms:W3CDTF">2021-10-21T07:47:49Z</dcterms:modified>
</cp:coreProperties>
</file>