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0"/>
  </p:notesMasterIdLst>
  <p:sldIdLst>
    <p:sldId id="282" r:id="rId3"/>
    <p:sldId id="283" r:id="rId4"/>
    <p:sldId id="284" r:id="rId5"/>
    <p:sldId id="354" r:id="rId6"/>
    <p:sldId id="355" r:id="rId7"/>
    <p:sldId id="356" r:id="rId8"/>
    <p:sldId id="285" r:id="rId9"/>
    <p:sldId id="360" r:id="rId10"/>
    <p:sldId id="361" r:id="rId11"/>
    <p:sldId id="362" r:id="rId12"/>
    <p:sldId id="363" r:id="rId13"/>
    <p:sldId id="373" r:id="rId14"/>
    <p:sldId id="376" r:id="rId15"/>
    <p:sldId id="377" r:id="rId16"/>
    <p:sldId id="370" r:id="rId17"/>
    <p:sldId id="379" r:id="rId18"/>
    <p:sldId id="410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286" r:id="rId30"/>
    <p:sldId id="380" r:id="rId31"/>
    <p:sldId id="381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33" r:id="rId46"/>
    <p:sldId id="334" r:id="rId47"/>
    <p:sldId id="335" r:id="rId48"/>
    <p:sldId id="336" r:id="rId49"/>
    <p:sldId id="392" r:id="rId50"/>
    <p:sldId id="393" r:id="rId51"/>
    <p:sldId id="399" r:id="rId52"/>
    <p:sldId id="406" r:id="rId53"/>
    <p:sldId id="398" r:id="rId54"/>
    <p:sldId id="337" r:id="rId55"/>
    <p:sldId id="400" r:id="rId56"/>
    <p:sldId id="338" r:id="rId57"/>
    <p:sldId id="401" r:id="rId58"/>
    <p:sldId id="402" r:id="rId59"/>
    <p:sldId id="403" r:id="rId60"/>
    <p:sldId id="404" r:id="rId61"/>
    <p:sldId id="405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407" r:id="rId75"/>
    <p:sldId id="351" r:id="rId76"/>
    <p:sldId id="352" r:id="rId77"/>
    <p:sldId id="372" r:id="rId78"/>
    <p:sldId id="353" r:id="rId79"/>
    <p:sldId id="281" r:id="rId80"/>
    <p:sldId id="357" r:id="rId81"/>
    <p:sldId id="358" r:id="rId82"/>
    <p:sldId id="374" r:id="rId83"/>
    <p:sldId id="378" r:id="rId84"/>
    <p:sldId id="395" r:id="rId85"/>
    <p:sldId id="396" r:id="rId86"/>
    <p:sldId id="397" r:id="rId87"/>
    <p:sldId id="408" r:id="rId88"/>
    <p:sldId id="409" r:id="rId8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82246741-2966-4A80-B3E1-440D9AA75FA8}">
          <p14:sldIdLst>
            <p14:sldId id="282"/>
            <p14:sldId id="283"/>
            <p14:sldId id="284"/>
            <p14:sldId id="354"/>
            <p14:sldId id="355"/>
            <p14:sldId id="356"/>
            <p14:sldId id="285"/>
            <p14:sldId id="360"/>
            <p14:sldId id="361"/>
            <p14:sldId id="362"/>
            <p14:sldId id="363"/>
            <p14:sldId id="373"/>
            <p14:sldId id="376"/>
            <p14:sldId id="377"/>
            <p14:sldId id="370"/>
            <p14:sldId id="379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286"/>
            <p14:sldId id="380"/>
            <p14:sldId id="381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33"/>
            <p14:sldId id="334"/>
            <p14:sldId id="335"/>
            <p14:sldId id="336"/>
            <p14:sldId id="392"/>
            <p14:sldId id="393"/>
            <p14:sldId id="399"/>
            <p14:sldId id="406"/>
            <p14:sldId id="398"/>
            <p14:sldId id="337"/>
            <p14:sldId id="400"/>
            <p14:sldId id="338"/>
            <p14:sldId id="401"/>
            <p14:sldId id="402"/>
            <p14:sldId id="403"/>
            <p14:sldId id="404"/>
            <p14:sldId id="405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07"/>
            <p14:sldId id="351"/>
            <p14:sldId id="352"/>
            <p14:sldId id="372"/>
            <p14:sldId id="353"/>
            <p14:sldId id="281"/>
            <p14:sldId id="357"/>
            <p14:sldId id="358"/>
            <p14:sldId id="374"/>
            <p14:sldId id="378"/>
            <p14:sldId id="395"/>
            <p14:sldId id="396"/>
            <p14:sldId id="397"/>
            <p14:sldId id="4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62400"/>
    <a:srgbClr val="7B2E0B"/>
    <a:srgbClr val="BF4711"/>
    <a:srgbClr val="D03200"/>
    <a:srgbClr val="FF3300"/>
    <a:srgbClr val="FF9900"/>
    <a:srgbClr val="EDC5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AF3D-093A-4D07-A37E-DF85DB05295F}" type="datetimeFigureOut">
              <a:rPr lang="fr-FR" smtClean="0"/>
              <a:pPr/>
              <a:t>03/01/2017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BDAEA-237F-4040-8543-E143B311A3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34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25538" y="53975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836712" y="4499992"/>
            <a:ext cx="54864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Cours d’introduction à Java</a:t>
            </a:r>
            <a:r>
              <a:rPr lang="fr-FR" baseline="0" dirty="0" smtClean="0"/>
              <a:t> pour le </a:t>
            </a:r>
            <a:r>
              <a:rPr lang="fr-FR" baseline="0" dirty="0" err="1" smtClean="0"/>
              <a:t>Cesi</a:t>
            </a:r>
            <a:endParaRPr lang="fr-FR" baseline="0" dirty="0" smtClean="0"/>
          </a:p>
          <a:p>
            <a:r>
              <a:rPr lang="fr-FR" baseline="0" dirty="0" smtClean="0"/>
              <a:t>Plan adapté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7BD66CA-4805-4400-8019-E00DCBC2E5AE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166</a:t>
            </a:r>
          </a:p>
          <a:p>
            <a:r>
              <a:rPr lang="fr-FR" dirty="0" smtClean="0"/>
              <a:t>http guide p 27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166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Http://developer.android.com/reference/java/net/HttpURLConnection.html</a:t>
            </a:r>
          </a:p>
          <a:p>
            <a:r>
              <a:rPr lang="fr-FR" dirty="0" smtClean="0"/>
              <a:t>http://docs.oracle.com/javase/tutorial/networking/sockets/clientServer.html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http://developer.android.com/reference/java/net/HttpURLConnection.html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http://www.edumobile.org/android/android-tutorial/http-connect-example-in-android-development/</a:t>
            </a:r>
          </a:p>
          <a:p>
            <a:r>
              <a:rPr lang="fr-FR" dirty="0" smtClean="0"/>
              <a:t>http://idlesun.blogspot.fr/2012/12/android-handler-and-message-tutorial.html</a:t>
            </a:r>
          </a:p>
          <a:p>
            <a:r>
              <a:rPr lang="fr-FR" dirty="0" smtClean="0"/>
              <a:t>http://androidcookbook.com/Recipe.seam;jsessionid=C7CD6C9C9CFBD490DCE7EA024F774381?recipeId=921</a:t>
            </a:r>
          </a:p>
          <a:p>
            <a:r>
              <a:rPr lang="fr-FR" dirty="0" smtClean="0"/>
              <a:t>http://www.whatsoniphone.com/blog/android-app-developmentthreading-part-1-handlers/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E41767-ECB8-4389-9E8E-4AC9F4929409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39390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http://developer.android.com/guide/components/loaders.html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B5A90-C1C4-41EB-B56F-07B641F5CB2B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6442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http://developer.android.com/guide/components/loaders.html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B5A90-C1C4-41EB-B56F-07B641F5CB2B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6442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http://developer.android.com/guide/components/loaders.html</a:t>
            </a:r>
          </a:p>
          <a:p>
            <a:r>
              <a:rPr lang="fr-FR" dirty="0" smtClean="0"/>
              <a:t>http://www.recursiverobot.com/post/60331340133/very-simple-example-of-a-loader-and-loadermanager</a:t>
            </a:r>
          </a:p>
          <a:p>
            <a:r>
              <a:rPr lang="fr-FR" dirty="0" smtClean="0"/>
              <a:t>https://developer.yahoo.com/weather/</a:t>
            </a:r>
          </a:p>
          <a:p>
            <a:r>
              <a:rPr lang="fr-FR" dirty="0" smtClean="0"/>
              <a:t>YAHOO WEATHER</a:t>
            </a:r>
          </a:p>
          <a:p>
            <a:r>
              <a:rPr lang="fr-FR" dirty="0" smtClean="0"/>
              <a:t>http://www.myweather2.com/developer/apis.aspx?uref=becda844-8299-4bf6-899b-d771a92b9dbf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B5A90-C1C4-41EB-B56F-07B641F5CB2B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644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http://www.w3schools.com/xml/xml_doctypes.asp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8A13D1-BE87-43CB-ADC8-72A1F3232DE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7302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http://www.w3schools.com/xml/xml_doctypes.asp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8A13D1-BE87-43CB-ADC8-72A1F3232DE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730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</a:p>
          <a:p>
            <a:r>
              <a:rPr lang="fr-FR" dirty="0" err="1" smtClean="0"/>
              <a:t>WebService</a:t>
            </a:r>
            <a:r>
              <a:rPr lang="fr-FR" dirty="0" smtClean="0"/>
              <a:t> p180</a:t>
            </a:r>
          </a:p>
          <a:p>
            <a:r>
              <a:rPr lang="fr-FR" dirty="0" smtClean="0"/>
              <a:t>Site </a:t>
            </a:r>
            <a:r>
              <a:rPr lang="fr-FR" dirty="0" err="1" smtClean="0"/>
              <a:t>programmableWeb</a:t>
            </a:r>
            <a:endParaRPr lang="fr-FR" dirty="0" smtClean="0"/>
          </a:p>
          <a:p>
            <a:r>
              <a:rPr lang="fr-FR" dirty="0" smtClean="0"/>
              <a:t>http://it-ebooks.info/search/?q=Http&amp;type=title</a:t>
            </a:r>
          </a:p>
          <a:p>
            <a:endParaRPr lang="fr-FR" dirty="0" smtClean="0"/>
          </a:p>
          <a:p>
            <a:r>
              <a:rPr lang="fr-FR" dirty="0" err="1" smtClean="0"/>
              <a:t>Wget</a:t>
            </a:r>
            <a:r>
              <a:rPr lang="fr-FR" dirty="0" smtClean="0"/>
              <a:t> sous </a:t>
            </a:r>
            <a:r>
              <a:rPr lang="fr-FR" dirty="0" err="1" smtClean="0"/>
              <a:t>windows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9D8D11-19A2-496E-B152-D27806B8D14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391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http://www.w3schools.com/xml/xml_doctypes.asp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8A13D1-BE87-43CB-ADC8-72A1F3232DE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7302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http://www.javacodegeeks.com/2013/10/android-json-tutorial-create-and-parse-json-data.html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C88787-239F-4113-9870-1EF34468D29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9365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http://www.javacodegeeks.com/2013/10/android-json-tutorial-create-and-parse-json-data.html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C88787-239F-4113-9870-1EF34468D29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93650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http://www.javacodegeeks.com/2013/10/android-json-tutorial-create-and-parse-json-data.html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C88787-239F-4113-9870-1EF34468D29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93650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http://www.w3schools.com/xml/xml_doctypes.asp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8A13D1-BE87-43CB-ADC8-72A1F3232DE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73024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http://androidcookbook.com/Recipe.seam?recipeId=79&amp;title=Using%20a%20RESTful%20Web%20Service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4408EE-822A-4B37-B6D3-8598FD93B654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1877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WebService</a:t>
            </a:r>
            <a:r>
              <a:rPr lang="fr-FR" dirty="0" smtClean="0"/>
              <a:t> p6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9D8D11-19A2-496E-B152-D27806B8D14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3915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</a:p>
          <a:p>
            <a:r>
              <a:rPr lang="fr-FR" dirty="0" err="1" smtClean="0"/>
              <a:t>WebService</a:t>
            </a:r>
            <a:r>
              <a:rPr lang="fr-FR" dirty="0" smtClean="0"/>
              <a:t> p180</a:t>
            </a:r>
          </a:p>
          <a:p>
            <a:r>
              <a:rPr lang="fr-FR" dirty="0" smtClean="0"/>
              <a:t>Site </a:t>
            </a:r>
            <a:r>
              <a:rPr lang="fr-FR" dirty="0" err="1" smtClean="0"/>
              <a:t>programmableWeb</a:t>
            </a:r>
            <a:endParaRPr lang="fr-FR" dirty="0" smtClean="0"/>
          </a:p>
          <a:p>
            <a:r>
              <a:rPr lang="fr-FR" dirty="0" smtClean="0"/>
              <a:t>http://it-ebooks.info/search/?q=Http&amp;type=title</a:t>
            </a:r>
          </a:p>
          <a:p>
            <a:endParaRPr lang="fr-FR" dirty="0" smtClean="0"/>
          </a:p>
          <a:p>
            <a:r>
              <a:rPr lang="fr-FR" dirty="0" err="1" smtClean="0"/>
              <a:t>Wget</a:t>
            </a:r>
            <a:r>
              <a:rPr lang="fr-FR" dirty="0" smtClean="0"/>
              <a:t> sous </a:t>
            </a:r>
            <a:r>
              <a:rPr lang="fr-FR" dirty="0" err="1" smtClean="0"/>
              <a:t>windows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9D8D11-19A2-496E-B152-D27806B8D147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3915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</a:t>
            </a:r>
            <a:r>
              <a:rPr lang="fr-FR" smtClean="0"/>
              <a:t>in action p 284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Jave</a:t>
            </a:r>
            <a:r>
              <a:rPr lang="fr-FR" dirty="0" smtClean="0"/>
              <a:t> web service p 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p 130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p 130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p 191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</a:t>
            </a:r>
            <a:r>
              <a:rPr lang="fr-FR" baseline="0" smtClean="0"/>
              <a:t>p 191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</a:t>
            </a:r>
            <a:r>
              <a:rPr lang="fr-FR" baseline="0" smtClean="0"/>
              <a:t>p 191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</a:t>
            </a:r>
            <a:r>
              <a:rPr lang="fr-FR" baseline="0" smtClean="0"/>
              <a:t>p 191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</a:t>
            </a:r>
            <a:r>
              <a:rPr lang="fr-FR" baseline="0" smtClean="0"/>
              <a:t>p 191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</a:t>
            </a:r>
            <a:r>
              <a:rPr lang="fr-FR" baseline="0" smtClean="0"/>
              <a:t>p 191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p198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</a:t>
            </a:r>
            <a:r>
              <a:rPr lang="fr-FR" baseline="0" dirty="0" smtClean="0"/>
              <a:t> p204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p166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</a:t>
            </a:r>
            <a:r>
              <a:rPr lang="fr-FR" smtClean="0"/>
              <a:t>action</a:t>
            </a:r>
            <a:r>
              <a:rPr lang="fr-FR" baseline="0" smtClean="0"/>
              <a:t> p204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D663F2-9334-4305-893A-4A9B50E2DE36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79882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220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240C35-2BAC-4817-B931-8D87259CBF5E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351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220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240C35-2BAC-4817-B931-8D87259CBF5E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351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406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240C35-2BAC-4817-B931-8D87259CBF5E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351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</a:t>
            </a:r>
            <a:r>
              <a:rPr lang="fr-FR" smtClean="0"/>
              <a:t>in action p 284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</a:t>
            </a:r>
            <a:r>
              <a:rPr lang="fr-FR" smtClean="0"/>
              <a:t>in action p 284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</a:t>
            </a:r>
            <a:r>
              <a:rPr lang="fr-FR" smtClean="0"/>
              <a:t>in action p 284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1A9A38-E46C-4BD1-8FF3-E80C834AF6A8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39021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Jave</a:t>
            </a:r>
            <a:r>
              <a:rPr lang="fr-FR" dirty="0" smtClean="0"/>
              <a:t> web service p 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Jave</a:t>
            </a:r>
            <a:r>
              <a:rPr lang="fr-FR" dirty="0" smtClean="0"/>
              <a:t> web service p 28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Http://developer.android.com/reference/java/net/HttpURLConnection.html</a:t>
            </a:r>
          </a:p>
          <a:p>
            <a:r>
              <a:rPr lang="fr-FR" dirty="0" smtClean="0"/>
              <a:t>http://docs.oracle.com/javase/tutorial/networking/sockets/clientServer.html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Jave</a:t>
            </a:r>
            <a:r>
              <a:rPr lang="fr-FR" dirty="0" smtClean="0"/>
              <a:t> web service p 28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Http://developer.android.com/reference/java/net/HttpURLConnection.html</a:t>
            </a:r>
          </a:p>
          <a:p>
            <a:r>
              <a:rPr lang="fr-FR" dirty="0" smtClean="0"/>
              <a:t>http://docs.oracle.com/javase/tutorial/networking/sockets/clientServer.html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Http://developer.android.com/reference/java/net/HttpURLConnection.html</a:t>
            </a:r>
          </a:p>
          <a:p>
            <a:r>
              <a:rPr lang="fr-FR" dirty="0" smtClean="0"/>
              <a:t>http://docs.oracle.com/javase/tutorial/networking/sockets/clientServer.html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r>
              <a:rPr lang="fr-FR" smtClean="0"/>
              <a:t>://developer.android.com/reference/java/net/HttpURLConnection.html</a:t>
            </a:r>
            <a:endParaRPr lang="fr-FR" dirty="0" smtClean="0"/>
          </a:p>
          <a:p>
            <a:r>
              <a:rPr lang="fr-FR" dirty="0" smtClean="0"/>
              <a:t>http://docs.oracle.com/javase/tutorial/networking/sockets/clientServer.html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Jave</a:t>
            </a:r>
            <a:r>
              <a:rPr lang="fr-FR" dirty="0" smtClean="0"/>
              <a:t> web service p 28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 166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D7CEFA-C0CF-4568-B03D-1DA6984902C2}" type="datetime1">
              <a:rPr lang="fr-FR" smtClean="0"/>
              <a:pPr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-EDS- 2014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FBB-05C0-47E3-A8A1-D6D6971368C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00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Android in action p170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DAEA-237F-4040-8543-E143B311A3A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532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8280920" cy="1470025"/>
          </a:xfrm>
        </p:spPr>
        <p:txBody>
          <a:bodyPr/>
          <a:lstStyle>
            <a:lvl1pPr>
              <a:defRPr b="1" cap="none" spc="0">
                <a:ln w="1905"/>
                <a:solidFill>
                  <a:srgbClr val="7B2E0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 baseline="0">
                <a:ln w="1905"/>
                <a:solidFill>
                  <a:srgbClr val="9624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fr-FR" dirty="0" smtClean="0"/>
              <a:t>Cliquer pour modifier le titre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719A3B0B-46A6-4C8C-93E8-447590B8296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0000">
                <a:schemeClr val="accent6">
                  <a:lumMod val="75000"/>
                </a:schemeClr>
              </a:gs>
            </a:gsLst>
            <a:lin ang="135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79296" cy="47091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9A3B0B-46A6-4C8C-93E8-447590B8296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905"/>
          <a:solidFill>
            <a:srgbClr val="962400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4989-716A-4E08-8F45-5DC2CF3005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al_certificates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Wikipedia:Please_clarify" TargetMode="External"/><Relationship Id="rId5" Type="http://schemas.openxmlformats.org/officeDocument/2006/relationships/hyperlink" Target="http://en.wikipedia.org/wiki/Certificate_authority" TargetMode="External"/><Relationship Id="rId4" Type="http://schemas.openxmlformats.org/officeDocument/2006/relationships/hyperlink" Target="http://en.wikipedia.org/wiki/Public_key_infrastructure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Cours Android II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13-17 avril 2015 </a:t>
            </a:r>
            <a:r>
              <a:rPr lang="fr-FR" dirty="0" err="1" smtClean="0"/>
              <a:t>Cesi</a:t>
            </a:r>
            <a:r>
              <a:rPr lang="fr-FR" dirty="0" smtClean="0"/>
              <a:t> Nanterre </a:t>
            </a:r>
          </a:p>
          <a:p>
            <a:pPr algn="ctr"/>
            <a:r>
              <a:rPr lang="fr-FR" dirty="0" smtClean="0"/>
              <a:t>Instructeur </a:t>
            </a:r>
            <a:r>
              <a:rPr lang="fr-FR" dirty="0" err="1" smtClean="0"/>
              <a:t>Ph.Dutron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© 2017 EDS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8541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Status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ConnectivityManager</a:t>
            </a:r>
            <a:endParaRPr lang="en-US" dirty="0" smtClean="0"/>
          </a:p>
          <a:p>
            <a:pPr marL="1069848" lvl="3" indent="0">
              <a:buNone/>
            </a:pPr>
            <a:r>
              <a:rPr lang="en-US" dirty="0"/>
              <a:t>@Override</a:t>
            </a:r>
          </a:p>
          <a:p>
            <a:pPr marL="1069848" lvl="3" indent="0">
              <a:buNone/>
            </a:pPr>
            <a:r>
              <a:rPr lang="en-US" dirty="0"/>
              <a:t>public void </a:t>
            </a:r>
            <a:r>
              <a:rPr lang="en-US" dirty="0" err="1"/>
              <a:t>onStart</a:t>
            </a:r>
            <a:r>
              <a:rPr lang="en-US" dirty="0"/>
              <a:t>() {</a:t>
            </a:r>
          </a:p>
          <a:p>
            <a:pPr marL="1069848" lvl="3" indent="0">
              <a:buNone/>
            </a:pPr>
            <a:r>
              <a:rPr lang="en-US" dirty="0" err="1"/>
              <a:t>super.onStart</a:t>
            </a:r>
            <a:r>
              <a:rPr lang="en-US" dirty="0"/>
              <a:t>();</a:t>
            </a:r>
          </a:p>
          <a:p>
            <a:pPr marL="1069848" lvl="3" indent="0">
              <a:buNone/>
            </a:pPr>
            <a:r>
              <a:rPr lang="en-US" dirty="0" err="1"/>
              <a:t>ConnectivityManager</a:t>
            </a:r>
            <a:r>
              <a:rPr lang="en-US" dirty="0"/>
              <a:t> </a:t>
            </a:r>
            <a:r>
              <a:rPr lang="en-US" dirty="0" err="1"/>
              <a:t>cMgr</a:t>
            </a:r>
            <a:r>
              <a:rPr lang="en-US" dirty="0"/>
              <a:t> = (</a:t>
            </a:r>
            <a:r>
              <a:rPr lang="en-US" dirty="0" err="1"/>
              <a:t>ConnectivityManager</a:t>
            </a:r>
            <a:r>
              <a:rPr lang="en-US" dirty="0"/>
              <a:t>)</a:t>
            </a:r>
          </a:p>
          <a:p>
            <a:pPr marL="1069848" lvl="3" indent="0">
              <a:buNone/>
            </a:pPr>
            <a:r>
              <a:rPr lang="en-US" dirty="0" err="1"/>
              <a:t>this.getSystemService</a:t>
            </a:r>
            <a:r>
              <a:rPr lang="en-US" dirty="0"/>
              <a:t>(</a:t>
            </a:r>
            <a:r>
              <a:rPr lang="en-US" dirty="0" err="1"/>
              <a:t>Context.CONNECTIVITY_SERVICE</a:t>
            </a:r>
            <a:r>
              <a:rPr lang="en-US" dirty="0"/>
              <a:t>);</a:t>
            </a:r>
          </a:p>
          <a:p>
            <a:pPr marL="1069848" lvl="3" indent="0">
              <a:buNone/>
            </a:pPr>
            <a:r>
              <a:rPr lang="en-US" dirty="0" err="1"/>
              <a:t>NetworkInfo</a:t>
            </a:r>
            <a:r>
              <a:rPr lang="en-US" dirty="0"/>
              <a:t> </a:t>
            </a:r>
            <a:r>
              <a:rPr lang="en-US" dirty="0" err="1"/>
              <a:t>netInfo</a:t>
            </a:r>
            <a:r>
              <a:rPr lang="en-US" dirty="0"/>
              <a:t> = </a:t>
            </a:r>
            <a:r>
              <a:rPr lang="en-US" dirty="0" err="1"/>
              <a:t>cMgr.getActiveNetworkInfo</a:t>
            </a:r>
            <a:r>
              <a:rPr lang="en-US" dirty="0"/>
              <a:t>();</a:t>
            </a:r>
          </a:p>
          <a:p>
            <a:pPr marL="1069848" lvl="3" indent="0">
              <a:buNone/>
            </a:pPr>
            <a:r>
              <a:rPr lang="en-US" dirty="0" err="1"/>
              <a:t>this.status.setText</a:t>
            </a:r>
            <a:r>
              <a:rPr lang="en-US" dirty="0"/>
              <a:t>(</a:t>
            </a:r>
            <a:r>
              <a:rPr lang="en-US" dirty="0" err="1"/>
              <a:t>netInfo.toString</a:t>
            </a:r>
            <a:r>
              <a:rPr lang="en-US" dirty="0"/>
              <a:t>());</a:t>
            </a:r>
          </a:p>
          <a:p>
            <a:pPr marL="1069848" lvl="3" indent="0">
              <a:buNone/>
            </a:pP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Once connected you can use IP Network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872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Communicating with a server socket</a:t>
            </a:r>
          </a:p>
          <a:p>
            <a:pPr lvl="1"/>
            <a:r>
              <a:rPr lang="en-US" dirty="0" smtClean="0"/>
              <a:t>Server Socket</a:t>
            </a:r>
          </a:p>
          <a:p>
            <a:pPr lvl="2"/>
            <a:r>
              <a:rPr lang="en-US" dirty="0" smtClean="0"/>
              <a:t>Stream to read/write raw bytes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get local IP using </a:t>
            </a:r>
            <a:r>
              <a:rPr lang="en-US" dirty="0" smtClean="0"/>
              <a:t>ipconfig</a:t>
            </a:r>
          </a:p>
          <a:p>
            <a:pPr lvl="2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266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Communicating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HTTP </a:t>
            </a:r>
            <a:r>
              <a:rPr lang="fr-FR" dirty="0" err="1" smtClean="0"/>
              <a:t>protocol</a:t>
            </a:r>
            <a:endParaRPr lang="fr-FR" dirty="0" smtClean="0"/>
          </a:p>
          <a:p>
            <a:pPr lvl="1"/>
            <a:r>
              <a:rPr lang="fr-FR" dirty="0" smtClean="0"/>
              <a:t>http</a:t>
            </a:r>
          </a:p>
          <a:p>
            <a:pPr marL="4000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00050" lvl="1" indent="0">
              <a:buNone/>
            </a:pPr>
            <a:endParaRPr lang="fr-FR" dirty="0" smtClean="0"/>
          </a:p>
          <a:p>
            <a:pPr marL="40005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Servers host ressources</a:t>
            </a:r>
          </a:p>
          <a:p>
            <a:pPr lvl="2"/>
            <a:r>
              <a:rPr lang="fr-FR" dirty="0" err="1" smtClean="0"/>
              <a:t>Db</a:t>
            </a:r>
            <a:r>
              <a:rPr lang="fr-FR" dirty="0" smtClean="0"/>
              <a:t>, files, images, html pages, Services …</a:t>
            </a:r>
          </a:p>
          <a:p>
            <a:pPr lvl="2"/>
            <a:r>
              <a:rPr lang="fr-FR" dirty="0" smtClean="0"/>
              <a:t>Data types are </a:t>
            </a:r>
            <a:r>
              <a:rPr lang="fr-FR" dirty="0" err="1" smtClean="0"/>
              <a:t>definedby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MIME type</a:t>
            </a:r>
          </a:p>
          <a:p>
            <a:pPr lvl="2"/>
            <a:r>
              <a:rPr lang="fr-FR" dirty="0" err="1" smtClean="0"/>
              <a:t>Each</a:t>
            </a:r>
            <a:r>
              <a:rPr lang="fr-FR" dirty="0" smtClean="0"/>
              <a:t> ressources has an identifier URI (</a:t>
            </a:r>
            <a:r>
              <a:rPr lang="fr-FR" dirty="0" err="1" smtClean="0"/>
              <a:t>uniform</a:t>
            </a:r>
            <a:r>
              <a:rPr lang="fr-FR" dirty="0" smtClean="0"/>
              <a:t> ressource identifier), URL (</a:t>
            </a:r>
            <a:r>
              <a:rPr lang="fr-FR" dirty="0" err="1" smtClean="0"/>
              <a:t>uniform</a:t>
            </a:r>
            <a:r>
              <a:rPr lang="fr-FR" dirty="0" smtClean="0"/>
              <a:t> ressource </a:t>
            </a:r>
            <a:r>
              <a:rPr lang="fr-FR" dirty="0" err="1" smtClean="0"/>
              <a:t>locator</a:t>
            </a:r>
            <a:r>
              <a:rPr lang="fr-FR" dirty="0" smtClean="0"/>
              <a:t>) </a:t>
            </a:r>
            <a:r>
              <a:rPr lang="fr-FR" dirty="0" err="1" smtClean="0"/>
              <a:t>gives</a:t>
            </a:r>
            <a:r>
              <a:rPr lang="fr-FR" dirty="0" smtClean="0"/>
              <a:t> the location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762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46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URL </a:t>
            </a:r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www.fast.hardware.com/specials/hammer.gif</a:t>
            </a:r>
          </a:p>
          <a:p>
            <a:pPr lvl="3"/>
            <a:r>
              <a:rPr lang="en-US" dirty="0" smtClean="0"/>
              <a:t>Scheme  : http://</a:t>
            </a:r>
          </a:p>
          <a:p>
            <a:pPr lvl="3"/>
            <a:r>
              <a:rPr lang="en-US" dirty="0" err="1" smtClean="0"/>
              <a:t>Adress</a:t>
            </a:r>
            <a:r>
              <a:rPr lang="en-US" dirty="0" smtClean="0"/>
              <a:t> : www.fast.hardware.com</a:t>
            </a:r>
          </a:p>
          <a:p>
            <a:pPr lvl="3"/>
            <a:r>
              <a:rPr lang="en-US" dirty="0" err="1" smtClean="0"/>
              <a:t>Ressource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specials/hammer.gif</a:t>
            </a:r>
          </a:p>
          <a:p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Requests</a:t>
            </a:r>
          </a:p>
          <a:p>
            <a:pPr lvl="2"/>
            <a:r>
              <a:rPr lang="en-US" dirty="0" smtClean="0"/>
              <a:t>Responses</a:t>
            </a:r>
          </a:p>
          <a:p>
            <a:pPr lvl="2"/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Methods</a:t>
            </a:r>
          </a:p>
          <a:p>
            <a:pPr lvl="3"/>
            <a:r>
              <a:rPr lang="en-US" dirty="0"/>
              <a:t>GET </a:t>
            </a:r>
            <a:r>
              <a:rPr lang="en-US" dirty="0" smtClean="0"/>
              <a:t>	Send </a:t>
            </a:r>
            <a:r>
              <a:rPr lang="en-US" dirty="0"/>
              <a:t>named resource from the server to the client.</a:t>
            </a:r>
            <a:endParaRPr lang="en-US" dirty="0" smtClean="0"/>
          </a:p>
          <a:p>
            <a:pPr lvl="3"/>
            <a:r>
              <a:rPr lang="en-US" dirty="0" smtClean="0"/>
              <a:t>POST</a:t>
            </a:r>
            <a:r>
              <a:rPr lang="en-US" dirty="0"/>
              <a:t>	Send client data into a server gateway application.</a:t>
            </a:r>
            <a:endParaRPr lang="en-US" dirty="0" smtClean="0"/>
          </a:p>
          <a:p>
            <a:pPr lvl="3"/>
            <a:r>
              <a:rPr lang="en-US" dirty="0"/>
              <a:t>PUT	Store data from client into a named server resource.</a:t>
            </a:r>
            <a:endParaRPr lang="en-US" dirty="0" smtClean="0"/>
          </a:p>
          <a:p>
            <a:pPr lvl="3"/>
            <a:r>
              <a:rPr lang="en-US" dirty="0"/>
              <a:t>DELETE	Delete the named resource from a server.</a:t>
            </a:r>
            <a:endParaRPr lang="en-US" dirty="0" smtClean="0"/>
          </a:p>
          <a:p>
            <a:pPr lvl="3"/>
            <a:r>
              <a:rPr lang="en-US" dirty="0"/>
              <a:t>HEADER	Send </a:t>
            </a:r>
            <a:r>
              <a:rPr lang="en-US" dirty="0" smtClean="0"/>
              <a:t> </a:t>
            </a:r>
            <a:r>
              <a:rPr lang="en-US" dirty="0"/>
              <a:t>HTTP headers from the response for the named resource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Status codes</a:t>
            </a:r>
          </a:p>
          <a:p>
            <a:pPr lvl="3"/>
            <a:r>
              <a:rPr lang="en-US" dirty="0" smtClean="0"/>
              <a:t>200 Ok  …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56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Messages</a:t>
            </a:r>
          </a:p>
          <a:p>
            <a:r>
              <a:rPr lang="en-US" dirty="0" smtClean="0"/>
              <a:t>3 parts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VERB </a:t>
            </a:r>
            <a:r>
              <a:rPr lang="en-US" dirty="0"/>
              <a:t>URL </a:t>
            </a:r>
            <a:r>
              <a:rPr lang="en-US" dirty="0" smtClean="0"/>
              <a:t>VERSION (Start line)</a:t>
            </a:r>
            <a:endParaRPr lang="en-US" dirty="0"/>
          </a:p>
          <a:p>
            <a:pPr lvl="1"/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 smtClean="0"/>
              <a:t>BODY</a:t>
            </a:r>
          </a:p>
          <a:p>
            <a:pPr marL="1314450" lvl="3" indent="0">
              <a:buNone/>
            </a:pPr>
            <a:r>
              <a:rPr lang="en-US" dirty="0"/>
              <a:t>GET / HTTP/1.1</a:t>
            </a:r>
          </a:p>
          <a:p>
            <a:pPr marL="1314450" lvl="3" indent="0">
              <a:buNone/>
            </a:pPr>
            <a:r>
              <a:rPr lang="en-US" dirty="0"/>
              <a:t>Accept: text/*</a:t>
            </a:r>
          </a:p>
          <a:p>
            <a:pPr marL="1314450" lvl="3" indent="0">
              <a:buNone/>
            </a:pPr>
            <a:r>
              <a:rPr lang="en-US" dirty="0"/>
              <a:t>Host: </a:t>
            </a:r>
            <a:r>
              <a:rPr lang="en-US" dirty="0" smtClean="0"/>
              <a:t>www.microsoft.com</a:t>
            </a:r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r>
              <a:rPr lang="en-US" dirty="0"/>
              <a:t>HTTP/1.1 200 OK</a:t>
            </a:r>
          </a:p>
          <a:p>
            <a:pPr marL="1314450" lvl="3" indent="0">
              <a:buNone/>
            </a:pPr>
            <a:r>
              <a:rPr lang="en-US" dirty="0"/>
              <a:t>Date: Thu, 01 Jun 2006 06:34:41 GMT</a:t>
            </a:r>
          </a:p>
          <a:p>
            <a:pPr marL="1314450" lvl="3" indent="0">
              <a:buNone/>
            </a:pPr>
            <a:r>
              <a:rPr lang="en-US" dirty="0"/>
              <a:t>Server: Microsoft-IIS/6.0</a:t>
            </a:r>
          </a:p>
          <a:p>
            <a:pPr marL="1314450" lvl="3" indent="0">
              <a:buNone/>
            </a:pPr>
            <a:r>
              <a:rPr lang="en-US" dirty="0"/>
              <a:t>P3P: CP="ALL IND DSP COR ADM </a:t>
            </a:r>
            <a:r>
              <a:rPr lang="en-US" dirty="0" err="1"/>
              <a:t>CONo</a:t>
            </a:r>
            <a:r>
              <a:rPr lang="en-US" dirty="0"/>
              <a:t> CUR </a:t>
            </a:r>
            <a:r>
              <a:rPr lang="en-US" dirty="0" err="1"/>
              <a:t>CUSo</a:t>
            </a:r>
            <a:r>
              <a:rPr lang="en-US" dirty="0"/>
              <a:t> </a:t>
            </a:r>
            <a:r>
              <a:rPr lang="en-US" dirty="0" err="1"/>
              <a:t>IVAo</a:t>
            </a:r>
            <a:r>
              <a:rPr lang="en-US" dirty="0"/>
              <a:t> </a:t>
            </a:r>
            <a:r>
              <a:rPr lang="en-US" dirty="0" err="1"/>
              <a:t>IVDo</a:t>
            </a:r>
            <a:r>
              <a:rPr lang="en-US" dirty="0"/>
              <a:t> PSA PSD TAI </a:t>
            </a:r>
            <a:r>
              <a:rPr lang="en-US" dirty="0" err="1"/>
              <a:t>TELo</a:t>
            </a:r>
            <a:r>
              <a:rPr lang="en-US" dirty="0"/>
              <a:t> OUR </a:t>
            </a:r>
            <a:r>
              <a:rPr lang="en-US" dirty="0" err="1"/>
              <a:t>SAMo</a:t>
            </a:r>
            <a:r>
              <a:rPr lang="en-US" dirty="0"/>
              <a:t> CNT COM INT NAV ONL PHY PRE PUR UNI"</a:t>
            </a:r>
          </a:p>
          <a:p>
            <a:pPr marL="1314450" lvl="3" indent="0">
              <a:buNone/>
            </a:pPr>
            <a:r>
              <a:rPr lang="en-US" dirty="0"/>
              <a:t>X-Powered-By: ASP.NET</a:t>
            </a:r>
          </a:p>
          <a:p>
            <a:pPr marL="1314450" lvl="3" indent="0">
              <a:buNone/>
            </a:pPr>
            <a:r>
              <a:rPr lang="en-US" dirty="0"/>
              <a:t>X-</a:t>
            </a:r>
            <a:r>
              <a:rPr lang="en-US" dirty="0" err="1"/>
              <a:t>AspNet</a:t>
            </a:r>
            <a:r>
              <a:rPr lang="en-US" dirty="0"/>
              <a:t>-Version: 2.0.50727</a:t>
            </a:r>
          </a:p>
          <a:p>
            <a:pPr marL="1314450" lvl="3" indent="0">
              <a:buNone/>
            </a:pPr>
            <a:r>
              <a:rPr lang="en-US" dirty="0"/>
              <a:t>Cache-Control: private</a:t>
            </a:r>
          </a:p>
          <a:p>
            <a:pPr marL="1314450" lvl="3" indent="0">
              <a:buNone/>
            </a:pPr>
            <a:r>
              <a:rPr lang="en-US" dirty="0"/>
              <a:t>Content-Type: text/html; charset=utf-8</a:t>
            </a:r>
          </a:p>
          <a:p>
            <a:pPr marL="1314450" lvl="3" indent="0">
              <a:buNone/>
            </a:pPr>
            <a:r>
              <a:rPr lang="en-US" b="1" dirty="0"/>
              <a:t>Content-Length: </a:t>
            </a:r>
            <a:r>
              <a:rPr lang="en-US" b="1" dirty="0" smtClean="0"/>
              <a:t>30430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572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134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HTTP protocol</a:t>
            </a:r>
          </a:p>
          <a:p>
            <a:r>
              <a:rPr lang="en-US" dirty="0"/>
              <a:t>Android support two Http clients</a:t>
            </a:r>
          </a:p>
          <a:p>
            <a:r>
              <a:rPr lang="en-US" dirty="0"/>
              <a:t>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</a:p>
          <a:p>
            <a:r>
              <a:rPr lang="en-US" dirty="0"/>
              <a:t>Or </a:t>
            </a:r>
          </a:p>
          <a:p>
            <a:r>
              <a:rPr lang="en-US" dirty="0" err="1"/>
              <a:t>HttpClient</a:t>
            </a:r>
            <a:r>
              <a:rPr lang="en-US" dirty="0"/>
              <a:t> (Apache)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Pattern for </a:t>
            </a:r>
            <a:r>
              <a:rPr lang="en-US" dirty="0" err="1" smtClean="0"/>
              <a:t>usingHttpURLConnection</a:t>
            </a:r>
            <a:endParaRPr lang="en-US" dirty="0" smtClean="0"/>
          </a:p>
          <a:p>
            <a:pPr lvl="1"/>
            <a:r>
              <a:rPr lang="en-US" dirty="0" smtClean="0"/>
              <a:t>Http methods</a:t>
            </a:r>
          </a:p>
          <a:p>
            <a:pPr lvl="2"/>
            <a:r>
              <a:rPr lang="en-US" dirty="0" smtClean="0"/>
              <a:t>Get is used by default</a:t>
            </a:r>
          </a:p>
          <a:p>
            <a:pPr lvl="2"/>
            <a:r>
              <a:rPr lang="en-US" dirty="0" smtClean="0"/>
              <a:t>Post if </a:t>
            </a:r>
            <a:r>
              <a:rPr lang="en-US" dirty="0" err="1" smtClean="0"/>
              <a:t>setDoOutput</a:t>
            </a:r>
            <a:r>
              <a:rPr lang="en-US" dirty="0" smtClean="0"/>
              <a:t>(true</a:t>
            </a:r>
            <a:r>
              <a:rPr lang="en-US" dirty="0"/>
              <a:t>)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208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Performance </a:t>
            </a:r>
          </a:p>
          <a:p>
            <a:pPr lvl="2"/>
            <a:r>
              <a:rPr lang="en-US" dirty="0" smtClean="0"/>
              <a:t>ANR issues</a:t>
            </a:r>
          </a:p>
          <a:p>
            <a:pPr lvl="2"/>
            <a:r>
              <a:rPr lang="en-US" dirty="0" smtClean="0"/>
              <a:t>solution</a:t>
            </a:r>
          </a:p>
          <a:p>
            <a:pPr lvl="3"/>
            <a:r>
              <a:rPr lang="en-US" dirty="0"/>
              <a:t>Perform network operations in a separate Thread</a:t>
            </a:r>
          </a:p>
          <a:p>
            <a:pPr lvl="2"/>
            <a:r>
              <a:rPr lang="en-US" dirty="0"/>
              <a:t>You cannot execute a network task in the main thread</a:t>
            </a:r>
          </a:p>
          <a:p>
            <a:pPr lvl="2"/>
            <a:r>
              <a:rPr lang="en-US" dirty="0"/>
              <a:t>You cannot update views from a background thread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2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FireBase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212121"/>
                </a:solidFill>
              </a:rPr>
              <a:t>Realtime</a:t>
            </a:r>
            <a:r>
              <a:rPr lang="fr-FR" dirty="0" smtClean="0">
                <a:solidFill>
                  <a:srgbClr val="212121"/>
                </a:solidFill>
              </a:rPr>
              <a:t> </a:t>
            </a:r>
            <a:r>
              <a:rPr lang="fr-FR" dirty="0" err="1" smtClean="0">
                <a:solidFill>
                  <a:srgbClr val="212121"/>
                </a:solidFill>
              </a:rPr>
              <a:t>Database</a:t>
            </a:r>
            <a:endParaRPr lang="fr-FR" dirty="0" smtClean="0">
              <a:solidFill>
                <a:srgbClr val="212121"/>
              </a:solidFill>
            </a:endParaRPr>
          </a:p>
          <a:p>
            <a:r>
              <a:rPr lang="fr-FR" dirty="0" smtClean="0">
                <a:solidFill>
                  <a:srgbClr val="212121"/>
                </a:solidFill>
              </a:rPr>
              <a:t>Storage</a:t>
            </a:r>
          </a:p>
          <a:p>
            <a:r>
              <a:rPr lang="fr-FR" dirty="0" smtClean="0">
                <a:solidFill>
                  <a:srgbClr val="212121"/>
                </a:solidFill>
              </a:rPr>
              <a:t> </a:t>
            </a:r>
            <a:r>
              <a:rPr lang="fr-FR" dirty="0" err="1" smtClean="0">
                <a:solidFill>
                  <a:srgbClr val="212121"/>
                </a:solidFill>
              </a:rPr>
              <a:t>Reporting</a:t>
            </a:r>
            <a:endParaRPr lang="fr-FR" dirty="0" smtClean="0">
              <a:solidFill>
                <a:srgbClr val="212121"/>
              </a:solidFill>
            </a:endParaRPr>
          </a:p>
          <a:p>
            <a:r>
              <a:rPr lang="fr-FR" dirty="0" err="1" smtClean="0">
                <a:solidFill>
                  <a:srgbClr val="212121"/>
                </a:solidFill>
              </a:rPr>
              <a:t>Authentication</a:t>
            </a:r>
            <a:endParaRPr lang="fr-FR" dirty="0" smtClean="0">
              <a:solidFill>
                <a:srgbClr val="212121"/>
              </a:solidFill>
            </a:endParaRPr>
          </a:p>
          <a:p>
            <a:r>
              <a:rPr lang="fr-FR" dirty="0" smtClean="0">
                <a:solidFill>
                  <a:srgbClr val="212121"/>
                </a:solidFill>
              </a:rPr>
              <a:t>Cloud Messaging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Managing</a:t>
            </a:r>
            <a:r>
              <a:rPr lang="fr-FR" dirty="0" smtClean="0"/>
              <a:t> background </a:t>
            </a:r>
            <a:r>
              <a:rPr lang="fr-FR" dirty="0" err="1" smtClean="0"/>
              <a:t>activities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947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Reminder</a:t>
            </a:r>
            <a:endParaRPr lang="fr-FR" dirty="0" smtClean="0"/>
          </a:p>
          <a:p>
            <a:pPr lvl="1"/>
            <a:r>
              <a:rPr lang="fr-FR" dirty="0" smtClean="0"/>
              <a:t>Java multithreading</a:t>
            </a:r>
          </a:p>
          <a:p>
            <a:pPr lvl="1"/>
            <a:r>
              <a:rPr lang="fr-FR" dirty="0" smtClean="0"/>
              <a:t>Android </a:t>
            </a:r>
            <a:r>
              <a:rPr lang="fr-FR" dirty="0" err="1" smtClean="0"/>
              <a:t>implementations</a:t>
            </a:r>
            <a:endParaRPr lang="fr-FR" dirty="0" smtClean="0"/>
          </a:p>
          <a:p>
            <a:pPr lvl="2"/>
            <a:r>
              <a:rPr lang="fr-FR" dirty="0" err="1" smtClean="0"/>
              <a:t>asyncTask</a:t>
            </a:r>
            <a:endParaRPr lang="fr-FR" dirty="0" smtClean="0"/>
          </a:p>
          <a:p>
            <a:pPr lvl="2"/>
            <a:r>
              <a:rPr lang="fr-FR" dirty="0" smtClean="0"/>
              <a:t>Handler, messages</a:t>
            </a:r>
          </a:p>
          <a:p>
            <a:pPr lvl="2"/>
            <a:r>
              <a:rPr lang="fr-FR" dirty="0" err="1" smtClean="0"/>
              <a:t>Download</a:t>
            </a:r>
            <a:r>
              <a:rPr lang="fr-FR" dirty="0" smtClean="0"/>
              <a:t> manager</a:t>
            </a:r>
          </a:p>
          <a:p>
            <a:pPr lvl="2"/>
            <a:r>
              <a:rPr lang="fr-FR" dirty="0" err="1" smtClean="0"/>
              <a:t>IntentService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463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327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Java Multithreading</a:t>
            </a:r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a thread</a:t>
            </a:r>
          </a:p>
          <a:p>
            <a:pPr lvl="2"/>
            <a:r>
              <a:rPr lang="fr-FR" dirty="0" err="1" smtClean="0"/>
              <a:t>Create</a:t>
            </a:r>
            <a:r>
              <a:rPr lang="fr-FR" dirty="0" smtClean="0"/>
              <a:t> class to </a:t>
            </a:r>
            <a:r>
              <a:rPr lang="fr-FR" dirty="0" err="1" smtClean="0"/>
              <a:t>Extend</a:t>
            </a:r>
            <a:r>
              <a:rPr lang="fr-FR" dirty="0" smtClean="0"/>
              <a:t> Thread</a:t>
            </a:r>
          </a:p>
          <a:p>
            <a:pPr lvl="2"/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()</a:t>
            </a:r>
          </a:p>
          <a:p>
            <a:pPr lvl="2"/>
            <a:r>
              <a:rPr lang="fr-FR" dirty="0" smtClean="0"/>
              <a:t>Start</a:t>
            </a:r>
          </a:p>
          <a:p>
            <a:pPr lvl="2"/>
            <a:r>
              <a:rPr lang="fr-FR" dirty="0" err="1" smtClean="0"/>
              <a:t>Example</a:t>
            </a:r>
            <a:endParaRPr lang="fr-FR" dirty="0" smtClean="0"/>
          </a:p>
          <a:p>
            <a:pPr marL="905256" lvl="2" indent="0">
              <a:buNone/>
            </a:pPr>
            <a:r>
              <a:rPr lang="fr-FR" dirty="0"/>
              <a:t>class </a:t>
            </a:r>
            <a:r>
              <a:rPr lang="fr-FR" dirty="0" err="1"/>
              <a:t>PrimeThread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Thread {</a:t>
            </a:r>
          </a:p>
          <a:p>
            <a:pPr marL="905256" lvl="2" indent="0">
              <a:buNone/>
            </a:pPr>
            <a:r>
              <a:rPr lang="fr-FR" dirty="0"/>
              <a:t>         long </a:t>
            </a:r>
            <a:r>
              <a:rPr lang="fr-FR" dirty="0" err="1"/>
              <a:t>minPrime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    </a:t>
            </a:r>
            <a:r>
              <a:rPr lang="fr-FR" dirty="0" err="1"/>
              <a:t>PrimeThread</a:t>
            </a:r>
            <a:r>
              <a:rPr lang="fr-FR" dirty="0"/>
              <a:t>(long </a:t>
            </a:r>
            <a:r>
              <a:rPr lang="fr-FR" dirty="0" err="1"/>
              <a:t>minPrime</a:t>
            </a:r>
            <a:r>
              <a:rPr lang="fr-FR" dirty="0"/>
              <a:t>) {</a:t>
            </a:r>
          </a:p>
          <a:p>
            <a:pPr marL="905256" lvl="2" indent="0">
              <a:buNone/>
            </a:pPr>
            <a:r>
              <a:rPr lang="fr-FR" dirty="0"/>
              <a:t>             </a:t>
            </a:r>
            <a:r>
              <a:rPr lang="fr-FR" dirty="0" err="1"/>
              <a:t>this.minPrime</a:t>
            </a:r>
            <a:r>
              <a:rPr lang="fr-FR" dirty="0"/>
              <a:t> = </a:t>
            </a:r>
            <a:r>
              <a:rPr lang="fr-FR" dirty="0" err="1"/>
              <a:t>minPrime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    }</a:t>
            </a:r>
          </a:p>
          <a:p>
            <a:pPr marL="905256" lvl="2" indent="0">
              <a:buNone/>
            </a:pPr>
            <a:endParaRPr lang="fr-FR" dirty="0"/>
          </a:p>
          <a:p>
            <a:pPr marL="905256" lvl="2" indent="0">
              <a:buNone/>
            </a:pPr>
            <a:r>
              <a:rPr lang="fr-FR" dirty="0"/>
              <a:t>  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() {</a:t>
            </a:r>
          </a:p>
          <a:p>
            <a:pPr marL="905256" lvl="2" indent="0">
              <a:buNone/>
            </a:pPr>
            <a:r>
              <a:rPr lang="fr-FR" dirty="0"/>
              <a:t>             // </a:t>
            </a:r>
            <a:r>
              <a:rPr lang="fr-FR" dirty="0" err="1"/>
              <a:t>compute</a:t>
            </a:r>
            <a:r>
              <a:rPr lang="fr-FR" dirty="0"/>
              <a:t> primes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minPrime</a:t>
            </a:r>
            <a:endParaRPr lang="fr-FR" dirty="0"/>
          </a:p>
          <a:p>
            <a:pPr marL="905256" lvl="2" indent="0">
              <a:buNone/>
            </a:pPr>
            <a:r>
              <a:rPr lang="fr-FR" dirty="0"/>
              <a:t>              . . .</a:t>
            </a:r>
          </a:p>
          <a:p>
            <a:pPr marL="905256" lvl="2" indent="0">
              <a:buNone/>
            </a:pPr>
            <a:r>
              <a:rPr lang="fr-FR" dirty="0"/>
              <a:t>         }</a:t>
            </a:r>
          </a:p>
          <a:p>
            <a:pPr marL="905256" lvl="2" indent="0">
              <a:buNone/>
            </a:pPr>
            <a:r>
              <a:rPr lang="fr-FR" dirty="0"/>
              <a:t>     </a:t>
            </a:r>
            <a:r>
              <a:rPr lang="fr-FR" dirty="0" smtClean="0"/>
              <a:t>}</a:t>
            </a:r>
          </a:p>
          <a:p>
            <a:pPr marL="905256" lvl="2" indent="0">
              <a:buNone/>
            </a:pPr>
            <a:r>
              <a:rPr lang="fr-FR" dirty="0" smtClean="0"/>
              <a:t>//</a:t>
            </a:r>
            <a:r>
              <a:rPr lang="fr-FR" dirty="0" err="1" smtClean="0"/>
              <a:t>start</a:t>
            </a:r>
            <a:r>
              <a:rPr lang="fr-FR" dirty="0" smtClean="0"/>
              <a:t> the thread</a:t>
            </a:r>
          </a:p>
          <a:p>
            <a:pPr marL="905256" lvl="2" indent="0">
              <a:buNone/>
            </a:pPr>
            <a:r>
              <a:rPr lang="en-US" dirty="0" err="1"/>
              <a:t>PrimeThread</a:t>
            </a:r>
            <a:r>
              <a:rPr lang="en-US" dirty="0"/>
              <a:t> p = new </a:t>
            </a:r>
            <a:r>
              <a:rPr lang="en-US" dirty="0" err="1"/>
              <a:t>PrimeThread</a:t>
            </a:r>
            <a:r>
              <a:rPr lang="en-US" dirty="0"/>
              <a:t>(143);</a:t>
            </a:r>
          </a:p>
          <a:p>
            <a:pPr marL="905256" lvl="2" indent="0">
              <a:buNone/>
            </a:pPr>
            <a:r>
              <a:rPr lang="en-US" dirty="0"/>
              <a:t>     </a:t>
            </a:r>
            <a:r>
              <a:rPr lang="en-US" dirty="0" err="1"/>
              <a:t>p.start</a:t>
            </a:r>
            <a:r>
              <a:rPr lang="en-US" dirty="0" smtClean="0"/>
              <a:t>();</a:t>
            </a:r>
          </a:p>
          <a:p>
            <a:pPr marL="905256" lvl="2" indent="0">
              <a:buNone/>
            </a:pPr>
            <a:endParaRPr lang="en-US" dirty="0" smtClean="0"/>
          </a:p>
          <a:p>
            <a:pPr marL="905256" lvl="2" indent="0">
              <a:buNone/>
            </a:pPr>
            <a:r>
              <a:rPr lang="en-US" dirty="0" smtClean="0"/>
              <a:t>//notes </a:t>
            </a:r>
          </a:p>
          <a:p>
            <a:pPr marL="905256" lvl="2" indent="0">
              <a:buNone/>
            </a:pPr>
            <a:r>
              <a:rPr lang="en-US" dirty="0" smtClean="0"/>
              <a:t>thread stops </a:t>
            </a:r>
          </a:p>
          <a:p>
            <a:pPr marL="1124712" lvl="3" indent="0">
              <a:buNone/>
            </a:pPr>
            <a:r>
              <a:rPr lang="en-US" dirty="0" smtClean="0"/>
              <a:t>On exit() call </a:t>
            </a:r>
          </a:p>
          <a:p>
            <a:pPr marL="1124712" lvl="3" indent="0">
              <a:buNone/>
            </a:pPr>
            <a:r>
              <a:rPr lang="en-US" dirty="0" smtClean="0"/>
              <a:t>After </a:t>
            </a:r>
            <a:r>
              <a:rPr lang="en-US" dirty="0" err="1" smtClean="0"/>
              <a:t>execiting</a:t>
            </a:r>
            <a:r>
              <a:rPr lang="en-US" dirty="0" smtClean="0"/>
              <a:t> run()</a:t>
            </a:r>
          </a:p>
          <a:p>
            <a:pPr marL="905256" lvl="2" indent="0">
              <a:buNone/>
            </a:pPr>
            <a:r>
              <a:rPr lang="en-US" dirty="0" smtClean="0"/>
              <a:t>A thread has a priority level</a:t>
            </a:r>
          </a:p>
          <a:p>
            <a:pPr marL="905256" lvl="2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08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Java Multithreading</a:t>
            </a:r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/>
              <a:t> </a:t>
            </a:r>
            <a:r>
              <a:rPr lang="fr-FR" dirty="0" err="1" smtClean="0"/>
              <a:t>Runnable</a:t>
            </a:r>
            <a:r>
              <a:rPr lang="fr-FR" dirty="0" smtClean="0"/>
              <a:t> interface</a:t>
            </a:r>
          </a:p>
          <a:p>
            <a:pPr lvl="2"/>
            <a:r>
              <a:rPr lang="fr-FR" dirty="0" err="1" smtClean="0"/>
              <a:t>Create</a:t>
            </a:r>
            <a:r>
              <a:rPr lang="fr-FR" dirty="0" smtClean="0"/>
              <a:t> class to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runnable</a:t>
            </a:r>
            <a:endParaRPr lang="fr-FR" dirty="0" smtClean="0"/>
          </a:p>
          <a:p>
            <a:pPr lvl="2"/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()</a:t>
            </a:r>
          </a:p>
          <a:p>
            <a:pPr lvl="2"/>
            <a:r>
              <a:rPr lang="fr-FR" dirty="0" smtClean="0"/>
              <a:t>Start</a:t>
            </a:r>
          </a:p>
          <a:p>
            <a:pPr lvl="2"/>
            <a:r>
              <a:rPr lang="fr-FR" dirty="0" err="1" smtClean="0"/>
              <a:t>Example</a:t>
            </a:r>
            <a:endParaRPr lang="fr-FR" dirty="0" smtClean="0"/>
          </a:p>
          <a:p>
            <a:pPr marL="905256" lvl="2" indent="0">
              <a:buNone/>
            </a:pPr>
            <a:r>
              <a:rPr lang="fr-FR" dirty="0"/>
              <a:t>class </a:t>
            </a:r>
            <a:r>
              <a:rPr lang="fr-FR" dirty="0" err="1"/>
              <a:t>PrimeRun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Runnable</a:t>
            </a:r>
            <a:r>
              <a:rPr lang="fr-FR" dirty="0"/>
              <a:t> {</a:t>
            </a:r>
          </a:p>
          <a:p>
            <a:pPr marL="905256" lvl="2" indent="0">
              <a:buNone/>
            </a:pPr>
            <a:r>
              <a:rPr lang="fr-FR" dirty="0"/>
              <a:t>         long </a:t>
            </a:r>
            <a:r>
              <a:rPr lang="fr-FR" dirty="0" err="1"/>
              <a:t>minPrime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    </a:t>
            </a:r>
            <a:r>
              <a:rPr lang="fr-FR" dirty="0" err="1"/>
              <a:t>PrimeRun</a:t>
            </a:r>
            <a:r>
              <a:rPr lang="fr-FR" dirty="0"/>
              <a:t>(long </a:t>
            </a:r>
            <a:r>
              <a:rPr lang="fr-FR" dirty="0" err="1"/>
              <a:t>minPrime</a:t>
            </a:r>
            <a:r>
              <a:rPr lang="fr-FR" dirty="0"/>
              <a:t>) {</a:t>
            </a:r>
          </a:p>
          <a:p>
            <a:pPr marL="905256" lvl="2" indent="0">
              <a:buNone/>
            </a:pPr>
            <a:r>
              <a:rPr lang="fr-FR" dirty="0"/>
              <a:t>             </a:t>
            </a:r>
            <a:r>
              <a:rPr lang="fr-FR" dirty="0" err="1"/>
              <a:t>this.minPrime</a:t>
            </a:r>
            <a:r>
              <a:rPr lang="fr-FR" dirty="0"/>
              <a:t> = </a:t>
            </a:r>
            <a:r>
              <a:rPr lang="fr-FR" dirty="0" err="1"/>
              <a:t>minPrime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    }</a:t>
            </a:r>
          </a:p>
          <a:p>
            <a:pPr marL="905256" lvl="2" indent="0">
              <a:buNone/>
            </a:pPr>
            <a:endParaRPr lang="fr-FR" dirty="0"/>
          </a:p>
          <a:p>
            <a:pPr marL="905256" lvl="2" indent="0">
              <a:buNone/>
            </a:pPr>
            <a:r>
              <a:rPr lang="fr-FR" dirty="0"/>
              <a:t>  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() {</a:t>
            </a:r>
          </a:p>
          <a:p>
            <a:pPr marL="905256" lvl="2" indent="0">
              <a:buNone/>
            </a:pPr>
            <a:r>
              <a:rPr lang="fr-FR" dirty="0"/>
              <a:t>             // </a:t>
            </a:r>
            <a:r>
              <a:rPr lang="fr-FR" dirty="0" err="1"/>
              <a:t>compute</a:t>
            </a:r>
            <a:r>
              <a:rPr lang="fr-FR" dirty="0"/>
              <a:t> primes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minPrime</a:t>
            </a:r>
            <a:endParaRPr lang="fr-FR" dirty="0"/>
          </a:p>
          <a:p>
            <a:pPr marL="905256" lvl="2" indent="0">
              <a:buNone/>
            </a:pPr>
            <a:r>
              <a:rPr lang="fr-FR" dirty="0"/>
              <a:t>              . . .</a:t>
            </a:r>
          </a:p>
          <a:p>
            <a:pPr marL="905256" lvl="2" indent="0">
              <a:buNone/>
            </a:pPr>
            <a:r>
              <a:rPr lang="fr-FR" dirty="0"/>
              <a:t>         }</a:t>
            </a:r>
          </a:p>
          <a:p>
            <a:pPr marL="905256" lvl="2" indent="0">
              <a:buNone/>
            </a:pPr>
            <a:r>
              <a:rPr lang="fr-FR" dirty="0"/>
              <a:t>     </a:t>
            </a:r>
            <a:r>
              <a:rPr lang="fr-FR" dirty="0" smtClean="0"/>
              <a:t>}</a:t>
            </a:r>
          </a:p>
          <a:p>
            <a:pPr marL="905256" lvl="2" indent="0">
              <a:buNone/>
            </a:pPr>
            <a:r>
              <a:rPr lang="fr-FR" dirty="0" smtClean="0"/>
              <a:t>//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marL="905256" lvl="2" indent="0">
              <a:buNone/>
            </a:pPr>
            <a:r>
              <a:rPr lang="en-US" dirty="0" err="1"/>
              <a:t>PrimeRun</a:t>
            </a:r>
            <a:r>
              <a:rPr lang="en-US" dirty="0"/>
              <a:t> p = new </a:t>
            </a:r>
            <a:r>
              <a:rPr lang="en-US" dirty="0" err="1"/>
              <a:t>PrimeRun</a:t>
            </a:r>
            <a:r>
              <a:rPr lang="en-US" dirty="0"/>
              <a:t>(143);</a:t>
            </a:r>
          </a:p>
          <a:p>
            <a:pPr marL="905256" lvl="2" indent="0">
              <a:buNone/>
            </a:pPr>
            <a:r>
              <a:rPr lang="en-US" dirty="0"/>
              <a:t>     new Thread(p).start();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560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smtClean="0"/>
              <a:t>Android</a:t>
            </a:r>
          </a:p>
          <a:p>
            <a:pPr lvl="1"/>
            <a:r>
              <a:rPr lang="fr-FR" dirty="0" err="1" smtClean="0"/>
              <a:t>asyncTask</a:t>
            </a:r>
            <a:r>
              <a:rPr lang="fr-FR" dirty="0" smtClean="0"/>
              <a:t>, </a:t>
            </a:r>
            <a:r>
              <a:rPr lang="fr-FR" dirty="0" err="1" smtClean="0"/>
              <a:t>used</a:t>
            </a:r>
            <a:r>
              <a:rPr lang="fr-FR" dirty="0" smtClean="0"/>
              <a:t> for short </a:t>
            </a:r>
            <a:r>
              <a:rPr lang="fr-FR" dirty="0" err="1" smtClean="0"/>
              <a:t>operations</a:t>
            </a:r>
            <a:r>
              <a:rPr lang="fr-FR" dirty="0" smtClean="0"/>
              <a:t> ( few seconds)</a:t>
            </a:r>
          </a:p>
          <a:p>
            <a:pPr lvl="2"/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background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2"/>
            <a:r>
              <a:rPr lang="fr-FR" dirty="0" err="1" smtClean="0"/>
              <a:t>Publish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UI thread</a:t>
            </a:r>
          </a:p>
          <a:p>
            <a:pPr lvl="2"/>
            <a:r>
              <a:rPr lang="fr-FR" dirty="0" smtClean="0"/>
              <a:t>Uses 3 types :</a:t>
            </a:r>
            <a:r>
              <a:rPr lang="fr-FR" dirty="0" err="1" smtClean="0"/>
              <a:t>Parameters</a:t>
            </a:r>
            <a:r>
              <a:rPr lang="fr-FR" dirty="0" smtClean="0"/>
              <a:t> , Progress,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2"/>
            <a:r>
              <a:rPr lang="fr-FR" dirty="0" smtClean="0"/>
              <a:t>Uses 4 </a:t>
            </a:r>
            <a:r>
              <a:rPr lang="fr-FR" dirty="0" err="1" smtClean="0"/>
              <a:t>steps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en-US" dirty="0" err="1" smtClean="0"/>
              <a:t>onPreExec</a:t>
            </a:r>
            <a:endParaRPr lang="en-US" dirty="0" smtClean="0"/>
          </a:p>
          <a:p>
            <a:pPr lvl="2"/>
            <a:endParaRPr lang="fr-FR" dirty="0" smtClean="0"/>
          </a:p>
          <a:p>
            <a:pPr marL="905256" lvl="2" indent="0">
              <a:buNone/>
            </a:pPr>
            <a:r>
              <a:rPr lang="fr-FR" dirty="0" err="1"/>
              <a:t>private</a:t>
            </a:r>
            <a:r>
              <a:rPr lang="fr-FR" dirty="0"/>
              <a:t> class </a:t>
            </a:r>
            <a:r>
              <a:rPr lang="fr-FR" dirty="0" err="1"/>
              <a:t>DownloadFilesTask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AsyncTask</a:t>
            </a:r>
            <a:r>
              <a:rPr lang="fr-FR" dirty="0"/>
              <a:t>&lt;URL, </a:t>
            </a:r>
            <a:r>
              <a:rPr lang="fr-FR" dirty="0" err="1"/>
              <a:t>Integer</a:t>
            </a:r>
            <a:r>
              <a:rPr lang="fr-FR" dirty="0"/>
              <a:t>, Long&gt; {</a:t>
            </a:r>
          </a:p>
          <a:p>
            <a:pPr marL="905256" lvl="2" indent="0">
              <a:buNone/>
            </a:pPr>
            <a:r>
              <a:rPr lang="fr-FR" dirty="0"/>
              <a:t>     </a:t>
            </a:r>
            <a:r>
              <a:rPr lang="fr-FR" dirty="0" err="1"/>
              <a:t>protected</a:t>
            </a:r>
            <a:r>
              <a:rPr lang="fr-FR" dirty="0"/>
              <a:t> Long </a:t>
            </a:r>
            <a:r>
              <a:rPr lang="fr-FR" dirty="0" err="1"/>
              <a:t>doInBackground</a:t>
            </a:r>
            <a:r>
              <a:rPr lang="fr-FR" dirty="0"/>
              <a:t>(URL... </a:t>
            </a:r>
            <a:r>
              <a:rPr lang="fr-FR" dirty="0" err="1"/>
              <a:t>urls</a:t>
            </a:r>
            <a:r>
              <a:rPr lang="fr-FR" dirty="0"/>
              <a:t>) {</a:t>
            </a:r>
          </a:p>
          <a:p>
            <a:pPr marL="905256" lvl="2" indent="0">
              <a:buNone/>
            </a:pPr>
            <a:r>
              <a:rPr lang="fr-FR" dirty="0"/>
              <a:t>         </a:t>
            </a:r>
            <a:r>
              <a:rPr lang="fr-FR" dirty="0" err="1"/>
              <a:t>int</a:t>
            </a:r>
            <a:r>
              <a:rPr lang="fr-FR" dirty="0"/>
              <a:t> count = </a:t>
            </a:r>
            <a:r>
              <a:rPr lang="fr-FR" dirty="0" err="1"/>
              <a:t>urls.length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    long </a:t>
            </a:r>
            <a:r>
              <a:rPr lang="fr-FR" dirty="0" err="1"/>
              <a:t>totalSize</a:t>
            </a:r>
            <a:r>
              <a:rPr lang="fr-FR" dirty="0"/>
              <a:t> = 0;</a:t>
            </a:r>
          </a:p>
          <a:p>
            <a:pPr marL="905256" lvl="2" indent="0">
              <a:buNone/>
            </a:pPr>
            <a:r>
              <a:rPr lang="fr-FR" dirty="0"/>
              <a:t>         for (</a:t>
            </a:r>
            <a:r>
              <a:rPr lang="fr-FR" dirty="0" err="1"/>
              <a:t>int</a:t>
            </a:r>
            <a:r>
              <a:rPr lang="fr-FR" dirty="0"/>
              <a:t> i = 0; i &lt; count; i++) {</a:t>
            </a:r>
          </a:p>
          <a:p>
            <a:pPr marL="905256" lvl="2" indent="0">
              <a:buNone/>
            </a:pPr>
            <a:r>
              <a:rPr lang="fr-FR" dirty="0"/>
              <a:t>             </a:t>
            </a:r>
            <a:r>
              <a:rPr lang="fr-FR" dirty="0" err="1"/>
              <a:t>totalSize</a:t>
            </a:r>
            <a:r>
              <a:rPr lang="fr-FR" dirty="0"/>
              <a:t> += </a:t>
            </a:r>
            <a:r>
              <a:rPr lang="fr-FR" dirty="0" err="1"/>
              <a:t>Downloader.downloadFile</a:t>
            </a:r>
            <a:r>
              <a:rPr lang="fr-FR" dirty="0"/>
              <a:t>(</a:t>
            </a:r>
            <a:r>
              <a:rPr lang="fr-FR" dirty="0" err="1"/>
              <a:t>urls</a:t>
            </a:r>
            <a:r>
              <a:rPr lang="fr-FR" dirty="0"/>
              <a:t>[i]);</a:t>
            </a:r>
          </a:p>
          <a:p>
            <a:pPr marL="905256" lvl="2" indent="0">
              <a:buNone/>
            </a:pPr>
            <a:r>
              <a:rPr lang="fr-FR" dirty="0"/>
              <a:t>             </a:t>
            </a:r>
            <a:r>
              <a:rPr lang="fr-FR" dirty="0" err="1"/>
              <a:t>publishProgress</a:t>
            </a:r>
            <a:r>
              <a:rPr lang="fr-FR" dirty="0"/>
              <a:t>((</a:t>
            </a:r>
            <a:r>
              <a:rPr lang="fr-FR" dirty="0" err="1"/>
              <a:t>int</a:t>
            </a:r>
            <a:r>
              <a:rPr lang="fr-FR" dirty="0"/>
              <a:t>) ((i / (</a:t>
            </a:r>
            <a:r>
              <a:rPr lang="fr-FR" dirty="0" err="1"/>
              <a:t>float</a:t>
            </a:r>
            <a:r>
              <a:rPr lang="fr-FR" dirty="0"/>
              <a:t>) count) * 100));</a:t>
            </a:r>
          </a:p>
          <a:p>
            <a:pPr marL="905256" lvl="2" indent="0">
              <a:buNone/>
            </a:pPr>
            <a:r>
              <a:rPr lang="fr-FR" dirty="0"/>
              <a:t>             // Escape </a:t>
            </a:r>
            <a:r>
              <a:rPr lang="fr-FR" dirty="0" err="1"/>
              <a:t>early</a:t>
            </a:r>
            <a:r>
              <a:rPr lang="fr-FR" dirty="0"/>
              <a:t> if cancel()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endParaRPr lang="fr-FR" dirty="0"/>
          </a:p>
          <a:p>
            <a:pPr marL="905256" lvl="2" indent="0">
              <a:buNone/>
            </a:pPr>
            <a:r>
              <a:rPr lang="fr-FR" dirty="0"/>
              <a:t>             if (</a:t>
            </a:r>
            <a:r>
              <a:rPr lang="fr-FR" dirty="0" err="1"/>
              <a:t>isCancelled</a:t>
            </a:r>
            <a:r>
              <a:rPr lang="fr-FR" dirty="0"/>
              <a:t>()) break;</a:t>
            </a:r>
          </a:p>
          <a:p>
            <a:pPr marL="905256" lvl="2" indent="0">
              <a:buNone/>
            </a:pPr>
            <a:r>
              <a:rPr lang="fr-FR" dirty="0"/>
              <a:t>         }</a:t>
            </a:r>
          </a:p>
          <a:p>
            <a:pPr marL="905256" lvl="2" indent="0">
              <a:buNone/>
            </a:pPr>
            <a:r>
              <a:rPr lang="fr-FR" dirty="0"/>
              <a:t>         return </a:t>
            </a:r>
            <a:r>
              <a:rPr lang="fr-FR" dirty="0" err="1"/>
              <a:t>totalSize</a:t>
            </a:r>
            <a:r>
              <a:rPr lang="fr-FR" dirty="0"/>
              <a:t>;</a:t>
            </a:r>
          </a:p>
          <a:p>
            <a:pPr marL="905256" lvl="2" indent="0">
              <a:buNone/>
            </a:pPr>
            <a:r>
              <a:rPr lang="fr-FR" dirty="0"/>
              <a:t>     }</a:t>
            </a:r>
          </a:p>
          <a:p>
            <a:pPr marL="905256" lvl="2" indent="0">
              <a:buNone/>
            </a:pPr>
            <a:endParaRPr lang="fr-FR" dirty="0"/>
          </a:p>
          <a:p>
            <a:pPr marL="905256" lvl="2" indent="0">
              <a:buNone/>
            </a:pPr>
            <a:r>
              <a:rPr lang="fr-FR" dirty="0"/>
              <a:t> 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onProgressUpdate</a:t>
            </a:r>
            <a:r>
              <a:rPr lang="fr-FR" dirty="0"/>
              <a:t>(</a:t>
            </a:r>
            <a:r>
              <a:rPr lang="fr-FR" dirty="0" err="1"/>
              <a:t>Integer</a:t>
            </a:r>
            <a:r>
              <a:rPr lang="fr-FR" dirty="0"/>
              <a:t>... </a:t>
            </a:r>
            <a:r>
              <a:rPr lang="fr-FR" dirty="0" err="1"/>
              <a:t>progress</a:t>
            </a:r>
            <a:r>
              <a:rPr lang="fr-FR" dirty="0"/>
              <a:t>) {</a:t>
            </a:r>
          </a:p>
          <a:p>
            <a:pPr marL="905256" lvl="2" indent="0">
              <a:buNone/>
            </a:pPr>
            <a:r>
              <a:rPr lang="fr-FR" dirty="0"/>
              <a:t>         </a:t>
            </a:r>
            <a:r>
              <a:rPr lang="fr-FR" dirty="0" err="1"/>
              <a:t>setProgressPercent</a:t>
            </a:r>
            <a:r>
              <a:rPr lang="fr-FR" dirty="0"/>
              <a:t>(</a:t>
            </a:r>
            <a:r>
              <a:rPr lang="fr-FR" dirty="0" err="1"/>
              <a:t>progress</a:t>
            </a:r>
            <a:r>
              <a:rPr lang="fr-FR" dirty="0"/>
              <a:t>[0]);</a:t>
            </a:r>
          </a:p>
          <a:p>
            <a:pPr marL="905256" lvl="2" indent="0">
              <a:buNone/>
            </a:pPr>
            <a:r>
              <a:rPr lang="fr-FR" dirty="0"/>
              <a:t>     }</a:t>
            </a:r>
          </a:p>
          <a:p>
            <a:pPr marL="905256" lvl="2" indent="0">
              <a:buNone/>
            </a:pPr>
            <a:endParaRPr lang="fr-FR" dirty="0"/>
          </a:p>
          <a:p>
            <a:pPr marL="905256" lvl="2" indent="0">
              <a:buNone/>
            </a:pPr>
            <a:r>
              <a:rPr lang="fr-FR" dirty="0"/>
              <a:t> 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onPostExecute</a:t>
            </a:r>
            <a:r>
              <a:rPr lang="fr-FR" dirty="0"/>
              <a:t>(Long </a:t>
            </a:r>
            <a:r>
              <a:rPr lang="fr-FR" dirty="0" err="1"/>
              <a:t>result</a:t>
            </a:r>
            <a:r>
              <a:rPr lang="fr-FR" dirty="0"/>
              <a:t>) {</a:t>
            </a:r>
          </a:p>
          <a:p>
            <a:pPr marL="905256" lvl="2" indent="0">
              <a:buNone/>
            </a:pPr>
            <a:r>
              <a:rPr lang="fr-FR" dirty="0"/>
              <a:t>         </a:t>
            </a:r>
            <a:r>
              <a:rPr lang="fr-FR" dirty="0" err="1"/>
              <a:t>showDialog</a:t>
            </a:r>
            <a:r>
              <a:rPr lang="fr-FR" dirty="0"/>
              <a:t>("</a:t>
            </a:r>
            <a:r>
              <a:rPr lang="fr-FR" dirty="0" err="1"/>
              <a:t>Downloaded</a:t>
            </a:r>
            <a:r>
              <a:rPr lang="fr-FR" dirty="0"/>
              <a:t> " + </a:t>
            </a:r>
            <a:r>
              <a:rPr lang="fr-FR" dirty="0" err="1"/>
              <a:t>result</a:t>
            </a:r>
            <a:r>
              <a:rPr lang="fr-FR" dirty="0"/>
              <a:t> + " bytes");</a:t>
            </a:r>
          </a:p>
          <a:p>
            <a:pPr marL="905256" lvl="2" indent="0">
              <a:buNone/>
            </a:pPr>
            <a:r>
              <a:rPr lang="fr-FR" dirty="0"/>
              <a:t>     }</a:t>
            </a:r>
          </a:p>
          <a:p>
            <a:pPr marL="905256" lvl="2" indent="0">
              <a:buNone/>
            </a:pPr>
            <a:r>
              <a:rPr lang="fr-FR" dirty="0"/>
              <a:t> }</a:t>
            </a:r>
          </a:p>
          <a:p>
            <a:pPr marL="905256" lvl="2" indent="0">
              <a:buNone/>
            </a:pPr>
            <a:r>
              <a:rPr lang="fr-FR" dirty="0"/>
              <a:t> </a:t>
            </a:r>
            <a:endParaRPr lang="fr-FR" dirty="0" smtClean="0"/>
          </a:p>
          <a:p>
            <a:pPr marL="905256" lvl="2" indent="0">
              <a:buNone/>
            </a:pPr>
            <a:r>
              <a:rPr lang="fr-FR" dirty="0" smtClean="0"/>
              <a:t>//Update UI on </a:t>
            </a:r>
            <a:r>
              <a:rPr lang="fr-FR" dirty="0" err="1" smtClean="0"/>
              <a:t>progress</a:t>
            </a:r>
            <a:r>
              <a:rPr lang="fr-FR" dirty="0" smtClean="0"/>
              <a:t> </a:t>
            </a:r>
            <a:r>
              <a:rPr lang="fr-FR" dirty="0" err="1" smtClean="0"/>
              <a:t>triggered</a:t>
            </a:r>
            <a:r>
              <a:rPr lang="fr-FR" dirty="0" smtClean="0"/>
              <a:t> by </a:t>
            </a:r>
            <a:r>
              <a:rPr lang="fr-FR" dirty="0" err="1" smtClean="0"/>
              <a:t>publicProgress</a:t>
            </a:r>
            <a:endParaRPr lang="fr-FR" dirty="0" smtClean="0"/>
          </a:p>
          <a:p>
            <a:pPr marL="905256" lvl="2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86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Android</a:t>
            </a:r>
          </a:p>
          <a:p>
            <a:pPr lvl="1"/>
            <a:r>
              <a:rPr lang="fr-FR" dirty="0" err="1" smtClean="0"/>
              <a:t>asyncTask</a:t>
            </a:r>
            <a:r>
              <a:rPr lang="fr-FR" dirty="0" smtClean="0"/>
              <a:t>, 4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en-US" dirty="0" err="1"/>
              <a:t>onPreExecute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invoked on the UI thread before the task is executed. </a:t>
            </a:r>
            <a:r>
              <a:rPr lang="fr-FR" dirty="0" err="1" smtClean="0"/>
              <a:t>onUpdate</a:t>
            </a:r>
            <a:endParaRPr lang="fr-FR" dirty="0" smtClean="0"/>
          </a:p>
          <a:p>
            <a:pPr lvl="1"/>
            <a:r>
              <a:rPr lang="en-US" dirty="0" err="1"/>
              <a:t>doInBackground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 smtClean="0"/>
              <a:t>...)</a:t>
            </a:r>
          </a:p>
          <a:p>
            <a:pPr lvl="2"/>
            <a:r>
              <a:rPr lang="en-US" dirty="0" smtClean="0"/>
              <a:t>invoked </a:t>
            </a:r>
            <a:r>
              <a:rPr lang="en-US" dirty="0"/>
              <a:t>on the background thread immediately after </a:t>
            </a:r>
            <a:r>
              <a:rPr lang="en-US" dirty="0" err="1"/>
              <a:t>onPreExecute</a:t>
            </a:r>
            <a:r>
              <a:rPr lang="en-US" dirty="0"/>
              <a:t>() finishes executing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The result of the computation must be returned by this step and will be passed back to the last </a:t>
            </a:r>
            <a:r>
              <a:rPr lang="en-US" dirty="0" smtClean="0"/>
              <a:t>step </a:t>
            </a:r>
            <a:r>
              <a:rPr lang="en-US" dirty="0" err="1" smtClean="0"/>
              <a:t>onPostExecute</a:t>
            </a:r>
            <a:r>
              <a:rPr lang="en-US" dirty="0" smtClean="0"/>
              <a:t>(). 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step can also use </a:t>
            </a:r>
            <a:r>
              <a:rPr lang="en-US" dirty="0" err="1"/>
              <a:t>publishProgress</a:t>
            </a:r>
            <a:r>
              <a:rPr lang="en-US" dirty="0"/>
              <a:t>(Progress</a:t>
            </a:r>
            <a:r>
              <a:rPr lang="en-US" dirty="0" smtClean="0"/>
              <a:t>...).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are published on the UI thread, in the </a:t>
            </a:r>
            <a:r>
              <a:rPr lang="en-US" dirty="0" err="1"/>
              <a:t>onProgressUpdate</a:t>
            </a:r>
            <a:r>
              <a:rPr lang="en-US" dirty="0"/>
              <a:t>(Progress...) step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onProgressUpdate</a:t>
            </a:r>
            <a:r>
              <a:rPr lang="en-US" dirty="0"/>
              <a:t>(Progress...), invoked on the UI thread after a call to </a:t>
            </a:r>
            <a:r>
              <a:rPr lang="en-US" dirty="0" err="1"/>
              <a:t>publishProgress</a:t>
            </a:r>
            <a:r>
              <a:rPr lang="en-US" dirty="0"/>
              <a:t>(Progress...).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timing of the execution is 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onPostExecute</a:t>
            </a:r>
            <a:r>
              <a:rPr lang="en-US" dirty="0"/>
              <a:t>(Result), invoked on the UI thread after the background computation finishes</a:t>
            </a:r>
            <a:r>
              <a:rPr lang="en-US" dirty="0" smtClean="0"/>
              <a:t>.</a:t>
            </a:r>
          </a:p>
          <a:p>
            <a:pPr lvl="1"/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88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Executing</a:t>
            </a:r>
            <a:r>
              <a:rPr lang="fr-FR" dirty="0" smtClean="0"/>
              <a:t> background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Handler and Messages</a:t>
            </a:r>
          </a:p>
          <a:p>
            <a:pPr lvl="2"/>
            <a:r>
              <a:rPr lang="en-US" dirty="0" smtClean="0"/>
              <a:t>Send and process messages and Runnable</a:t>
            </a:r>
          </a:p>
          <a:p>
            <a:pPr lvl="2"/>
            <a:r>
              <a:rPr lang="en-US" dirty="0" smtClean="0"/>
              <a:t>Processed by a message queue</a:t>
            </a:r>
          </a:p>
          <a:p>
            <a:pPr lvl="2"/>
            <a:r>
              <a:rPr lang="en-US" dirty="0" smtClean="0"/>
              <a:t>Processed by a separate thread</a:t>
            </a:r>
          </a:p>
          <a:p>
            <a:pPr lvl="2"/>
            <a:r>
              <a:rPr lang="en-US" dirty="0" smtClean="0"/>
              <a:t>Messages and runnable can be scheduled</a:t>
            </a:r>
          </a:p>
          <a:p>
            <a:pPr lvl="2"/>
            <a:r>
              <a:rPr lang="en-US" dirty="0" smtClean="0"/>
              <a:t>You send a message</a:t>
            </a:r>
          </a:p>
          <a:p>
            <a:pPr lvl="2"/>
            <a:r>
              <a:rPr lang="en-US" dirty="0" smtClean="0"/>
              <a:t>You post a runnable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067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Loaders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</a:t>
            </a:r>
            <a:r>
              <a:rPr lang="en-US" dirty="0"/>
              <a:t>to every Activity and Fragment.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asynchronous loading of data.</a:t>
            </a:r>
          </a:p>
          <a:p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the source of their data and deliver new results when the content changes.</a:t>
            </a:r>
          </a:p>
          <a:p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reconnect to the last loader's cursor when being recreated after a configuration change.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570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Loaders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25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Download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System </a:t>
            </a:r>
            <a:r>
              <a:rPr lang="en-US" dirty="0"/>
              <a:t>service that handles long-running HTTP downloads.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900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err="1" smtClean="0"/>
              <a:t>Languages</a:t>
            </a:r>
            <a:endParaRPr lang="fr-FR" dirty="0" smtClean="0"/>
          </a:p>
          <a:p>
            <a:pPr lvl="2"/>
            <a:r>
              <a:rPr lang="fr-FR" dirty="0" smtClean="0"/>
              <a:t>XML</a:t>
            </a:r>
          </a:p>
          <a:p>
            <a:pPr lvl="2"/>
            <a:r>
              <a:rPr lang="fr-FR" dirty="0" smtClean="0"/>
              <a:t>JSON</a:t>
            </a:r>
          </a:p>
          <a:p>
            <a:pPr lvl="2"/>
            <a:r>
              <a:rPr lang="fr-FR" dirty="0" err="1" smtClean="0"/>
              <a:t>Designed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</a:p>
          <a:p>
            <a:pPr lvl="3"/>
            <a:r>
              <a:rPr lang="fr-FR" dirty="0" smtClean="0"/>
              <a:t>self descriptive</a:t>
            </a:r>
          </a:p>
          <a:p>
            <a:pPr lvl="3"/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neutral</a:t>
            </a:r>
            <a:endParaRPr lang="fr-FR" dirty="0" smtClean="0"/>
          </a:p>
          <a:p>
            <a:pPr lvl="2"/>
            <a:r>
              <a:rPr lang="fr-FR" dirty="0" err="1" smtClean="0"/>
              <a:t>Used</a:t>
            </a:r>
            <a:r>
              <a:rPr lang="fr-FR" dirty="0" smtClean="0"/>
              <a:t> for data exchange, data </a:t>
            </a:r>
            <a:r>
              <a:rPr lang="fr-FR" dirty="0" err="1" smtClean="0"/>
              <a:t>storing</a:t>
            </a:r>
            <a:endParaRPr lang="fr-FR" dirty="0" smtClean="0"/>
          </a:p>
          <a:p>
            <a:pPr lvl="2"/>
            <a:r>
              <a:rPr lang="fr-FR" dirty="0" err="1" smtClean="0"/>
              <a:t>Commonly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represent</a:t>
            </a:r>
            <a:r>
              <a:rPr lang="fr-FR" dirty="0" smtClean="0"/>
              <a:t> </a:t>
            </a:r>
            <a:r>
              <a:rPr lang="fr-FR" dirty="0" err="1" smtClean="0"/>
              <a:t>webservices</a:t>
            </a:r>
            <a:r>
              <a:rPr lang="fr-FR" dirty="0" smtClean="0"/>
              <a:t> data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5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Structure</a:t>
            </a:r>
          </a:p>
          <a:p>
            <a:pPr marL="137160" indent="0">
              <a:buNone/>
            </a:pPr>
            <a:r>
              <a:rPr lang="fr-FR" dirty="0" smtClean="0"/>
              <a:t>{"</a:t>
            </a:r>
            <a:r>
              <a:rPr lang="fr-FR" dirty="0"/>
              <a:t>menu": {</a:t>
            </a:r>
          </a:p>
          <a:p>
            <a:pPr marL="137160" indent="0">
              <a:buNone/>
            </a:pPr>
            <a:r>
              <a:rPr lang="fr-FR" dirty="0"/>
              <a:t>  "id": "file",</a:t>
            </a:r>
          </a:p>
          <a:p>
            <a:pPr marL="137160" indent="0">
              <a:buNone/>
            </a:pPr>
            <a:r>
              <a:rPr lang="fr-FR" dirty="0"/>
              <a:t>  "value": "File",</a:t>
            </a:r>
          </a:p>
          <a:p>
            <a:pPr marL="137160" indent="0">
              <a:buNone/>
            </a:pPr>
            <a:r>
              <a:rPr lang="fr-FR" dirty="0"/>
              <a:t>  "</a:t>
            </a:r>
            <a:r>
              <a:rPr lang="fr-FR" dirty="0" err="1"/>
              <a:t>popup</a:t>
            </a:r>
            <a:r>
              <a:rPr lang="fr-FR" dirty="0"/>
              <a:t>": {</a:t>
            </a:r>
          </a:p>
          <a:p>
            <a:pPr marL="137160" indent="0">
              <a:buNone/>
            </a:pPr>
            <a:r>
              <a:rPr lang="fr-FR" dirty="0"/>
              <a:t>    "</a:t>
            </a:r>
            <a:r>
              <a:rPr lang="fr-FR" dirty="0" err="1"/>
              <a:t>menuitem</a:t>
            </a:r>
            <a:r>
              <a:rPr lang="fr-FR" dirty="0"/>
              <a:t>": [</a:t>
            </a:r>
          </a:p>
          <a:p>
            <a:pPr marL="137160" indent="0">
              <a:buNone/>
            </a:pPr>
            <a:r>
              <a:rPr lang="fr-FR" dirty="0"/>
              <a:t>      {"value": "New", "</a:t>
            </a:r>
            <a:r>
              <a:rPr lang="fr-FR" dirty="0" err="1"/>
              <a:t>onclick</a:t>
            </a:r>
            <a:r>
              <a:rPr lang="fr-FR" dirty="0"/>
              <a:t>": "</a:t>
            </a:r>
            <a:r>
              <a:rPr lang="fr-FR" dirty="0" err="1"/>
              <a:t>CreateNewDoc</a:t>
            </a:r>
            <a:r>
              <a:rPr lang="fr-FR" dirty="0"/>
              <a:t>()"},</a:t>
            </a:r>
          </a:p>
          <a:p>
            <a:pPr marL="137160" indent="0">
              <a:buNone/>
            </a:pPr>
            <a:r>
              <a:rPr lang="fr-FR" dirty="0"/>
              <a:t>      {"value": "Open", "</a:t>
            </a:r>
            <a:r>
              <a:rPr lang="fr-FR" dirty="0" err="1"/>
              <a:t>onclick</a:t>
            </a:r>
            <a:r>
              <a:rPr lang="fr-FR" dirty="0"/>
              <a:t>": "</a:t>
            </a:r>
            <a:r>
              <a:rPr lang="fr-FR" dirty="0" err="1"/>
              <a:t>OpenDoc</a:t>
            </a:r>
            <a:r>
              <a:rPr lang="fr-FR" dirty="0"/>
              <a:t>()"},</a:t>
            </a:r>
          </a:p>
          <a:p>
            <a:pPr marL="137160" indent="0">
              <a:buNone/>
            </a:pPr>
            <a:r>
              <a:rPr lang="fr-FR" dirty="0"/>
              <a:t>      {"value": "Close", "</a:t>
            </a:r>
            <a:r>
              <a:rPr lang="fr-FR" dirty="0" err="1"/>
              <a:t>onclick</a:t>
            </a:r>
            <a:r>
              <a:rPr lang="fr-FR" dirty="0"/>
              <a:t>": "</a:t>
            </a:r>
            <a:r>
              <a:rPr lang="fr-FR" dirty="0" err="1"/>
              <a:t>CloseDoc</a:t>
            </a:r>
            <a:r>
              <a:rPr lang="fr-FR" dirty="0"/>
              <a:t>()"}</a:t>
            </a:r>
          </a:p>
          <a:p>
            <a:pPr marL="137160" indent="0">
              <a:buNone/>
            </a:pPr>
            <a:r>
              <a:rPr lang="fr-FR" dirty="0"/>
              <a:t>    ]</a:t>
            </a:r>
          </a:p>
          <a:p>
            <a:pPr marL="137160" indent="0">
              <a:buNone/>
            </a:pPr>
            <a:r>
              <a:rPr lang="fr-FR" dirty="0"/>
              <a:t>  }</a:t>
            </a:r>
          </a:p>
          <a:p>
            <a:pPr marL="137160" indent="0">
              <a:buNone/>
            </a:pPr>
            <a:r>
              <a:rPr lang="fr-FR" dirty="0"/>
              <a:t>}}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Parsing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expressed</a:t>
            </a:r>
            <a:r>
              <a:rPr lang="fr-FR" dirty="0"/>
              <a:t> as XML: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&lt;menu id="file" value="File"&gt;</a:t>
            </a:r>
          </a:p>
          <a:p>
            <a:pPr marL="137160" indent="0">
              <a:buNone/>
            </a:pPr>
            <a:r>
              <a:rPr lang="fr-FR" dirty="0"/>
              <a:t>  &lt;</a:t>
            </a:r>
            <a:r>
              <a:rPr lang="fr-FR" dirty="0" err="1"/>
              <a:t>popup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menuitem</a:t>
            </a:r>
            <a:r>
              <a:rPr lang="fr-FR" dirty="0"/>
              <a:t> value="New" </a:t>
            </a:r>
            <a:r>
              <a:rPr lang="fr-FR" dirty="0" err="1"/>
              <a:t>onclick</a:t>
            </a:r>
            <a:r>
              <a:rPr lang="fr-FR" dirty="0"/>
              <a:t>="</a:t>
            </a:r>
            <a:r>
              <a:rPr lang="fr-FR" dirty="0" err="1"/>
              <a:t>CreateNewDoc</a:t>
            </a:r>
            <a:r>
              <a:rPr lang="fr-FR" dirty="0"/>
              <a:t>()" /&gt;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menuitem</a:t>
            </a:r>
            <a:r>
              <a:rPr lang="fr-FR" dirty="0"/>
              <a:t> value="Open" </a:t>
            </a:r>
            <a:r>
              <a:rPr lang="fr-FR" dirty="0" err="1"/>
              <a:t>onclick</a:t>
            </a:r>
            <a:r>
              <a:rPr lang="fr-FR" dirty="0"/>
              <a:t>="</a:t>
            </a:r>
            <a:r>
              <a:rPr lang="fr-FR" dirty="0" err="1"/>
              <a:t>OpenDoc</a:t>
            </a:r>
            <a:r>
              <a:rPr lang="fr-FR" dirty="0"/>
              <a:t>()" /&gt;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menuitem</a:t>
            </a:r>
            <a:r>
              <a:rPr lang="fr-FR" dirty="0"/>
              <a:t> value="Close" </a:t>
            </a:r>
            <a:r>
              <a:rPr lang="fr-FR" dirty="0" err="1"/>
              <a:t>onclick</a:t>
            </a:r>
            <a:r>
              <a:rPr lang="fr-FR" dirty="0"/>
              <a:t>="</a:t>
            </a:r>
            <a:r>
              <a:rPr lang="fr-FR" dirty="0" err="1"/>
              <a:t>CloseDoc</a:t>
            </a:r>
            <a:r>
              <a:rPr lang="fr-FR" dirty="0"/>
              <a:t>()" /&gt;</a:t>
            </a:r>
          </a:p>
          <a:p>
            <a:pPr marL="137160" indent="0">
              <a:buNone/>
            </a:pPr>
            <a:r>
              <a:rPr lang="fr-FR" dirty="0"/>
              <a:t>  &lt;/</a:t>
            </a:r>
            <a:r>
              <a:rPr lang="fr-FR" dirty="0" err="1"/>
              <a:t>popup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&lt;/menu&gt;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934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Overview</a:t>
            </a:r>
            <a:endParaRPr lang="fr-FR" dirty="0" smtClean="0"/>
          </a:p>
          <a:p>
            <a:r>
              <a:rPr lang="en-US" dirty="0" smtClean="0"/>
              <a:t>A web </a:t>
            </a:r>
            <a:r>
              <a:rPr lang="en-US" dirty="0"/>
              <a:t>service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method of communication between two </a:t>
            </a:r>
            <a:r>
              <a:rPr lang="en-US" dirty="0" smtClean="0"/>
              <a:t>electronic devices </a:t>
            </a:r>
            <a:r>
              <a:rPr lang="en-US" dirty="0"/>
              <a:t>over the World Wide Web.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software function provided at a network </a:t>
            </a:r>
            <a:r>
              <a:rPr lang="en-US" dirty="0" smtClean="0"/>
              <a:t>address over </a:t>
            </a:r>
            <a:r>
              <a:rPr lang="en-US" dirty="0"/>
              <a:t>the web or the </a:t>
            </a:r>
            <a:r>
              <a:rPr lang="en-US" dirty="0" smtClean="0"/>
              <a:t>cloud</a:t>
            </a:r>
          </a:p>
          <a:p>
            <a:r>
              <a:rPr lang="en-US" dirty="0"/>
              <a:t>The W3C </a:t>
            </a:r>
            <a:r>
              <a:rPr lang="en-US" dirty="0" smtClean="0"/>
              <a:t>defined a Web </a:t>
            </a:r>
            <a:r>
              <a:rPr lang="en-US" dirty="0"/>
              <a:t>Services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Web </a:t>
            </a:r>
            <a:r>
              <a:rPr lang="en-US" dirty="0" smtClean="0"/>
              <a:t>service </a:t>
            </a:r>
            <a:r>
              <a:rPr lang="en-US" dirty="0"/>
              <a:t>has an interface described in a machine-</a:t>
            </a:r>
            <a:r>
              <a:rPr lang="en-US" dirty="0" err="1"/>
              <a:t>processable</a:t>
            </a:r>
            <a:r>
              <a:rPr lang="en-US" dirty="0"/>
              <a:t> format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Other systems interact with the Web service in a manner prescribed by its description using SOAP (Simple Object Access Protocol) messages, typically conveyed using HTTP with an XML serialization in conjunction with other Web-related standards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Most Web services do not adopt this complex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identify two major classes of Web services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REST-compliant Web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Arbitrary </a:t>
            </a:r>
            <a:r>
              <a:rPr lang="en-US" dirty="0"/>
              <a:t>Web services, in which the service may expose an arbitrary set of operations</a:t>
            </a:r>
            <a:r>
              <a:rPr lang="en-US" dirty="0" smtClean="0"/>
              <a:t>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28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Structure</a:t>
            </a:r>
          </a:p>
          <a:p>
            <a:pPr marL="137160" indent="0">
              <a:buNone/>
            </a:pPr>
            <a:r>
              <a:rPr lang="fr-FR" dirty="0"/>
              <a:t>{"widget": {</a:t>
            </a:r>
          </a:p>
          <a:p>
            <a:pPr marL="137160" indent="0">
              <a:buNone/>
            </a:pPr>
            <a:r>
              <a:rPr lang="fr-FR" dirty="0"/>
              <a:t>    "</a:t>
            </a:r>
            <a:r>
              <a:rPr lang="fr-FR" dirty="0" err="1"/>
              <a:t>debug</a:t>
            </a:r>
            <a:r>
              <a:rPr lang="fr-FR" dirty="0"/>
              <a:t>": "on",</a:t>
            </a:r>
          </a:p>
          <a:p>
            <a:pPr marL="137160" indent="0">
              <a:buNone/>
            </a:pPr>
            <a:r>
              <a:rPr lang="fr-FR" dirty="0"/>
              <a:t>    "</a:t>
            </a:r>
            <a:r>
              <a:rPr lang="fr-FR" dirty="0" err="1"/>
              <a:t>window</a:t>
            </a:r>
            <a:r>
              <a:rPr lang="fr-FR" dirty="0"/>
              <a:t>": {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title</a:t>
            </a:r>
            <a:r>
              <a:rPr lang="fr-FR" dirty="0"/>
              <a:t>": "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Konfabulator</a:t>
            </a:r>
            <a:r>
              <a:rPr lang="fr-FR" dirty="0"/>
              <a:t> Widget",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name</a:t>
            </a:r>
            <a:r>
              <a:rPr lang="fr-FR" dirty="0"/>
              <a:t>": "</a:t>
            </a:r>
            <a:r>
              <a:rPr lang="fr-FR" dirty="0" err="1"/>
              <a:t>main_window</a:t>
            </a:r>
            <a:r>
              <a:rPr lang="fr-FR" dirty="0"/>
              <a:t>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width</a:t>
            </a:r>
            <a:r>
              <a:rPr lang="fr-FR" dirty="0"/>
              <a:t>": 500,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height</a:t>
            </a:r>
            <a:r>
              <a:rPr lang="fr-FR" dirty="0"/>
              <a:t>": 500</a:t>
            </a:r>
          </a:p>
          <a:p>
            <a:pPr marL="137160" indent="0">
              <a:buNone/>
            </a:pPr>
            <a:r>
              <a:rPr lang="fr-FR" dirty="0"/>
              <a:t>    },</a:t>
            </a:r>
          </a:p>
          <a:p>
            <a:pPr marL="137160" indent="0">
              <a:buNone/>
            </a:pPr>
            <a:r>
              <a:rPr lang="fr-FR" dirty="0"/>
              <a:t>    "image": { 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src</a:t>
            </a:r>
            <a:r>
              <a:rPr lang="fr-FR" dirty="0"/>
              <a:t>": "Images/Sun.png",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name</a:t>
            </a:r>
            <a:r>
              <a:rPr lang="fr-FR" dirty="0"/>
              <a:t>": "sun1",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hOffset</a:t>
            </a:r>
            <a:r>
              <a:rPr lang="fr-FR" dirty="0"/>
              <a:t>": 250,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vOffset</a:t>
            </a:r>
            <a:r>
              <a:rPr lang="fr-FR" dirty="0"/>
              <a:t>": 250,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alignment</a:t>
            </a:r>
            <a:r>
              <a:rPr lang="fr-FR" dirty="0"/>
              <a:t>": "center"</a:t>
            </a:r>
          </a:p>
          <a:p>
            <a:pPr marL="137160" indent="0">
              <a:buNone/>
            </a:pPr>
            <a:r>
              <a:rPr lang="fr-FR" dirty="0"/>
              <a:t>    },</a:t>
            </a:r>
          </a:p>
          <a:p>
            <a:pPr marL="137160" indent="0">
              <a:buNone/>
            </a:pPr>
            <a:r>
              <a:rPr lang="fr-FR" dirty="0"/>
              <a:t>    "</a:t>
            </a:r>
            <a:r>
              <a:rPr lang="fr-FR" dirty="0" err="1"/>
              <a:t>text</a:t>
            </a:r>
            <a:r>
              <a:rPr lang="fr-FR" dirty="0"/>
              <a:t>": {</a:t>
            </a:r>
          </a:p>
          <a:p>
            <a:pPr marL="137160" indent="0">
              <a:buNone/>
            </a:pPr>
            <a:r>
              <a:rPr lang="fr-FR" dirty="0"/>
              <a:t>        "data": "Click </a:t>
            </a:r>
            <a:r>
              <a:rPr lang="fr-FR" dirty="0" err="1"/>
              <a:t>Here</a:t>
            </a:r>
            <a:r>
              <a:rPr lang="fr-FR" dirty="0"/>
              <a:t>",</a:t>
            </a:r>
          </a:p>
          <a:p>
            <a:pPr marL="137160" indent="0">
              <a:buNone/>
            </a:pPr>
            <a:r>
              <a:rPr lang="fr-FR" dirty="0"/>
              <a:t>        "size": 36,</a:t>
            </a:r>
          </a:p>
          <a:p>
            <a:pPr marL="137160" indent="0">
              <a:buNone/>
            </a:pPr>
            <a:r>
              <a:rPr lang="fr-FR" dirty="0"/>
              <a:t>        "style": "</a:t>
            </a:r>
            <a:r>
              <a:rPr lang="fr-FR" dirty="0" err="1"/>
              <a:t>bold</a:t>
            </a:r>
            <a:r>
              <a:rPr lang="fr-FR" dirty="0"/>
              <a:t>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name</a:t>
            </a:r>
            <a:r>
              <a:rPr lang="fr-FR" dirty="0"/>
              <a:t>": "text1",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hOffset</a:t>
            </a:r>
            <a:r>
              <a:rPr lang="fr-FR" dirty="0"/>
              <a:t>": 250,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vOffset</a:t>
            </a:r>
            <a:r>
              <a:rPr lang="fr-FR" dirty="0"/>
              <a:t>": 100,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alignment</a:t>
            </a:r>
            <a:r>
              <a:rPr lang="fr-FR" dirty="0"/>
              <a:t>": "center",</a:t>
            </a:r>
          </a:p>
          <a:p>
            <a:pPr marL="137160" indent="0">
              <a:buNone/>
            </a:pPr>
            <a:r>
              <a:rPr lang="fr-FR" dirty="0"/>
              <a:t>        "</a:t>
            </a:r>
            <a:r>
              <a:rPr lang="fr-FR" dirty="0" err="1"/>
              <a:t>onMouseUp</a:t>
            </a:r>
            <a:r>
              <a:rPr lang="fr-FR" dirty="0"/>
              <a:t>": "sun1.opacity = (sun1.opacity / 100) * 90;"</a:t>
            </a:r>
          </a:p>
          <a:p>
            <a:pPr marL="137160" indent="0">
              <a:buNone/>
            </a:pPr>
            <a:r>
              <a:rPr lang="fr-FR" dirty="0"/>
              <a:t>    }</a:t>
            </a:r>
          </a:p>
          <a:p>
            <a:pPr marL="137160" indent="0">
              <a:buNone/>
            </a:pPr>
            <a:r>
              <a:rPr lang="fr-FR" dirty="0"/>
              <a:t>}}    </a:t>
            </a:r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137160" indent="0">
              <a:buNone/>
            </a:pPr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expressed</a:t>
            </a:r>
            <a:r>
              <a:rPr lang="fr-FR" dirty="0"/>
              <a:t> as XML: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&lt;widget&gt;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debug</a:t>
            </a:r>
            <a:r>
              <a:rPr lang="fr-FR" dirty="0"/>
              <a:t>&gt;on&lt;/</a:t>
            </a:r>
            <a:r>
              <a:rPr lang="fr-FR" dirty="0" err="1"/>
              <a:t>debug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="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Konfabulator</a:t>
            </a:r>
            <a:r>
              <a:rPr lang="fr-FR" dirty="0"/>
              <a:t> Widget"&gt;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name</a:t>
            </a:r>
            <a:r>
              <a:rPr lang="fr-FR" dirty="0"/>
              <a:t>&gt;</a:t>
            </a:r>
            <a:r>
              <a:rPr lang="fr-FR" dirty="0" err="1"/>
              <a:t>main_window</a:t>
            </a:r>
            <a:r>
              <a:rPr lang="fr-FR" dirty="0"/>
              <a:t>&lt;/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width</a:t>
            </a:r>
            <a:r>
              <a:rPr lang="fr-FR" dirty="0"/>
              <a:t>&gt;500&lt;/</a:t>
            </a:r>
            <a:r>
              <a:rPr lang="fr-FR" dirty="0" err="1"/>
              <a:t>width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height</a:t>
            </a:r>
            <a:r>
              <a:rPr lang="fr-FR" dirty="0"/>
              <a:t>&gt;500&lt;/</a:t>
            </a:r>
            <a:r>
              <a:rPr lang="fr-FR" dirty="0" err="1"/>
              <a:t>height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&lt;/</a:t>
            </a:r>
            <a:r>
              <a:rPr lang="fr-FR" dirty="0" err="1"/>
              <a:t>window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&lt;image </a:t>
            </a:r>
            <a:r>
              <a:rPr lang="fr-FR" dirty="0" err="1"/>
              <a:t>src</a:t>
            </a:r>
            <a:r>
              <a:rPr lang="fr-FR" dirty="0"/>
              <a:t>="Images/Sun.png" </a:t>
            </a:r>
            <a:r>
              <a:rPr lang="fr-FR" dirty="0" err="1"/>
              <a:t>name</a:t>
            </a:r>
            <a:r>
              <a:rPr lang="fr-FR" dirty="0"/>
              <a:t>="sun1"&gt;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hOffset</a:t>
            </a:r>
            <a:r>
              <a:rPr lang="fr-FR" dirty="0"/>
              <a:t>&gt;250&lt;/</a:t>
            </a:r>
            <a:r>
              <a:rPr lang="fr-FR" dirty="0" err="1"/>
              <a:t>hOffset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vOffset</a:t>
            </a:r>
            <a:r>
              <a:rPr lang="fr-FR" dirty="0"/>
              <a:t>&gt;250&lt;/</a:t>
            </a:r>
            <a:r>
              <a:rPr lang="fr-FR" dirty="0" err="1"/>
              <a:t>vOffset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alignment</a:t>
            </a:r>
            <a:r>
              <a:rPr lang="fr-FR" dirty="0"/>
              <a:t>&gt;center&lt;/</a:t>
            </a:r>
            <a:r>
              <a:rPr lang="fr-FR" dirty="0" err="1"/>
              <a:t>alignment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&lt;/image&gt;</a:t>
            </a:r>
          </a:p>
          <a:p>
            <a:pPr marL="137160" indent="0">
              <a:buNone/>
            </a:pPr>
            <a:r>
              <a:rPr lang="fr-FR" dirty="0"/>
              <a:t>    &lt;</a:t>
            </a:r>
            <a:r>
              <a:rPr lang="fr-FR" dirty="0" err="1"/>
              <a:t>text</a:t>
            </a:r>
            <a:r>
              <a:rPr lang="fr-FR" dirty="0"/>
              <a:t> data="Click </a:t>
            </a:r>
            <a:r>
              <a:rPr lang="fr-FR" dirty="0" err="1"/>
              <a:t>Here</a:t>
            </a:r>
            <a:r>
              <a:rPr lang="fr-FR" dirty="0"/>
              <a:t>" size="36" style="</a:t>
            </a:r>
            <a:r>
              <a:rPr lang="fr-FR" dirty="0" err="1"/>
              <a:t>bold</a:t>
            </a:r>
            <a:r>
              <a:rPr lang="fr-FR" dirty="0"/>
              <a:t>"&gt;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name</a:t>
            </a:r>
            <a:r>
              <a:rPr lang="fr-FR" dirty="0"/>
              <a:t>&gt;text1&lt;/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hOffset</a:t>
            </a:r>
            <a:r>
              <a:rPr lang="fr-FR" dirty="0"/>
              <a:t>&gt;250&lt;/</a:t>
            </a:r>
            <a:r>
              <a:rPr lang="fr-FR" dirty="0" err="1"/>
              <a:t>hOffset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vOffset</a:t>
            </a:r>
            <a:r>
              <a:rPr lang="fr-FR" dirty="0"/>
              <a:t>&gt;100&lt;/</a:t>
            </a:r>
            <a:r>
              <a:rPr lang="fr-FR" dirty="0" err="1"/>
              <a:t>vOffset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alignment</a:t>
            </a:r>
            <a:r>
              <a:rPr lang="fr-FR" dirty="0"/>
              <a:t>&gt;center&lt;/</a:t>
            </a:r>
            <a:r>
              <a:rPr lang="fr-FR" dirty="0" err="1"/>
              <a:t>alignment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&lt;</a:t>
            </a:r>
            <a:r>
              <a:rPr lang="fr-FR" dirty="0" err="1"/>
              <a:t>onMouseUp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        sun1.opacity = (sun1.opacity / 100) * 90;</a:t>
            </a:r>
          </a:p>
          <a:p>
            <a:pPr marL="137160" indent="0">
              <a:buNone/>
            </a:pPr>
            <a:r>
              <a:rPr lang="fr-FR" dirty="0"/>
              <a:t>        &lt;/</a:t>
            </a:r>
            <a:r>
              <a:rPr lang="fr-FR" dirty="0" err="1"/>
              <a:t>onMouseUp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&lt;/</a:t>
            </a:r>
            <a:r>
              <a:rPr lang="fr-FR" dirty="0" err="1"/>
              <a:t>text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&lt;/widget</a:t>
            </a:r>
            <a:r>
              <a:rPr lang="fr-FR" dirty="0" smtClean="0"/>
              <a:t>&gt;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036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smtClean="0"/>
              <a:t>XML document structure</a:t>
            </a:r>
          </a:p>
          <a:p>
            <a:pPr lvl="2"/>
            <a:r>
              <a:rPr lang="fr-FR" dirty="0" err="1" smtClean="0"/>
              <a:t>Organized</a:t>
            </a:r>
            <a:r>
              <a:rPr lang="fr-FR" dirty="0" smtClean="0"/>
              <a:t> as a </a:t>
            </a:r>
            <a:r>
              <a:rPr lang="fr-FR" dirty="0" err="1" smtClean="0"/>
              <a:t>tree</a:t>
            </a:r>
            <a:r>
              <a:rPr lang="fr-FR" dirty="0" smtClean="0"/>
              <a:t> structure </a:t>
            </a:r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root</a:t>
            </a:r>
            <a:endParaRPr lang="fr-FR" dirty="0" smtClean="0"/>
          </a:p>
          <a:p>
            <a:pPr marL="1124712" lvl="3" indent="0">
              <a:buNone/>
            </a:pPr>
            <a:r>
              <a:rPr lang="en-US" dirty="0"/>
              <a:t>&lt;?xml version="1.0" encoding="UTF-8"?&gt;</a:t>
            </a:r>
          </a:p>
          <a:p>
            <a:pPr marL="1124712" lvl="3" indent="0">
              <a:buNone/>
            </a:pPr>
            <a:r>
              <a:rPr lang="en-US" dirty="0"/>
              <a:t>&lt;note&gt;</a:t>
            </a:r>
          </a:p>
          <a:p>
            <a:pPr marL="1124712" lvl="3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 smtClean="0"/>
              <a:t>dest</a:t>
            </a:r>
            <a:r>
              <a:rPr lang="en-US" dirty="0" smtClean="0"/>
              <a:t>&gt;Marc&lt;/</a:t>
            </a:r>
            <a:r>
              <a:rPr lang="en-US" dirty="0" err="1" smtClean="0"/>
              <a:t>dest</a:t>
            </a:r>
            <a:r>
              <a:rPr lang="en-US" dirty="0" smtClean="0"/>
              <a:t>&gt;</a:t>
            </a:r>
            <a:endParaRPr lang="en-US" dirty="0"/>
          </a:p>
          <a:p>
            <a:pPr marL="1124712" lvl="3" indent="0">
              <a:buNone/>
            </a:pPr>
            <a:r>
              <a:rPr lang="en-US" dirty="0"/>
              <a:t>  </a:t>
            </a:r>
            <a:r>
              <a:rPr lang="en-US" dirty="0" smtClean="0"/>
              <a:t>&lt;de&gt;Jeanne&lt;/de&gt;</a:t>
            </a:r>
            <a:endParaRPr lang="en-US" dirty="0"/>
          </a:p>
          <a:p>
            <a:pPr marL="1124712" lvl="3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 smtClean="0"/>
              <a:t>sujet</a:t>
            </a:r>
            <a:r>
              <a:rPr lang="en-US" dirty="0" smtClean="0"/>
              <a:t>&gt;Rappel&lt;/</a:t>
            </a:r>
            <a:r>
              <a:rPr lang="en-US" dirty="0" err="1" smtClean="0"/>
              <a:t>sujet</a:t>
            </a:r>
            <a:r>
              <a:rPr lang="en-US" dirty="0" smtClean="0"/>
              <a:t>&gt;</a:t>
            </a:r>
            <a:endParaRPr lang="en-US" dirty="0"/>
          </a:p>
          <a:p>
            <a:pPr marL="1124712" lvl="3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 smtClean="0"/>
              <a:t>cont</a:t>
            </a:r>
            <a:r>
              <a:rPr lang="en-US" dirty="0" smtClean="0"/>
              <a:t>&gt;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l’anniversaire</a:t>
            </a:r>
            <a:r>
              <a:rPr lang="en-US" dirty="0" smtClean="0"/>
              <a:t> de Julie </a:t>
            </a:r>
            <a:r>
              <a:rPr lang="en-US" dirty="0" err="1" smtClean="0"/>
              <a:t>ce</a:t>
            </a:r>
            <a:r>
              <a:rPr lang="en-US" dirty="0" smtClean="0"/>
              <a:t> week-end!&lt;/</a:t>
            </a:r>
            <a:r>
              <a:rPr lang="en-US" dirty="0" err="1" smtClean="0"/>
              <a:t>cont</a:t>
            </a:r>
            <a:r>
              <a:rPr lang="en-US" dirty="0" smtClean="0"/>
              <a:t>&gt;</a:t>
            </a:r>
            <a:endParaRPr lang="en-US" dirty="0"/>
          </a:p>
          <a:p>
            <a:pPr marL="1124712" lvl="3" indent="0">
              <a:buNone/>
            </a:pPr>
            <a:r>
              <a:rPr lang="en-US" dirty="0"/>
              <a:t>&lt;/note&gt;</a:t>
            </a:r>
            <a:endParaRPr lang="fr-FR" dirty="0" smtClean="0"/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&lt;note&gt;</a:t>
            </a:r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4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: </a:t>
            </a:r>
            <a:r>
              <a:rPr lang="fr-FR" dirty="0" err="1" smtClean="0"/>
              <a:t>dest</a:t>
            </a:r>
            <a:r>
              <a:rPr lang="fr-FR" dirty="0" smtClean="0"/>
              <a:t>, de, </a:t>
            </a:r>
            <a:r>
              <a:rPr lang="fr-FR" dirty="0" err="1" smtClean="0"/>
              <a:t>sujet,cont</a:t>
            </a:r>
            <a:endParaRPr lang="fr-FR" dirty="0" smtClean="0"/>
          </a:p>
          <a:p>
            <a:pPr marL="905256" lvl="2" indent="0">
              <a:buNone/>
            </a:pPr>
            <a:r>
              <a:rPr lang="en-US" dirty="0"/>
              <a:t>&lt;root&gt;</a:t>
            </a:r>
          </a:p>
          <a:p>
            <a:pPr marL="905256" lvl="2" indent="0">
              <a:buNone/>
            </a:pPr>
            <a:r>
              <a:rPr lang="en-US" dirty="0"/>
              <a:t>  &lt;child&gt;</a:t>
            </a:r>
          </a:p>
          <a:p>
            <a:pPr marL="905256" lvl="2" indent="0">
              <a:buNone/>
            </a:pPr>
            <a:r>
              <a:rPr lang="en-US" dirty="0"/>
              <a:t>    &lt;</a:t>
            </a:r>
            <a:r>
              <a:rPr lang="en-US" dirty="0" err="1"/>
              <a:t>subchild</a:t>
            </a:r>
            <a:r>
              <a:rPr lang="en-US" dirty="0"/>
              <a:t>&gt;.....&lt;/</a:t>
            </a:r>
            <a:r>
              <a:rPr lang="en-US" dirty="0" err="1"/>
              <a:t>subchild</a:t>
            </a:r>
            <a:r>
              <a:rPr lang="en-US" dirty="0"/>
              <a:t>&gt;</a:t>
            </a:r>
          </a:p>
          <a:p>
            <a:pPr marL="905256" lvl="2" indent="0">
              <a:buNone/>
            </a:pPr>
            <a:r>
              <a:rPr lang="en-US" dirty="0"/>
              <a:t>  &lt;/child&gt;</a:t>
            </a:r>
          </a:p>
          <a:p>
            <a:pPr marL="905256" lvl="2" indent="0">
              <a:buNone/>
            </a:pPr>
            <a:r>
              <a:rPr lang="en-US" dirty="0"/>
              <a:t>&lt;/root&gt;</a:t>
            </a:r>
            <a:endParaRPr lang="fr-FR" dirty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291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</a:t>
            </a:r>
            <a:r>
              <a:rPr lang="fr-FR" dirty="0" err="1" smtClean="0"/>
              <a:t>text</a:t>
            </a:r>
            <a:r>
              <a:rPr lang="fr-FR" dirty="0" smtClean="0"/>
              <a:t> content and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 lvl="1"/>
            <a:r>
              <a:rPr lang="fr-FR" dirty="0" smtClean="0"/>
              <a:t>Parent, </a:t>
            </a:r>
            <a:r>
              <a:rPr lang="fr-FR" dirty="0" err="1" smtClean="0"/>
              <a:t>children</a:t>
            </a:r>
            <a:r>
              <a:rPr lang="fr-FR" dirty="0" smtClean="0"/>
              <a:t>, sibling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74" y="3329905"/>
            <a:ext cx="4629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697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err="1" smtClean="0"/>
              <a:t>Elements</a:t>
            </a:r>
            <a:endParaRPr lang="fr-FR" dirty="0"/>
          </a:p>
          <a:p>
            <a:pPr marL="585216" lvl="1" indent="0">
              <a:buNone/>
            </a:pPr>
            <a:r>
              <a:rPr lang="en-US" dirty="0"/>
              <a:t>&lt;bookstore&gt;</a:t>
            </a:r>
          </a:p>
          <a:p>
            <a:pPr marL="585216" lvl="1" indent="0">
              <a:buNone/>
            </a:pPr>
            <a:r>
              <a:rPr lang="en-US" dirty="0"/>
              <a:t>  &lt;book category="COOKING"&gt;</a:t>
            </a:r>
          </a:p>
          <a:p>
            <a:pPr marL="585216" lvl="1" indent="0">
              <a:buNone/>
            </a:pPr>
            <a:r>
              <a:rPr lang="en-US" dirty="0"/>
              <a:t>    &lt;title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"&gt;Everyday Italian&lt;/title&gt;</a:t>
            </a:r>
          </a:p>
          <a:p>
            <a:pPr marL="585216" lvl="1" indent="0">
              <a:buNone/>
            </a:pPr>
            <a:r>
              <a:rPr lang="en-US" dirty="0"/>
              <a:t>    &lt;author&gt;Giada De </a:t>
            </a:r>
            <a:r>
              <a:rPr lang="en-US" dirty="0" err="1"/>
              <a:t>Laurentiis</a:t>
            </a:r>
            <a:r>
              <a:rPr lang="en-US" dirty="0"/>
              <a:t>&lt;/author&gt;</a:t>
            </a:r>
          </a:p>
          <a:p>
            <a:pPr marL="585216" lvl="1" indent="0">
              <a:buNone/>
            </a:pPr>
            <a:r>
              <a:rPr lang="en-US" dirty="0"/>
              <a:t>    &lt;year&gt;2005&lt;/year&gt;</a:t>
            </a:r>
          </a:p>
          <a:p>
            <a:pPr marL="585216" lvl="1" indent="0">
              <a:buNone/>
            </a:pPr>
            <a:r>
              <a:rPr lang="en-US" dirty="0"/>
              <a:t>    &lt;price&gt;30.00&lt;/price&gt;</a:t>
            </a:r>
          </a:p>
          <a:p>
            <a:pPr marL="585216" lvl="1" indent="0">
              <a:buNone/>
            </a:pPr>
            <a:r>
              <a:rPr lang="en-US" dirty="0"/>
              <a:t>  &lt;/book&gt;</a:t>
            </a:r>
          </a:p>
          <a:p>
            <a:pPr marL="585216" lvl="1" indent="0">
              <a:buNone/>
            </a:pPr>
            <a:r>
              <a:rPr lang="en-US" dirty="0"/>
              <a:t>  &lt;book category="CHILDREN"&gt;</a:t>
            </a:r>
          </a:p>
          <a:p>
            <a:pPr marL="585216" lvl="1" indent="0">
              <a:buNone/>
            </a:pPr>
            <a:r>
              <a:rPr lang="en-US" dirty="0"/>
              <a:t>    &lt;title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"&gt;Harry Potter&lt;/title&gt;</a:t>
            </a:r>
          </a:p>
          <a:p>
            <a:pPr marL="585216" lvl="1" indent="0">
              <a:buNone/>
            </a:pPr>
            <a:r>
              <a:rPr lang="en-US" dirty="0"/>
              <a:t>    &lt;author&gt;J K. Rowling&lt;/author&gt;</a:t>
            </a:r>
          </a:p>
          <a:p>
            <a:pPr marL="585216" lvl="1" indent="0">
              <a:buNone/>
            </a:pPr>
            <a:r>
              <a:rPr lang="en-US" dirty="0"/>
              <a:t>    &lt;year&gt;2005&lt;/year&gt;</a:t>
            </a:r>
          </a:p>
          <a:p>
            <a:pPr marL="585216" lvl="1" indent="0">
              <a:buNone/>
            </a:pPr>
            <a:r>
              <a:rPr lang="en-US" dirty="0"/>
              <a:t>    &lt;price&gt;29.99&lt;/price&gt;</a:t>
            </a:r>
          </a:p>
          <a:p>
            <a:pPr marL="585216" lvl="1" indent="0">
              <a:buNone/>
            </a:pPr>
            <a:r>
              <a:rPr lang="en-US" dirty="0"/>
              <a:t>  &lt;/book&gt;</a:t>
            </a:r>
          </a:p>
          <a:p>
            <a:pPr marL="585216" lvl="1" indent="0">
              <a:buNone/>
            </a:pPr>
            <a:r>
              <a:rPr lang="en-US" dirty="0"/>
              <a:t>  &lt;book category="WEB"&gt;</a:t>
            </a:r>
          </a:p>
          <a:p>
            <a:pPr marL="585216" lvl="1" indent="0">
              <a:buNone/>
            </a:pPr>
            <a:r>
              <a:rPr lang="en-US" dirty="0"/>
              <a:t>    &lt;title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"&gt;Learning XML&lt;/title&gt;</a:t>
            </a:r>
          </a:p>
          <a:p>
            <a:pPr marL="585216" lvl="1" indent="0">
              <a:buNone/>
            </a:pPr>
            <a:r>
              <a:rPr lang="en-US" dirty="0"/>
              <a:t>    &lt;author&gt;Erik T. Ray&lt;/author&gt;</a:t>
            </a:r>
          </a:p>
          <a:p>
            <a:pPr marL="585216" lvl="1" indent="0">
              <a:buNone/>
            </a:pPr>
            <a:r>
              <a:rPr lang="en-US" dirty="0"/>
              <a:t>    &lt;year&gt;2003&lt;/year&gt;</a:t>
            </a:r>
          </a:p>
          <a:p>
            <a:pPr marL="585216" lvl="1" indent="0">
              <a:buNone/>
            </a:pPr>
            <a:r>
              <a:rPr lang="en-US" dirty="0"/>
              <a:t>    &lt;price&gt;39.95&lt;/price&gt;</a:t>
            </a:r>
          </a:p>
          <a:p>
            <a:pPr marL="585216" lvl="1" indent="0">
              <a:buNone/>
            </a:pPr>
            <a:r>
              <a:rPr lang="en-US" dirty="0"/>
              <a:t>  &lt;/book&gt;</a:t>
            </a:r>
          </a:p>
          <a:p>
            <a:pPr marL="585216" lvl="1" indent="0">
              <a:buNone/>
            </a:pPr>
            <a:r>
              <a:rPr lang="en-US" dirty="0"/>
              <a:t>&lt;/bookstore&gt;</a:t>
            </a:r>
            <a:endParaRPr lang="fr-FR" dirty="0"/>
          </a:p>
          <a:p>
            <a:pPr lvl="2"/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662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r>
              <a:rPr lang="fr-FR" sz="3200" dirty="0" err="1" smtClean="0"/>
              <a:t>Language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case sensitive</a:t>
            </a:r>
          </a:p>
          <a:p>
            <a:pPr marL="548640" lvl="1" indent="-411480">
              <a:buClr>
                <a:srgbClr val="FF0000"/>
              </a:buClr>
              <a:buSzPct val="65000"/>
              <a:buFont typeface="Wingdings 2"/>
              <a:buChar char=""/>
            </a:pP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formed</a:t>
            </a:r>
            <a:r>
              <a:rPr lang="fr-FR" dirty="0" smtClean="0"/>
              <a:t> document</a:t>
            </a:r>
          </a:p>
          <a:p>
            <a:pPr lvl="1"/>
            <a:r>
              <a:rPr lang="fr-FR" dirty="0" smtClean="0"/>
              <a:t>Must have a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 smtClean="0"/>
          </a:p>
          <a:p>
            <a:pPr lvl="1"/>
            <a:r>
              <a:rPr lang="fr-FR" dirty="0" smtClean="0"/>
              <a:t>Open tag must have a </a:t>
            </a:r>
            <a:r>
              <a:rPr lang="fr-FR" dirty="0" err="1" smtClean="0"/>
              <a:t>closing</a:t>
            </a:r>
            <a:r>
              <a:rPr lang="fr-FR" dirty="0" smtClean="0"/>
              <a:t> tag</a:t>
            </a:r>
          </a:p>
          <a:p>
            <a:pPr lvl="1"/>
            <a:r>
              <a:rPr lang="fr-FR" dirty="0" err="1" smtClean="0"/>
              <a:t>Elements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properly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endParaRPr lang="fr-FR" dirty="0" smtClean="0"/>
          </a:p>
          <a:p>
            <a:pPr lvl="1"/>
            <a:r>
              <a:rPr lang="fr-FR" dirty="0" err="1" smtClean="0"/>
              <a:t>Attributes</a:t>
            </a:r>
            <a:r>
              <a:rPr lang="fr-FR" dirty="0" smtClean="0"/>
              <a:t> values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quoted</a:t>
            </a:r>
            <a:endParaRPr lang="fr-FR" dirty="0" smtClean="0"/>
          </a:p>
          <a:p>
            <a:pPr lvl="1"/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references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	&lt;	less than</a:t>
            </a:r>
          </a:p>
          <a:p>
            <a:pPr marL="722376" lvl="2" indent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	&gt;	greater than</a:t>
            </a:r>
          </a:p>
          <a:p>
            <a:pPr marL="722376" lvl="2" indent="0">
              <a:buNone/>
            </a:pPr>
            <a:r>
              <a:rPr lang="en-US" dirty="0" smtClean="0"/>
              <a:t>&amp;amp;	&amp;	ampersand </a:t>
            </a:r>
          </a:p>
          <a:p>
            <a:pPr marL="722376" lvl="2" indent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apos</a:t>
            </a:r>
            <a:r>
              <a:rPr lang="en-US" dirty="0" smtClean="0"/>
              <a:t>;	'	apostrophe</a:t>
            </a:r>
          </a:p>
          <a:p>
            <a:pPr marL="722376" lvl="2" indent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quot</a:t>
            </a:r>
            <a:r>
              <a:rPr lang="en-US" dirty="0" smtClean="0"/>
              <a:t>;	"	quotation mark</a:t>
            </a:r>
          </a:p>
          <a:p>
            <a:pPr marL="722376" lvl="2" indent="0">
              <a:buNone/>
            </a:pPr>
            <a:r>
              <a:rPr lang="en-US" dirty="0" smtClean="0"/>
              <a:t>Comments</a:t>
            </a:r>
          </a:p>
          <a:p>
            <a:pPr marL="722376" lvl="2" indent="0">
              <a:buNone/>
            </a:pPr>
            <a:r>
              <a:rPr lang="en-US" dirty="0"/>
              <a:t>&lt;!-- This is a comment --&gt;</a:t>
            </a:r>
            <a:endParaRPr lang="en-US" dirty="0" smtClean="0"/>
          </a:p>
          <a:p>
            <a:pPr marL="722376" lvl="2" indent="0">
              <a:buNone/>
            </a:pPr>
            <a:endParaRPr lang="en-US" dirty="0" smtClean="0"/>
          </a:p>
          <a:p>
            <a:pPr marL="722376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487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marL="548640" lvl="1" indent="-411480">
              <a:buClr>
                <a:srgbClr val="FF0000"/>
              </a:buClr>
              <a:buSzPct val="65000"/>
              <a:buFont typeface="Wingdings 2"/>
              <a:buChar char=""/>
            </a:pP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/>
              <a:t>formed</a:t>
            </a:r>
            <a:r>
              <a:rPr lang="fr-FR" dirty="0"/>
              <a:t> document</a:t>
            </a:r>
          </a:p>
          <a:p>
            <a:pPr lvl="1"/>
            <a:r>
              <a:rPr lang="en-US" dirty="0" smtClean="0"/>
              <a:t>Element </a:t>
            </a:r>
            <a:r>
              <a:rPr lang="en-US" dirty="0"/>
              <a:t>names must start with a letter or underscore</a:t>
            </a:r>
          </a:p>
          <a:p>
            <a:pPr lvl="1"/>
            <a:r>
              <a:rPr lang="en-US" dirty="0"/>
              <a:t>Element names cannot start with the letters xml 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Element names can contain letters, digits, hyphens, underscores, and periods</a:t>
            </a:r>
          </a:p>
          <a:p>
            <a:pPr lvl="1"/>
            <a:r>
              <a:rPr lang="en-US" dirty="0"/>
              <a:t>Element names cannot contain </a:t>
            </a:r>
            <a:r>
              <a:rPr lang="en-US" dirty="0" smtClean="0"/>
              <a:t>spaces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31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en-US" dirty="0" smtClean="0"/>
              <a:t>Attributes are quoted</a:t>
            </a:r>
          </a:p>
          <a:p>
            <a:pPr lvl="2"/>
            <a:r>
              <a:rPr lang="fr-FR" dirty="0"/>
              <a:t>&lt;gangster </a:t>
            </a:r>
            <a:r>
              <a:rPr lang="fr-FR" dirty="0" err="1"/>
              <a:t>name</a:t>
            </a:r>
            <a:r>
              <a:rPr lang="fr-FR" dirty="0"/>
              <a:t>='George "</a:t>
            </a:r>
            <a:r>
              <a:rPr lang="fr-FR" dirty="0" err="1"/>
              <a:t>Shotgun</a:t>
            </a:r>
            <a:r>
              <a:rPr lang="fr-FR" dirty="0"/>
              <a:t>" Ziegler</a:t>
            </a:r>
            <a:r>
              <a:rPr lang="fr-FR" dirty="0" smtClean="0"/>
              <a:t>'&gt;</a:t>
            </a:r>
          </a:p>
          <a:p>
            <a:pPr lvl="2"/>
            <a:r>
              <a:rPr lang="de-DE" dirty="0"/>
              <a:t>&lt;</a:t>
            </a:r>
            <a:r>
              <a:rPr lang="de-DE" dirty="0" err="1"/>
              <a:t>gangster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="George &amp;</a:t>
            </a:r>
            <a:r>
              <a:rPr lang="de-DE" dirty="0" err="1"/>
              <a:t>quot;Shotgun&amp;quot</a:t>
            </a:r>
            <a:r>
              <a:rPr lang="de-DE" dirty="0"/>
              <a:t>; Ziegler</a:t>
            </a:r>
            <a:r>
              <a:rPr lang="de-DE" dirty="0" smtClean="0"/>
              <a:t>"&gt;</a:t>
            </a:r>
          </a:p>
          <a:p>
            <a:pPr lvl="1"/>
            <a:r>
              <a:rPr lang="de-DE" dirty="0" smtClean="0"/>
              <a:t>Elements versus </a:t>
            </a:r>
            <a:r>
              <a:rPr lang="de-DE" dirty="0" err="1" smtClean="0"/>
              <a:t>attribute</a:t>
            </a:r>
            <a:endParaRPr lang="de-DE" dirty="0" smtClean="0"/>
          </a:p>
          <a:p>
            <a:pPr marL="585216" lvl="1" indent="0">
              <a:buNone/>
            </a:pPr>
            <a:r>
              <a:rPr lang="fr-FR" dirty="0"/>
              <a:t>&lt;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="</a:t>
            </a:r>
            <a:r>
              <a:rPr lang="fr-FR" dirty="0" err="1"/>
              <a:t>female</a:t>
            </a:r>
            <a:r>
              <a:rPr lang="fr-FR" dirty="0"/>
              <a:t>"&gt;</a:t>
            </a:r>
          </a:p>
          <a:p>
            <a:pPr marL="585216" lvl="1" indent="0">
              <a:buNone/>
            </a:pPr>
            <a:r>
              <a:rPr lang="fr-FR" dirty="0"/>
              <a:t>  &lt;</a:t>
            </a:r>
            <a:r>
              <a:rPr lang="fr-FR" dirty="0" err="1"/>
              <a:t>firstname</a:t>
            </a:r>
            <a:r>
              <a:rPr lang="fr-FR" dirty="0"/>
              <a:t>&gt;Anna&lt;/</a:t>
            </a:r>
            <a:r>
              <a:rPr lang="fr-FR" dirty="0" err="1"/>
              <a:t>firstname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&lt;</a:t>
            </a:r>
            <a:r>
              <a:rPr lang="fr-FR" dirty="0" err="1"/>
              <a:t>lastname</a:t>
            </a:r>
            <a:r>
              <a:rPr lang="fr-FR" dirty="0"/>
              <a:t>&gt;Smith&lt;/</a:t>
            </a:r>
            <a:r>
              <a:rPr lang="fr-FR" dirty="0" err="1"/>
              <a:t>lastname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&lt;/</a:t>
            </a:r>
            <a:r>
              <a:rPr lang="fr-FR" dirty="0" err="1"/>
              <a:t>person</a:t>
            </a:r>
            <a:r>
              <a:rPr lang="fr-FR" dirty="0" smtClean="0"/>
              <a:t>&gt;</a:t>
            </a:r>
          </a:p>
          <a:p>
            <a:pPr marL="585216" lvl="1" indent="0">
              <a:buNone/>
            </a:pPr>
            <a:endParaRPr lang="fr-FR" dirty="0"/>
          </a:p>
          <a:p>
            <a:pPr marL="585216" lvl="1" indent="0">
              <a:buNone/>
            </a:pPr>
            <a:r>
              <a:rPr lang="fr-FR" dirty="0"/>
              <a:t>&lt;</a:t>
            </a:r>
            <a:r>
              <a:rPr lang="fr-FR" dirty="0" err="1"/>
              <a:t>person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&lt;</a:t>
            </a:r>
            <a:r>
              <a:rPr lang="fr-FR" dirty="0" err="1"/>
              <a:t>gender</a:t>
            </a:r>
            <a:r>
              <a:rPr lang="fr-FR" dirty="0"/>
              <a:t>&gt;</a:t>
            </a:r>
            <a:r>
              <a:rPr lang="fr-FR" dirty="0" err="1"/>
              <a:t>female</a:t>
            </a:r>
            <a:r>
              <a:rPr lang="fr-FR" dirty="0"/>
              <a:t>&lt;/</a:t>
            </a:r>
            <a:r>
              <a:rPr lang="fr-FR" dirty="0" err="1"/>
              <a:t>gender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&lt;</a:t>
            </a:r>
            <a:r>
              <a:rPr lang="fr-FR" dirty="0" err="1"/>
              <a:t>firstname</a:t>
            </a:r>
            <a:r>
              <a:rPr lang="fr-FR" dirty="0"/>
              <a:t>&gt;Anna&lt;/</a:t>
            </a:r>
            <a:r>
              <a:rPr lang="fr-FR" dirty="0" err="1"/>
              <a:t>firstname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&lt;</a:t>
            </a:r>
            <a:r>
              <a:rPr lang="fr-FR" dirty="0" err="1"/>
              <a:t>lastname</a:t>
            </a:r>
            <a:r>
              <a:rPr lang="fr-FR" dirty="0"/>
              <a:t>&gt;Smith&lt;/</a:t>
            </a:r>
            <a:r>
              <a:rPr lang="fr-FR" dirty="0" err="1"/>
              <a:t>lastname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&lt;/</a:t>
            </a:r>
            <a:r>
              <a:rPr lang="fr-FR" dirty="0" err="1"/>
              <a:t>person</a:t>
            </a:r>
            <a:r>
              <a:rPr lang="fr-FR" dirty="0"/>
              <a:t>&gt;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011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smtClean="0"/>
              <a:t>JSON Java Script Open Notation</a:t>
            </a:r>
          </a:p>
          <a:p>
            <a:pPr lvl="1"/>
            <a:r>
              <a:rPr lang="fr-FR" dirty="0" smtClean="0"/>
              <a:t>An alternative to XML</a:t>
            </a:r>
          </a:p>
          <a:p>
            <a:pPr marL="585216" lvl="1" indent="0">
              <a:buNone/>
            </a:pPr>
            <a:r>
              <a:rPr lang="fr-FR" dirty="0"/>
              <a:t>{"</a:t>
            </a:r>
            <a:r>
              <a:rPr lang="fr-FR" dirty="0" err="1"/>
              <a:t>employees</a:t>
            </a:r>
            <a:r>
              <a:rPr lang="fr-FR" dirty="0"/>
              <a:t>":[</a:t>
            </a:r>
          </a:p>
          <a:p>
            <a:pPr marL="585216" lvl="1" indent="0">
              <a:buNone/>
            </a:pPr>
            <a:r>
              <a:rPr lang="fr-FR" dirty="0"/>
              <a:t>    {"</a:t>
            </a:r>
            <a:r>
              <a:rPr lang="fr-FR" dirty="0" err="1"/>
              <a:t>firstName</a:t>
            </a:r>
            <a:r>
              <a:rPr lang="fr-FR" dirty="0"/>
              <a:t>":"John", 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Doe</a:t>
            </a:r>
            <a:r>
              <a:rPr lang="fr-FR" dirty="0"/>
              <a:t>"}, </a:t>
            </a:r>
          </a:p>
          <a:p>
            <a:pPr marL="585216" lvl="1" indent="0">
              <a:buNone/>
            </a:pPr>
            <a:r>
              <a:rPr lang="fr-FR" dirty="0"/>
              <a:t>    {"</a:t>
            </a:r>
            <a:r>
              <a:rPr lang="fr-FR" dirty="0" err="1"/>
              <a:t>firstName</a:t>
            </a:r>
            <a:r>
              <a:rPr lang="fr-FR" dirty="0"/>
              <a:t>":"Anna", "</a:t>
            </a:r>
            <a:r>
              <a:rPr lang="fr-FR" dirty="0" err="1"/>
              <a:t>lastName</a:t>
            </a:r>
            <a:r>
              <a:rPr lang="fr-FR" dirty="0"/>
              <a:t>":"Smith"},</a:t>
            </a:r>
          </a:p>
          <a:p>
            <a:pPr marL="585216" lvl="1" indent="0">
              <a:buNone/>
            </a:pPr>
            <a:r>
              <a:rPr lang="fr-FR" dirty="0"/>
              <a:t>    {"</a:t>
            </a:r>
            <a:r>
              <a:rPr lang="fr-FR" dirty="0" err="1"/>
              <a:t>firstName</a:t>
            </a:r>
            <a:r>
              <a:rPr lang="fr-FR" dirty="0"/>
              <a:t>":"Peter", "</a:t>
            </a:r>
            <a:r>
              <a:rPr lang="fr-FR" dirty="0" err="1"/>
              <a:t>lastName</a:t>
            </a:r>
            <a:r>
              <a:rPr lang="fr-FR" dirty="0"/>
              <a:t>":"Jones"}</a:t>
            </a:r>
          </a:p>
          <a:p>
            <a:pPr marL="585216" lvl="1" indent="0">
              <a:buNone/>
            </a:pPr>
            <a:r>
              <a:rPr lang="fr-FR" dirty="0" smtClean="0"/>
              <a:t>]}</a:t>
            </a:r>
          </a:p>
          <a:p>
            <a:pPr marL="585216" lvl="1" indent="0">
              <a:buNone/>
            </a:pPr>
            <a:endParaRPr lang="fr-FR" dirty="0"/>
          </a:p>
          <a:p>
            <a:pPr marL="585216" lvl="1" indent="0">
              <a:buNone/>
            </a:pPr>
            <a:r>
              <a:rPr lang="fr-FR" dirty="0"/>
              <a:t>&lt;</a:t>
            </a:r>
            <a:r>
              <a:rPr lang="fr-FR" dirty="0" err="1"/>
              <a:t>employees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    &lt;</a:t>
            </a:r>
            <a:r>
              <a:rPr lang="fr-FR" dirty="0" err="1"/>
              <a:t>firstName</a:t>
            </a:r>
            <a:r>
              <a:rPr lang="fr-FR" dirty="0"/>
              <a:t>&gt;John&lt;/</a:t>
            </a:r>
            <a:r>
              <a:rPr lang="fr-FR" dirty="0" err="1"/>
              <a:t>firstName</a:t>
            </a:r>
            <a:r>
              <a:rPr lang="fr-FR" dirty="0"/>
              <a:t>&gt; &lt;</a:t>
            </a:r>
            <a:r>
              <a:rPr lang="fr-FR" dirty="0" err="1"/>
              <a:t>lastName</a:t>
            </a:r>
            <a:r>
              <a:rPr lang="fr-FR" dirty="0"/>
              <a:t>&gt;</a:t>
            </a:r>
            <a:r>
              <a:rPr lang="fr-FR" dirty="0" err="1"/>
              <a:t>Doe</a:t>
            </a:r>
            <a:r>
              <a:rPr lang="fr-FR" dirty="0"/>
              <a:t>&lt;/</a:t>
            </a:r>
            <a:r>
              <a:rPr lang="fr-FR" dirty="0" err="1"/>
              <a:t>lastName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&lt;/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    &lt;</a:t>
            </a:r>
            <a:r>
              <a:rPr lang="fr-FR" dirty="0" err="1"/>
              <a:t>firstName</a:t>
            </a:r>
            <a:r>
              <a:rPr lang="fr-FR" dirty="0"/>
              <a:t>&gt;Anna&lt;/</a:t>
            </a:r>
            <a:r>
              <a:rPr lang="fr-FR" dirty="0" err="1"/>
              <a:t>firstName</a:t>
            </a:r>
            <a:r>
              <a:rPr lang="fr-FR" dirty="0"/>
              <a:t>&gt; &lt;</a:t>
            </a:r>
            <a:r>
              <a:rPr lang="fr-FR" dirty="0" err="1"/>
              <a:t>lastName</a:t>
            </a:r>
            <a:r>
              <a:rPr lang="fr-FR" dirty="0"/>
              <a:t>&gt;Smith&lt;/</a:t>
            </a:r>
            <a:r>
              <a:rPr lang="fr-FR" dirty="0" err="1"/>
              <a:t>lastName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&lt;/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    &lt;</a:t>
            </a:r>
            <a:r>
              <a:rPr lang="fr-FR" dirty="0" err="1"/>
              <a:t>firstName</a:t>
            </a:r>
            <a:r>
              <a:rPr lang="fr-FR" dirty="0"/>
              <a:t>&gt;Peter&lt;/</a:t>
            </a:r>
            <a:r>
              <a:rPr lang="fr-FR" dirty="0" err="1"/>
              <a:t>firstName</a:t>
            </a:r>
            <a:r>
              <a:rPr lang="fr-FR" dirty="0"/>
              <a:t>&gt; &lt;</a:t>
            </a:r>
            <a:r>
              <a:rPr lang="fr-FR" dirty="0" err="1"/>
              <a:t>lastName</a:t>
            </a:r>
            <a:r>
              <a:rPr lang="fr-FR" dirty="0"/>
              <a:t>&gt;Jones&lt;/</a:t>
            </a:r>
            <a:r>
              <a:rPr lang="fr-FR" dirty="0" err="1"/>
              <a:t>lastName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    &lt;/</a:t>
            </a:r>
            <a:r>
              <a:rPr lang="fr-FR" dirty="0" err="1"/>
              <a:t>employee</a:t>
            </a:r>
            <a:r>
              <a:rPr lang="fr-FR" dirty="0"/>
              <a:t>&gt;</a:t>
            </a:r>
          </a:p>
          <a:p>
            <a:pPr marL="585216" lvl="1" indent="0">
              <a:buNone/>
            </a:pPr>
            <a:r>
              <a:rPr lang="fr-FR" dirty="0"/>
              <a:t>&lt;/</a:t>
            </a:r>
            <a:r>
              <a:rPr lang="fr-FR" dirty="0" err="1"/>
              <a:t>employees</a:t>
            </a:r>
            <a:r>
              <a:rPr lang="fr-FR" dirty="0"/>
              <a:t>&gt;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682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WEBSERVICES-JSON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representation</a:t>
            </a:r>
            <a:r>
              <a:rPr lang="fr-FR" dirty="0" smtClean="0"/>
              <a:t>/description</a:t>
            </a:r>
          </a:p>
          <a:p>
            <a:pPr lvl="1"/>
            <a:r>
              <a:rPr lang="fr-FR" dirty="0" smtClean="0"/>
              <a:t>JSON Java Script Open Notation</a:t>
            </a:r>
          </a:p>
          <a:p>
            <a:pPr lvl="1"/>
            <a:r>
              <a:rPr lang="fr-FR" dirty="0" smtClean="0"/>
              <a:t>An alternative to XML</a:t>
            </a:r>
          </a:p>
          <a:p>
            <a:pPr lvl="1"/>
            <a:r>
              <a:rPr lang="fr-FR" dirty="0" smtClean="0"/>
              <a:t>JSON</a:t>
            </a:r>
          </a:p>
          <a:p>
            <a:pPr lvl="2"/>
            <a:r>
              <a:rPr lang="fr-FR" dirty="0" smtClean="0"/>
              <a:t>Data</a:t>
            </a:r>
          </a:p>
          <a:p>
            <a:pPr lvl="3"/>
            <a:r>
              <a:rPr lang="fr-FR" dirty="0"/>
              <a:t>Data: pair </a:t>
            </a:r>
            <a:r>
              <a:rPr lang="fr-FR" dirty="0" err="1" smtClean="0"/>
              <a:t>name</a:t>
            </a:r>
            <a:r>
              <a:rPr lang="fr-FR" dirty="0" smtClean="0"/>
              <a:t>/value</a:t>
            </a:r>
          </a:p>
          <a:p>
            <a:pPr lvl="3"/>
            <a:r>
              <a:rPr lang="fr-FR" dirty="0"/>
              <a:t>"</a:t>
            </a:r>
            <a:r>
              <a:rPr lang="fr-FR" dirty="0" err="1"/>
              <a:t>firstName</a:t>
            </a:r>
            <a:r>
              <a:rPr lang="fr-FR" dirty="0"/>
              <a:t>":"</a:t>
            </a:r>
            <a:r>
              <a:rPr lang="fr-FR" dirty="0" smtClean="0"/>
              <a:t>John« </a:t>
            </a:r>
          </a:p>
          <a:p>
            <a:pPr lvl="3"/>
            <a:r>
              <a:rPr lang="fr-FR" dirty="0" smtClean="0"/>
              <a:t>Data </a:t>
            </a:r>
            <a:r>
              <a:rPr lang="fr-FR" dirty="0" err="1" smtClean="0"/>
              <a:t>separator</a:t>
            </a:r>
            <a:r>
              <a:rPr lang="fr-FR" dirty="0" smtClean="0"/>
              <a:t> ,</a:t>
            </a:r>
            <a:endParaRPr lang="fr-FR" dirty="0"/>
          </a:p>
          <a:p>
            <a:pPr lvl="2"/>
            <a:r>
              <a:rPr lang="fr-FR" dirty="0" smtClean="0"/>
              <a:t>Object</a:t>
            </a:r>
          </a:p>
          <a:p>
            <a:pPr lvl="3"/>
            <a:r>
              <a:rPr lang="fr-FR" dirty="0" smtClean="0"/>
              <a:t>{…}</a:t>
            </a:r>
          </a:p>
          <a:p>
            <a:pPr lvl="3"/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":"John", 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Doe</a:t>
            </a:r>
            <a:r>
              <a:rPr lang="fr-FR" dirty="0"/>
              <a:t>"}</a:t>
            </a:r>
            <a:endParaRPr lang="fr-FR" dirty="0" smtClean="0"/>
          </a:p>
          <a:p>
            <a:pPr lvl="2"/>
            <a:r>
              <a:rPr lang="fr-FR" dirty="0" err="1" smtClean="0"/>
              <a:t>Array</a:t>
            </a:r>
            <a:endParaRPr lang="fr-FR" dirty="0" smtClean="0"/>
          </a:p>
          <a:p>
            <a:pPr lvl="3"/>
            <a:r>
              <a:rPr lang="fr-FR" dirty="0" smtClean="0"/>
              <a:t>[…]</a:t>
            </a:r>
          </a:p>
          <a:p>
            <a:pPr marL="1170432" lvl="3" indent="0">
              <a:buNone/>
            </a:pPr>
            <a:r>
              <a:rPr lang="fr-FR" dirty="0"/>
              <a:t>"</a:t>
            </a:r>
            <a:r>
              <a:rPr lang="fr-FR" dirty="0" err="1"/>
              <a:t>employees</a:t>
            </a:r>
            <a:r>
              <a:rPr lang="fr-FR" dirty="0"/>
              <a:t>":[</a:t>
            </a:r>
          </a:p>
          <a:p>
            <a:pPr marL="1170432" lvl="3" indent="0">
              <a:buNone/>
            </a:pPr>
            <a:r>
              <a:rPr lang="fr-FR" dirty="0" smtClean="0"/>
              <a:t> </a:t>
            </a:r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":"John", 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Doe</a:t>
            </a:r>
            <a:r>
              <a:rPr lang="fr-FR" dirty="0"/>
              <a:t>"}, </a:t>
            </a:r>
          </a:p>
          <a:p>
            <a:pPr marL="1170432" lvl="3" indent="0">
              <a:buNone/>
            </a:pPr>
            <a:r>
              <a:rPr lang="fr-FR" dirty="0" smtClean="0"/>
              <a:t>{"</a:t>
            </a:r>
            <a:r>
              <a:rPr lang="fr-FR" dirty="0" err="1"/>
              <a:t>firstName</a:t>
            </a:r>
            <a:r>
              <a:rPr lang="fr-FR" dirty="0"/>
              <a:t>":"Anna", "</a:t>
            </a:r>
            <a:r>
              <a:rPr lang="fr-FR" dirty="0" err="1"/>
              <a:t>lastName</a:t>
            </a:r>
            <a:r>
              <a:rPr lang="fr-FR" dirty="0"/>
              <a:t>":"Smith"}, </a:t>
            </a:r>
          </a:p>
          <a:p>
            <a:pPr marL="1170432" lvl="3" indent="0">
              <a:buNone/>
            </a:pPr>
            <a:r>
              <a:rPr lang="fr-FR" dirty="0" smtClean="0"/>
              <a:t>{"</a:t>
            </a:r>
            <a:r>
              <a:rPr lang="fr-FR" dirty="0" err="1"/>
              <a:t>firstName</a:t>
            </a:r>
            <a:r>
              <a:rPr lang="fr-FR" dirty="0"/>
              <a:t>":"Peter","</a:t>
            </a:r>
            <a:r>
              <a:rPr lang="fr-FR" dirty="0" err="1"/>
              <a:t>lastName</a:t>
            </a:r>
            <a:r>
              <a:rPr lang="fr-FR" dirty="0"/>
              <a:t>":"Jones</a:t>
            </a:r>
            <a:r>
              <a:rPr lang="fr-FR" dirty="0" smtClean="0"/>
              <a:t>"}</a:t>
            </a:r>
          </a:p>
          <a:p>
            <a:pPr marL="1170432" lvl="3" indent="0">
              <a:buNone/>
            </a:pPr>
            <a:r>
              <a:rPr lang="fr-FR" dirty="0" smtClean="0"/>
              <a:t>]</a:t>
            </a:r>
          </a:p>
          <a:p>
            <a:pPr marL="1170432" lvl="3" indent="0">
              <a:buNone/>
            </a:pPr>
            <a:endParaRPr lang="fr-FR" dirty="0" smtClean="0"/>
          </a:p>
          <a:p>
            <a:pPr marL="1170432" lvl="3" indent="0">
              <a:buNone/>
            </a:pPr>
            <a:r>
              <a:rPr lang="en-US" dirty="0"/>
              <a:t>MIME type for JSON text is "application/</a:t>
            </a:r>
            <a:r>
              <a:rPr lang="en-US" dirty="0" err="1"/>
              <a:t>json</a:t>
            </a:r>
            <a:endParaRPr lang="fr-FR" dirty="0" smtClean="0"/>
          </a:p>
          <a:p>
            <a:pPr marL="1170432" lvl="3" indent="0">
              <a:buNone/>
            </a:pPr>
            <a:endParaRPr lang="fr-FR" dirty="0"/>
          </a:p>
          <a:p>
            <a:pPr marL="1170432" lvl="3" indent="0">
              <a:buNone/>
            </a:pPr>
            <a:endParaRPr lang="fr-FR" dirty="0"/>
          </a:p>
          <a:p>
            <a:pPr marL="585216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74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XML data</a:t>
            </a:r>
          </a:p>
          <a:p>
            <a:pPr marL="137160" indent="0">
              <a:buNone/>
            </a:pPr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String </a:t>
            </a:r>
            <a:r>
              <a:rPr lang="fr-FR" dirty="0" err="1"/>
              <a:t>writeUsingNormalOperation</a:t>
            </a:r>
            <a:r>
              <a:rPr lang="fr-FR" dirty="0"/>
              <a:t>(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) {</a:t>
            </a:r>
          </a:p>
          <a:p>
            <a:pPr marL="137160" indent="0">
              <a:buNone/>
            </a:pPr>
            <a:r>
              <a:rPr lang="fr-FR" dirty="0"/>
              <a:t>    String format =</a:t>
            </a:r>
          </a:p>
          <a:p>
            <a:pPr marL="137160" indent="0">
              <a:buNone/>
            </a:pPr>
            <a:r>
              <a:rPr lang="fr-FR" dirty="0"/>
              <a:t>            "&lt;?</a:t>
            </a:r>
            <a:r>
              <a:rPr lang="fr-FR" dirty="0" err="1"/>
              <a:t>xml</a:t>
            </a:r>
            <a:r>
              <a:rPr lang="fr-FR" dirty="0"/>
              <a:t> version='1.0' </a:t>
            </a:r>
            <a:r>
              <a:rPr lang="fr-FR" dirty="0" err="1"/>
              <a:t>encoding</a:t>
            </a:r>
            <a:r>
              <a:rPr lang="fr-FR" dirty="0"/>
              <a:t>='UTF-8'?&gt;" +</a:t>
            </a:r>
          </a:p>
          <a:p>
            <a:pPr marL="137160" indent="0">
              <a:buNone/>
            </a:pPr>
            <a:r>
              <a:rPr lang="fr-FR" dirty="0"/>
              <a:t>            "&lt;record&gt;" +</a:t>
            </a:r>
          </a:p>
          <a:p>
            <a:pPr marL="137160" indent="0">
              <a:buNone/>
            </a:pPr>
            <a:r>
              <a:rPr lang="fr-FR" dirty="0"/>
              <a:t>            "   &lt;</a:t>
            </a:r>
            <a:r>
              <a:rPr lang="fr-FR" dirty="0" err="1"/>
              <a:t>study</a:t>
            </a:r>
            <a:r>
              <a:rPr lang="fr-FR" dirty="0"/>
              <a:t> id='%d'&gt;" +</a:t>
            </a:r>
          </a:p>
          <a:p>
            <a:pPr marL="137160" indent="0">
              <a:buNone/>
            </a:pPr>
            <a:r>
              <a:rPr lang="fr-FR" dirty="0"/>
              <a:t>            "       &lt;topic&gt;%s&lt;/topic&gt;" +</a:t>
            </a:r>
          </a:p>
          <a:p>
            <a:pPr marL="137160" indent="0">
              <a:buNone/>
            </a:pPr>
            <a:r>
              <a:rPr lang="fr-FR" dirty="0"/>
              <a:t>            "       &lt;content&gt;%s&lt;/content&gt;" +</a:t>
            </a:r>
          </a:p>
          <a:p>
            <a:pPr marL="137160" indent="0">
              <a:buNone/>
            </a:pPr>
            <a:r>
              <a:rPr lang="fr-FR" dirty="0"/>
              <a:t>            "       &lt;</a:t>
            </a:r>
            <a:r>
              <a:rPr lang="fr-FR" dirty="0" err="1"/>
              <a:t>author</a:t>
            </a:r>
            <a:r>
              <a:rPr lang="fr-FR" dirty="0"/>
              <a:t>&gt;%s&lt;/</a:t>
            </a:r>
            <a:r>
              <a:rPr lang="fr-FR" dirty="0" err="1"/>
              <a:t>author</a:t>
            </a:r>
            <a:r>
              <a:rPr lang="fr-FR" dirty="0"/>
              <a:t>&gt;" +</a:t>
            </a:r>
          </a:p>
          <a:p>
            <a:pPr marL="137160" indent="0">
              <a:buNone/>
            </a:pPr>
            <a:r>
              <a:rPr lang="fr-FR" dirty="0"/>
              <a:t>            "       &lt;date&gt;%s&lt;/date&gt;" +</a:t>
            </a:r>
          </a:p>
          <a:p>
            <a:pPr marL="137160" indent="0">
              <a:buNone/>
            </a:pPr>
            <a:r>
              <a:rPr lang="fr-FR" dirty="0"/>
              <a:t>            "   &lt;/</a:t>
            </a:r>
            <a:r>
              <a:rPr lang="fr-FR" dirty="0" err="1"/>
              <a:t>study</a:t>
            </a:r>
            <a:r>
              <a:rPr lang="fr-FR" dirty="0"/>
              <a:t>&gt;" +</a:t>
            </a:r>
          </a:p>
          <a:p>
            <a:pPr marL="137160" indent="0">
              <a:buNone/>
            </a:pPr>
            <a:r>
              <a:rPr lang="fr-FR" dirty="0"/>
              <a:t>            "&lt;/record&gt;";</a:t>
            </a:r>
          </a:p>
          <a:p>
            <a:pPr marL="137160" indent="0">
              <a:buNone/>
            </a:pPr>
            <a:r>
              <a:rPr lang="fr-FR" dirty="0"/>
              <a:t>    return </a:t>
            </a:r>
            <a:r>
              <a:rPr lang="fr-FR" dirty="0" err="1"/>
              <a:t>String.format</a:t>
            </a:r>
            <a:r>
              <a:rPr lang="fr-FR" dirty="0"/>
              <a:t>(format, </a:t>
            </a:r>
            <a:r>
              <a:rPr lang="fr-FR" dirty="0" err="1"/>
              <a:t>study.mId</a:t>
            </a:r>
            <a:r>
              <a:rPr lang="fr-FR" dirty="0"/>
              <a:t>, </a:t>
            </a:r>
            <a:r>
              <a:rPr lang="fr-FR" dirty="0" err="1"/>
              <a:t>study.mTopic</a:t>
            </a:r>
            <a:r>
              <a:rPr lang="fr-FR" dirty="0"/>
              <a:t>, </a:t>
            </a:r>
            <a:r>
              <a:rPr lang="fr-FR" dirty="0" err="1"/>
              <a:t>study.mContent</a:t>
            </a:r>
            <a:r>
              <a:rPr lang="fr-FR" dirty="0"/>
              <a:t>, </a:t>
            </a:r>
            <a:r>
              <a:rPr lang="fr-FR" dirty="0" err="1"/>
              <a:t>study.mAuthor</a:t>
            </a:r>
            <a:r>
              <a:rPr lang="fr-FR" dirty="0"/>
              <a:t>, </a:t>
            </a:r>
            <a:r>
              <a:rPr lang="fr-FR" dirty="0" err="1"/>
              <a:t>study.mDate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}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01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</a:t>
            </a:r>
            <a:r>
              <a:rPr lang="en-US" dirty="0"/>
              <a:t>services are a means of exposing an API over a technology-neutral </a:t>
            </a:r>
            <a:r>
              <a:rPr lang="en-US" dirty="0" smtClean="0"/>
              <a:t>network endpoint</a:t>
            </a:r>
            <a:r>
              <a:rPr lang="en-US" dirty="0"/>
              <a:t>.</a:t>
            </a:r>
            <a:endParaRPr lang="fr-FR" dirty="0" smtClean="0"/>
          </a:p>
          <a:p>
            <a:r>
              <a:rPr lang="en-US" dirty="0"/>
              <a:t>Web services standards are still evolving.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eem </a:t>
            </a:r>
            <a:r>
              <a:rPr lang="en-US" dirty="0"/>
              <a:t>to </a:t>
            </a:r>
            <a:r>
              <a:rPr lang="en-US" dirty="0" smtClean="0"/>
              <a:t>converge on </a:t>
            </a:r>
            <a:r>
              <a:rPr lang="en-US" dirty="0"/>
              <a:t>a handful of standards: </a:t>
            </a:r>
            <a:endParaRPr lang="en-US" dirty="0" smtClean="0"/>
          </a:p>
          <a:p>
            <a:pPr lvl="2"/>
            <a:r>
              <a:rPr lang="en-US" dirty="0" smtClean="0"/>
              <a:t>SOAP for </a:t>
            </a:r>
            <a:r>
              <a:rPr lang="fr-FR" dirty="0" smtClean="0"/>
              <a:t>service </a:t>
            </a:r>
            <a:r>
              <a:rPr lang="fr-FR" dirty="0"/>
              <a:t>communication</a:t>
            </a:r>
            <a:r>
              <a:rPr lang="fr-FR" dirty="0" smtClean="0"/>
              <a:t>,</a:t>
            </a:r>
          </a:p>
          <a:p>
            <a:pPr lvl="2"/>
            <a:r>
              <a:rPr lang="fr-FR" dirty="0" smtClean="0"/>
              <a:t>WSDL </a:t>
            </a:r>
            <a:r>
              <a:rPr lang="fr-FR" dirty="0"/>
              <a:t>for </a:t>
            </a:r>
            <a:r>
              <a:rPr lang="fr-FR" dirty="0" smtClean="0"/>
              <a:t>service description,</a:t>
            </a:r>
          </a:p>
          <a:p>
            <a:pPr lvl="2"/>
            <a:r>
              <a:rPr lang="en-US" dirty="0" smtClean="0"/>
              <a:t>UDDI for </a:t>
            </a:r>
            <a:r>
              <a:rPr lang="en-US" dirty="0"/>
              <a:t>registering and discovering services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BPEL( </a:t>
            </a:r>
            <a:r>
              <a:rPr lang="en-US" dirty="0"/>
              <a:t>Business Process Execution Language </a:t>
            </a:r>
            <a:r>
              <a:rPr lang="en-US" dirty="0" smtClean="0"/>
              <a:t>) for </a:t>
            </a:r>
            <a:r>
              <a:rPr lang="en-US" dirty="0"/>
              <a:t>service composition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A plethora of WS-* </a:t>
            </a:r>
            <a:r>
              <a:rPr lang="en-US" dirty="0" smtClean="0"/>
              <a:t>specifications exists </a:t>
            </a:r>
            <a:r>
              <a:rPr lang="en-US" dirty="0"/>
              <a:t>to describe the full spectrum of activities related to Web </a:t>
            </a:r>
            <a:r>
              <a:rPr lang="en-US" dirty="0" smtClean="0"/>
              <a:t>services in </a:t>
            </a:r>
            <a:r>
              <a:rPr lang="en-US" dirty="0"/>
              <a:t>topics such as reliable messaging, security, privacy, policies, event </a:t>
            </a:r>
            <a:r>
              <a:rPr lang="en-US" dirty="0" smtClean="0"/>
              <a:t>processing, and </a:t>
            </a:r>
            <a:r>
              <a:rPr lang="en-US" dirty="0"/>
              <a:t>coordination, to name but a few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SOAP is a complex standard. Some packages do exist on Android. </a:t>
            </a:r>
          </a:p>
          <a:p>
            <a:pPr lvl="1"/>
            <a:endParaRPr lang="en-US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135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XML data </a:t>
            </a:r>
            <a:r>
              <a:rPr lang="fr-FR" dirty="0" err="1" smtClean="0"/>
              <a:t>using</a:t>
            </a:r>
            <a:r>
              <a:rPr lang="fr-FR" dirty="0" smtClean="0"/>
              <a:t> DOM</a:t>
            </a:r>
          </a:p>
          <a:p>
            <a:pPr marL="137160" indent="0">
              <a:buNone/>
            </a:pPr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String </a:t>
            </a:r>
            <a:r>
              <a:rPr lang="fr-FR" dirty="0" err="1"/>
              <a:t>writeUsingDOM</a:t>
            </a:r>
            <a:r>
              <a:rPr lang="fr-FR" dirty="0"/>
              <a:t>(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) </a:t>
            </a:r>
            <a:r>
              <a:rPr lang="fr-FR" dirty="0" err="1"/>
              <a:t>throws</a:t>
            </a:r>
            <a:r>
              <a:rPr lang="fr-FR" dirty="0"/>
              <a:t> Exception {</a:t>
            </a:r>
          </a:p>
          <a:p>
            <a:pPr marL="137160" indent="0">
              <a:buNone/>
            </a:pPr>
            <a:r>
              <a:rPr lang="fr-FR" dirty="0"/>
              <a:t>    Document doc = </a:t>
            </a:r>
            <a:r>
              <a:rPr lang="fr-FR" dirty="0" err="1"/>
              <a:t>DocumentBuilderFactory.newInstance</a:t>
            </a:r>
            <a:r>
              <a:rPr lang="fr-FR" dirty="0"/>
              <a:t>().</a:t>
            </a:r>
            <a:r>
              <a:rPr lang="fr-FR" dirty="0" err="1"/>
              <a:t>newDocumentBuilder</a:t>
            </a:r>
            <a:r>
              <a:rPr lang="fr-FR" dirty="0"/>
              <a:t>().</a:t>
            </a:r>
            <a:r>
              <a:rPr lang="fr-FR" dirty="0" err="1"/>
              <a:t>newDocument</a:t>
            </a:r>
            <a:r>
              <a:rPr lang="fr-FR" dirty="0"/>
              <a:t>();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root</a:t>
            </a:r>
            <a:r>
              <a:rPr lang="fr-FR" dirty="0"/>
              <a:t>: &lt;record&gt;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root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Study.RECORD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doc.appendChild</a:t>
            </a:r>
            <a:r>
              <a:rPr lang="fr-FR" dirty="0"/>
              <a:t>(</a:t>
            </a:r>
            <a:r>
              <a:rPr lang="fr-FR" dirty="0" err="1"/>
              <a:t>root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: &lt;</a:t>
            </a:r>
            <a:r>
              <a:rPr lang="fr-FR" dirty="0" err="1"/>
              <a:t>study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tagStudy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Study.STUDY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root.appendChild</a:t>
            </a:r>
            <a:r>
              <a:rPr lang="fr-FR" dirty="0"/>
              <a:t>(</a:t>
            </a:r>
            <a:r>
              <a:rPr lang="fr-FR" dirty="0" err="1"/>
              <a:t>tagStudy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attr</a:t>
            </a:r>
            <a:r>
              <a:rPr lang="fr-FR" dirty="0"/>
              <a:t>: id =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tagStudy.setAttribute</a:t>
            </a:r>
            <a:r>
              <a:rPr lang="fr-FR" dirty="0"/>
              <a:t>(Study.ID, </a:t>
            </a:r>
            <a:r>
              <a:rPr lang="fr-FR" dirty="0" err="1"/>
              <a:t>String.valueOf</a:t>
            </a:r>
            <a:r>
              <a:rPr lang="fr-FR" dirty="0"/>
              <a:t>(</a:t>
            </a:r>
            <a:r>
              <a:rPr lang="fr-FR" dirty="0" err="1"/>
              <a:t>study.mId</a:t>
            </a:r>
            <a:r>
              <a:rPr lang="fr-FR" dirty="0"/>
              <a:t>));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: &lt;topic&gt;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tagTopic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Study.TOPIC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tagStudy.appendChild</a:t>
            </a:r>
            <a:r>
              <a:rPr lang="fr-FR" dirty="0"/>
              <a:t>(</a:t>
            </a:r>
            <a:r>
              <a:rPr lang="fr-FR" dirty="0" err="1"/>
              <a:t>tagTopic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tagTopic.setTextContent</a:t>
            </a:r>
            <a:r>
              <a:rPr lang="fr-FR" dirty="0"/>
              <a:t>(</a:t>
            </a:r>
            <a:r>
              <a:rPr lang="fr-FR" dirty="0" err="1"/>
              <a:t>study.mTopic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: &lt;content&gt;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tagContent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Study.CONTENT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tagStudy.appendChild</a:t>
            </a:r>
            <a:r>
              <a:rPr lang="fr-FR" dirty="0"/>
              <a:t>(</a:t>
            </a:r>
            <a:r>
              <a:rPr lang="fr-FR" dirty="0" err="1"/>
              <a:t>tagContent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tagContent.setTextContent</a:t>
            </a:r>
            <a:r>
              <a:rPr lang="fr-FR" dirty="0"/>
              <a:t>(</a:t>
            </a:r>
            <a:r>
              <a:rPr lang="fr-FR" dirty="0" err="1"/>
              <a:t>study.mContent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: &lt;</a:t>
            </a:r>
            <a:r>
              <a:rPr lang="fr-FR" dirty="0" err="1"/>
              <a:t>author</a:t>
            </a:r>
            <a:r>
              <a:rPr lang="fr-FR" dirty="0"/>
              <a:t>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tagAuthor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Study.AUTHOR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tagStudy.appendChild</a:t>
            </a:r>
            <a:r>
              <a:rPr lang="fr-FR" dirty="0"/>
              <a:t>(</a:t>
            </a:r>
            <a:r>
              <a:rPr lang="fr-FR" dirty="0" err="1"/>
              <a:t>tagAuthor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tagAuthor.setTextContent</a:t>
            </a:r>
            <a:r>
              <a:rPr lang="fr-FR" dirty="0"/>
              <a:t>(</a:t>
            </a:r>
            <a:r>
              <a:rPr lang="fr-FR" dirty="0" err="1"/>
              <a:t>study.mAuthor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: &lt;date&gt;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tagDate</a:t>
            </a:r>
            <a:r>
              <a:rPr lang="fr-FR" dirty="0"/>
              <a:t> = </a:t>
            </a:r>
            <a:r>
              <a:rPr lang="fr-FR" dirty="0" err="1"/>
              <a:t>doc.createElement</a:t>
            </a:r>
            <a:r>
              <a:rPr lang="fr-FR" dirty="0"/>
              <a:t>(</a:t>
            </a:r>
            <a:r>
              <a:rPr lang="fr-FR" dirty="0" err="1"/>
              <a:t>Study.DATE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tagStudy.appendChild</a:t>
            </a:r>
            <a:r>
              <a:rPr lang="fr-FR" dirty="0"/>
              <a:t>(</a:t>
            </a:r>
            <a:r>
              <a:rPr lang="fr-FR" dirty="0" err="1"/>
              <a:t>tagDate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tagDate.setTextContent</a:t>
            </a:r>
            <a:r>
              <a:rPr lang="fr-FR" dirty="0"/>
              <a:t>(</a:t>
            </a:r>
            <a:r>
              <a:rPr lang="fr-FR" dirty="0" err="1"/>
              <a:t>study.mDate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</a:t>
            </a:r>
            <a:r>
              <a:rPr lang="fr-FR" dirty="0" err="1"/>
              <a:t>create</a:t>
            </a:r>
            <a:r>
              <a:rPr lang="fr-FR" dirty="0"/>
              <a:t> Transformer </a:t>
            </a:r>
            <a:r>
              <a:rPr lang="fr-FR" dirty="0" err="1"/>
              <a:t>object</a:t>
            </a:r>
            <a:endParaRPr lang="fr-FR" dirty="0"/>
          </a:p>
          <a:p>
            <a:pPr marL="137160" indent="0">
              <a:buNone/>
            </a:pPr>
            <a:r>
              <a:rPr lang="fr-FR" dirty="0"/>
              <a:t>    Transformer </a:t>
            </a:r>
            <a:r>
              <a:rPr lang="fr-FR" dirty="0" err="1"/>
              <a:t>transformer</a:t>
            </a:r>
            <a:r>
              <a:rPr lang="fr-FR" dirty="0"/>
              <a:t> = </a:t>
            </a:r>
            <a:r>
              <a:rPr lang="fr-FR" dirty="0" err="1"/>
              <a:t>TransformerFactory.newInstance</a:t>
            </a:r>
            <a:r>
              <a:rPr lang="fr-FR" dirty="0"/>
              <a:t>().</a:t>
            </a:r>
            <a:r>
              <a:rPr lang="fr-FR" dirty="0" err="1"/>
              <a:t>newTransformer</a:t>
            </a:r>
            <a:r>
              <a:rPr lang="fr-FR" dirty="0"/>
              <a:t>();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StringWriter</a:t>
            </a:r>
            <a:r>
              <a:rPr lang="fr-FR" dirty="0"/>
              <a:t> </a:t>
            </a:r>
            <a:r>
              <a:rPr lang="fr-FR" dirty="0" err="1"/>
              <a:t>writer</a:t>
            </a:r>
            <a:r>
              <a:rPr lang="fr-FR" dirty="0"/>
              <a:t> = new </a:t>
            </a:r>
            <a:r>
              <a:rPr lang="fr-FR" dirty="0" err="1"/>
              <a:t>StringWriter</a:t>
            </a:r>
            <a:r>
              <a:rPr lang="fr-FR" dirty="0"/>
              <a:t>();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StreamResult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= new </a:t>
            </a:r>
            <a:r>
              <a:rPr lang="fr-FR" dirty="0" err="1"/>
              <a:t>StreamResult</a:t>
            </a:r>
            <a:r>
              <a:rPr lang="fr-FR" dirty="0"/>
              <a:t>(</a:t>
            </a:r>
            <a:r>
              <a:rPr lang="fr-FR" dirty="0" err="1"/>
              <a:t>writer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   </a:t>
            </a:r>
            <a:r>
              <a:rPr lang="fr-FR" dirty="0" err="1"/>
              <a:t>transformer.transform</a:t>
            </a:r>
            <a:r>
              <a:rPr lang="fr-FR" dirty="0"/>
              <a:t>(new </a:t>
            </a:r>
            <a:r>
              <a:rPr lang="fr-FR" dirty="0" err="1"/>
              <a:t>DOMSource</a:t>
            </a:r>
            <a:r>
              <a:rPr lang="fr-FR" dirty="0"/>
              <a:t>(doc), </a:t>
            </a:r>
            <a:r>
              <a:rPr lang="fr-FR" dirty="0" err="1"/>
              <a:t>result</a:t>
            </a:r>
            <a:r>
              <a:rPr lang="fr-FR" dirty="0"/>
              <a:t>);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pPr marL="137160" indent="0">
              <a:buNone/>
            </a:pPr>
            <a:r>
              <a:rPr lang="fr-FR" dirty="0"/>
              <a:t>    // return XML string</a:t>
            </a:r>
          </a:p>
          <a:p>
            <a:pPr marL="137160" indent="0">
              <a:buNone/>
            </a:pPr>
            <a:r>
              <a:rPr lang="fr-FR" dirty="0"/>
              <a:t>    return </a:t>
            </a:r>
            <a:r>
              <a:rPr lang="fr-FR" dirty="0" err="1"/>
              <a:t>writer.toString</a:t>
            </a:r>
            <a:r>
              <a:rPr lang="fr-FR" dirty="0"/>
              <a:t>();</a:t>
            </a:r>
          </a:p>
          <a:p>
            <a:pPr marL="137160" indent="0">
              <a:buNone/>
            </a:pPr>
            <a:r>
              <a:rPr lang="fr-FR" dirty="0"/>
              <a:t>}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754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XML data </a:t>
            </a:r>
            <a:r>
              <a:rPr lang="fr-FR" dirty="0" err="1" smtClean="0"/>
              <a:t>using</a:t>
            </a:r>
            <a:r>
              <a:rPr lang="fr-FR" dirty="0" smtClean="0"/>
              <a:t> XML </a:t>
            </a:r>
            <a:r>
              <a:rPr lang="fr-FR" dirty="0" err="1" smtClean="0"/>
              <a:t>serializer</a:t>
            </a: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String </a:t>
            </a:r>
            <a:r>
              <a:rPr lang="fr-FR" dirty="0" err="1" smtClean="0"/>
              <a:t>writeUsingXMLSerializer</a:t>
            </a:r>
            <a:r>
              <a:rPr lang="fr-FR" dirty="0" smtClean="0"/>
              <a:t>(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) </a:t>
            </a:r>
            <a:r>
              <a:rPr lang="fr-FR" dirty="0" err="1" smtClean="0"/>
              <a:t>throws</a:t>
            </a:r>
            <a:r>
              <a:rPr lang="fr-FR" dirty="0" smtClean="0"/>
              <a:t> Exception {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</a:t>
            </a:r>
            <a:r>
              <a:rPr lang="fr-FR" dirty="0" smtClean="0"/>
              <a:t> </a:t>
            </a:r>
            <a:r>
              <a:rPr lang="fr-FR" dirty="0" err="1" smtClean="0"/>
              <a:t>xmlSerializer</a:t>
            </a:r>
            <a:r>
              <a:rPr lang="fr-FR" dirty="0" smtClean="0"/>
              <a:t> = </a:t>
            </a:r>
            <a:r>
              <a:rPr lang="fr-FR" dirty="0" err="1" smtClean="0"/>
              <a:t>Xml.newSerializer</a:t>
            </a:r>
            <a:r>
              <a:rPr lang="fr-FR" dirty="0" smtClean="0"/>
              <a:t>();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StringWriter</a:t>
            </a:r>
            <a:r>
              <a:rPr lang="fr-FR" dirty="0" smtClean="0"/>
              <a:t> </a:t>
            </a:r>
            <a:r>
              <a:rPr lang="fr-FR" dirty="0" err="1" smtClean="0"/>
              <a:t>writer</a:t>
            </a:r>
            <a:r>
              <a:rPr lang="fr-FR" dirty="0" smtClean="0"/>
              <a:t> = new </a:t>
            </a:r>
            <a:r>
              <a:rPr lang="fr-FR" dirty="0" err="1" smtClean="0"/>
              <a:t>StringWriter</a:t>
            </a:r>
            <a:r>
              <a:rPr lang="fr-FR" dirty="0" smtClean="0"/>
              <a:t>();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xmlSerializer.setOutput</a:t>
            </a:r>
            <a:r>
              <a:rPr lang="fr-FR" dirty="0" smtClean="0"/>
              <a:t>(</a:t>
            </a:r>
            <a:r>
              <a:rPr lang="fr-FR" dirty="0" err="1" smtClean="0"/>
              <a:t>writer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</a:t>
            </a:r>
            <a:r>
              <a:rPr lang="fr-FR" dirty="0" err="1" smtClean="0"/>
              <a:t>start</a:t>
            </a:r>
            <a:r>
              <a:rPr lang="fr-FR" dirty="0" smtClean="0"/>
              <a:t> DOCUMENT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xmlSerializer.startDocument</a:t>
            </a:r>
            <a:r>
              <a:rPr lang="fr-FR" dirty="0" smtClean="0"/>
              <a:t>("UTF-8", </a:t>
            </a:r>
            <a:r>
              <a:rPr lang="fr-FR" dirty="0" err="1" smtClean="0"/>
              <a:t>true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open tag: &lt;record&gt;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Study.RECORD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open tag: &lt;</a:t>
            </a:r>
            <a:r>
              <a:rPr lang="fr-FR" dirty="0" err="1" smtClean="0"/>
              <a:t>study</a:t>
            </a:r>
            <a:r>
              <a:rPr lang="fr-FR" dirty="0" smtClean="0"/>
              <a:t>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Study.STUDY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xmlSerializer.attribute</a:t>
            </a:r>
            <a:r>
              <a:rPr lang="fr-FR" dirty="0" smtClean="0"/>
              <a:t>("", Study.ID, </a:t>
            </a:r>
            <a:r>
              <a:rPr lang="fr-FR" dirty="0" err="1" smtClean="0"/>
              <a:t>String.valueOf</a:t>
            </a:r>
            <a:r>
              <a:rPr lang="fr-FR" dirty="0" smtClean="0"/>
              <a:t>(</a:t>
            </a:r>
            <a:r>
              <a:rPr lang="fr-FR" dirty="0" err="1" smtClean="0"/>
              <a:t>study.mId</a:t>
            </a:r>
            <a:r>
              <a:rPr lang="fr-FR" dirty="0" smtClean="0"/>
              <a:t>));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open tag: &lt;topic&gt;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Study.TOPIC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xmlSerializer.text</a:t>
            </a:r>
            <a:r>
              <a:rPr lang="fr-FR" dirty="0" smtClean="0"/>
              <a:t>(</a:t>
            </a:r>
            <a:r>
              <a:rPr lang="fr-FR" dirty="0" err="1" smtClean="0"/>
              <a:t>study.mTopic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close tag: &lt;/topic&gt;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Study.TOPIC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open tag: &lt;content&gt;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Study.CONTENT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xmlSerializer.text</a:t>
            </a:r>
            <a:r>
              <a:rPr lang="fr-FR" dirty="0" smtClean="0"/>
              <a:t>(</a:t>
            </a:r>
            <a:r>
              <a:rPr lang="fr-FR" dirty="0" err="1" smtClean="0"/>
              <a:t>study.mContent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close tag: &lt;/content&gt;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Study.CONTENT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open tag: &lt;</a:t>
            </a:r>
            <a:r>
              <a:rPr lang="fr-FR" dirty="0" err="1" smtClean="0"/>
              <a:t>author</a:t>
            </a:r>
            <a:r>
              <a:rPr lang="fr-FR" dirty="0" smtClean="0"/>
              <a:t>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Study.AUTHOR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xmlSerializer.text</a:t>
            </a:r>
            <a:r>
              <a:rPr lang="fr-FR" dirty="0" smtClean="0"/>
              <a:t>(</a:t>
            </a:r>
            <a:r>
              <a:rPr lang="fr-FR" dirty="0" err="1" smtClean="0"/>
              <a:t>study.mAuthor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close tag: &lt;/</a:t>
            </a:r>
            <a:r>
              <a:rPr lang="fr-FR" dirty="0" err="1" smtClean="0"/>
              <a:t>author</a:t>
            </a:r>
            <a:r>
              <a:rPr lang="fr-FR" dirty="0" smtClean="0"/>
              <a:t>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Study.AUTHOR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open tag: &lt;date&gt;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xmlSerializer.startTag</a:t>
            </a:r>
            <a:r>
              <a:rPr lang="fr-FR" dirty="0" smtClean="0"/>
              <a:t>("", </a:t>
            </a:r>
            <a:r>
              <a:rPr lang="fr-FR" dirty="0" err="1" smtClean="0"/>
              <a:t>Study.DATE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xmlSerializer.text</a:t>
            </a:r>
            <a:r>
              <a:rPr lang="fr-FR" dirty="0" smtClean="0"/>
              <a:t>(</a:t>
            </a:r>
            <a:r>
              <a:rPr lang="fr-FR" dirty="0" err="1" smtClean="0"/>
              <a:t>study.mDate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close tag: &lt;/date&gt;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Study.DATE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close tag: &lt;/</a:t>
            </a:r>
            <a:r>
              <a:rPr lang="fr-FR" dirty="0" err="1" smtClean="0"/>
              <a:t>study</a:t>
            </a:r>
            <a:r>
              <a:rPr lang="fr-FR" dirty="0" smtClean="0"/>
              <a:t>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Study.STUDY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   // close tag: &lt;/record&gt;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xmlSerializer.endTag</a:t>
            </a:r>
            <a:r>
              <a:rPr lang="fr-FR" dirty="0" smtClean="0"/>
              <a:t>("", </a:t>
            </a:r>
            <a:r>
              <a:rPr lang="fr-FR" dirty="0" err="1" smtClean="0"/>
              <a:t>Study.RECORD</a:t>
            </a:r>
            <a:r>
              <a:rPr lang="fr-FR" dirty="0" smtClean="0"/>
              <a:t>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// end DOCUMENT</a:t>
            </a:r>
          </a:p>
          <a:p>
            <a:pPr marL="13716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xmlSerializer.endDocument</a:t>
            </a:r>
            <a:r>
              <a:rPr lang="fr-FR" dirty="0" smtClean="0"/>
              <a:t>();</a:t>
            </a:r>
          </a:p>
          <a:p>
            <a:pPr marL="137160" indent="0">
              <a:buNone/>
            </a:pPr>
            <a:r>
              <a:rPr lang="fr-FR" dirty="0" smtClean="0"/>
              <a:t> </a:t>
            </a:r>
          </a:p>
          <a:p>
            <a:pPr marL="137160" indent="0">
              <a:buNone/>
            </a:pPr>
            <a:r>
              <a:rPr lang="fr-FR" dirty="0" smtClean="0"/>
              <a:t>    return </a:t>
            </a:r>
            <a:r>
              <a:rPr lang="fr-FR" dirty="0" err="1" smtClean="0"/>
              <a:t>writer.toString</a:t>
            </a:r>
            <a:r>
              <a:rPr lang="fr-FR" dirty="0" smtClean="0"/>
              <a:t>();</a:t>
            </a:r>
          </a:p>
          <a:p>
            <a:pPr marL="137160" indent="0">
              <a:buNone/>
            </a:pPr>
            <a:r>
              <a:rPr lang="fr-FR" dirty="0" smtClean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46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fr-FR" dirty="0" smtClean="0"/>
              <a:t>Use JSON class</a:t>
            </a:r>
          </a:p>
          <a:p>
            <a:pPr lvl="2"/>
            <a:r>
              <a:rPr lang="fr-FR" dirty="0" smtClean="0"/>
              <a:t>Data</a:t>
            </a:r>
          </a:p>
          <a:p>
            <a:pPr lvl="2"/>
            <a:r>
              <a:rPr lang="fr-FR" dirty="0" smtClean="0"/>
              <a:t>Object</a:t>
            </a:r>
          </a:p>
          <a:p>
            <a:pPr lvl="2"/>
            <a:r>
              <a:rPr lang="fr-FR" dirty="0" err="1" smtClean="0"/>
              <a:t>Array</a:t>
            </a:r>
            <a:endParaRPr lang="fr-FR" dirty="0" smtClean="0"/>
          </a:p>
          <a:p>
            <a:pPr marL="1170432" lvl="3" indent="0">
              <a:buNone/>
            </a:pPr>
            <a:r>
              <a:rPr lang="fr-FR" dirty="0" smtClean="0"/>
              <a:t>"</a:t>
            </a:r>
            <a:r>
              <a:rPr lang="fr-FR" dirty="0" err="1"/>
              <a:t>employees</a:t>
            </a:r>
            <a:r>
              <a:rPr lang="fr-FR" dirty="0" smtClean="0"/>
              <a:t>":[</a:t>
            </a:r>
            <a:endParaRPr lang="fr-FR" dirty="0"/>
          </a:p>
          <a:p>
            <a:pPr marL="1170432" lvl="3" indent="0">
              <a:buNone/>
            </a:pPr>
            <a:r>
              <a:rPr lang="fr-FR" dirty="0" smtClean="0"/>
              <a:t> </a:t>
            </a:r>
            <a:r>
              <a:rPr lang="fr-FR" dirty="0"/>
              <a:t>{"</a:t>
            </a:r>
            <a:r>
              <a:rPr lang="fr-FR" dirty="0" err="1"/>
              <a:t>firstName</a:t>
            </a:r>
            <a:r>
              <a:rPr lang="fr-FR" dirty="0"/>
              <a:t>":"John", "</a:t>
            </a:r>
            <a:r>
              <a:rPr lang="fr-FR" dirty="0" err="1"/>
              <a:t>lastName</a:t>
            </a:r>
            <a:r>
              <a:rPr lang="fr-FR" dirty="0"/>
              <a:t>":"</a:t>
            </a:r>
            <a:r>
              <a:rPr lang="fr-FR" dirty="0" err="1"/>
              <a:t>Doe</a:t>
            </a:r>
            <a:r>
              <a:rPr lang="fr-FR" dirty="0"/>
              <a:t>"}, </a:t>
            </a:r>
          </a:p>
          <a:p>
            <a:pPr marL="1170432" lvl="3" indent="0">
              <a:buNone/>
            </a:pPr>
            <a:r>
              <a:rPr lang="fr-FR" dirty="0" smtClean="0"/>
              <a:t>{"</a:t>
            </a:r>
            <a:r>
              <a:rPr lang="fr-FR" dirty="0" err="1"/>
              <a:t>firstName</a:t>
            </a:r>
            <a:r>
              <a:rPr lang="fr-FR" dirty="0"/>
              <a:t>":"Anna", "</a:t>
            </a:r>
            <a:r>
              <a:rPr lang="fr-FR" dirty="0" err="1"/>
              <a:t>lastName</a:t>
            </a:r>
            <a:r>
              <a:rPr lang="fr-FR" dirty="0"/>
              <a:t>":"Smith"}, </a:t>
            </a:r>
          </a:p>
          <a:p>
            <a:pPr marL="1170432" lvl="3" indent="0">
              <a:buNone/>
            </a:pPr>
            <a:r>
              <a:rPr lang="fr-FR" dirty="0" smtClean="0"/>
              <a:t>{"</a:t>
            </a:r>
            <a:r>
              <a:rPr lang="fr-FR" dirty="0" err="1"/>
              <a:t>firstName</a:t>
            </a:r>
            <a:r>
              <a:rPr lang="fr-FR" dirty="0"/>
              <a:t>":"Peter","</a:t>
            </a:r>
            <a:r>
              <a:rPr lang="fr-FR" dirty="0" err="1"/>
              <a:t>lastName</a:t>
            </a:r>
            <a:r>
              <a:rPr lang="fr-FR" dirty="0"/>
              <a:t>":"Jones</a:t>
            </a:r>
            <a:r>
              <a:rPr lang="fr-FR" dirty="0" smtClean="0"/>
              <a:t>"}</a:t>
            </a:r>
          </a:p>
          <a:p>
            <a:pPr marL="1170432" lvl="3" indent="0">
              <a:buNone/>
            </a:pPr>
            <a:r>
              <a:rPr lang="fr-FR" dirty="0" smtClean="0"/>
              <a:t>]</a:t>
            </a:r>
          </a:p>
          <a:p>
            <a:pPr marL="1170432" lvl="3" indent="0">
              <a:buNone/>
            </a:pPr>
            <a:r>
              <a:rPr lang="fr-FR" dirty="0" err="1"/>
              <a:t>JSONObject</a:t>
            </a:r>
            <a:r>
              <a:rPr lang="fr-FR" dirty="0"/>
              <a:t> main = new </a:t>
            </a:r>
            <a:r>
              <a:rPr lang="fr-FR" dirty="0" err="1"/>
              <a:t>JSONObject</a:t>
            </a:r>
            <a:r>
              <a:rPr lang="fr-FR" dirty="0"/>
              <a:t>();</a:t>
            </a:r>
          </a:p>
          <a:p>
            <a:pPr marL="1170432" lvl="3" indent="0">
              <a:buNone/>
            </a:pPr>
            <a:r>
              <a:rPr lang="fr-FR" dirty="0" err="1" smtClean="0"/>
              <a:t>JSONArray</a:t>
            </a:r>
            <a:r>
              <a:rPr lang="fr-FR" dirty="0" smtClean="0"/>
              <a:t> </a:t>
            </a:r>
            <a:r>
              <a:rPr lang="fr-FR" dirty="0" err="1"/>
              <a:t>arrayEmployee</a:t>
            </a:r>
            <a:r>
              <a:rPr lang="fr-FR" dirty="0"/>
              <a:t> = new </a:t>
            </a:r>
            <a:r>
              <a:rPr lang="fr-FR" dirty="0" err="1"/>
              <a:t>JSONArray</a:t>
            </a:r>
            <a:r>
              <a:rPr lang="fr-FR" dirty="0"/>
              <a:t>();</a:t>
            </a:r>
          </a:p>
          <a:p>
            <a:pPr marL="1170432" lvl="3" indent="0">
              <a:buNone/>
            </a:pP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i&lt;=4; i++)</a:t>
            </a:r>
          </a:p>
          <a:p>
            <a:pPr marL="1170432" lvl="3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1170432" lvl="3" indent="0">
              <a:buNone/>
            </a:pPr>
            <a:r>
              <a:rPr lang="fr-FR" dirty="0" err="1" smtClean="0"/>
              <a:t>JSONObject</a:t>
            </a:r>
            <a:r>
              <a:rPr lang="fr-FR" dirty="0" smtClean="0"/>
              <a:t> </a:t>
            </a:r>
            <a:r>
              <a:rPr lang="fr-FR" dirty="0" err="1"/>
              <a:t>employee</a:t>
            </a:r>
            <a:r>
              <a:rPr lang="fr-FR" dirty="0"/>
              <a:t> = new </a:t>
            </a:r>
            <a:r>
              <a:rPr lang="fr-FR" dirty="0" err="1"/>
              <a:t>JSONObject</a:t>
            </a:r>
            <a:r>
              <a:rPr lang="fr-FR" dirty="0"/>
              <a:t>();</a:t>
            </a:r>
          </a:p>
          <a:p>
            <a:pPr marL="1170432" lvl="3" indent="0">
              <a:buNone/>
            </a:pPr>
            <a:r>
              <a:rPr lang="fr-FR" dirty="0" smtClean="0"/>
              <a:t>//</a:t>
            </a:r>
            <a:r>
              <a:rPr lang="fr-FR" dirty="0"/>
              <a:t>La classe de </a:t>
            </a:r>
            <a:r>
              <a:rPr lang="fr-FR" dirty="0" smtClean="0"/>
              <a:t>base</a:t>
            </a:r>
          </a:p>
          <a:p>
            <a:pPr marL="1170432" lvl="3" indent="0">
              <a:buNone/>
            </a:pP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{</a:t>
            </a:r>
          </a:p>
          <a:p>
            <a:pPr marL="1170432" lvl="3" indent="0">
              <a:buNone/>
            </a:pPr>
            <a:r>
              <a:rPr lang="fr-FR" dirty="0" err="1" smtClean="0"/>
              <a:t>employee.put</a:t>
            </a:r>
            <a:r>
              <a:rPr lang="fr-FR" dirty="0"/>
              <a:t>("</a:t>
            </a:r>
            <a:r>
              <a:rPr lang="fr-FR" dirty="0" err="1"/>
              <a:t>firstName</a:t>
            </a:r>
            <a:r>
              <a:rPr lang="fr-FR" dirty="0"/>
              <a:t>","</a:t>
            </a:r>
            <a:r>
              <a:rPr lang="fr-FR" dirty="0" err="1"/>
              <a:t>Prenom</a:t>
            </a:r>
            <a:r>
              <a:rPr lang="fr-FR" dirty="0"/>
              <a:t>"+"_"+</a:t>
            </a:r>
            <a:r>
              <a:rPr lang="fr-FR" dirty="0" err="1"/>
              <a:t>Integer.toString</a:t>
            </a:r>
            <a:r>
              <a:rPr lang="fr-FR" dirty="0"/>
              <a:t>(i));</a:t>
            </a:r>
          </a:p>
          <a:p>
            <a:pPr marL="1170432" lvl="3" indent="0">
              <a:buNone/>
            </a:pPr>
            <a:r>
              <a:rPr lang="fr-FR" dirty="0" err="1" smtClean="0"/>
              <a:t>employee.put</a:t>
            </a:r>
            <a:r>
              <a:rPr lang="fr-FR" dirty="0"/>
              <a:t>("</a:t>
            </a:r>
            <a:r>
              <a:rPr lang="fr-FR" dirty="0" err="1"/>
              <a:t>lasttName</a:t>
            </a:r>
            <a:r>
              <a:rPr lang="fr-FR" dirty="0"/>
              <a:t>","Nom"+"_"+</a:t>
            </a:r>
            <a:r>
              <a:rPr lang="fr-FR" dirty="0" err="1"/>
              <a:t>Integer.toString</a:t>
            </a:r>
            <a:r>
              <a:rPr lang="fr-FR" dirty="0"/>
              <a:t>(i</a:t>
            </a:r>
            <a:r>
              <a:rPr lang="fr-FR" dirty="0" smtClean="0"/>
              <a:t>));</a:t>
            </a:r>
            <a:endParaRPr lang="fr-FR" dirty="0"/>
          </a:p>
          <a:p>
            <a:pPr marL="1170432" lvl="3" indent="0">
              <a:buNone/>
            </a:pPr>
            <a:r>
              <a:rPr lang="fr-FR" dirty="0" smtClean="0"/>
              <a:t>//</a:t>
            </a:r>
            <a:r>
              <a:rPr lang="fr-FR" dirty="0"/>
              <a:t>ajout de la classe </a:t>
            </a:r>
            <a:r>
              <a:rPr lang="fr-FR" dirty="0" smtClean="0"/>
              <a:t>à l’</a:t>
            </a:r>
            <a:r>
              <a:rPr lang="fr-FR" dirty="0" err="1" smtClean="0"/>
              <a:t>array</a:t>
            </a:r>
            <a:endParaRPr lang="fr-FR" dirty="0"/>
          </a:p>
          <a:p>
            <a:pPr marL="1170432" lvl="3" indent="0">
              <a:buNone/>
            </a:pPr>
            <a:r>
              <a:rPr lang="fr-FR" dirty="0" err="1" smtClean="0"/>
              <a:t>arrayEmployee.put</a:t>
            </a:r>
            <a:r>
              <a:rPr lang="fr-FR" dirty="0" smtClean="0"/>
              <a:t>(</a:t>
            </a:r>
            <a:r>
              <a:rPr lang="fr-FR" dirty="0" err="1" smtClean="0"/>
              <a:t>employee</a:t>
            </a:r>
            <a:r>
              <a:rPr lang="fr-FR" dirty="0"/>
              <a:t>);	</a:t>
            </a:r>
          </a:p>
          <a:p>
            <a:pPr marL="1170432" lvl="3" indent="0">
              <a:buNone/>
            </a:pPr>
            <a:r>
              <a:rPr lang="fr-FR" dirty="0" smtClean="0"/>
              <a:t>} </a:t>
            </a:r>
            <a:r>
              <a:rPr lang="fr-FR" dirty="0"/>
              <a:t>catch (</a:t>
            </a:r>
            <a:r>
              <a:rPr lang="fr-FR" dirty="0" err="1"/>
              <a:t>JSONException</a:t>
            </a:r>
            <a:r>
              <a:rPr lang="fr-FR" dirty="0"/>
              <a:t> e) {</a:t>
            </a:r>
          </a:p>
          <a:p>
            <a:pPr marL="1170432" lvl="3" indent="0">
              <a:buNone/>
            </a:pPr>
            <a:r>
              <a:rPr lang="fr-FR" dirty="0" smtClean="0"/>
              <a:t>// </a:t>
            </a:r>
            <a:r>
              <a:rPr lang="fr-FR" dirty="0"/>
              <a:t>TODO Auto-</a:t>
            </a:r>
            <a:r>
              <a:rPr lang="fr-FR" dirty="0" err="1"/>
              <a:t>generated</a:t>
            </a:r>
            <a:r>
              <a:rPr lang="fr-FR" dirty="0"/>
              <a:t> catch block</a:t>
            </a:r>
          </a:p>
          <a:p>
            <a:pPr marL="1170432" lvl="3" indent="0">
              <a:buNone/>
            </a:pPr>
            <a:r>
              <a:rPr lang="fr-FR" dirty="0" err="1" smtClean="0"/>
              <a:t>e.printStackTrace</a:t>
            </a:r>
            <a:r>
              <a:rPr lang="fr-FR" dirty="0"/>
              <a:t>();</a:t>
            </a:r>
          </a:p>
          <a:p>
            <a:pPr marL="1170432" lvl="3" indent="0">
              <a:buNone/>
            </a:pPr>
            <a:r>
              <a:rPr lang="fr-FR" dirty="0" smtClean="0"/>
              <a:t>}</a:t>
            </a:r>
            <a:endParaRPr lang="fr-FR" dirty="0"/>
          </a:p>
          <a:p>
            <a:pPr marL="1170432" lvl="3" indent="0">
              <a:buNone/>
            </a:pPr>
            <a:r>
              <a:rPr lang="fr-FR" dirty="0" smtClean="0"/>
              <a:t>}</a:t>
            </a:r>
            <a:endParaRPr lang="fr-FR" dirty="0"/>
          </a:p>
          <a:p>
            <a:pPr marL="1170432" lvl="3" indent="0">
              <a:buNone/>
            </a:pPr>
            <a:r>
              <a:rPr lang="fr-FR" dirty="0" err="1" smtClean="0"/>
              <a:t>main.put</a:t>
            </a:r>
            <a:r>
              <a:rPr lang="fr-FR" dirty="0"/>
              <a:t>("</a:t>
            </a:r>
            <a:r>
              <a:rPr lang="fr-FR" dirty="0" err="1"/>
              <a:t>Employees</a:t>
            </a:r>
            <a:r>
              <a:rPr lang="fr-FR" dirty="0"/>
              <a:t>", </a:t>
            </a:r>
            <a:r>
              <a:rPr lang="fr-FR" dirty="0" err="1"/>
              <a:t>arrayEmployee</a:t>
            </a:r>
            <a:r>
              <a:rPr lang="fr-FR" dirty="0" smtClean="0"/>
              <a:t>);</a:t>
            </a:r>
            <a:r>
              <a:rPr lang="fr-FR" dirty="0"/>
              <a:t>	</a:t>
            </a:r>
          </a:p>
          <a:p>
            <a:pPr marL="1170432" lvl="3" indent="0">
              <a:buNone/>
            </a:pPr>
            <a:r>
              <a:rPr lang="fr-FR" dirty="0" smtClean="0"/>
              <a:t>return </a:t>
            </a:r>
            <a:r>
              <a:rPr lang="fr-FR" dirty="0" err="1"/>
              <a:t>main.toString</a:t>
            </a:r>
            <a:r>
              <a:rPr lang="fr-FR" dirty="0" smtClean="0"/>
              <a:t>();</a:t>
            </a:r>
            <a:endParaRPr lang="fr-FR" dirty="0"/>
          </a:p>
          <a:p>
            <a:pPr marL="1170432" lvl="3" indent="0">
              <a:buNone/>
            </a:pPr>
            <a:r>
              <a:rPr lang="fr-FR" dirty="0" smtClean="0"/>
              <a:t>}</a:t>
            </a:r>
          </a:p>
          <a:p>
            <a:pPr marL="1170432" lvl="3" indent="0">
              <a:buNone/>
            </a:pPr>
            <a:endParaRPr lang="fr-FR" dirty="0"/>
          </a:p>
          <a:p>
            <a:pPr marL="585216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7220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Parsing</a:t>
            </a:r>
            <a:r>
              <a:rPr lang="fr-FR" dirty="0" smtClean="0"/>
              <a:t> -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Dom Parser</a:t>
            </a:r>
            <a:r>
              <a:rPr lang="en-US" dirty="0"/>
              <a:t> - </a:t>
            </a:r>
            <a:r>
              <a:rPr lang="en-US" dirty="0" smtClean="0"/>
              <a:t>Loads the </a:t>
            </a:r>
            <a:r>
              <a:rPr lang="en-US" dirty="0"/>
              <a:t>complete contents of the document and </a:t>
            </a:r>
            <a:r>
              <a:rPr lang="en-US" dirty="0" smtClean="0"/>
              <a:t>creates its complete </a:t>
            </a:r>
            <a:r>
              <a:rPr lang="en-US" dirty="0" err="1"/>
              <a:t>hiearchical</a:t>
            </a:r>
            <a:r>
              <a:rPr lang="en-US" dirty="0"/>
              <a:t> tree in memory.</a:t>
            </a:r>
          </a:p>
          <a:p>
            <a:r>
              <a:rPr lang="en-US" b="1" dirty="0"/>
              <a:t>SAX Parser</a:t>
            </a:r>
            <a:r>
              <a:rPr lang="en-US" dirty="0"/>
              <a:t> - </a:t>
            </a:r>
            <a:r>
              <a:rPr lang="en-US" dirty="0" smtClean="0"/>
              <a:t>Does </a:t>
            </a:r>
            <a:r>
              <a:rPr lang="en-US" dirty="0"/>
              <a:t>not load the complete document into the memory</a:t>
            </a:r>
            <a:r>
              <a:rPr lang="en-US" dirty="0" smtClean="0"/>
              <a:t>.</a:t>
            </a:r>
            <a:r>
              <a:rPr lang="en-US" dirty="0"/>
              <a:t> Parses the document on event based triggers. </a:t>
            </a:r>
          </a:p>
          <a:p>
            <a:r>
              <a:rPr lang="en-US" b="1" dirty="0"/>
              <a:t>JDOM Parser</a:t>
            </a:r>
            <a:r>
              <a:rPr lang="en-US" dirty="0"/>
              <a:t> - Parses the document in similar fashion to DOM </a:t>
            </a:r>
            <a:r>
              <a:rPr lang="en-US" dirty="0" smtClean="0"/>
              <a:t>parser in a easier </a:t>
            </a:r>
            <a:r>
              <a:rPr lang="en-US" dirty="0"/>
              <a:t>way</a:t>
            </a:r>
          </a:p>
          <a:p>
            <a:r>
              <a:rPr lang="en-US" b="1" dirty="0"/>
              <a:t>XPath Parser</a:t>
            </a:r>
            <a:r>
              <a:rPr lang="en-US" dirty="0"/>
              <a:t> - Parses the XML based on </a:t>
            </a:r>
            <a:r>
              <a:rPr lang="en-US" dirty="0" smtClean="0"/>
              <a:t>expression.</a:t>
            </a:r>
          </a:p>
          <a:p>
            <a:r>
              <a:rPr lang="en-US" b="1" dirty="0" err="1" smtClean="0"/>
              <a:t>XmlPullParser</a:t>
            </a:r>
            <a:r>
              <a:rPr lang="en-US" b="1" dirty="0" smtClean="0"/>
              <a:t> </a:t>
            </a:r>
            <a:r>
              <a:rPr lang="en-US" dirty="0" smtClean="0"/>
              <a:t>recommended by Goggle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59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ANDROID LOCATION SERVICE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2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Overview</a:t>
            </a:r>
            <a:endParaRPr lang="fr-FR" dirty="0" smtClean="0"/>
          </a:p>
          <a:p>
            <a:pPr lvl="1"/>
            <a:r>
              <a:rPr lang="fr-FR" dirty="0" smtClean="0"/>
              <a:t>Location providers</a:t>
            </a:r>
          </a:p>
          <a:p>
            <a:pPr lvl="2"/>
            <a:r>
              <a:rPr lang="fr-FR" dirty="0" smtClean="0"/>
              <a:t>GPS Provider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Four satellites visible </a:t>
            </a:r>
            <a:r>
              <a:rPr lang="fr-FR" dirty="0" err="1" smtClean="0"/>
              <a:t>anytime</a:t>
            </a:r>
            <a:r>
              <a:rPr lang="fr-FR" dirty="0" smtClean="0"/>
              <a:t> over 27 </a:t>
            </a:r>
            <a:r>
              <a:rPr lang="fr-FR" dirty="0" err="1" smtClean="0"/>
              <a:t>orbiting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057698" cy="288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99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dirty="0" err="1" smtClean="0"/>
              <a:t>Ephemeris</a:t>
            </a:r>
            <a:r>
              <a:rPr lang="fr-FR" dirty="0" smtClean="0"/>
              <a:t> and Almanach Date </a:t>
            </a:r>
            <a:r>
              <a:rPr lang="fr-FR" dirty="0" err="1" smtClean="0"/>
              <a:t>handled</a:t>
            </a:r>
            <a:r>
              <a:rPr lang="fr-FR" dirty="0" smtClean="0"/>
              <a:t> by </a:t>
            </a:r>
            <a:r>
              <a:rPr lang="fr-FR" dirty="0" err="1" smtClean="0"/>
              <a:t>receivers</a:t>
            </a:r>
            <a:r>
              <a:rPr lang="fr-FR" dirty="0" smtClean="0"/>
              <a:t> to </a:t>
            </a:r>
            <a:r>
              <a:rPr lang="fr-FR" dirty="0" err="1" smtClean="0"/>
              <a:t>determine</a:t>
            </a:r>
            <a:r>
              <a:rPr lang="fr-FR" dirty="0" smtClean="0"/>
              <a:t> long/</a:t>
            </a:r>
            <a:r>
              <a:rPr lang="fr-FR" dirty="0" err="1" smtClean="0"/>
              <a:t>lat</a:t>
            </a:r>
            <a:endParaRPr lang="fr-FR" dirty="0" smtClean="0"/>
          </a:p>
          <a:p>
            <a:pPr lvl="2"/>
            <a:r>
              <a:rPr lang="fr-FR" dirty="0" err="1" smtClean="0"/>
              <a:t>Getting</a:t>
            </a:r>
            <a:r>
              <a:rPr lang="fr-FR" dirty="0" smtClean="0"/>
              <a:t> the Almanach </a:t>
            </a:r>
            <a:r>
              <a:rPr lang="fr-FR" dirty="0" err="1" smtClean="0"/>
              <a:t>is</a:t>
            </a:r>
            <a:r>
              <a:rPr lang="fr-FR" dirty="0" smtClean="0"/>
              <a:t> a slow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limiting</a:t>
            </a:r>
            <a:r>
              <a:rPr lang="fr-FR" dirty="0" smtClean="0"/>
              <a:t> GPS use for mobile applications</a:t>
            </a:r>
          </a:p>
          <a:p>
            <a:pPr lvl="3"/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endParaRPr lang="fr-FR" dirty="0" smtClean="0"/>
          </a:p>
          <a:p>
            <a:pPr lvl="3"/>
            <a:r>
              <a:rPr lang="fr-FR" dirty="0" smtClean="0"/>
              <a:t>A-GPS (</a:t>
            </a:r>
            <a:r>
              <a:rPr lang="fr-FR" dirty="0" err="1" smtClean="0"/>
              <a:t>Assisted</a:t>
            </a:r>
            <a:r>
              <a:rPr lang="fr-FR" dirty="0" smtClean="0"/>
              <a:t> GPS), Almanach sent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ground</a:t>
            </a:r>
            <a:r>
              <a:rPr lang="fr-FR" dirty="0" smtClean="0"/>
              <a:t> mobile network</a:t>
            </a:r>
          </a:p>
          <a:p>
            <a:pPr lvl="3"/>
            <a:r>
              <a:rPr lang="fr-FR" dirty="0" smtClean="0"/>
              <a:t>S-GPS (Standard GPS) </a:t>
            </a:r>
          </a:p>
          <a:p>
            <a:pPr lvl="1"/>
            <a:r>
              <a:rPr lang="fr-FR" dirty="0" smtClean="0"/>
              <a:t>Network Provider</a:t>
            </a:r>
          </a:p>
          <a:p>
            <a:pPr lvl="2"/>
            <a:r>
              <a:rPr lang="fr-FR" dirty="0" smtClean="0"/>
              <a:t>Use </a:t>
            </a:r>
            <a:r>
              <a:rPr lang="fr-FR" dirty="0" err="1" smtClean="0"/>
              <a:t>Wi-FI</a:t>
            </a:r>
            <a:endParaRPr lang="fr-FR" dirty="0" smtClean="0"/>
          </a:p>
          <a:p>
            <a:pPr lvl="2"/>
            <a:r>
              <a:rPr lang="fr-FR" dirty="0" smtClean="0"/>
              <a:t>Use Cellular Network, </a:t>
            </a:r>
            <a:r>
              <a:rPr lang="fr-FR" dirty="0" err="1" smtClean="0"/>
              <a:t>towerCell</a:t>
            </a:r>
            <a:r>
              <a:rPr lang="fr-FR" dirty="0" smtClean="0"/>
              <a:t> ID</a:t>
            </a:r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648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 smtClean="0"/>
              <a:t>Location API</a:t>
            </a:r>
          </a:p>
          <a:p>
            <a:pPr lvl="2"/>
            <a:r>
              <a:rPr lang="fr-FR" dirty="0" smtClean="0"/>
              <a:t>Package </a:t>
            </a:r>
            <a:r>
              <a:rPr lang="fr-FR" dirty="0" err="1" smtClean="0"/>
              <a:t>android.location</a:t>
            </a:r>
            <a:endParaRPr lang="fr-FR" dirty="0" smtClean="0"/>
          </a:p>
          <a:p>
            <a:pPr lvl="2"/>
            <a:r>
              <a:rPr lang="fr-FR" dirty="0"/>
              <a:t>Classes:</a:t>
            </a:r>
          </a:p>
          <a:p>
            <a:pPr lvl="3"/>
            <a:r>
              <a:rPr lang="fr-FR" dirty="0" smtClean="0"/>
              <a:t> </a:t>
            </a:r>
            <a:r>
              <a:rPr lang="fr-FR" dirty="0" err="1" smtClean="0"/>
              <a:t>LocationManager</a:t>
            </a:r>
            <a:r>
              <a:rPr lang="fr-FR" dirty="0" smtClean="0"/>
              <a:t> : </a:t>
            </a:r>
            <a:r>
              <a:rPr lang="en-US" dirty="0"/>
              <a:t> class </a:t>
            </a:r>
            <a:r>
              <a:rPr lang="en-US" dirty="0" smtClean="0"/>
              <a:t>providing </a:t>
            </a:r>
            <a:r>
              <a:rPr lang="en-US" dirty="0"/>
              <a:t>access to the system location services</a:t>
            </a:r>
            <a:endParaRPr lang="fr-FR" dirty="0" smtClean="0"/>
          </a:p>
          <a:p>
            <a:pPr lvl="3"/>
            <a:r>
              <a:rPr lang="fr-FR" dirty="0" err="1" smtClean="0"/>
              <a:t>LocationProvider</a:t>
            </a:r>
            <a:r>
              <a:rPr lang="fr-FR" dirty="0" smtClean="0"/>
              <a:t> :</a:t>
            </a:r>
            <a:r>
              <a:rPr lang="en-US" dirty="0"/>
              <a:t> abstract superclass for location </a:t>
            </a:r>
            <a:r>
              <a:rPr lang="en-US" dirty="0" smtClean="0"/>
              <a:t>providers</a:t>
            </a:r>
          </a:p>
          <a:p>
            <a:pPr lvl="3"/>
            <a:r>
              <a:rPr lang="fr-FR" dirty="0" smtClean="0"/>
              <a:t>Location : </a:t>
            </a:r>
            <a:r>
              <a:rPr lang="en-US" dirty="0" smtClean="0"/>
              <a:t>data class representing a geographic location</a:t>
            </a:r>
            <a:endParaRPr lang="fr-FR" dirty="0" smtClean="0"/>
          </a:p>
          <a:p>
            <a:pPr lvl="3"/>
            <a:r>
              <a:rPr lang="fr-FR" dirty="0" err="1" smtClean="0"/>
              <a:t>Criteria</a:t>
            </a:r>
            <a:r>
              <a:rPr lang="fr-FR" dirty="0" smtClean="0"/>
              <a:t> :</a:t>
            </a:r>
            <a:r>
              <a:rPr lang="en-US" dirty="0"/>
              <a:t> criteria for selecting a location provider</a:t>
            </a:r>
            <a:endParaRPr lang="fr-FR" dirty="0"/>
          </a:p>
          <a:p>
            <a:pPr lvl="2"/>
            <a:r>
              <a:rPr lang="fr-FR" dirty="0"/>
              <a:t>Interfaces:</a:t>
            </a:r>
          </a:p>
          <a:p>
            <a:pPr lvl="3"/>
            <a:r>
              <a:rPr lang="fr-FR" dirty="0" err="1" smtClean="0"/>
              <a:t>LocationListener</a:t>
            </a:r>
            <a:r>
              <a:rPr lang="fr-FR" dirty="0" smtClean="0"/>
              <a:t>: </a:t>
            </a:r>
            <a:r>
              <a:rPr lang="en-US" dirty="0"/>
              <a:t>Used for receiving notifications from the </a:t>
            </a:r>
            <a:r>
              <a:rPr lang="en-US" dirty="0" err="1"/>
              <a:t>LocationManager</a:t>
            </a:r>
            <a:r>
              <a:rPr lang="en-US" dirty="0"/>
              <a:t> when the location has changed.</a:t>
            </a:r>
            <a:endParaRPr lang="fr-FR" dirty="0" smtClean="0"/>
          </a:p>
          <a:p>
            <a:pPr lvl="1"/>
            <a:r>
              <a:rPr lang="fr-FR" dirty="0" smtClean="0"/>
              <a:t>Google location API (</a:t>
            </a:r>
            <a:r>
              <a:rPr lang="fr-FR" dirty="0" err="1" smtClean="0"/>
              <a:t>recommended</a:t>
            </a:r>
            <a:r>
              <a:rPr lang="fr-FR" dirty="0" smtClean="0"/>
              <a:t>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972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err="1" smtClean="0"/>
              <a:t>Geocoder</a:t>
            </a:r>
            <a:endParaRPr lang="fr-FR" dirty="0" smtClean="0"/>
          </a:p>
          <a:p>
            <a:pPr lvl="2"/>
            <a:r>
              <a:rPr lang="fr-FR" dirty="0" err="1" smtClean="0"/>
              <a:t>Geocoding</a:t>
            </a:r>
            <a:r>
              <a:rPr lang="fr-FR" dirty="0" smtClean="0"/>
              <a:t> : </a:t>
            </a:r>
            <a:r>
              <a:rPr lang="fr-FR" dirty="0" err="1" smtClean="0"/>
              <a:t>address</a:t>
            </a:r>
            <a:r>
              <a:rPr lang="fr-FR" dirty="0" smtClean="0"/>
              <a:t> -&gt; </a:t>
            </a:r>
            <a:r>
              <a:rPr lang="fr-FR" dirty="0" err="1" smtClean="0"/>
              <a:t>other</a:t>
            </a:r>
            <a:r>
              <a:rPr lang="fr-FR" dirty="0" smtClean="0"/>
              <a:t> format (</a:t>
            </a:r>
            <a:r>
              <a:rPr lang="fr-FR" dirty="0" err="1" smtClean="0"/>
              <a:t>i.e</a:t>
            </a:r>
            <a:r>
              <a:rPr lang="fr-FR" dirty="0" smtClean="0"/>
              <a:t> </a:t>
            </a:r>
            <a:r>
              <a:rPr lang="fr-FR" dirty="0" err="1" smtClean="0"/>
              <a:t>Lat,Long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Reverse </a:t>
            </a:r>
            <a:r>
              <a:rPr lang="fr-FR" dirty="0" err="1" smtClean="0"/>
              <a:t>geocoding</a:t>
            </a:r>
            <a:r>
              <a:rPr lang="fr-FR" dirty="0" smtClean="0"/>
              <a:t> location-&gt; </a:t>
            </a:r>
            <a:r>
              <a:rPr lang="fr-FR" dirty="0" err="1" smtClean="0"/>
              <a:t>address</a:t>
            </a:r>
            <a:endParaRPr lang="fr-FR" dirty="0"/>
          </a:p>
          <a:p>
            <a:pPr lvl="3"/>
            <a:r>
              <a:rPr lang="fr-FR" dirty="0" err="1" smtClean="0"/>
              <a:t>isPresent</a:t>
            </a:r>
            <a:r>
              <a:rPr lang="fr-FR" dirty="0" smtClean="0"/>
              <a:t> to test if </a:t>
            </a:r>
            <a:r>
              <a:rPr lang="fr-FR" dirty="0" err="1" smtClean="0"/>
              <a:t>backend</a:t>
            </a:r>
            <a:r>
              <a:rPr lang="fr-FR" dirty="0" smtClean="0"/>
              <a:t> service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r>
              <a:rPr lang="fr-FR" dirty="0" smtClean="0"/>
              <a:t>.</a:t>
            </a:r>
          </a:p>
          <a:p>
            <a:pPr marL="1371600" lvl="3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884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API </a:t>
            </a:r>
          </a:p>
          <a:p>
            <a:pPr lvl="2"/>
            <a:r>
              <a:rPr lang="fr-FR" dirty="0" err="1" smtClean="0"/>
              <a:t>Mapview</a:t>
            </a:r>
            <a:r>
              <a:rPr lang="fr-FR" dirty="0" smtClean="0"/>
              <a:t>  : UI to display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MapActivity</a:t>
            </a:r>
            <a:r>
              <a:rPr lang="fr-FR" dirty="0" smtClean="0"/>
              <a:t> :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class to use </a:t>
            </a:r>
            <a:r>
              <a:rPr lang="fr-FR" dirty="0" err="1" smtClean="0"/>
              <a:t>Mapview</a:t>
            </a:r>
            <a:endParaRPr lang="fr-FR" dirty="0" smtClean="0"/>
          </a:p>
          <a:p>
            <a:pPr lvl="2"/>
            <a:r>
              <a:rPr lang="fr-FR" dirty="0" smtClean="0"/>
              <a:t>Overlay : class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annotate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MapController</a:t>
            </a:r>
            <a:r>
              <a:rPr lang="fr-FR" dirty="0" smtClean="0"/>
              <a:t> : class </a:t>
            </a:r>
            <a:r>
              <a:rPr lang="fr-FR" dirty="0" err="1" smtClean="0"/>
              <a:t>used</a:t>
            </a:r>
            <a:r>
              <a:rPr lang="fr-FR" dirty="0" smtClean="0"/>
              <a:t> to control the </a:t>
            </a:r>
            <a:r>
              <a:rPr lang="fr-FR" dirty="0" err="1" smtClean="0"/>
              <a:t>map</a:t>
            </a:r>
            <a:r>
              <a:rPr lang="fr-FR" dirty="0" smtClean="0"/>
              <a:t> display</a:t>
            </a:r>
          </a:p>
          <a:p>
            <a:pPr lvl="2"/>
            <a:r>
              <a:rPr lang="fr-FR" dirty="0" err="1" smtClean="0"/>
              <a:t>MyLocationOverlay</a:t>
            </a:r>
            <a:r>
              <a:rPr lang="fr-FR" dirty="0" smtClean="0"/>
              <a:t> : layer to display the </a:t>
            </a:r>
            <a:r>
              <a:rPr lang="fr-FR" dirty="0" err="1" smtClean="0"/>
              <a:t>current</a:t>
            </a:r>
            <a:r>
              <a:rPr lang="fr-FR" dirty="0" smtClean="0"/>
              <a:t> position</a:t>
            </a:r>
          </a:p>
          <a:p>
            <a:pPr lvl="2"/>
            <a:r>
              <a:rPr lang="fr-FR" dirty="0" err="1" smtClean="0"/>
              <a:t>ItemizedOverlay</a:t>
            </a:r>
            <a:r>
              <a:rPr lang="fr-FR" dirty="0" smtClean="0"/>
              <a:t> : layer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drawables</a:t>
            </a:r>
            <a:r>
              <a:rPr lang="fr-FR" dirty="0" smtClean="0"/>
              <a:t> to </a:t>
            </a:r>
            <a:r>
              <a:rPr lang="fr-FR" dirty="0" err="1" smtClean="0"/>
              <a:t>MapViews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35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 Architectures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2050" name="Picture 2" descr="http://upload.wikimedia.org/wikipedia/commons/4/4a/Web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2448272" cy="2223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5616" y="4005064"/>
            <a:ext cx="74888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Concerns</a:t>
            </a:r>
          </a:p>
          <a:p>
            <a:r>
              <a:rPr lang="en-US" dirty="0" smtClean="0"/>
              <a:t>non-RESTful </a:t>
            </a:r>
            <a:r>
              <a:rPr lang="en-US" dirty="0"/>
              <a:t>Web services </a:t>
            </a:r>
            <a:r>
              <a:rPr lang="en-US" dirty="0" smtClean="0"/>
              <a:t>are complex</a:t>
            </a:r>
            <a:r>
              <a:rPr lang="en-US" dirty="0"/>
              <a:t> and based upon large software vendors or integrators, rather than typical </a:t>
            </a:r>
            <a:r>
              <a:rPr lang="en-US" dirty="0" smtClean="0"/>
              <a:t>open source</a:t>
            </a:r>
            <a:r>
              <a:rPr lang="en-US" dirty="0"/>
              <a:t> implementations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erformance issues due </a:t>
            </a:r>
            <a:r>
              <a:rPr lang="en-US" dirty="0"/>
              <a:t>to Web </a:t>
            </a:r>
            <a:r>
              <a:rPr lang="en-US" dirty="0" err="1"/>
              <a:t>services'use</a:t>
            </a:r>
            <a:r>
              <a:rPr lang="en-US" dirty="0"/>
              <a:t> of XML as a message format and SOAP/HTTP in enveloping and transporting</a:t>
            </a:r>
            <a:r>
              <a:rPr lang="en-US" dirty="0" smtClean="0"/>
              <a:t>.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baseline="30000" dirty="0" smtClean="0"/>
              <a:t>SOAP is  a protocol not an architecture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203737" y="1556792"/>
            <a:ext cx="4940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  </a:t>
            </a:r>
            <a:endParaRPr lang="fr-FR" dirty="0" smtClean="0"/>
          </a:p>
          <a:p>
            <a:r>
              <a:rPr lang="fr-FR" dirty="0" smtClean="0"/>
              <a:t>WSDL,</a:t>
            </a:r>
            <a:endParaRPr lang="fr-FR" u="sng" dirty="0" smtClean="0"/>
          </a:p>
          <a:p>
            <a:r>
              <a:rPr lang="fr-FR" u="sng" dirty="0" smtClean="0"/>
              <a:t>Web </a:t>
            </a:r>
            <a:r>
              <a:rPr lang="fr-FR" u="sng" dirty="0"/>
              <a:t>Services Description </a:t>
            </a:r>
            <a:r>
              <a:rPr lang="fr-FR" u="sng" dirty="0" err="1" smtClean="0"/>
              <a:t>Language</a:t>
            </a:r>
            <a:endParaRPr lang="fr-FR" u="sng" dirty="0" smtClean="0"/>
          </a:p>
          <a:p>
            <a:r>
              <a:rPr lang="fr-FR" u="sng" dirty="0" smtClean="0"/>
              <a:t>UDDI</a:t>
            </a:r>
          </a:p>
          <a:p>
            <a:r>
              <a:rPr lang="fr-FR" u="sng" dirty="0" smtClean="0"/>
              <a:t>Universal Description </a:t>
            </a:r>
            <a:r>
              <a:rPr lang="fr-FR" u="sng" dirty="0" err="1" smtClean="0"/>
              <a:t>Discovery</a:t>
            </a:r>
            <a:r>
              <a:rPr lang="fr-FR" u="sng" dirty="0" smtClean="0"/>
              <a:t>  and Infrastructure</a:t>
            </a:r>
          </a:p>
          <a:p>
            <a:r>
              <a:rPr lang="fr-FR" u="sng" dirty="0" smtClean="0"/>
              <a:t>SOAP</a:t>
            </a:r>
          </a:p>
          <a:p>
            <a:r>
              <a:rPr lang="fr-FR" u="sng" dirty="0" smtClean="0"/>
              <a:t>Simple Object Access Protocol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65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API</a:t>
            </a:r>
          </a:p>
          <a:p>
            <a:pPr lvl="2"/>
            <a:r>
              <a:rPr lang="fr-FR" dirty="0" err="1" smtClean="0"/>
              <a:t>Drawing</a:t>
            </a:r>
            <a:r>
              <a:rPr lang="fr-FR" dirty="0" smtClean="0"/>
              <a:t> on a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2"/>
            <a:r>
              <a:rPr lang="fr-FR" dirty="0" smtClean="0"/>
              <a:t>Markers</a:t>
            </a:r>
          </a:p>
          <a:p>
            <a:pPr lvl="2"/>
            <a:r>
              <a:rPr lang="fr-FR" dirty="0" err="1" smtClean="0"/>
              <a:t>Window</a:t>
            </a:r>
            <a:r>
              <a:rPr lang="fr-FR" dirty="0" smtClean="0"/>
              <a:t> information</a:t>
            </a:r>
          </a:p>
          <a:p>
            <a:pPr lvl="2"/>
            <a:r>
              <a:rPr lang="fr-FR" dirty="0" err="1" smtClean="0"/>
              <a:t>Shapes</a:t>
            </a:r>
            <a:endParaRPr lang="fr-FR" dirty="0" smtClean="0"/>
          </a:p>
          <a:p>
            <a:pPr lvl="2"/>
            <a:r>
              <a:rPr lang="fr-FR" dirty="0" smtClean="0"/>
              <a:t>Ground overlay (images)</a:t>
            </a:r>
          </a:p>
          <a:p>
            <a:pPr lvl="2"/>
            <a:r>
              <a:rPr lang="fr-FR" dirty="0" err="1" smtClean="0"/>
              <a:t>StreetView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6108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 </a:t>
            </a:r>
            <a:r>
              <a:rPr lang="fr-FR" dirty="0" err="1" smtClean="0"/>
              <a:t>MapFragment</a:t>
            </a:r>
            <a:endParaRPr lang="fr-FR" dirty="0" smtClean="0"/>
          </a:p>
          <a:p>
            <a:pPr lvl="2"/>
            <a:r>
              <a:rPr lang="fr-FR" dirty="0" smtClean="0"/>
              <a:t>Markers</a:t>
            </a:r>
          </a:p>
          <a:p>
            <a:pPr lvl="2"/>
            <a:r>
              <a:rPr lang="fr-FR" dirty="0" err="1" smtClean="0"/>
              <a:t>MapType</a:t>
            </a:r>
            <a:r>
              <a:rPr lang="fr-FR" dirty="0" smtClean="0"/>
              <a:t> : terrain, </a:t>
            </a:r>
            <a:r>
              <a:rPr lang="fr-FR" dirty="0" err="1" smtClean="0"/>
              <a:t>hybrid</a:t>
            </a:r>
            <a:r>
              <a:rPr lang="fr-FR" dirty="0" smtClean="0"/>
              <a:t>, satellite</a:t>
            </a:r>
          </a:p>
          <a:p>
            <a:pPr lvl="2"/>
            <a:r>
              <a:rPr lang="fr-FR" dirty="0" err="1" smtClean="0"/>
              <a:t>IndoorMaps</a:t>
            </a:r>
            <a:endParaRPr lang="fr-FR" dirty="0" smtClean="0"/>
          </a:p>
          <a:p>
            <a:pPr lvl="2"/>
            <a:r>
              <a:rPr lang="fr-FR" dirty="0" err="1" smtClean="0"/>
              <a:t>Polylines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868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API</a:t>
            </a:r>
          </a:p>
          <a:p>
            <a:pPr lvl="2"/>
            <a:r>
              <a:rPr lang="fr-FR" dirty="0" smtClean="0"/>
              <a:t>You </a:t>
            </a:r>
            <a:r>
              <a:rPr lang="fr-FR" dirty="0" err="1" smtClean="0"/>
              <a:t>need</a:t>
            </a:r>
            <a:r>
              <a:rPr lang="fr-FR" dirty="0" smtClean="0"/>
              <a:t> a Key set to use </a:t>
            </a:r>
            <a:r>
              <a:rPr lang="fr-FR" dirty="0" err="1" smtClean="0"/>
              <a:t>this</a:t>
            </a:r>
            <a:r>
              <a:rPr lang="fr-FR" dirty="0" smtClean="0"/>
              <a:t> API</a:t>
            </a:r>
          </a:p>
          <a:p>
            <a:pPr lvl="2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Google </a:t>
            </a:r>
            <a:r>
              <a:rPr lang="fr-FR" dirty="0"/>
              <a:t>: https://</a:t>
            </a:r>
            <a:r>
              <a:rPr lang="fr-FR" dirty="0" smtClean="0"/>
              <a:t>console.developers.google.com/project</a:t>
            </a:r>
            <a:endParaRPr lang="fr-FR" dirty="0"/>
          </a:p>
          <a:p>
            <a:pPr lvl="2"/>
            <a:r>
              <a:rPr lang="fr-FR" dirty="0" smtClean="0"/>
              <a:t>Import Google Play Services </a:t>
            </a:r>
            <a:r>
              <a:rPr lang="fr-FR" dirty="0" err="1" smtClean="0"/>
              <a:t>into</a:t>
            </a:r>
            <a:r>
              <a:rPr lang="fr-FR" dirty="0" smtClean="0"/>
              <a:t> Eclipse</a:t>
            </a:r>
          </a:p>
          <a:p>
            <a:pPr lvl="2"/>
            <a:r>
              <a:rPr lang="fr-FR" dirty="0" smtClean="0"/>
              <a:t>Write </a:t>
            </a:r>
            <a:r>
              <a:rPr lang="fr-FR" dirty="0" err="1" smtClean="0"/>
              <a:t>your</a:t>
            </a:r>
            <a:r>
              <a:rPr lang="fr-FR" dirty="0" smtClean="0"/>
              <a:t> application </a:t>
            </a:r>
            <a:r>
              <a:rPr lang="fr-FR" dirty="0" err="1" smtClean="0"/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mapviewactivity</a:t>
            </a:r>
            <a:endParaRPr lang="fr-FR" dirty="0" smtClean="0"/>
          </a:p>
          <a:p>
            <a:pPr lvl="2"/>
            <a:r>
              <a:rPr lang="fr-FR" dirty="0" err="1" smtClean="0"/>
              <a:t>Set-up</a:t>
            </a:r>
            <a:r>
              <a:rPr lang="fr-FR" dirty="0" smtClean="0"/>
              <a:t> the </a:t>
            </a:r>
            <a:r>
              <a:rPr lang="fr-FR" dirty="0" err="1" smtClean="0"/>
              <a:t>manifest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metadata</a:t>
            </a:r>
            <a:r>
              <a:rPr lang="fr-FR" dirty="0" smtClean="0"/>
              <a:t> (api key)  and use permissions</a:t>
            </a:r>
          </a:p>
          <a:p>
            <a:pPr lvl="3"/>
            <a:r>
              <a:rPr lang="en-US" dirty="0"/>
              <a:t>ACCESS_NETWORK_STATE </a:t>
            </a:r>
          </a:p>
          <a:p>
            <a:pPr lvl="3"/>
            <a:r>
              <a:rPr lang="en-US" dirty="0"/>
              <a:t>INTERNET </a:t>
            </a:r>
          </a:p>
          <a:p>
            <a:pPr lvl="3"/>
            <a:r>
              <a:rPr lang="en-US" dirty="0"/>
              <a:t>WRITE_EXTERNAL_STORAGE </a:t>
            </a:r>
          </a:p>
          <a:p>
            <a:pPr lvl="3"/>
            <a:r>
              <a:rPr lang="en-US" dirty="0"/>
              <a:t>ACCESS_COARSE_LOCATION </a:t>
            </a:r>
          </a:p>
          <a:p>
            <a:pPr lvl="3"/>
            <a:r>
              <a:rPr lang="en-US" dirty="0"/>
              <a:t>ACCESS_FINE_LOCATION </a:t>
            </a:r>
          </a:p>
          <a:p>
            <a:pPr lvl="3"/>
            <a:r>
              <a:rPr lang="en-US" dirty="0"/>
              <a:t>OpenGL ES </a:t>
            </a:r>
            <a:r>
              <a:rPr lang="en-US" dirty="0" smtClean="0"/>
              <a:t>V2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Your terminal (Mobile phone) may need google display services update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905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Simulating</a:t>
            </a:r>
            <a:r>
              <a:rPr lang="fr-FR" dirty="0" smtClean="0"/>
              <a:t> the location in the </a:t>
            </a:r>
            <a:r>
              <a:rPr lang="fr-FR" dirty="0" err="1" smtClean="0"/>
              <a:t>emulator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173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anages </a:t>
            </a:r>
            <a:r>
              <a:rPr lang="fr-FR" dirty="0" err="1" smtClean="0"/>
              <a:t>access</a:t>
            </a:r>
            <a:r>
              <a:rPr lang="fr-FR" dirty="0" smtClean="0"/>
              <a:t> to a central </a:t>
            </a:r>
            <a:r>
              <a:rPr lang="fr-FR" dirty="0" err="1" smtClean="0"/>
              <a:t>repository</a:t>
            </a:r>
            <a:r>
              <a:rPr lang="fr-FR" dirty="0" smtClean="0"/>
              <a:t> of  data</a:t>
            </a:r>
          </a:p>
          <a:p>
            <a:pPr lvl="1"/>
            <a:r>
              <a:rPr lang="fr-FR" dirty="0" smtClean="0"/>
              <a:t>Applications  </a:t>
            </a:r>
            <a:r>
              <a:rPr lang="fr-FR" dirty="0" err="1" smtClean="0"/>
              <a:t>access</a:t>
            </a:r>
            <a:r>
              <a:rPr lang="fr-FR" dirty="0" smtClean="0"/>
              <a:t> a provider to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data.</a:t>
            </a:r>
          </a:p>
          <a:p>
            <a:pPr lvl="1"/>
            <a:r>
              <a:rPr lang="fr-FR" dirty="0" smtClean="0"/>
              <a:t>Applications use a provider client </a:t>
            </a:r>
            <a:r>
              <a:rPr lang="fr-FR" dirty="0" err="1" smtClean="0"/>
              <a:t>object</a:t>
            </a:r>
            <a:endParaRPr lang="fr-FR" dirty="0" smtClean="0"/>
          </a:p>
          <a:p>
            <a:pPr lvl="1"/>
            <a:r>
              <a:rPr lang="fr-FR" dirty="0" smtClean="0"/>
              <a:t>Ex native Android content provider</a:t>
            </a:r>
          </a:p>
          <a:p>
            <a:pPr lvl="2"/>
            <a:r>
              <a:rPr lang="fr-FR" dirty="0" smtClean="0"/>
              <a:t>Contact</a:t>
            </a:r>
          </a:p>
          <a:p>
            <a:pPr lvl="2"/>
            <a:r>
              <a:rPr lang="fr-FR" dirty="0" smtClean="0"/>
              <a:t>Agenda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is presented to </a:t>
            </a:r>
            <a:r>
              <a:rPr lang="en-US" dirty="0"/>
              <a:t>external applications as one or more </a:t>
            </a:r>
            <a:r>
              <a:rPr lang="en-US" dirty="0" smtClean="0"/>
              <a:t>tables (Relational DB like, row columns)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2059872"/>
              </p:ext>
            </p:extLst>
          </p:nvPr>
        </p:nvGraphicFramePr>
        <p:xfrm>
          <a:off x="1331640" y="4365104"/>
          <a:ext cx="6768750" cy="1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750"/>
                <a:gridCol w="1353750"/>
                <a:gridCol w="1353750"/>
                <a:gridCol w="1353750"/>
                <a:gridCol w="1353750"/>
              </a:tblGrid>
              <a:tr h="6588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App_id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frequency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_ID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Kodie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En_US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completude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Fr_FR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Application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the data </a:t>
            </a:r>
            <a:r>
              <a:rPr lang="fr-FR" dirty="0" err="1" smtClean="0"/>
              <a:t>from</a:t>
            </a:r>
            <a:r>
              <a:rPr lang="fr-FR" dirty="0" smtClean="0"/>
              <a:t> a provider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contentresolver</a:t>
            </a:r>
            <a:r>
              <a:rPr lang="fr-FR" dirty="0" smtClean="0"/>
              <a:t> client </a:t>
            </a:r>
            <a:r>
              <a:rPr lang="fr-FR" dirty="0" err="1" smtClean="0"/>
              <a:t>object</a:t>
            </a:r>
            <a:endParaRPr lang="fr-FR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ContentResolver</a:t>
            </a:r>
            <a:r>
              <a:rPr lang="en-US" dirty="0"/>
              <a:t> </a:t>
            </a:r>
            <a:r>
              <a:rPr lang="en-US" dirty="0" smtClean="0"/>
              <a:t>expose the </a:t>
            </a:r>
            <a:r>
              <a:rPr lang="en-US" dirty="0"/>
              <a:t>basic "CRUD" (create, retrieve, update, and delete) </a:t>
            </a:r>
            <a:r>
              <a:rPr lang="en-US" dirty="0" smtClean="0"/>
              <a:t>methods of persistent storage access.</a:t>
            </a:r>
          </a:p>
          <a:p>
            <a:pPr lvl="1"/>
            <a:r>
              <a:rPr lang="en-US" dirty="0" smtClean="0"/>
              <a:t>Use permission are usually required for the application to use a content provider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 using User Dictionary Provider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call </a:t>
            </a:r>
            <a:r>
              <a:rPr lang="en-US" dirty="0" err="1"/>
              <a:t>ContentResolver.query</a:t>
            </a:r>
            <a:r>
              <a:rPr lang="en-US" dirty="0"/>
              <a:t>(). </a:t>
            </a:r>
            <a:endParaRPr lang="fr-FR" dirty="0"/>
          </a:p>
          <a:p>
            <a:pPr lvl="3"/>
            <a:r>
              <a:rPr lang="fr-FR" dirty="0" err="1" smtClean="0"/>
              <a:t>Returns</a:t>
            </a:r>
            <a:r>
              <a:rPr lang="fr-FR" dirty="0" smtClean="0"/>
              <a:t> a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288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Contentresolver.query</a:t>
            </a:r>
            <a:endParaRPr lang="fr-FR" dirty="0" smtClean="0"/>
          </a:p>
          <a:p>
            <a:pPr lvl="2"/>
            <a:r>
              <a:rPr lang="fr-FR" sz="2000" dirty="0" err="1"/>
              <a:t>mCursor</a:t>
            </a:r>
            <a:r>
              <a:rPr lang="fr-FR" sz="2000" dirty="0"/>
              <a:t> = </a:t>
            </a:r>
            <a:r>
              <a:rPr lang="fr-FR" sz="2000" dirty="0" err="1"/>
              <a:t>getContentResolver</a:t>
            </a:r>
            <a:r>
              <a:rPr lang="fr-FR" sz="2000" dirty="0"/>
              <a:t>().</a:t>
            </a:r>
            <a:r>
              <a:rPr lang="fr-FR" sz="2000" dirty="0" err="1"/>
              <a:t>query</a:t>
            </a:r>
            <a:r>
              <a:rPr lang="fr-FR" sz="2000" dirty="0"/>
              <a:t>(</a:t>
            </a:r>
            <a:br>
              <a:rPr lang="fr-FR" sz="2000" dirty="0"/>
            </a:br>
            <a:r>
              <a:rPr lang="fr-FR" sz="1800" dirty="0" err="1" smtClean="0"/>
              <a:t>UserDictionary.Words.CONTENT_URI</a:t>
            </a:r>
            <a:r>
              <a:rPr lang="fr-FR" sz="1800" dirty="0"/>
              <a:t>,   // The content URI of the </a:t>
            </a:r>
            <a:r>
              <a:rPr lang="fr-FR" sz="1800" dirty="0" err="1"/>
              <a:t>words</a:t>
            </a:r>
            <a:r>
              <a:rPr lang="fr-FR" sz="1800" dirty="0"/>
              <a:t> table</a:t>
            </a:r>
            <a:br>
              <a:rPr lang="fr-FR" sz="1800" dirty="0"/>
            </a:br>
            <a:r>
              <a:rPr lang="fr-FR" sz="1800" dirty="0"/>
              <a:t> </a:t>
            </a:r>
            <a:r>
              <a:rPr lang="fr-FR" sz="1800" dirty="0" err="1" smtClean="0"/>
              <a:t>mProjection</a:t>
            </a:r>
            <a:r>
              <a:rPr lang="fr-FR" sz="1800" dirty="0"/>
              <a:t>,                        // The </a:t>
            </a:r>
            <a:r>
              <a:rPr lang="fr-FR" sz="1800" dirty="0" err="1"/>
              <a:t>columns</a:t>
            </a:r>
            <a:r>
              <a:rPr lang="fr-FR" sz="1800" dirty="0"/>
              <a:t> to return for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row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smtClean="0"/>
              <a:t> </a:t>
            </a:r>
            <a:r>
              <a:rPr lang="fr-FR" sz="1800" dirty="0" err="1" smtClean="0"/>
              <a:t>mSelectionClause</a:t>
            </a:r>
            <a:r>
              <a:rPr lang="fr-FR" sz="1800" dirty="0" smtClean="0"/>
              <a:t>, </a:t>
            </a:r>
            <a:r>
              <a:rPr lang="fr-FR" sz="1800" dirty="0"/>
              <a:t>                   // </a:t>
            </a:r>
            <a:r>
              <a:rPr lang="fr-FR" sz="1800" dirty="0" err="1"/>
              <a:t>Selection</a:t>
            </a:r>
            <a:r>
              <a:rPr lang="fr-FR" sz="1800" dirty="0"/>
              <a:t> </a:t>
            </a:r>
            <a:r>
              <a:rPr lang="fr-FR" sz="1800" dirty="0" err="1"/>
              <a:t>criteria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  </a:t>
            </a:r>
            <a:r>
              <a:rPr lang="fr-FR" sz="1800" dirty="0" err="1" smtClean="0"/>
              <a:t>mSelectionArgs</a:t>
            </a:r>
            <a:r>
              <a:rPr lang="fr-FR" sz="1800" dirty="0"/>
              <a:t>,                     // </a:t>
            </a:r>
            <a:r>
              <a:rPr lang="fr-FR" sz="1800" dirty="0" err="1"/>
              <a:t>Selection</a:t>
            </a:r>
            <a:r>
              <a:rPr lang="fr-FR" sz="1800" dirty="0"/>
              <a:t> </a:t>
            </a:r>
            <a:r>
              <a:rPr lang="fr-FR" sz="1800" dirty="0" err="1"/>
              <a:t>criteria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  </a:t>
            </a:r>
            <a:r>
              <a:rPr lang="fr-FR" sz="1800" dirty="0" err="1" smtClean="0"/>
              <a:t>mSortOrder</a:t>
            </a:r>
            <a:r>
              <a:rPr lang="fr-FR" sz="1800" dirty="0"/>
              <a:t>);                        // The sort </a:t>
            </a:r>
            <a:r>
              <a:rPr lang="fr-FR" sz="1800" dirty="0" err="1"/>
              <a:t>order</a:t>
            </a:r>
            <a:r>
              <a:rPr lang="fr-FR" sz="1800" dirty="0"/>
              <a:t> for the </a:t>
            </a:r>
            <a:r>
              <a:rPr lang="fr-FR" sz="1800" dirty="0" err="1"/>
              <a:t>returned</a:t>
            </a:r>
            <a:r>
              <a:rPr lang="fr-FR" sz="1800" dirty="0"/>
              <a:t> </a:t>
            </a:r>
            <a:r>
              <a:rPr lang="fr-FR" sz="1800" dirty="0" err="1" smtClean="0"/>
              <a:t>rows</a:t>
            </a:r>
            <a:endParaRPr lang="fr-FR" sz="1800" dirty="0" smtClean="0"/>
          </a:p>
          <a:p>
            <a:pPr lvl="2"/>
            <a:r>
              <a:rPr lang="fr-FR" sz="1800" dirty="0" err="1" smtClean="0"/>
              <a:t>Compared</a:t>
            </a:r>
            <a:r>
              <a:rPr lang="fr-FR" sz="1800" dirty="0" smtClean="0"/>
              <a:t> to </a:t>
            </a:r>
            <a:r>
              <a:rPr lang="fr-FR" sz="1800" dirty="0" err="1" smtClean="0"/>
              <a:t>Sql</a:t>
            </a:r>
            <a:endParaRPr lang="fr-FR" sz="1800" dirty="0" smtClean="0"/>
          </a:p>
          <a:p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1742683"/>
              </p:ext>
            </p:extLst>
          </p:nvPr>
        </p:nvGraphicFramePr>
        <p:xfrm>
          <a:off x="1475656" y="4221088"/>
          <a:ext cx="6770564" cy="2062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220"/>
                <a:gridCol w="2273697"/>
                <a:gridCol w="2812647"/>
              </a:tblGrid>
              <a:tr h="16137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err="1">
                          <a:effectLst/>
                        </a:rPr>
                        <a:t>query</a:t>
                      </a:r>
                      <a:r>
                        <a:rPr lang="fr-FR" sz="1100" u="none" strike="noStrike" dirty="0">
                          <a:effectLst/>
                        </a:rPr>
                        <a:t>() argument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 keyword/parameter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Notes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407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Uri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FROM </a:t>
                      </a:r>
                      <a:r>
                        <a:rPr lang="fr-FR" sz="1100" u="none" strike="noStrike" dirty="0" err="1">
                          <a:effectLst/>
                        </a:rPr>
                        <a:t>table_name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Uri maps to the table in the provider named table_name.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407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projection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 err="1">
                          <a:effectLst/>
                        </a:rPr>
                        <a:t>col,col,col</a:t>
                      </a:r>
                      <a:r>
                        <a:rPr lang="fr-FR" sz="1100" u="none" strike="noStrike" dirty="0">
                          <a:effectLst/>
                        </a:rPr>
                        <a:t>,...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projection is an array of columns that should be included for each row retrieved.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848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selection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WHERE col = value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selection specifies the criteria for selecting rows.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739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 err="1">
                          <a:effectLst/>
                        </a:rPr>
                        <a:t>selectionArgs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(No exact equivalent. Selection arguments replace? placeholders in the selection clause.)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407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sortOrder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ORDER </a:t>
                      </a:r>
                      <a:r>
                        <a:rPr lang="fr-FR" sz="1100" u="none" strike="noStrike" dirty="0" smtClean="0">
                          <a:effectLst/>
                        </a:rPr>
                        <a:t>BY </a:t>
                      </a:r>
                      <a:r>
                        <a:rPr lang="fr-FR" sz="1100" u="none" strike="noStrike" dirty="0" err="1" smtClean="0">
                          <a:effectLst/>
                        </a:rPr>
                        <a:t>col,col</a:t>
                      </a:r>
                      <a:r>
                        <a:rPr lang="fr-FR" sz="1100" u="none" strike="noStrike" dirty="0">
                          <a:effectLst/>
                        </a:rPr>
                        <a:t>,...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sortOrder</a:t>
                      </a:r>
                      <a:r>
                        <a:rPr lang="en-US" sz="1100" u="none" strike="noStrike" dirty="0">
                          <a:effectLst/>
                        </a:rPr>
                        <a:t> specifies the order in which rows appear in the </a:t>
                      </a:r>
                      <a:r>
                        <a:rPr lang="en-US" sz="1100" u="none" strike="noStrike" dirty="0" smtClean="0">
                          <a:effectLst/>
                        </a:rPr>
                        <a:t>returned Cursor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50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URI</a:t>
            </a:r>
          </a:p>
          <a:p>
            <a:pPr lvl="1"/>
            <a:r>
              <a:rPr lang="fr-FR" sz="1800" dirty="0"/>
              <a:t>content://</a:t>
            </a:r>
            <a:r>
              <a:rPr lang="fr-FR" sz="1800" dirty="0" smtClean="0"/>
              <a:t>user_dictionary/words</a:t>
            </a:r>
            <a:endParaRPr lang="fr-FR" sz="2400" dirty="0"/>
          </a:p>
          <a:p>
            <a:pPr lvl="2"/>
            <a:r>
              <a:rPr lang="fr-FR" sz="1400" dirty="0" err="1" smtClean="0"/>
              <a:t>user_dictionary</a:t>
            </a:r>
            <a:r>
              <a:rPr lang="fr-FR" sz="1400" dirty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provider’s</a:t>
            </a:r>
            <a:r>
              <a:rPr lang="fr-FR" sz="1400" dirty="0" smtClean="0"/>
              <a:t> </a:t>
            </a:r>
            <a:r>
              <a:rPr lang="fr-FR" sz="1400" dirty="0" err="1" smtClean="0"/>
              <a:t>authority</a:t>
            </a:r>
            <a:endParaRPr lang="fr-FR" sz="1400" dirty="0" smtClean="0"/>
          </a:p>
          <a:p>
            <a:pPr lvl="2"/>
            <a:r>
              <a:rPr lang="fr-FR" sz="1400" dirty="0" err="1" smtClean="0"/>
              <a:t>Words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the table to </a:t>
            </a:r>
            <a:r>
              <a:rPr lang="fr-FR" sz="1400" dirty="0" err="1" smtClean="0"/>
              <a:t>access</a:t>
            </a:r>
            <a:endParaRPr lang="fr-FR" sz="1400" dirty="0" smtClean="0"/>
          </a:p>
          <a:p>
            <a:pPr lvl="2"/>
            <a:r>
              <a:rPr lang="fr-FR" sz="1400" dirty="0"/>
              <a:t>content</a:t>
            </a:r>
            <a:r>
              <a:rPr lang="fr-FR" sz="1400" dirty="0" smtClean="0"/>
              <a:t>:// </a:t>
            </a:r>
            <a:r>
              <a:rPr lang="fr-FR" sz="1400" dirty="0" err="1" smtClean="0"/>
              <a:t>scheme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allways</a:t>
            </a:r>
            <a:r>
              <a:rPr lang="fr-FR" sz="1400" dirty="0" smtClean="0"/>
              <a:t> </a:t>
            </a:r>
            <a:r>
              <a:rPr lang="fr-FR" sz="1400" dirty="0" err="1" smtClean="0"/>
              <a:t>present</a:t>
            </a:r>
            <a:r>
              <a:rPr lang="fr-FR" sz="1400" dirty="0" smtClean="0"/>
              <a:t> , </a:t>
            </a:r>
            <a:r>
              <a:rPr lang="fr-FR" sz="1400" dirty="0" err="1" smtClean="0"/>
              <a:t>indicates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a provider</a:t>
            </a:r>
            <a:endParaRPr lang="fr-FR" sz="1400" dirty="0"/>
          </a:p>
          <a:p>
            <a:pPr lvl="1"/>
            <a:r>
              <a:rPr lang="fr-FR" sz="1800" dirty="0" smtClean="0"/>
              <a:t>You append an ID to the URI to </a:t>
            </a:r>
            <a:r>
              <a:rPr lang="fr-FR" sz="1800" dirty="0" err="1" smtClean="0"/>
              <a:t>get</a:t>
            </a:r>
            <a:r>
              <a:rPr lang="fr-FR" sz="1800" dirty="0" smtClean="0"/>
              <a:t> one item</a:t>
            </a:r>
          </a:p>
          <a:p>
            <a:pPr lvl="1"/>
            <a:r>
              <a:rPr lang="fr-FR" sz="1800" dirty="0" err="1" smtClean="0"/>
              <a:t>Otherwise</a:t>
            </a:r>
            <a:r>
              <a:rPr lang="fr-FR" sz="1800" dirty="0" smtClean="0"/>
              <a:t> </a:t>
            </a:r>
            <a:r>
              <a:rPr lang="fr-FR" sz="1800" dirty="0" err="1" smtClean="0"/>
              <a:t>you</a:t>
            </a:r>
            <a:r>
              <a:rPr lang="fr-FR" sz="1800" dirty="0" smtClean="0"/>
              <a:t> </a:t>
            </a:r>
            <a:r>
              <a:rPr lang="fr-FR" sz="1800" dirty="0" err="1" smtClean="0"/>
              <a:t>get</a:t>
            </a:r>
            <a:r>
              <a:rPr lang="fr-FR" sz="1800" dirty="0" smtClean="0"/>
              <a:t> the full set of data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 err="1" smtClean="0"/>
              <a:t>Utils</a:t>
            </a:r>
            <a:r>
              <a:rPr lang="fr-FR" sz="1800" dirty="0" smtClean="0"/>
              <a:t> classes to </a:t>
            </a:r>
            <a:r>
              <a:rPr lang="fr-FR" sz="1800" dirty="0" err="1" smtClean="0"/>
              <a:t>build</a:t>
            </a:r>
            <a:r>
              <a:rPr lang="fr-FR" sz="1800" dirty="0" smtClean="0"/>
              <a:t> a URI</a:t>
            </a:r>
          </a:p>
          <a:p>
            <a:pPr lvl="2"/>
            <a:r>
              <a:rPr lang="fr-FR" sz="1400" dirty="0" smtClean="0"/>
              <a:t>Uri</a:t>
            </a:r>
          </a:p>
          <a:p>
            <a:pPr lvl="2"/>
            <a:r>
              <a:rPr lang="fr-FR" sz="1400" dirty="0" err="1" smtClean="0"/>
              <a:t>Uri.Builder</a:t>
            </a:r>
            <a:endParaRPr lang="fr-FR" sz="1400" dirty="0" smtClean="0"/>
          </a:p>
          <a:p>
            <a:pPr lvl="2"/>
            <a:r>
              <a:rPr lang="fr-FR" sz="1400" dirty="0" err="1" smtClean="0"/>
              <a:t>ContentUris</a:t>
            </a:r>
            <a:r>
              <a:rPr lang="fr-FR" sz="1400" dirty="0" smtClean="0"/>
              <a:t>  (to append data to </a:t>
            </a:r>
            <a:r>
              <a:rPr lang="fr-FR" sz="1400" dirty="0" err="1" smtClean="0"/>
              <a:t>uri</a:t>
            </a:r>
            <a:r>
              <a:rPr lang="fr-FR" sz="1400" dirty="0" smtClean="0"/>
              <a:t>)</a:t>
            </a:r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5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To </a:t>
            </a:r>
            <a:r>
              <a:rPr lang="fr-FR" dirty="0" err="1" smtClean="0"/>
              <a:t>retrieve</a:t>
            </a:r>
            <a:r>
              <a:rPr lang="fr-FR" dirty="0" smtClean="0"/>
              <a:t> Data</a:t>
            </a:r>
          </a:p>
          <a:p>
            <a:pPr lvl="2"/>
            <a:r>
              <a:rPr lang="fr-FR" sz="2000" dirty="0" err="1" smtClean="0"/>
              <a:t>Request</a:t>
            </a:r>
            <a:r>
              <a:rPr lang="fr-FR" sz="2000" dirty="0" smtClean="0"/>
              <a:t> </a:t>
            </a:r>
            <a:r>
              <a:rPr lang="fr-FR" sz="2000" dirty="0" err="1" smtClean="0"/>
              <a:t>read</a:t>
            </a:r>
            <a:r>
              <a:rPr lang="fr-FR" sz="2000" dirty="0" smtClean="0"/>
              <a:t> </a:t>
            </a:r>
            <a:r>
              <a:rPr lang="fr-FR" sz="2000" dirty="0" err="1" smtClean="0"/>
              <a:t>access</a:t>
            </a:r>
            <a:r>
              <a:rPr lang="fr-FR" sz="2000" dirty="0" smtClean="0"/>
              <a:t> to provider (use in application </a:t>
            </a:r>
            <a:r>
              <a:rPr lang="fr-FR" sz="2000" dirty="0" err="1" smtClean="0"/>
              <a:t>manifest</a:t>
            </a:r>
            <a:r>
              <a:rPr lang="fr-FR" sz="2000" dirty="0" smtClean="0"/>
              <a:t>)</a:t>
            </a:r>
          </a:p>
          <a:p>
            <a:pPr lvl="2"/>
            <a:r>
              <a:rPr lang="fr-FR" sz="2000" dirty="0" smtClean="0"/>
              <a:t>Write code </a:t>
            </a:r>
            <a:r>
              <a:rPr lang="fr-FR" sz="2000" dirty="0" err="1" smtClean="0"/>
              <a:t>that</a:t>
            </a:r>
            <a:r>
              <a:rPr lang="fr-FR" sz="2000" dirty="0" smtClean="0"/>
              <a:t> sens a </a:t>
            </a:r>
            <a:r>
              <a:rPr lang="fr-FR" sz="2000" dirty="0" err="1" smtClean="0"/>
              <a:t>query</a:t>
            </a:r>
            <a:r>
              <a:rPr lang="fr-FR" sz="2000" dirty="0" smtClean="0"/>
              <a:t> to the provider</a:t>
            </a:r>
          </a:p>
          <a:p>
            <a:pPr lvl="1"/>
            <a:r>
              <a:rPr lang="fr-FR" dirty="0" err="1" smtClean="0"/>
              <a:t>Constructing</a:t>
            </a:r>
            <a:r>
              <a:rPr lang="fr-FR" dirty="0" smtClean="0"/>
              <a:t> a </a:t>
            </a:r>
            <a:r>
              <a:rPr lang="fr-FR" dirty="0" err="1" smtClean="0"/>
              <a:t>query</a:t>
            </a:r>
            <a:endParaRPr lang="fr-FR" dirty="0" smtClean="0"/>
          </a:p>
          <a:p>
            <a:pPr lvl="2"/>
            <a:r>
              <a:rPr lang="en-US" sz="1400" dirty="0"/>
              <a:t>// A "projection" defines the columns that will be returned for each row</a:t>
            </a:r>
            <a:br>
              <a:rPr lang="en-US" sz="1400" dirty="0"/>
            </a:br>
            <a:r>
              <a:rPr lang="en-US" sz="1400" dirty="0"/>
              <a:t>String[] </a:t>
            </a:r>
            <a:r>
              <a:rPr lang="en-US" sz="1400" dirty="0" err="1"/>
              <a:t>mProjection</a:t>
            </a:r>
            <a:r>
              <a:rPr lang="en-US" sz="1400" dirty="0"/>
              <a:t> =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 err="1"/>
              <a:t>UserDictionary.Words._ID</a:t>
            </a:r>
            <a:r>
              <a:rPr lang="en-US" sz="1400" dirty="0"/>
              <a:t>,    // Contract class constant for the _ID column name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 err="1"/>
              <a:t>UserDictionary.Words.WORD</a:t>
            </a:r>
            <a:r>
              <a:rPr lang="en-US" sz="1400" dirty="0"/>
              <a:t>,   // Contract class constant for the word column name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 err="1"/>
              <a:t>UserDictionary.Words.LOCALE</a:t>
            </a:r>
            <a:r>
              <a:rPr lang="en-US" sz="1400" dirty="0"/>
              <a:t>  // Contract class constant for the locale column name</a:t>
            </a:r>
            <a:br>
              <a:rPr lang="en-US" sz="1400" dirty="0"/>
            </a:br>
            <a:r>
              <a:rPr lang="en-US" sz="1400" dirty="0" smtClean="0"/>
              <a:t>};</a:t>
            </a:r>
          </a:p>
          <a:p>
            <a:pPr lvl="2"/>
            <a:r>
              <a:rPr lang="en-US" sz="1400" dirty="0"/>
              <a:t>// Defines a string to contain the selection clause</a:t>
            </a:r>
            <a:br>
              <a:rPr lang="en-US" sz="1400" dirty="0"/>
            </a:br>
            <a:r>
              <a:rPr lang="en-US" sz="1400" dirty="0"/>
              <a:t>String </a:t>
            </a:r>
            <a:r>
              <a:rPr lang="en-US" sz="1400" dirty="0" err="1"/>
              <a:t>mSelectionClause</a:t>
            </a:r>
            <a:r>
              <a:rPr lang="en-US" sz="1400" dirty="0"/>
              <a:t> = null</a:t>
            </a:r>
            <a:r>
              <a:rPr lang="en-US" sz="1400" dirty="0" smtClean="0"/>
              <a:t>;</a:t>
            </a:r>
            <a:endParaRPr lang="en-US" sz="1400" dirty="0"/>
          </a:p>
          <a:p>
            <a:pPr lvl="2"/>
            <a:r>
              <a:rPr lang="en-US" sz="1400" dirty="0" smtClean="0"/>
              <a:t>// </a:t>
            </a:r>
            <a:r>
              <a:rPr lang="en-US" sz="1400" dirty="0"/>
              <a:t>Initializes an array to contain selection arguments</a:t>
            </a:r>
            <a:br>
              <a:rPr lang="en-US" sz="1400" dirty="0"/>
            </a:br>
            <a:r>
              <a:rPr lang="en-US" sz="1400" dirty="0"/>
              <a:t>String[] </a:t>
            </a:r>
            <a:r>
              <a:rPr lang="en-US" sz="1400" dirty="0" err="1"/>
              <a:t>mSelectionArgs</a:t>
            </a:r>
            <a:r>
              <a:rPr lang="en-US" sz="1400" dirty="0"/>
              <a:t> = {""};</a:t>
            </a:r>
            <a:endParaRPr lang="fr-FR" sz="1400" dirty="0" smtClean="0"/>
          </a:p>
          <a:p>
            <a:pPr lvl="1"/>
            <a:endParaRPr lang="fr-FR" sz="1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6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Contacts provider</a:t>
            </a:r>
          </a:p>
          <a:p>
            <a:endParaRPr lang="fr-FR" dirty="0" smtClean="0"/>
          </a:p>
          <a:p>
            <a:r>
              <a:rPr lang="fr-FR" dirty="0" err="1" smtClean="0"/>
              <a:t>Entities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59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326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79296" cy="1143000"/>
          </a:xfrm>
        </p:spPr>
        <p:txBody>
          <a:bodyPr/>
          <a:lstStyle/>
          <a:p>
            <a:r>
              <a:rPr lang="fr-FR" dirty="0" smtClean="0"/>
              <a:t>Web Service Architectures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074" name="Picture 2" descr="http://upload.wikimedia.org/wikipedia/commons/thumb/c/c9/Client-server-model.svg/250px-Client-server-mode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74" y="1710329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249111" y="3861048"/>
            <a:ext cx="2307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RestFull</a:t>
            </a:r>
            <a:endParaRPr lang="fr-FR" dirty="0" smtClean="0"/>
          </a:p>
          <a:p>
            <a:pPr lvl="1"/>
            <a:r>
              <a:rPr lang="fr-FR" dirty="0" err="1" smtClean="0"/>
              <a:t>Client-server</a:t>
            </a:r>
            <a:endParaRPr lang="fr-FR" dirty="0" smtClean="0"/>
          </a:p>
          <a:p>
            <a:pPr lvl="1"/>
            <a:r>
              <a:rPr lang="fr-FR" dirty="0" err="1" smtClean="0"/>
              <a:t>Stateless</a:t>
            </a:r>
            <a:endParaRPr lang="fr-FR" dirty="0"/>
          </a:p>
          <a:p>
            <a:pPr lvl="1"/>
            <a:r>
              <a:rPr lang="en-US" dirty="0" smtClean="0"/>
              <a:t>Cacheable</a:t>
            </a:r>
            <a:endParaRPr lang="en-US" dirty="0"/>
          </a:p>
          <a:p>
            <a:pPr lvl="1"/>
            <a:r>
              <a:rPr lang="en-US" dirty="0" smtClean="0"/>
              <a:t>Layered system</a:t>
            </a:r>
            <a:endParaRPr lang="en-US" dirty="0"/>
          </a:p>
          <a:p>
            <a:pPr lvl="1"/>
            <a:r>
              <a:rPr lang="en-US" dirty="0" smtClean="0"/>
              <a:t>Code </a:t>
            </a:r>
            <a:r>
              <a:rPr lang="en-US" dirty="0"/>
              <a:t>on demand </a:t>
            </a:r>
          </a:p>
          <a:p>
            <a:pPr lvl="1"/>
            <a:r>
              <a:rPr lang="en-US" dirty="0" smtClean="0"/>
              <a:t>Uniform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414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smtClean="0"/>
              <a:t>content provider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60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234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Persistence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 smtClean="0"/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save</a:t>
            </a:r>
            <a:r>
              <a:rPr lang="fr-FR" dirty="0" smtClean="0"/>
              <a:t>/</a:t>
            </a:r>
            <a:r>
              <a:rPr lang="fr-FR" dirty="0" err="1" smtClean="0"/>
              <a:t>read</a:t>
            </a:r>
            <a:r>
              <a:rPr lang="fr-FR" dirty="0" smtClean="0"/>
              <a:t>  key/values pairs </a:t>
            </a:r>
            <a:r>
              <a:rPr lang="fr-FR" dirty="0" err="1" smtClean="0"/>
              <a:t>into</a:t>
            </a:r>
            <a:r>
              <a:rPr lang="fr-FR" dirty="0" smtClean="0"/>
              <a:t>/</a:t>
            </a:r>
            <a:r>
              <a:rPr lang="fr-FR" dirty="0" err="1" smtClean="0"/>
              <a:t>from</a:t>
            </a:r>
            <a:r>
              <a:rPr lang="fr-FR" dirty="0" smtClean="0"/>
              <a:t> a file</a:t>
            </a:r>
          </a:p>
          <a:p>
            <a:r>
              <a:rPr lang="fr-FR" dirty="0" smtClean="0"/>
              <a:t>Content Provider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573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Terms</a:t>
            </a:r>
            <a:endParaRPr lang="fr-FR" dirty="0" smtClean="0"/>
          </a:p>
          <a:p>
            <a:pPr lvl="1"/>
            <a:r>
              <a:rPr lang="fr-FR" dirty="0" smtClean="0"/>
              <a:t>GSM </a:t>
            </a:r>
            <a:r>
              <a:rPr lang="fr-FR" dirty="0" err="1" smtClean="0"/>
              <a:t>based</a:t>
            </a:r>
            <a:r>
              <a:rPr lang="fr-FR" dirty="0" smtClean="0"/>
              <a:t> on Time Division Multiple Access(TDMA)</a:t>
            </a:r>
          </a:p>
          <a:p>
            <a:pPr lvl="1"/>
            <a:r>
              <a:rPr lang="fr-FR" dirty="0" smtClean="0"/>
              <a:t>Use a </a:t>
            </a:r>
            <a:r>
              <a:rPr lang="fr-FR" dirty="0" err="1" smtClean="0"/>
              <a:t>Suscriber</a:t>
            </a:r>
            <a:r>
              <a:rPr lang="fr-FR" dirty="0" smtClean="0"/>
              <a:t> </a:t>
            </a:r>
            <a:r>
              <a:rPr lang="fr-FR" dirty="0" err="1" smtClean="0"/>
              <a:t>Identity</a:t>
            </a:r>
            <a:r>
              <a:rPr lang="fr-FR" dirty="0" smtClean="0"/>
              <a:t> Module (SIM) </a:t>
            </a:r>
            <a:r>
              <a:rPr lang="fr-FR" dirty="0" err="1" smtClean="0"/>
              <a:t>card</a:t>
            </a:r>
            <a:r>
              <a:rPr lang="fr-FR" dirty="0" smtClean="0"/>
              <a:t> to store important user/carrier data</a:t>
            </a:r>
          </a:p>
          <a:p>
            <a:pPr lvl="1"/>
            <a:r>
              <a:rPr lang="en-US" i="1" dirty="0"/>
              <a:t>Integrated Circuit Card Identifier (ICCID)—</a:t>
            </a:r>
            <a:r>
              <a:rPr lang="en-US" dirty="0"/>
              <a:t>Identifies a SIM card; also known as </a:t>
            </a:r>
            <a:r>
              <a:rPr lang="en-US" dirty="0" smtClean="0"/>
              <a:t>a </a:t>
            </a:r>
            <a:r>
              <a:rPr lang="fr-FR" dirty="0" smtClean="0"/>
              <a:t>SIM </a:t>
            </a:r>
            <a:r>
              <a:rPr lang="fr-FR" dirty="0"/>
              <a:t>Serial </a:t>
            </a:r>
            <a:r>
              <a:rPr lang="fr-FR" dirty="0" err="1"/>
              <a:t>Number</a:t>
            </a:r>
            <a:r>
              <a:rPr lang="fr-FR" dirty="0"/>
              <a:t>, or SSN.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International Mobile Equipment Identity (IMEI)—</a:t>
            </a:r>
            <a:r>
              <a:rPr lang="en-US" dirty="0"/>
              <a:t>Identifies a physical device. </a:t>
            </a:r>
            <a:r>
              <a:rPr lang="en-US" dirty="0" err="1" smtClean="0"/>
              <a:t>ThevIMEI</a:t>
            </a:r>
            <a:r>
              <a:rPr lang="en-US" dirty="0" smtClean="0"/>
              <a:t> </a:t>
            </a:r>
            <a:r>
              <a:rPr lang="en-US" dirty="0"/>
              <a:t>number is usually printed underneath the battery.</a:t>
            </a:r>
          </a:p>
          <a:p>
            <a:pPr lvl="1"/>
            <a:r>
              <a:rPr lang="en-US" i="1" dirty="0" smtClean="0"/>
              <a:t>International </a:t>
            </a:r>
            <a:r>
              <a:rPr lang="en-US" i="1" dirty="0"/>
              <a:t>Mobile Subscriber Identity (IMSI)—</a:t>
            </a:r>
            <a:r>
              <a:rPr lang="en-US" dirty="0"/>
              <a:t>Identifies a subscriber (and </a:t>
            </a:r>
            <a:r>
              <a:rPr lang="en-US" dirty="0" err="1" smtClean="0"/>
              <a:t>thevnetwork</a:t>
            </a:r>
            <a:r>
              <a:rPr lang="en-US" dirty="0" smtClean="0"/>
              <a:t> </a:t>
            </a:r>
            <a:r>
              <a:rPr lang="en-US" dirty="0"/>
              <a:t>that subscriber is on).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Location Area Identity (LAI)—</a:t>
            </a:r>
            <a:r>
              <a:rPr lang="en-US" dirty="0"/>
              <a:t>Identifies the region within a provider </a:t>
            </a:r>
            <a:r>
              <a:rPr lang="en-US" dirty="0" smtClean="0"/>
              <a:t>network that’s </a:t>
            </a:r>
            <a:r>
              <a:rPr lang="en-US" dirty="0"/>
              <a:t>occupied by the device.</a:t>
            </a:r>
          </a:p>
          <a:p>
            <a:pPr lvl="1"/>
            <a:r>
              <a:rPr lang="en-US" i="1" dirty="0" smtClean="0"/>
              <a:t>Authentication </a:t>
            </a:r>
            <a:r>
              <a:rPr lang="en-US" i="1" dirty="0"/>
              <a:t>key (Ki)—</a:t>
            </a:r>
            <a:r>
              <a:rPr lang="en-US" dirty="0"/>
              <a:t>A 128-bit key used to authenticate a SIM card on a </a:t>
            </a:r>
            <a:r>
              <a:rPr lang="en-US" dirty="0" smtClean="0"/>
              <a:t>provider </a:t>
            </a:r>
            <a:r>
              <a:rPr lang="fr-FR" dirty="0" smtClean="0"/>
              <a:t>network</a:t>
            </a:r>
            <a:r>
              <a:rPr lang="fr-FR" dirty="0"/>
              <a:t>.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369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Terms</a:t>
            </a:r>
            <a:endParaRPr lang="fr-FR" dirty="0" smtClean="0"/>
          </a:p>
          <a:p>
            <a:pPr lvl="1"/>
            <a:r>
              <a:rPr lang="fr-FR" dirty="0" smtClean="0"/>
              <a:t>CDMA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USA and Asia countries</a:t>
            </a:r>
          </a:p>
          <a:p>
            <a:pPr lvl="1"/>
            <a:r>
              <a:rPr lang="fr-FR" dirty="0" smtClean="0"/>
              <a:t>No SIM </a:t>
            </a:r>
            <a:r>
              <a:rPr lang="fr-FR" dirty="0" err="1" smtClean="0"/>
              <a:t>card</a:t>
            </a:r>
            <a:endParaRPr lang="fr-FR" dirty="0" smtClean="0"/>
          </a:p>
          <a:p>
            <a:pPr lvl="1"/>
            <a:r>
              <a:rPr lang="en-US" dirty="0"/>
              <a:t>Mobile Equipment Identifier (MEID)—Identifies a physical device. </a:t>
            </a:r>
            <a:r>
              <a:rPr lang="en-US" dirty="0" smtClean="0"/>
              <a:t>It corresponds </a:t>
            </a:r>
            <a:r>
              <a:rPr lang="en-US" dirty="0"/>
              <a:t>to GSM’s IMEI.</a:t>
            </a:r>
          </a:p>
          <a:p>
            <a:pPr lvl="1"/>
            <a:r>
              <a:rPr lang="en-US" dirty="0" smtClean="0"/>
              <a:t>Electronic </a:t>
            </a:r>
            <a:r>
              <a:rPr lang="en-US" dirty="0"/>
              <a:t>Serial Number (ESN)—The predecessor to the MEID, this number </a:t>
            </a:r>
            <a:r>
              <a:rPr lang="en-US" dirty="0" smtClean="0"/>
              <a:t>is shorter </a:t>
            </a:r>
            <a:r>
              <a:rPr lang="en-US" dirty="0"/>
              <a:t>and identifies a physical device.</a:t>
            </a:r>
          </a:p>
          <a:p>
            <a:pPr lvl="1"/>
            <a:r>
              <a:rPr lang="en-US" dirty="0" smtClean="0"/>
              <a:t>Pseudo </a:t>
            </a:r>
            <a:r>
              <a:rPr lang="en-US" dirty="0"/>
              <a:t>Electronic Serial Number (</a:t>
            </a:r>
            <a:r>
              <a:rPr lang="en-US" dirty="0" err="1"/>
              <a:t>pESN</a:t>
            </a:r>
            <a:r>
              <a:rPr lang="en-US" dirty="0"/>
              <a:t>)—A hardware identifier, derived from </a:t>
            </a:r>
            <a:r>
              <a:rPr lang="en-US" dirty="0" smtClean="0"/>
              <a:t>the MEID</a:t>
            </a:r>
            <a:r>
              <a:rPr lang="en-US" dirty="0"/>
              <a:t>, that’s compatible with the older ESN standard. The ESN supply </a:t>
            </a:r>
            <a:r>
              <a:rPr lang="en-US" dirty="0" smtClean="0"/>
              <a:t>was exhausted </a:t>
            </a:r>
            <a:r>
              <a:rPr lang="en-US" dirty="0"/>
              <a:t>several years ago, so </a:t>
            </a:r>
            <a:r>
              <a:rPr lang="en-US" dirty="0" err="1"/>
              <a:t>pESNs</a:t>
            </a:r>
            <a:r>
              <a:rPr lang="en-US" dirty="0"/>
              <a:t> provide a bridge for legacy </a:t>
            </a:r>
            <a:r>
              <a:rPr lang="en-US" dirty="0" smtClean="0"/>
              <a:t>applications built </a:t>
            </a:r>
            <a:r>
              <a:rPr lang="en-US" dirty="0"/>
              <a:t>around ESN. A </a:t>
            </a:r>
            <a:r>
              <a:rPr lang="en-US" dirty="0" err="1"/>
              <a:t>pESN</a:t>
            </a:r>
            <a:r>
              <a:rPr lang="en-US" dirty="0"/>
              <a:t> always starts with 0x80 in hex format or 128 in </a:t>
            </a:r>
            <a:r>
              <a:rPr lang="en-US" dirty="0" smtClean="0"/>
              <a:t>decimal format.</a:t>
            </a:r>
          </a:p>
          <a:p>
            <a:pPr lvl="1"/>
            <a:r>
              <a:rPr lang="en-US" dirty="0" smtClean="0"/>
              <a:t>If your application needs telephony the manifest.xml file should include</a:t>
            </a:r>
          </a:p>
          <a:p>
            <a:pPr lvl="1"/>
            <a:r>
              <a:rPr lang="en-US" dirty="0"/>
              <a:t>&lt;uses-feature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android.hardware.telephony</a:t>
            </a:r>
            <a:r>
              <a:rPr lang="en-US" dirty="0" smtClean="0"/>
              <a:t>"="</a:t>
            </a:r>
            <a:r>
              <a:rPr lang="en-US" dirty="0"/>
              <a:t>true"/&gt;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33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 smtClean="0"/>
              <a:t>TelephonyManager</a:t>
            </a:r>
            <a:endParaRPr lang="fr-FR" dirty="0" smtClean="0"/>
          </a:p>
          <a:p>
            <a:pPr lvl="1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telephony</a:t>
            </a:r>
            <a:r>
              <a:rPr lang="fr-FR" dirty="0" smtClean="0"/>
              <a:t> information</a:t>
            </a:r>
          </a:p>
          <a:p>
            <a:pPr lvl="1"/>
            <a:r>
              <a:rPr lang="fr-FR" dirty="0" smtClean="0"/>
              <a:t>Phone Network state</a:t>
            </a:r>
          </a:p>
          <a:p>
            <a:pPr lvl="1"/>
            <a:r>
              <a:rPr lang="fr-FR" dirty="0" err="1" smtClean="0"/>
              <a:t>Attach</a:t>
            </a:r>
            <a:r>
              <a:rPr lang="fr-FR" dirty="0" smtClean="0"/>
              <a:t> a </a:t>
            </a:r>
            <a:r>
              <a:rPr lang="fr-FR" dirty="0" err="1" smtClean="0"/>
              <a:t>PhoneStateListener</a:t>
            </a:r>
            <a:r>
              <a:rPr lang="fr-FR" dirty="0" smtClean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 smtClean="0"/>
              <a:t>listener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aware</a:t>
            </a:r>
            <a:r>
              <a:rPr lang="fr-FR" dirty="0" smtClean="0"/>
              <a:t> of state changes</a:t>
            </a:r>
          </a:p>
          <a:p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 err="1" smtClean="0"/>
              <a:t>telephony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err="1"/>
              <a:t>TelephonyManager</a:t>
            </a:r>
            <a:r>
              <a:rPr lang="fr-FR" dirty="0"/>
              <a:t> </a:t>
            </a:r>
            <a:r>
              <a:rPr lang="fr-FR" dirty="0" err="1"/>
              <a:t>telMgr</a:t>
            </a:r>
            <a:r>
              <a:rPr lang="fr-FR" dirty="0"/>
              <a:t> </a:t>
            </a:r>
            <a:r>
              <a:rPr lang="fr-FR" dirty="0" smtClean="0"/>
              <a:t>= (</a:t>
            </a:r>
            <a:r>
              <a:rPr lang="fr-FR" dirty="0" err="1"/>
              <a:t>TelephonyManager</a:t>
            </a:r>
            <a:r>
              <a:rPr lang="fr-FR" dirty="0"/>
              <a:t>) </a:t>
            </a:r>
            <a:r>
              <a:rPr lang="fr-FR" dirty="0" err="1" smtClean="0"/>
              <a:t>getSystemService</a:t>
            </a:r>
            <a:r>
              <a:rPr lang="fr-FR" dirty="0" smtClean="0"/>
              <a:t>(</a:t>
            </a:r>
            <a:r>
              <a:rPr lang="fr-FR" dirty="0" err="1" smtClean="0"/>
              <a:t>Context.TELEPHONY_SERVICE</a:t>
            </a:r>
            <a:r>
              <a:rPr lang="fr-FR" dirty="0" smtClean="0"/>
              <a:t>);</a:t>
            </a:r>
          </a:p>
          <a:p>
            <a:pPr marL="585216" lvl="1" indent="0">
              <a:buNone/>
            </a:pPr>
            <a:endParaRPr lang="fr-FR" dirty="0" smtClean="0"/>
          </a:p>
          <a:p>
            <a:pPr marL="722376" lvl="2" indent="0">
              <a:buNone/>
            </a:pPr>
            <a:r>
              <a:rPr lang="fr-FR" dirty="0" smtClean="0"/>
              <a:t>String </a:t>
            </a:r>
            <a:r>
              <a:rPr lang="fr-FR" dirty="0" err="1"/>
              <a:t>callStateString</a:t>
            </a:r>
            <a:r>
              <a:rPr lang="fr-FR" dirty="0"/>
              <a:t> = "NA";</a:t>
            </a:r>
          </a:p>
          <a:p>
            <a:pPr marL="722376" lvl="2" indent="0">
              <a:buNone/>
            </a:pP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callState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telMgr.getCallState</a:t>
            </a:r>
            <a:r>
              <a:rPr lang="fr-FR" dirty="0"/>
              <a:t>();</a:t>
            </a:r>
          </a:p>
          <a:p>
            <a:pPr marL="722376" lvl="2" indent="0">
              <a:buNone/>
            </a:pPr>
            <a:r>
              <a:rPr lang="fr-FR" dirty="0"/>
              <a:t>switch (</a:t>
            </a:r>
            <a:r>
              <a:rPr lang="fr-FR" dirty="0" err="1"/>
              <a:t>callState</a:t>
            </a:r>
            <a:r>
              <a:rPr lang="fr-FR" dirty="0"/>
              <a:t>) {</a:t>
            </a:r>
          </a:p>
          <a:p>
            <a:pPr marL="722376" lvl="2" indent="0">
              <a:buNone/>
            </a:pPr>
            <a:r>
              <a:rPr lang="fr-FR" dirty="0" smtClean="0"/>
              <a:t>case </a:t>
            </a:r>
            <a:r>
              <a:rPr lang="fr-FR" dirty="0" err="1" smtClean="0"/>
              <a:t>TelephonyManager.CALL_STATE_IDLE</a:t>
            </a:r>
            <a:r>
              <a:rPr lang="fr-FR" dirty="0"/>
              <a:t>:</a:t>
            </a:r>
          </a:p>
          <a:p>
            <a:pPr marL="722376" lvl="2" indent="0">
              <a:buNone/>
            </a:pPr>
            <a:r>
              <a:rPr lang="fr-FR" dirty="0" err="1"/>
              <a:t>callStateString</a:t>
            </a:r>
            <a:r>
              <a:rPr lang="fr-FR" dirty="0"/>
              <a:t> = "IDLE";</a:t>
            </a:r>
          </a:p>
          <a:p>
            <a:pPr marL="722376" lvl="2" indent="0">
              <a:buNone/>
            </a:pPr>
            <a:r>
              <a:rPr lang="fr-FR" dirty="0"/>
              <a:t>break;</a:t>
            </a:r>
          </a:p>
          <a:p>
            <a:pPr marL="722376" lvl="2" indent="0">
              <a:buNone/>
            </a:pPr>
            <a:r>
              <a:rPr lang="fr-FR" dirty="0"/>
              <a:t>case </a:t>
            </a:r>
            <a:r>
              <a:rPr lang="fr-FR" dirty="0" err="1"/>
              <a:t>TelephonyManager.CALL_STATE_OFFHOOK</a:t>
            </a:r>
            <a:r>
              <a:rPr lang="fr-FR" dirty="0"/>
              <a:t>:</a:t>
            </a:r>
          </a:p>
          <a:p>
            <a:pPr marL="722376" lvl="2" indent="0">
              <a:buNone/>
            </a:pPr>
            <a:r>
              <a:rPr lang="fr-FR" dirty="0" err="1"/>
              <a:t>callStateString</a:t>
            </a:r>
            <a:r>
              <a:rPr lang="fr-FR" dirty="0"/>
              <a:t> = "OFFHOOK";</a:t>
            </a:r>
          </a:p>
          <a:p>
            <a:pPr marL="722376" lvl="2" indent="0">
              <a:buNone/>
            </a:pPr>
            <a:r>
              <a:rPr lang="fr-FR" dirty="0"/>
              <a:t>break;</a:t>
            </a:r>
          </a:p>
          <a:p>
            <a:pPr marL="722376" lvl="2" indent="0">
              <a:buNone/>
            </a:pPr>
            <a:r>
              <a:rPr lang="fr-FR" dirty="0"/>
              <a:t>case </a:t>
            </a:r>
            <a:r>
              <a:rPr lang="fr-FR" dirty="0" err="1"/>
              <a:t>TelephonyManager.CALL_STATE_RINGING</a:t>
            </a:r>
            <a:r>
              <a:rPr lang="fr-FR" dirty="0"/>
              <a:t>:</a:t>
            </a:r>
          </a:p>
          <a:p>
            <a:pPr marL="722376" lvl="2" indent="0">
              <a:buNone/>
            </a:pPr>
            <a:r>
              <a:rPr lang="fr-FR" dirty="0" err="1"/>
              <a:t>callStateString</a:t>
            </a:r>
            <a:r>
              <a:rPr lang="fr-FR" dirty="0"/>
              <a:t> = "RINGING";</a:t>
            </a:r>
          </a:p>
          <a:p>
            <a:pPr marL="722376" lvl="2" indent="0">
              <a:buNone/>
            </a:pPr>
            <a:r>
              <a:rPr lang="fr-FR" dirty="0"/>
              <a:t>break;</a:t>
            </a:r>
          </a:p>
          <a:p>
            <a:pPr marL="722376" lvl="2" indent="0">
              <a:buNone/>
            </a:pPr>
            <a:r>
              <a:rPr lang="fr-FR" dirty="0"/>
              <a:t>}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309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1"/>
            <a:r>
              <a:rPr lang="fr-FR" dirty="0" err="1"/>
              <a:t>CellLocation</a:t>
            </a:r>
            <a:r>
              <a:rPr lang="fr-FR" dirty="0"/>
              <a:t> </a:t>
            </a:r>
            <a:r>
              <a:rPr lang="fr-FR" dirty="0" err="1"/>
              <a:t>cellLocation</a:t>
            </a:r>
            <a:r>
              <a:rPr lang="fr-FR" dirty="0"/>
              <a:t> = (</a:t>
            </a:r>
            <a:r>
              <a:rPr lang="fr-FR" dirty="0" err="1"/>
              <a:t>CellLocation</a:t>
            </a:r>
            <a:r>
              <a:rPr lang="fr-FR" dirty="0"/>
              <a:t>)</a:t>
            </a:r>
            <a:r>
              <a:rPr lang="fr-FR" dirty="0" err="1"/>
              <a:t>telMgr.getCellLocation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cellLocationString</a:t>
            </a:r>
            <a:r>
              <a:rPr lang="fr-FR" dirty="0"/>
              <a:t> = </a:t>
            </a:r>
            <a:r>
              <a:rPr lang="fr-FR" dirty="0" err="1"/>
              <a:t>null</a:t>
            </a:r>
            <a:r>
              <a:rPr lang="fr-FR" dirty="0"/>
              <a:t>;</a:t>
            </a:r>
          </a:p>
          <a:p>
            <a:pPr marL="585216" lvl="1" indent="0">
              <a:buNone/>
            </a:pPr>
            <a:r>
              <a:rPr lang="fr-FR" dirty="0"/>
              <a:t>if (</a:t>
            </a:r>
            <a:r>
              <a:rPr lang="fr-FR" dirty="0" err="1"/>
              <a:t>cellLocation</a:t>
            </a:r>
            <a:r>
              <a:rPr lang="fr-FR" dirty="0"/>
              <a:t> </a:t>
            </a:r>
            <a:r>
              <a:rPr lang="fr-FR" dirty="0" err="1"/>
              <a:t>instanceof</a:t>
            </a:r>
            <a:r>
              <a:rPr lang="fr-FR" dirty="0"/>
              <a:t> </a:t>
            </a:r>
            <a:r>
              <a:rPr lang="fr-FR" dirty="0" err="1"/>
              <a:t>GsmCellLocation</a:t>
            </a:r>
            <a:r>
              <a:rPr lang="fr-FR" dirty="0"/>
              <a:t>)</a:t>
            </a:r>
          </a:p>
          <a:p>
            <a:pPr marL="585216" lvl="1" indent="0">
              <a:buNone/>
            </a:pPr>
            <a:r>
              <a:rPr lang="fr-FR" dirty="0"/>
              <a:t>{</a:t>
            </a:r>
          </a:p>
          <a:p>
            <a:pPr marL="585216" lvl="1" indent="0">
              <a:buNone/>
            </a:pPr>
            <a:r>
              <a:rPr lang="fr-FR" dirty="0" err="1"/>
              <a:t>cellLocationString</a:t>
            </a:r>
            <a:r>
              <a:rPr lang="fr-FR" dirty="0"/>
              <a:t> = ((</a:t>
            </a:r>
            <a:r>
              <a:rPr lang="fr-FR" dirty="0" err="1"/>
              <a:t>GsmCellLocation</a:t>
            </a:r>
            <a:r>
              <a:rPr lang="fr-FR" dirty="0"/>
              <a:t>)</a:t>
            </a:r>
            <a:r>
              <a:rPr lang="fr-FR" dirty="0" err="1"/>
              <a:t>cellLocation</a:t>
            </a:r>
            <a:r>
              <a:rPr lang="fr-FR" dirty="0"/>
              <a:t>).</a:t>
            </a:r>
            <a:r>
              <a:rPr lang="fr-FR" dirty="0" err="1"/>
              <a:t>getLac</a:t>
            </a:r>
            <a:r>
              <a:rPr lang="fr-FR" dirty="0"/>
              <a:t>()</a:t>
            </a:r>
          </a:p>
          <a:p>
            <a:pPr marL="585216" lvl="1" indent="0">
              <a:buNone/>
            </a:pPr>
            <a:r>
              <a:rPr lang="fr-FR" dirty="0"/>
              <a:t>+ " " + ((</a:t>
            </a:r>
            <a:r>
              <a:rPr lang="fr-FR" dirty="0" err="1"/>
              <a:t>GsmCellLocation</a:t>
            </a:r>
            <a:r>
              <a:rPr lang="fr-FR" dirty="0"/>
              <a:t>)</a:t>
            </a:r>
            <a:r>
              <a:rPr lang="fr-FR" dirty="0" err="1"/>
              <a:t>cellLocation</a:t>
            </a:r>
            <a:r>
              <a:rPr lang="fr-FR" dirty="0"/>
              <a:t>).</a:t>
            </a:r>
            <a:r>
              <a:rPr lang="fr-FR" dirty="0" err="1"/>
              <a:t>getCid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}</a:t>
            </a:r>
          </a:p>
          <a:p>
            <a:pPr marL="585216" lvl="1" indent="0">
              <a:buNone/>
            </a:pPr>
            <a:r>
              <a:rPr lang="fr-FR" dirty="0" err="1"/>
              <a:t>else</a:t>
            </a:r>
            <a:r>
              <a:rPr lang="fr-FR" dirty="0"/>
              <a:t> if (</a:t>
            </a:r>
            <a:r>
              <a:rPr lang="fr-FR" dirty="0" err="1"/>
              <a:t>cellLocation</a:t>
            </a:r>
            <a:r>
              <a:rPr lang="fr-FR" dirty="0"/>
              <a:t> </a:t>
            </a:r>
            <a:r>
              <a:rPr lang="fr-FR" dirty="0" err="1"/>
              <a:t>instanceof</a:t>
            </a:r>
            <a:r>
              <a:rPr lang="fr-FR" dirty="0"/>
              <a:t> </a:t>
            </a:r>
            <a:r>
              <a:rPr lang="fr-FR" dirty="0" err="1"/>
              <a:t>CdmaCellLocation</a:t>
            </a:r>
            <a:r>
              <a:rPr lang="fr-FR" dirty="0"/>
              <a:t>)</a:t>
            </a:r>
          </a:p>
          <a:p>
            <a:pPr marL="585216" lvl="1" indent="0">
              <a:buNone/>
            </a:pPr>
            <a:r>
              <a:rPr lang="fr-FR" dirty="0"/>
              <a:t>{</a:t>
            </a:r>
          </a:p>
          <a:p>
            <a:pPr marL="585216" lvl="1" indent="0">
              <a:buNone/>
            </a:pPr>
            <a:r>
              <a:rPr lang="fr-FR" dirty="0" err="1"/>
              <a:t>cellLocationString</a:t>
            </a:r>
            <a:r>
              <a:rPr lang="fr-FR" dirty="0"/>
              <a:t> = ((</a:t>
            </a:r>
            <a:r>
              <a:rPr lang="fr-FR" dirty="0" err="1"/>
              <a:t>CdmaCellLocation</a:t>
            </a:r>
            <a:r>
              <a:rPr lang="fr-FR" dirty="0"/>
              <a:t>)</a:t>
            </a:r>
            <a:r>
              <a:rPr lang="fr-FR" dirty="0" err="1"/>
              <a:t>cellLocation</a:t>
            </a:r>
            <a:r>
              <a:rPr lang="fr-FR" dirty="0"/>
              <a:t>).</a:t>
            </a:r>
          </a:p>
          <a:p>
            <a:pPr marL="585216" lvl="1" indent="0">
              <a:buNone/>
            </a:pPr>
            <a:r>
              <a:rPr lang="fr-FR" dirty="0" err="1"/>
              <a:t>getBaseStationLatitude</a:t>
            </a:r>
            <a:r>
              <a:rPr lang="fr-FR" dirty="0"/>
              <a:t>() + " " +</a:t>
            </a:r>
          </a:p>
          <a:p>
            <a:pPr marL="585216" lvl="1" indent="0">
              <a:buNone/>
            </a:pPr>
            <a:r>
              <a:rPr lang="fr-FR" dirty="0"/>
              <a:t>((</a:t>
            </a:r>
            <a:r>
              <a:rPr lang="fr-FR" dirty="0" err="1"/>
              <a:t>CdmaCellLocation</a:t>
            </a:r>
            <a:r>
              <a:rPr lang="fr-FR" dirty="0"/>
              <a:t>)</a:t>
            </a:r>
            <a:r>
              <a:rPr lang="fr-FR" dirty="0" err="1"/>
              <a:t>cellLocation</a:t>
            </a:r>
            <a:r>
              <a:rPr lang="fr-FR" dirty="0"/>
              <a:t>).</a:t>
            </a:r>
            <a:r>
              <a:rPr lang="fr-FR" dirty="0" err="1"/>
              <a:t>getBaseStationLongitude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}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deviceId</a:t>
            </a:r>
            <a:r>
              <a:rPr lang="fr-FR" dirty="0"/>
              <a:t> = </a:t>
            </a:r>
            <a:r>
              <a:rPr lang="fr-FR" dirty="0" err="1"/>
              <a:t>telMgr.getDeviceId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deviceSoftwareVersion</a:t>
            </a:r>
            <a:r>
              <a:rPr lang="fr-FR" dirty="0"/>
              <a:t> =</a:t>
            </a:r>
          </a:p>
          <a:p>
            <a:pPr marL="585216" lvl="1" indent="0">
              <a:buNone/>
            </a:pPr>
            <a:r>
              <a:rPr lang="fr-FR" dirty="0" err="1"/>
              <a:t>telMgr.getDeviceSoftwareVersion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line1Number = telMgr.getLine1Number();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networkCountryIso</a:t>
            </a:r>
            <a:r>
              <a:rPr lang="fr-FR" dirty="0"/>
              <a:t> = </a:t>
            </a:r>
            <a:r>
              <a:rPr lang="fr-FR" dirty="0" err="1"/>
              <a:t>telMgr.getNetworkCountryIso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networkOperator</a:t>
            </a:r>
            <a:r>
              <a:rPr lang="fr-FR" dirty="0"/>
              <a:t> = </a:t>
            </a:r>
            <a:r>
              <a:rPr lang="fr-FR" dirty="0" err="1"/>
              <a:t>telMgr.getNetworkOperator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networkOperatorName</a:t>
            </a:r>
            <a:r>
              <a:rPr lang="fr-FR" dirty="0"/>
              <a:t> = </a:t>
            </a:r>
            <a:r>
              <a:rPr lang="fr-FR" dirty="0" err="1"/>
              <a:t>telMgr.getNetworkOperatorName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String </a:t>
            </a:r>
            <a:r>
              <a:rPr lang="fr-FR" dirty="0" err="1"/>
              <a:t>phoneTypeString</a:t>
            </a:r>
            <a:r>
              <a:rPr lang="fr-FR" dirty="0"/>
              <a:t> = "NA";</a:t>
            </a:r>
          </a:p>
          <a:p>
            <a:pPr marL="585216" lvl="1" indent="0"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phoneType</a:t>
            </a:r>
            <a:r>
              <a:rPr lang="fr-FR" dirty="0"/>
              <a:t> = </a:t>
            </a:r>
            <a:r>
              <a:rPr lang="fr-FR" dirty="0" err="1"/>
              <a:t>telMgr.getPhoneType</a:t>
            </a:r>
            <a:r>
              <a:rPr lang="fr-FR" dirty="0"/>
              <a:t>();</a:t>
            </a:r>
          </a:p>
          <a:p>
            <a:pPr marL="585216" lvl="1" indent="0">
              <a:buNone/>
            </a:pPr>
            <a:r>
              <a:rPr lang="fr-FR" dirty="0"/>
              <a:t>switch (</a:t>
            </a:r>
            <a:r>
              <a:rPr lang="fr-FR" dirty="0" err="1"/>
              <a:t>phoneType</a:t>
            </a:r>
            <a:r>
              <a:rPr lang="fr-FR" dirty="0"/>
              <a:t>) {</a:t>
            </a:r>
          </a:p>
          <a:p>
            <a:pPr marL="585216" lvl="1" indent="0">
              <a:buNone/>
            </a:pPr>
            <a:r>
              <a:rPr lang="fr-FR" dirty="0"/>
              <a:t>case </a:t>
            </a:r>
            <a:r>
              <a:rPr lang="fr-FR" dirty="0" err="1"/>
              <a:t>TelephonyManager.PHONE_TYPE_GSM</a:t>
            </a:r>
            <a:r>
              <a:rPr lang="fr-FR" dirty="0"/>
              <a:t>:</a:t>
            </a:r>
          </a:p>
          <a:p>
            <a:pPr marL="585216" lvl="1" indent="0">
              <a:buNone/>
            </a:pPr>
            <a:r>
              <a:rPr lang="fr-FR" dirty="0" err="1"/>
              <a:t>phoneTypeString</a:t>
            </a:r>
            <a:r>
              <a:rPr lang="fr-FR" dirty="0"/>
              <a:t> = "GSM";</a:t>
            </a:r>
          </a:p>
          <a:p>
            <a:pPr marL="585216" lvl="1" indent="0">
              <a:buNone/>
            </a:pPr>
            <a:r>
              <a:rPr lang="fr-FR" dirty="0"/>
              <a:t>break;</a:t>
            </a:r>
          </a:p>
          <a:p>
            <a:pPr marL="585216" lvl="1" indent="0">
              <a:buNone/>
            </a:pPr>
            <a:r>
              <a:rPr lang="fr-FR" dirty="0"/>
              <a:t>case </a:t>
            </a:r>
            <a:r>
              <a:rPr lang="fr-FR" dirty="0" err="1"/>
              <a:t>TelephonyManager.PHONE_TYPE_CDMA</a:t>
            </a:r>
            <a:r>
              <a:rPr lang="fr-FR" dirty="0"/>
              <a:t>:</a:t>
            </a:r>
          </a:p>
          <a:p>
            <a:pPr marL="585216" lvl="1" indent="0">
              <a:buNone/>
            </a:pPr>
            <a:r>
              <a:rPr lang="fr-FR" dirty="0" err="1"/>
              <a:t>phoneTypeString</a:t>
            </a:r>
            <a:r>
              <a:rPr lang="fr-FR" dirty="0"/>
              <a:t> = "CDMA";</a:t>
            </a:r>
          </a:p>
          <a:p>
            <a:pPr marL="585216" lvl="1" indent="0">
              <a:buNone/>
            </a:pPr>
            <a:r>
              <a:rPr lang="fr-FR" dirty="0"/>
              <a:t>break;</a:t>
            </a:r>
          </a:p>
          <a:p>
            <a:pPr marL="585216" lvl="1" indent="0">
              <a:buNone/>
            </a:pPr>
            <a:r>
              <a:rPr lang="fr-FR" dirty="0"/>
              <a:t>case </a:t>
            </a:r>
            <a:r>
              <a:rPr lang="fr-FR" dirty="0" err="1"/>
              <a:t>TelephonyManager.PHONE_TYPE_NONE</a:t>
            </a:r>
            <a:r>
              <a:rPr lang="fr-FR" dirty="0"/>
              <a:t>:</a:t>
            </a:r>
          </a:p>
          <a:p>
            <a:pPr marL="585216" lvl="1" indent="0">
              <a:buNone/>
            </a:pPr>
            <a:r>
              <a:rPr lang="fr-FR" dirty="0" err="1"/>
              <a:t>phoneTypeString</a:t>
            </a:r>
            <a:r>
              <a:rPr lang="fr-FR" dirty="0"/>
              <a:t> = "NONE";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715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err="1" smtClean="0"/>
              <a:t>Attach</a:t>
            </a:r>
            <a:r>
              <a:rPr lang="fr-FR" dirty="0" smtClean="0"/>
              <a:t> </a:t>
            </a:r>
            <a:r>
              <a:rPr lang="fr-FR" dirty="0" err="1" smtClean="0"/>
              <a:t>listener</a:t>
            </a:r>
            <a:r>
              <a:rPr lang="en-US" dirty="0" smtClean="0"/>
              <a:t>.</a:t>
            </a:r>
            <a:endParaRPr lang="fr-FR" dirty="0"/>
          </a:p>
          <a:p>
            <a:pPr marL="1069848" lvl="3" indent="0">
              <a:buNone/>
            </a:pPr>
            <a:r>
              <a:rPr lang="fr-FR" dirty="0"/>
              <a:t>final </a:t>
            </a:r>
            <a:r>
              <a:rPr lang="fr-FR" dirty="0" err="1"/>
              <a:t>TelephonyManager</a:t>
            </a:r>
            <a:r>
              <a:rPr lang="fr-FR" dirty="0"/>
              <a:t> </a:t>
            </a:r>
            <a:r>
              <a:rPr lang="fr-FR" dirty="0" err="1"/>
              <a:t>telMgr</a:t>
            </a:r>
            <a:r>
              <a:rPr lang="fr-FR" dirty="0"/>
              <a:t> =</a:t>
            </a:r>
          </a:p>
          <a:p>
            <a:pPr marL="1069848" lvl="3" indent="0">
              <a:buNone/>
            </a:pPr>
            <a:r>
              <a:rPr lang="fr-FR" dirty="0"/>
              <a:t>(</a:t>
            </a:r>
            <a:r>
              <a:rPr lang="fr-FR" dirty="0" err="1"/>
              <a:t>TelephonyManager</a:t>
            </a:r>
            <a:r>
              <a:rPr lang="fr-FR" dirty="0"/>
              <a:t>) </a:t>
            </a:r>
            <a:r>
              <a:rPr lang="fr-FR" dirty="0" err="1"/>
              <a:t>getSystemService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Context.TELEPHONY_SERVICE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PhoneStateListener</a:t>
            </a:r>
            <a:r>
              <a:rPr lang="fr-FR" dirty="0"/>
              <a:t> </a:t>
            </a:r>
            <a:r>
              <a:rPr lang="fr-FR" dirty="0" err="1"/>
              <a:t>phoneStateListener</a:t>
            </a:r>
            <a:r>
              <a:rPr lang="fr-FR" dirty="0"/>
              <a:t> =</a:t>
            </a:r>
          </a:p>
          <a:p>
            <a:pPr marL="1069848" lvl="3" indent="0">
              <a:buNone/>
            </a:pPr>
            <a:r>
              <a:rPr lang="fr-FR" dirty="0"/>
              <a:t>new </a:t>
            </a:r>
            <a:r>
              <a:rPr lang="fr-FR" dirty="0" err="1"/>
              <a:t>PhoneStateListener</a:t>
            </a:r>
            <a:r>
              <a:rPr lang="fr-FR" dirty="0"/>
              <a:t>() {</a:t>
            </a:r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onCallStateChanged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int</a:t>
            </a:r>
            <a:r>
              <a:rPr lang="fr-FR" dirty="0"/>
              <a:t> state, String </a:t>
            </a:r>
            <a:r>
              <a:rPr lang="fr-FR" dirty="0" err="1"/>
              <a:t>incomingNumber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 err="1"/>
              <a:t>telMgrOutput.setText</a:t>
            </a:r>
            <a:r>
              <a:rPr lang="fr-FR" dirty="0"/>
              <a:t>(</a:t>
            </a:r>
            <a:r>
              <a:rPr lang="fr-FR" dirty="0" err="1"/>
              <a:t>getTelephonyOverview</a:t>
            </a:r>
            <a:r>
              <a:rPr lang="fr-FR" dirty="0"/>
              <a:t>(</a:t>
            </a:r>
            <a:r>
              <a:rPr lang="fr-FR" dirty="0" err="1"/>
              <a:t>telMgr</a:t>
            </a:r>
            <a:r>
              <a:rPr lang="fr-FR" dirty="0"/>
              <a:t>));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};</a:t>
            </a:r>
          </a:p>
          <a:p>
            <a:pPr marL="1069848" lvl="3" indent="0">
              <a:buNone/>
            </a:pPr>
            <a:r>
              <a:rPr lang="fr-FR" dirty="0" err="1"/>
              <a:t>telMgr.listen</a:t>
            </a:r>
            <a:r>
              <a:rPr lang="fr-FR" dirty="0"/>
              <a:t>(</a:t>
            </a:r>
            <a:r>
              <a:rPr lang="fr-FR" dirty="0" err="1"/>
              <a:t>phoneStateListener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 err="1"/>
              <a:t>PhoneStateListener.LISTEN_CALL_STATE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/>
              <a:t>String </a:t>
            </a:r>
            <a:r>
              <a:rPr lang="fr-FR" dirty="0" err="1"/>
              <a:t>telephonyOverview</a:t>
            </a:r>
            <a:r>
              <a:rPr lang="fr-FR" dirty="0"/>
              <a:t> = </a:t>
            </a:r>
            <a:r>
              <a:rPr lang="fr-FR" dirty="0" err="1"/>
              <a:t>getTelephonyOverview</a:t>
            </a:r>
            <a:r>
              <a:rPr lang="fr-FR" dirty="0"/>
              <a:t>(</a:t>
            </a:r>
            <a:r>
              <a:rPr lang="fr-FR" dirty="0" err="1"/>
              <a:t>telMgr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telMgrOutput.setText</a:t>
            </a:r>
            <a:r>
              <a:rPr lang="fr-FR" dirty="0"/>
              <a:t>(</a:t>
            </a:r>
            <a:r>
              <a:rPr lang="fr-FR" dirty="0" err="1"/>
              <a:t>telephonyOverview</a:t>
            </a:r>
            <a:r>
              <a:rPr lang="fr-FR" dirty="0"/>
              <a:t>);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890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phone</a:t>
            </a:r>
          </a:p>
          <a:p>
            <a:pPr lvl="2"/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calls</a:t>
            </a:r>
          </a:p>
          <a:p>
            <a:pPr lvl="3"/>
            <a:r>
              <a:rPr lang="en-US" dirty="0" smtClean="0"/>
              <a:t>Use </a:t>
            </a:r>
            <a:r>
              <a:rPr lang="en-US" dirty="0" err="1" smtClean="0"/>
              <a:t>Intent.ACTION_CALL</a:t>
            </a:r>
            <a:r>
              <a:rPr lang="en-US" dirty="0" smtClean="0"/>
              <a:t> </a:t>
            </a:r>
            <a:r>
              <a:rPr lang="en-US" dirty="0"/>
              <a:t>action and the </a:t>
            </a:r>
            <a:r>
              <a:rPr lang="en-US" dirty="0" err="1"/>
              <a:t>tel</a:t>
            </a:r>
            <a:r>
              <a:rPr lang="en-US" dirty="0"/>
              <a:t>: Uri</a:t>
            </a:r>
            <a:r>
              <a:rPr lang="en-US" dirty="0" smtClean="0"/>
              <a:t>.</a:t>
            </a:r>
          </a:p>
          <a:p>
            <a:pPr lvl="3"/>
            <a:r>
              <a:rPr lang="en-US" dirty="0"/>
              <a:t>Use </a:t>
            </a:r>
            <a:r>
              <a:rPr lang="en-US" dirty="0" err="1" smtClean="0"/>
              <a:t>Intent.ACTION_DIAL</a:t>
            </a:r>
            <a:r>
              <a:rPr lang="en-US" dirty="0" smtClean="0"/>
              <a:t> action</a:t>
            </a:r>
          </a:p>
          <a:p>
            <a:pPr marL="1581912" lvl="5" indent="0">
              <a:buNone/>
            </a:pPr>
            <a:r>
              <a:rPr lang="en-US" dirty="0" err="1" smtClean="0"/>
              <a:t>dialintent</a:t>
            </a:r>
            <a:r>
              <a:rPr lang="en-US" dirty="0" smtClean="0"/>
              <a:t> </a:t>
            </a:r>
            <a:r>
              <a:rPr lang="en-US" dirty="0"/>
              <a:t>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R.id.dialintent_button</a:t>
            </a:r>
            <a:r>
              <a:rPr lang="en-US" dirty="0"/>
              <a:t>);</a:t>
            </a:r>
          </a:p>
          <a:p>
            <a:pPr marL="1581912" lvl="5" indent="0">
              <a:buNone/>
            </a:pPr>
            <a:r>
              <a:rPr lang="en-US" dirty="0" err="1"/>
              <a:t>dialintent.setOnClickListener</a:t>
            </a:r>
            <a:r>
              <a:rPr lang="en-US" dirty="0"/>
              <a:t>(new </a:t>
            </a:r>
            <a:r>
              <a:rPr lang="en-US" dirty="0" err="1"/>
              <a:t>OnClickListener</a:t>
            </a:r>
            <a:r>
              <a:rPr lang="en-US" dirty="0"/>
              <a:t>() {</a:t>
            </a:r>
          </a:p>
          <a:p>
            <a:pPr marL="1581912" lvl="5" indent="0">
              <a:buNone/>
            </a:pPr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pPr marL="1581912" lvl="5" indent="0">
              <a:buNone/>
            </a:pPr>
            <a:r>
              <a:rPr lang="en-US" dirty="0"/>
              <a:t>Intent </a:t>
            </a:r>
            <a:r>
              <a:rPr lang="en-US" dirty="0" err="1"/>
              <a:t>intent</a:t>
            </a:r>
            <a:r>
              <a:rPr lang="en-US" dirty="0"/>
              <a:t> =</a:t>
            </a:r>
          </a:p>
          <a:p>
            <a:pPr marL="1581912" lvl="5" indent="0">
              <a:buNone/>
            </a:pPr>
            <a:r>
              <a:rPr lang="en-US" dirty="0"/>
              <a:t>new Intent(</a:t>
            </a:r>
            <a:r>
              <a:rPr lang="en-US" dirty="0" err="1"/>
              <a:t>Intent.DIAL_ACTION</a:t>
            </a:r>
            <a:r>
              <a:rPr lang="en-US" dirty="0"/>
              <a:t>,</a:t>
            </a:r>
          </a:p>
          <a:p>
            <a:pPr marL="1581912" lvl="5" indent="0">
              <a:buNone/>
            </a:pPr>
            <a:r>
              <a:rPr lang="en-US" dirty="0" err="1"/>
              <a:t>Uri.parse</a:t>
            </a:r>
            <a:r>
              <a:rPr lang="en-US" dirty="0"/>
              <a:t>("</a:t>
            </a:r>
            <a:r>
              <a:rPr lang="en-US" dirty="0" err="1"/>
              <a:t>tel</a:t>
            </a:r>
            <a:r>
              <a:rPr lang="en-US" dirty="0"/>
              <a:t>:" + NUMBER));</a:t>
            </a:r>
          </a:p>
          <a:p>
            <a:pPr marL="1581912" lvl="5" indent="0">
              <a:buNone/>
            </a:pPr>
            <a:r>
              <a:rPr lang="en-US" dirty="0" err="1"/>
              <a:t>startActivity</a:t>
            </a:r>
            <a:r>
              <a:rPr lang="en-US" dirty="0"/>
              <a:t>(intent);</a:t>
            </a:r>
          </a:p>
          <a:p>
            <a:pPr marL="1581912" lvl="5" indent="0">
              <a:buNone/>
            </a:pPr>
            <a:r>
              <a:rPr lang="en-US" dirty="0"/>
              <a:t>}</a:t>
            </a:r>
          </a:p>
          <a:p>
            <a:pPr marL="1581912" lvl="5" indent="0">
              <a:buNone/>
            </a:pPr>
            <a:r>
              <a:rPr lang="en-US" dirty="0"/>
              <a:t>});</a:t>
            </a:r>
          </a:p>
          <a:p>
            <a:pPr marL="1581912" lvl="5" indent="0">
              <a:buNone/>
            </a:pPr>
            <a:endParaRPr lang="en-US" dirty="0"/>
          </a:p>
          <a:p>
            <a:pPr lvl="3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867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phone</a:t>
            </a:r>
          </a:p>
          <a:p>
            <a:pPr lvl="1"/>
            <a:r>
              <a:rPr lang="fr-FR" dirty="0" smtClean="0"/>
              <a:t>Android permissions</a:t>
            </a:r>
          </a:p>
          <a:p>
            <a:pPr marL="1581912" lvl="5" indent="0">
              <a:buNone/>
            </a:pPr>
            <a:r>
              <a:rPr lang="en-US" dirty="0" err="1" smtClean="0"/>
              <a:t>android.permission.CALL_PHONE</a:t>
            </a: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 </a:t>
            </a:r>
            <a:r>
              <a:rPr lang="en-US" dirty="0"/>
              <a:t>Initiates a phone call without user confirmation</a:t>
            </a:r>
          </a:p>
          <a:p>
            <a:pPr marL="1581912" lvl="5" indent="0">
              <a:buNone/>
            </a:pPr>
            <a:r>
              <a:rPr lang="en-US" dirty="0"/>
              <a:t>in dialer</a:t>
            </a:r>
          </a:p>
          <a:p>
            <a:pPr marL="1581912" lvl="5" indent="0">
              <a:buNone/>
            </a:pPr>
            <a:r>
              <a:rPr lang="en-US" dirty="0" err="1" smtClean="0"/>
              <a:t>android.permission.CALL_PRIVILEGED</a:t>
            </a: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 </a:t>
            </a:r>
            <a:r>
              <a:rPr lang="en-US" dirty="0"/>
              <a:t>Calls any number, including emergency, without</a:t>
            </a:r>
          </a:p>
          <a:p>
            <a:pPr marL="1581912" lvl="5" indent="0">
              <a:buNone/>
            </a:pPr>
            <a:r>
              <a:rPr lang="en-US" dirty="0"/>
              <a:t>confirmation in dialer</a:t>
            </a:r>
          </a:p>
          <a:p>
            <a:pPr marL="1581912" lvl="5" indent="0">
              <a:buNone/>
            </a:pPr>
            <a:r>
              <a:rPr lang="en-US" dirty="0" err="1" smtClean="0"/>
              <a:t>android.permission.MODIFY_PHONE_STATE</a:t>
            </a: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 </a:t>
            </a:r>
            <a:r>
              <a:rPr lang="en-US" dirty="0"/>
              <a:t>Allows the application to modify the phone</a:t>
            </a:r>
          </a:p>
          <a:p>
            <a:pPr marL="1581912" lvl="5" indent="0">
              <a:buNone/>
            </a:pPr>
            <a:r>
              <a:rPr lang="en-US" dirty="0"/>
              <a:t>state: for example, to turn the radio on or off</a:t>
            </a:r>
          </a:p>
          <a:p>
            <a:pPr marL="1581912" lvl="5" indent="0">
              <a:buNone/>
            </a:pPr>
            <a:r>
              <a:rPr lang="en-US" dirty="0" err="1"/>
              <a:t>android.permission.PROCESS_OUTGOING_CALLS</a:t>
            </a:r>
            <a:r>
              <a:rPr lang="en-US" dirty="0"/>
              <a:t> </a:t>
            </a: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Allows </a:t>
            </a:r>
            <a:r>
              <a:rPr lang="en-US" dirty="0"/>
              <a:t>the application to receive broadcast</a:t>
            </a:r>
          </a:p>
          <a:p>
            <a:pPr marL="1581912" lvl="5" indent="0">
              <a:buNone/>
            </a:pPr>
            <a:r>
              <a:rPr lang="en-US" dirty="0"/>
              <a:t>for outgoing calls and modify</a:t>
            </a:r>
          </a:p>
          <a:p>
            <a:pPr marL="1581912" lvl="5" indent="0">
              <a:buNone/>
            </a:pPr>
            <a:r>
              <a:rPr lang="en-US" dirty="0" err="1"/>
              <a:t>android.permission.READ_PHONE_STATE</a:t>
            </a:r>
            <a:r>
              <a:rPr lang="en-US" dirty="0"/>
              <a:t> </a:t>
            </a:r>
            <a:endParaRPr lang="en-US" dirty="0" smtClean="0"/>
          </a:p>
          <a:p>
            <a:pPr marL="1581912" lvl="5" indent="0">
              <a:buNone/>
            </a:pPr>
            <a:r>
              <a:rPr lang="en-US" dirty="0" smtClean="0"/>
              <a:t>Allows </a:t>
            </a:r>
            <a:r>
              <a:rPr lang="en-US" dirty="0"/>
              <a:t>the application to read the </a:t>
            </a:r>
            <a:r>
              <a:rPr lang="en-US" dirty="0" smtClean="0"/>
              <a:t>phone</a:t>
            </a:r>
          </a:p>
          <a:p>
            <a:pPr marL="1581912" lvl="5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733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phone</a:t>
            </a:r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endParaRPr lang="fr-FR" dirty="0" smtClean="0"/>
          </a:p>
          <a:p>
            <a:pPr lvl="2"/>
            <a:r>
              <a:rPr lang="fr-FR" dirty="0" smtClean="0"/>
              <a:t>Use </a:t>
            </a:r>
            <a:r>
              <a:rPr lang="fr-FR" dirty="0" err="1" smtClean="0"/>
              <a:t>PhoneNumberUtils</a:t>
            </a:r>
            <a:r>
              <a:rPr lang="fr-FR" dirty="0" smtClean="0"/>
              <a:t> class</a:t>
            </a:r>
          </a:p>
          <a:p>
            <a:pPr lvl="1"/>
            <a:r>
              <a:rPr lang="fr-FR" dirty="0" err="1" smtClean="0"/>
              <a:t>Intercepting</a:t>
            </a:r>
            <a:r>
              <a:rPr lang="fr-FR" dirty="0" smtClean="0"/>
              <a:t> </a:t>
            </a:r>
            <a:r>
              <a:rPr lang="fr-FR" dirty="0" err="1" smtClean="0"/>
              <a:t>outbounds</a:t>
            </a:r>
            <a:r>
              <a:rPr lang="fr-FR" dirty="0" smtClean="0"/>
              <a:t> calls</a:t>
            </a:r>
          </a:p>
          <a:p>
            <a:pPr marL="1069848" lvl="3" indent="0">
              <a:buNone/>
            </a:pPr>
            <a:r>
              <a:rPr lang="fr-FR" dirty="0" smtClean="0"/>
              <a:t>public </a:t>
            </a:r>
            <a:r>
              <a:rPr lang="fr-FR" dirty="0"/>
              <a:t>class </a:t>
            </a:r>
            <a:r>
              <a:rPr lang="fr-FR" dirty="0" err="1"/>
              <a:t>OutgoingCallReceiver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BroadcastReceiver</a:t>
            </a:r>
            <a:r>
              <a:rPr lang="fr-FR" dirty="0"/>
              <a:t> {</a:t>
            </a:r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final String ABORT_PHONE_NUMBER = "1231231234";</a:t>
            </a:r>
          </a:p>
          <a:p>
            <a:pPr marL="1069848" lvl="3" indent="0">
              <a:buNone/>
            </a:pPr>
            <a:r>
              <a:rPr lang="fr-FR" dirty="0"/>
              <a:t>@</a:t>
            </a:r>
            <a:r>
              <a:rPr lang="fr-FR" dirty="0" err="1"/>
              <a:t>Override</a:t>
            </a:r>
            <a:endParaRPr lang="fr-FR" dirty="0"/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onReceive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intent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/>
              <a:t>if (</a:t>
            </a:r>
            <a:r>
              <a:rPr lang="fr-FR" dirty="0" err="1"/>
              <a:t>intent.getAction</a:t>
            </a:r>
            <a:r>
              <a:rPr lang="fr-FR" dirty="0"/>
              <a:t>().</a:t>
            </a:r>
            <a:r>
              <a:rPr lang="fr-FR" dirty="0" err="1"/>
              <a:t>equals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Intent.ACTION_NEW_OUTGOING_CALL</a:t>
            </a:r>
            <a:r>
              <a:rPr lang="fr-FR" dirty="0"/>
              <a:t>)) {</a:t>
            </a:r>
          </a:p>
          <a:p>
            <a:pPr marL="1069848" lvl="3" indent="0">
              <a:buNone/>
            </a:pPr>
            <a:r>
              <a:rPr lang="fr-FR" dirty="0"/>
              <a:t>String </a:t>
            </a:r>
            <a:r>
              <a:rPr lang="fr-FR" dirty="0" err="1"/>
              <a:t>phoneNumber</a:t>
            </a:r>
            <a:r>
              <a:rPr lang="fr-FR" dirty="0"/>
              <a:t> =</a:t>
            </a:r>
          </a:p>
          <a:p>
            <a:pPr marL="1069848" lvl="3" indent="0">
              <a:buNone/>
            </a:pPr>
            <a:r>
              <a:rPr lang="fr-FR" dirty="0" err="1"/>
              <a:t>intent.getExtras</a:t>
            </a:r>
            <a:r>
              <a:rPr lang="fr-FR" dirty="0"/>
              <a:t>().</a:t>
            </a:r>
            <a:r>
              <a:rPr lang="fr-FR" dirty="0" err="1"/>
              <a:t>getString</a:t>
            </a:r>
            <a:r>
              <a:rPr lang="fr-FR" dirty="0"/>
              <a:t>(</a:t>
            </a:r>
            <a:r>
              <a:rPr lang="fr-FR" dirty="0" err="1"/>
              <a:t>Intent.EXTRA_PHONE_NUMBER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/>
              <a:t>if ((</a:t>
            </a:r>
            <a:r>
              <a:rPr lang="fr-FR" dirty="0" err="1"/>
              <a:t>phoneNumber</a:t>
            </a:r>
            <a:r>
              <a:rPr lang="fr-FR" dirty="0"/>
              <a:t> != </a:t>
            </a:r>
            <a:r>
              <a:rPr lang="fr-FR" dirty="0" err="1"/>
              <a:t>null</a:t>
            </a:r>
            <a:r>
              <a:rPr lang="fr-FR" dirty="0"/>
              <a:t>)</a:t>
            </a:r>
          </a:p>
          <a:p>
            <a:pPr marL="1069848" lvl="3" indent="0">
              <a:buNone/>
            </a:pPr>
            <a:r>
              <a:rPr lang="fr-FR" dirty="0"/>
              <a:t>&amp;&amp; </a:t>
            </a:r>
            <a:r>
              <a:rPr lang="fr-FR" dirty="0" err="1"/>
              <a:t>phoneNumber.equals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OutgoingCallReceiver.ABORT_PHONE_NUMBER</a:t>
            </a:r>
            <a:r>
              <a:rPr lang="fr-FR" dirty="0"/>
              <a:t>)) {</a:t>
            </a:r>
          </a:p>
          <a:p>
            <a:pPr marL="1069848" lvl="3" indent="0">
              <a:buNone/>
            </a:pPr>
            <a:r>
              <a:rPr lang="fr-FR" dirty="0" err="1"/>
              <a:t>Toast.makeText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/>
              <a:t>"NEW_OUTGOING_CALL </a:t>
            </a:r>
            <a:r>
              <a:rPr lang="fr-FR" dirty="0" err="1"/>
              <a:t>intercepted</a:t>
            </a:r>
            <a:r>
              <a:rPr lang="fr-FR" dirty="0"/>
              <a:t> to </a:t>
            </a:r>
            <a:r>
              <a:rPr lang="fr-FR" dirty="0" err="1"/>
              <a:t>number</a:t>
            </a:r>
            <a:r>
              <a:rPr lang="fr-FR" dirty="0"/>
              <a:t> "</a:t>
            </a:r>
          </a:p>
          <a:p>
            <a:pPr marL="1069848" lvl="3" indent="0">
              <a:buNone/>
            </a:pPr>
            <a:r>
              <a:rPr lang="fr-FR" dirty="0"/>
              <a:t>+ "123-123-1234 - </a:t>
            </a:r>
            <a:r>
              <a:rPr lang="fr-FR" dirty="0" err="1"/>
              <a:t>aborting</a:t>
            </a:r>
            <a:r>
              <a:rPr lang="fr-FR" dirty="0"/>
              <a:t> call",</a:t>
            </a:r>
          </a:p>
          <a:p>
            <a:pPr marL="1069848" lvl="3" indent="0">
              <a:buNone/>
            </a:pPr>
            <a:r>
              <a:rPr lang="fr-FR" dirty="0" err="1"/>
              <a:t>Toast.LENGTH_LONG</a:t>
            </a:r>
            <a:r>
              <a:rPr lang="fr-FR" dirty="0"/>
              <a:t>).show();</a:t>
            </a:r>
          </a:p>
          <a:p>
            <a:pPr marL="1069848" lvl="3" indent="0">
              <a:buNone/>
            </a:pPr>
            <a:r>
              <a:rPr lang="fr-FR" dirty="0" err="1"/>
              <a:t>abortBroadcast</a:t>
            </a:r>
            <a:r>
              <a:rPr lang="fr-FR" dirty="0"/>
              <a:t>();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 smtClean="0"/>
              <a:t>}</a:t>
            </a:r>
          </a:p>
          <a:p>
            <a:pPr lvl="3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878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web services directories</a:t>
            </a:r>
          </a:p>
          <a:p>
            <a:r>
              <a:rPr lang="en-US" dirty="0"/>
              <a:t>http://www.publicapis.com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www.webservicex.net</a:t>
            </a:r>
          </a:p>
          <a:p>
            <a:r>
              <a:rPr lang="en-US" dirty="0"/>
              <a:t>http://</a:t>
            </a:r>
            <a:r>
              <a:rPr lang="en-US" dirty="0" smtClean="0"/>
              <a:t>www.programmableweb.com/</a:t>
            </a:r>
          </a:p>
          <a:p>
            <a:r>
              <a:rPr lang="en-US" dirty="0" smtClean="0"/>
              <a:t>http</a:t>
            </a:r>
            <a:r>
              <a:rPr lang="en-US" dirty="0"/>
              <a:t>://www.webservicelist.com/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883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phone</a:t>
            </a:r>
          </a:p>
          <a:p>
            <a:pPr lvl="1"/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SMS (Short Message Service)</a:t>
            </a:r>
          </a:p>
          <a:p>
            <a:pPr lvl="1"/>
            <a:r>
              <a:rPr lang="fr-FR" dirty="0" err="1" smtClean="0"/>
              <a:t>Receiving</a:t>
            </a:r>
            <a:r>
              <a:rPr lang="fr-FR" dirty="0" smtClean="0"/>
              <a:t> SMS</a:t>
            </a:r>
          </a:p>
          <a:p>
            <a:pPr marL="1069848" lvl="3" indent="0">
              <a:buNone/>
            </a:pPr>
            <a:r>
              <a:rPr lang="fr-FR" dirty="0"/>
              <a:t>public class </a:t>
            </a:r>
            <a:r>
              <a:rPr lang="fr-FR" dirty="0" err="1"/>
              <a:t>SmsReceiver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BroadcastReceiver</a:t>
            </a:r>
            <a:r>
              <a:rPr lang="fr-FR" dirty="0"/>
              <a:t> {</a:t>
            </a:r>
          </a:p>
          <a:p>
            <a:pPr marL="1069848" lvl="3" indent="0">
              <a:buNone/>
            </a:pP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final String SMS_REC_ACTION =</a:t>
            </a:r>
          </a:p>
          <a:p>
            <a:pPr marL="1069848" lvl="3" indent="0">
              <a:buNone/>
            </a:pPr>
            <a:r>
              <a:rPr lang="fr-FR" dirty="0"/>
              <a:t>"</a:t>
            </a:r>
            <a:r>
              <a:rPr lang="fr-FR" dirty="0" err="1"/>
              <a:t>android.provider.Telephony.SMS_RECEIVED</a:t>
            </a:r>
            <a:r>
              <a:rPr lang="fr-FR" dirty="0"/>
              <a:t>";</a:t>
            </a:r>
          </a:p>
          <a:p>
            <a:pPr marL="1069848" lvl="3" indent="0">
              <a:buNone/>
            </a:pPr>
            <a:r>
              <a:rPr lang="fr-FR" dirty="0"/>
              <a:t>@</a:t>
            </a:r>
            <a:r>
              <a:rPr lang="fr-FR" dirty="0" err="1"/>
              <a:t>Override</a:t>
            </a:r>
            <a:endParaRPr lang="fr-FR" dirty="0"/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onReceive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intent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/>
              <a:t>if (</a:t>
            </a:r>
            <a:r>
              <a:rPr lang="fr-FR" dirty="0" err="1"/>
              <a:t>intent.getAction</a:t>
            </a:r>
            <a:r>
              <a:rPr lang="fr-FR" dirty="0"/>
              <a:t>().</a:t>
            </a:r>
          </a:p>
          <a:p>
            <a:pPr marL="1069848" lvl="3" indent="0">
              <a:buNone/>
            </a:pPr>
            <a:r>
              <a:rPr lang="fr-FR" dirty="0" err="1"/>
              <a:t>equals</a:t>
            </a:r>
            <a:r>
              <a:rPr lang="fr-FR" dirty="0"/>
              <a:t>(</a:t>
            </a:r>
            <a:r>
              <a:rPr lang="fr-FR" dirty="0" err="1"/>
              <a:t>SmsReceiver.SMS_REC_ACTION</a:t>
            </a:r>
            <a:r>
              <a:rPr lang="fr-FR" dirty="0"/>
              <a:t>)) {</a:t>
            </a:r>
          </a:p>
          <a:p>
            <a:pPr marL="1069848" lvl="3" indent="0">
              <a:buNone/>
            </a:pPr>
            <a:r>
              <a:rPr lang="fr-FR" dirty="0" err="1"/>
              <a:t>StringBuilder</a:t>
            </a:r>
            <a:r>
              <a:rPr lang="fr-FR" dirty="0"/>
              <a:t> </a:t>
            </a:r>
            <a:r>
              <a:rPr lang="fr-FR" dirty="0" err="1"/>
              <a:t>sb</a:t>
            </a:r>
            <a:r>
              <a:rPr lang="fr-FR" dirty="0"/>
              <a:t> = new </a:t>
            </a:r>
            <a:r>
              <a:rPr lang="fr-FR" dirty="0" err="1"/>
              <a:t>StringBuilder</a:t>
            </a:r>
            <a:r>
              <a:rPr lang="fr-FR" dirty="0"/>
              <a:t>();</a:t>
            </a:r>
          </a:p>
          <a:p>
            <a:pPr marL="1069848" lvl="3" indent="0">
              <a:buNone/>
            </a:pPr>
            <a:r>
              <a:rPr lang="fr-FR" dirty="0"/>
              <a:t>Bundle </a:t>
            </a:r>
            <a:r>
              <a:rPr lang="fr-FR" dirty="0" err="1"/>
              <a:t>bundle</a:t>
            </a:r>
            <a:r>
              <a:rPr lang="fr-FR" dirty="0"/>
              <a:t> = </a:t>
            </a:r>
            <a:r>
              <a:rPr lang="fr-FR" dirty="0" err="1"/>
              <a:t>intent.getExtras</a:t>
            </a:r>
            <a:r>
              <a:rPr lang="fr-FR" dirty="0"/>
              <a:t>();</a:t>
            </a:r>
          </a:p>
          <a:p>
            <a:pPr marL="1069848" lvl="3" indent="0">
              <a:buNone/>
            </a:pPr>
            <a:r>
              <a:rPr lang="fr-FR" dirty="0"/>
              <a:t>if (bundle != </a:t>
            </a:r>
            <a:r>
              <a:rPr lang="fr-FR" dirty="0" err="1"/>
              <a:t>null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/>
              <a:t>Object[] </a:t>
            </a:r>
            <a:r>
              <a:rPr lang="fr-FR" dirty="0" err="1"/>
              <a:t>pdus</a:t>
            </a:r>
            <a:r>
              <a:rPr lang="fr-FR" dirty="0"/>
              <a:t> = (Object[])</a:t>
            </a:r>
          </a:p>
          <a:p>
            <a:pPr marL="1069848" lvl="3" indent="0">
              <a:buNone/>
            </a:pPr>
            <a:r>
              <a:rPr lang="fr-FR" dirty="0" err="1"/>
              <a:t>bundle.get</a:t>
            </a:r>
            <a:r>
              <a:rPr lang="fr-FR" dirty="0"/>
              <a:t>("</a:t>
            </a:r>
            <a:r>
              <a:rPr lang="fr-FR" dirty="0" err="1"/>
              <a:t>pdus</a:t>
            </a:r>
            <a:r>
              <a:rPr lang="fr-FR" dirty="0"/>
              <a:t>");</a:t>
            </a:r>
          </a:p>
          <a:p>
            <a:pPr marL="1069848" lvl="3" indent="0">
              <a:buNone/>
            </a:pPr>
            <a:r>
              <a:rPr lang="fr-FR" dirty="0"/>
              <a:t>for (Object </a:t>
            </a:r>
            <a:r>
              <a:rPr lang="fr-FR" dirty="0" err="1"/>
              <a:t>pdu</a:t>
            </a:r>
            <a:r>
              <a:rPr lang="fr-FR" dirty="0"/>
              <a:t> : </a:t>
            </a:r>
            <a:r>
              <a:rPr lang="fr-FR" dirty="0" err="1"/>
              <a:t>pdus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 err="1"/>
              <a:t>SmsMessage</a:t>
            </a:r>
            <a:r>
              <a:rPr lang="fr-FR" dirty="0"/>
              <a:t> </a:t>
            </a:r>
            <a:r>
              <a:rPr lang="fr-FR" dirty="0" err="1"/>
              <a:t>smsMessage</a:t>
            </a:r>
            <a:r>
              <a:rPr lang="fr-FR" dirty="0"/>
              <a:t> =</a:t>
            </a:r>
          </a:p>
          <a:p>
            <a:pPr marL="1069848" lvl="3" indent="0">
              <a:buNone/>
            </a:pPr>
            <a:r>
              <a:rPr lang="fr-FR" dirty="0" err="1"/>
              <a:t>SmsMessage.createFromPdu</a:t>
            </a:r>
            <a:endParaRPr lang="fr-FR" dirty="0"/>
          </a:p>
          <a:p>
            <a:pPr marL="1069848" lvl="3" indent="0">
              <a:buNone/>
            </a:pPr>
            <a:r>
              <a:rPr lang="fr-FR" dirty="0"/>
              <a:t>((byte[]) </a:t>
            </a:r>
            <a:r>
              <a:rPr lang="fr-FR" dirty="0" err="1"/>
              <a:t>pdu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sb.append</a:t>
            </a:r>
            <a:r>
              <a:rPr lang="fr-FR" dirty="0"/>
              <a:t>("body - " + </a:t>
            </a:r>
            <a:r>
              <a:rPr lang="fr-FR" dirty="0" err="1"/>
              <a:t>smsMessage</a:t>
            </a:r>
            <a:r>
              <a:rPr lang="fr-FR" dirty="0"/>
              <a:t>.</a:t>
            </a:r>
          </a:p>
          <a:p>
            <a:pPr marL="1069848" lvl="3" indent="0">
              <a:buNone/>
            </a:pPr>
            <a:r>
              <a:rPr lang="fr-FR" dirty="0" err="1"/>
              <a:t>getDisplayMessageBody</a:t>
            </a:r>
            <a:r>
              <a:rPr lang="fr-FR" dirty="0"/>
              <a:t>());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 err="1"/>
              <a:t>Toast.makeText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"SMS RECEIVED - "</a:t>
            </a:r>
          </a:p>
          <a:p>
            <a:pPr marL="1069848" lvl="3" indent="0">
              <a:buNone/>
            </a:pPr>
            <a:r>
              <a:rPr lang="fr-FR" dirty="0"/>
              <a:t>+ </a:t>
            </a:r>
            <a:r>
              <a:rPr lang="fr-FR" dirty="0" err="1"/>
              <a:t>sb.toString</a:t>
            </a:r>
            <a:r>
              <a:rPr lang="fr-FR" dirty="0"/>
              <a:t>(), </a:t>
            </a:r>
            <a:r>
              <a:rPr lang="fr-FR" dirty="0" err="1"/>
              <a:t>Toast.LENGTH_LONG</a:t>
            </a:r>
            <a:r>
              <a:rPr lang="fr-FR" dirty="0"/>
              <a:t>).show();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3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Telephony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err="1" smtClean="0"/>
              <a:t>Interacting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phone</a:t>
            </a:r>
          </a:p>
          <a:p>
            <a:pPr lvl="1"/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SMS (Short Message Service)</a:t>
            </a:r>
          </a:p>
          <a:p>
            <a:pPr lvl="1"/>
            <a:r>
              <a:rPr lang="fr-FR" dirty="0" err="1" smtClean="0"/>
              <a:t>Sending</a:t>
            </a:r>
            <a:r>
              <a:rPr lang="fr-FR" dirty="0" smtClean="0"/>
              <a:t> SMS</a:t>
            </a:r>
          </a:p>
          <a:p>
            <a:pPr marL="1069848" lvl="3" indent="0">
              <a:buNone/>
            </a:pP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smsSend</a:t>
            </a:r>
            <a:r>
              <a:rPr lang="fr-FR" dirty="0"/>
              <a:t>;</a:t>
            </a:r>
          </a:p>
          <a:p>
            <a:pPr marL="1069848" lvl="3" indent="0">
              <a:buNone/>
            </a:pP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SmsManager</a:t>
            </a:r>
            <a:r>
              <a:rPr lang="fr-FR" dirty="0"/>
              <a:t> </a:t>
            </a:r>
            <a:r>
              <a:rPr lang="fr-FR" dirty="0" err="1"/>
              <a:t>smsManager</a:t>
            </a:r>
            <a:r>
              <a:rPr lang="fr-FR" dirty="0"/>
              <a:t>;</a:t>
            </a:r>
          </a:p>
          <a:p>
            <a:pPr marL="1069848" lvl="3" indent="0">
              <a:buNone/>
            </a:pPr>
            <a:r>
              <a:rPr lang="fr-FR" dirty="0"/>
              <a:t>@</a:t>
            </a:r>
            <a:r>
              <a:rPr lang="fr-FR" dirty="0" err="1"/>
              <a:t>Override</a:t>
            </a:r>
            <a:endParaRPr lang="fr-FR" dirty="0"/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onCreate</a:t>
            </a:r>
            <a:r>
              <a:rPr lang="fr-FR" dirty="0"/>
              <a:t>(Bundle </a:t>
            </a:r>
            <a:r>
              <a:rPr lang="fr-FR" dirty="0" err="1"/>
              <a:t>icicle</a:t>
            </a:r>
            <a:r>
              <a:rPr lang="fr-FR" dirty="0"/>
              <a:t>) {</a:t>
            </a:r>
          </a:p>
          <a:p>
            <a:pPr marL="1069848" lvl="3" indent="0">
              <a:buNone/>
            </a:pPr>
            <a:r>
              <a:rPr lang="fr-FR" dirty="0" err="1"/>
              <a:t>super.onCreate</a:t>
            </a:r>
            <a:r>
              <a:rPr lang="fr-FR" dirty="0"/>
              <a:t>(</a:t>
            </a:r>
            <a:r>
              <a:rPr lang="fr-FR" dirty="0" err="1"/>
              <a:t>icicle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setContentView</a:t>
            </a:r>
            <a:r>
              <a:rPr lang="fr-FR" dirty="0"/>
              <a:t>(</a:t>
            </a:r>
            <a:r>
              <a:rPr lang="fr-FR" dirty="0" err="1"/>
              <a:t>R.layout.smsexample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/>
              <a:t>// . . .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onCreate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item inflation </a:t>
            </a:r>
            <a:r>
              <a:rPr lang="fr-FR" dirty="0" err="1"/>
              <a:t>omitted</a:t>
            </a:r>
            <a:r>
              <a:rPr lang="fr-FR" dirty="0"/>
              <a:t> for </a:t>
            </a:r>
            <a:r>
              <a:rPr lang="fr-FR" dirty="0" err="1"/>
              <a:t>brevity</a:t>
            </a:r>
            <a:endParaRPr lang="fr-FR" dirty="0"/>
          </a:p>
          <a:p>
            <a:pPr marL="1069848" lvl="3" indent="0">
              <a:buNone/>
            </a:pPr>
            <a:r>
              <a:rPr lang="fr-FR" dirty="0" err="1"/>
              <a:t>smsSend</a:t>
            </a:r>
            <a:r>
              <a:rPr lang="fr-FR" dirty="0"/>
              <a:t> = (</a:t>
            </a:r>
            <a:r>
              <a:rPr lang="fr-FR" dirty="0" err="1"/>
              <a:t>Button</a:t>
            </a:r>
            <a:r>
              <a:rPr lang="fr-FR" dirty="0"/>
              <a:t>) </a:t>
            </a:r>
            <a:r>
              <a:rPr lang="fr-FR" dirty="0" err="1"/>
              <a:t>findViewById</a:t>
            </a:r>
            <a:r>
              <a:rPr lang="fr-FR" dirty="0"/>
              <a:t>(</a:t>
            </a:r>
            <a:r>
              <a:rPr lang="fr-FR" dirty="0" err="1"/>
              <a:t>R.id.smssend_button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smsManager</a:t>
            </a:r>
            <a:r>
              <a:rPr lang="fr-FR" dirty="0"/>
              <a:t> = </a:t>
            </a:r>
            <a:r>
              <a:rPr lang="fr-FR" dirty="0" err="1"/>
              <a:t>SmsManager.getDefault</a:t>
            </a:r>
            <a:r>
              <a:rPr lang="fr-FR" dirty="0"/>
              <a:t>();</a:t>
            </a:r>
          </a:p>
          <a:p>
            <a:pPr marL="1069848" lvl="3" indent="0">
              <a:buNone/>
            </a:pPr>
            <a:r>
              <a:rPr lang="fr-FR" dirty="0"/>
              <a:t>final </a:t>
            </a:r>
            <a:r>
              <a:rPr lang="fr-FR" dirty="0" err="1"/>
              <a:t>PendingIntent</a:t>
            </a:r>
            <a:r>
              <a:rPr lang="fr-FR" dirty="0"/>
              <a:t> </a:t>
            </a:r>
            <a:r>
              <a:rPr lang="fr-FR" dirty="0" err="1"/>
              <a:t>sentIntent</a:t>
            </a:r>
            <a:r>
              <a:rPr lang="fr-FR" dirty="0"/>
              <a:t> =</a:t>
            </a:r>
          </a:p>
          <a:p>
            <a:pPr marL="1069848" lvl="3" indent="0">
              <a:buNone/>
            </a:pPr>
            <a:r>
              <a:rPr lang="fr-FR" dirty="0" err="1"/>
              <a:t>PendingIntent.getActivity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this</a:t>
            </a:r>
            <a:r>
              <a:rPr lang="fr-FR" dirty="0"/>
              <a:t>, 0, new </a:t>
            </a:r>
            <a:r>
              <a:rPr lang="fr-FR" dirty="0" err="1"/>
              <a:t>Intent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 err="1"/>
              <a:t>SmsSendCheck.class</a:t>
            </a:r>
            <a:r>
              <a:rPr lang="fr-FR" dirty="0"/>
              <a:t>), 0</a:t>
            </a:r>
            <a:r>
              <a:rPr lang="fr-FR" dirty="0" smtClean="0"/>
              <a:t>);</a:t>
            </a:r>
          </a:p>
          <a:p>
            <a:pPr marL="1069848" lvl="3" indent="0">
              <a:buNone/>
            </a:pPr>
            <a:r>
              <a:rPr lang="fr-FR" dirty="0" err="1"/>
              <a:t>smsSend.setOnClickListener</a:t>
            </a:r>
            <a:r>
              <a:rPr lang="fr-FR" dirty="0"/>
              <a:t>(new </a:t>
            </a:r>
            <a:r>
              <a:rPr lang="fr-FR" dirty="0" err="1"/>
              <a:t>OnClickListener</a:t>
            </a:r>
            <a:r>
              <a:rPr lang="fr-FR" dirty="0"/>
              <a:t>() {</a:t>
            </a:r>
          </a:p>
          <a:p>
            <a:pPr marL="1069848" lvl="3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onClick</a:t>
            </a:r>
            <a:r>
              <a:rPr lang="fr-FR" dirty="0"/>
              <a:t>(</a:t>
            </a:r>
            <a:r>
              <a:rPr lang="fr-FR" dirty="0" err="1"/>
              <a:t>View</a:t>
            </a:r>
            <a:r>
              <a:rPr lang="fr-FR" dirty="0"/>
              <a:t> v) {</a:t>
            </a:r>
          </a:p>
          <a:p>
            <a:pPr marL="1069848" lvl="3" indent="0">
              <a:buNone/>
            </a:pPr>
            <a:r>
              <a:rPr lang="fr-FR" dirty="0"/>
              <a:t>String </a:t>
            </a:r>
            <a:r>
              <a:rPr lang="fr-FR" dirty="0" err="1"/>
              <a:t>dest</a:t>
            </a:r>
            <a:r>
              <a:rPr lang="fr-FR" dirty="0"/>
              <a:t> = </a:t>
            </a:r>
            <a:r>
              <a:rPr lang="fr-FR" dirty="0" err="1"/>
              <a:t>smsInputDest.getText</a:t>
            </a:r>
            <a:r>
              <a:rPr lang="fr-FR" dirty="0"/>
              <a:t>().</a:t>
            </a:r>
            <a:r>
              <a:rPr lang="fr-FR" dirty="0" err="1"/>
              <a:t>toString</a:t>
            </a:r>
            <a:r>
              <a:rPr lang="fr-FR" dirty="0"/>
              <a:t>();</a:t>
            </a:r>
          </a:p>
          <a:p>
            <a:pPr marL="1069848" lvl="3" indent="0">
              <a:buNone/>
            </a:pPr>
            <a:r>
              <a:rPr lang="fr-FR" dirty="0"/>
              <a:t>if (</a:t>
            </a:r>
            <a:r>
              <a:rPr lang="fr-FR" dirty="0" err="1"/>
              <a:t>PhoneNumberUtils</a:t>
            </a:r>
            <a:r>
              <a:rPr lang="fr-FR" dirty="0"/>
              <a:t>.</a:t>
            </a:r>
          </a:p>
          <a:p>
            <a:pPr marL="1069848" lvl="3" indent="0">
              <a:buNone/>
            </a:pPr>
            <a:r>
              <a:rPr lang="fr-FR" dirty="0" err="1"/>
              <a:t>isWellFormedSmsAddress</a:t>
            </a:r>
            <a:r>
              <a:rPr lang="fr-FR" dirty="0"/>
              <a:t>(</a:t>
            </a:r>
            <a:r>
              <a:rPr lang="fr-FR" dirty="0" err="1"/>
              <a:t>dest</a:t>
            </a:r>
            <a:r>
              <a:rPr lang="fr-FR" dirty="0"/>
              <a:t>)) {</a:t>
            </a:r>
          </a:p>
          <a:p>
            <a:pPr marL="1069848" lvl="3" indent="0">
              <a:buNone/>
            </a:pPr>
            <a:r>
              <a:rPr lang="fr-FR" dirty="0" err="1"/>
              <a:t>smsManager.sendTextMessage</a:t>
            </a:r>
            <a:r>
              <a:rPr lang="fr-FR" dirty="0"/>
              <a:t>(</a:t>
            </a:r>
          </a:p>
          <a:p>
            <a:pPr marL="1069848" lvl="3" indent="0">
              <a:buNone/>
            </a:pPr>
            <a:r>
              <a:rPr lang="fr-FR" dirty="0" err="1"/>
              <a:t>smsInputDest.getText</a:t>
            </a:r>
            <a:r>
              <a:rPr lang="fr-FR" dirty="0"/>
              <a:t>().</a:t>
            </a:r>
            <a:r>
              <a:rPr lang="fr-FR" dirty="0" err="1"/>
              <a:t>toString</a:t>
            </a:r>
            <a:r>
              <a:rPr lang="fr-FR" dirty="0"/>
              <a:t>, </a:t>
            </a:r>
            <a:r>
              <a:rPr lang="fr-FR" dirty="0" err="1"/>
              <a:t>null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 err="1"/>
              <a:t>smsInputText.getText</a:t>
            </a:r>
            <a:r>
              <a:rPr lang="fr-FR" dirty="0"/>
              <a:t>().</a:t>
            </a:r>
            <a:r>
              <a:rPr lang="fr-FR" dirty="0" err="1"/>
              <a:t>toString</a:t>
            </a:r>
            <a:r>
              <a:rPr lang="fr-FR" dirty="0"/>
              <a:t>(),</a:t>
            </a:r>
          </a:p>
          <a:p>
            <a:pPr marL="1069848" lvl="3" indent="0">
              <a:buNone/>
            </a:pPr>
            <a:r>
              <a:rPr lang="fr-FR" dirty="0" err="1"/>
              <a:t>sentIntent</a:t>
            </a:r>
            <a:r>
              <a:rPr lang="fr-FR" dirty="0"/>
              <a:t>, </a:t>
            </a:r>
            <a:r>
              <a:rPr lang="fr-FR" dirty="0" err="1"/>
              <a:t>null</a:t>
            </a:r>
            <a:r>
              <a:rPr lang="fr-FR" dirty="0"/>
              <a:t>);</a:t>
            </a:r>
          </a:p>
          <a:p>
            <a:pPr marL="1069848" lvl="3" indent="0">
              <a:buNone/>
            </a:pPr>
            <a:r>
              <a:rPr lang="fr-FR" dirty="0" err="1"/>
              <a:t>Toast.makeText</a:t>
            </a:r>
            <a:r>
              <a:rPr lang="fr-FR" dirty="0"/>
              <a:t>(</a:t>
            </a:r>
            <a:r>
              <a:rPr lang="fr-FR" dirty="0" err="1"/>
              <a:t>SmsExample.this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/>
              <a:t>"SMS message sent",</a:t>
            </a:r>
          </a:p>
          <a:p>
            <a:pPr marL="1069848" lvl="3" indent="0">
              <a:buNone/>
            </a:pPr>
            <a:r>
              <a:rPr lang="fr-FR" dirty="0" err="1"/>
              <a:t>Toast.LENGTH_LONG</a:t>
            </a:r>
            <a:r>
              <a:rPr lang="fr-FR" dirty="0"/>
              <a:t>).show();</a:t>
            </a:r>
          </a:p>
          <a:p>
            <a:pPr marL="1069848" lvl="3" indent="0">
              <a:buNone/>
            </a:pPr>
            <a:r>
              <a:rPr lang="fr-FR" dirty="0"/>
              <a:t>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pPr marL="1069848" lvl="3" indent="0">
              <a:buNone/>
            </a:pPr>
            <a:r>
              <a:rPr lang="fr-FR" dirty="0" err="1"/>
              <a:t>Toast.makeText</a:t>
            </a:r>
            <a:r>
              <a:rPr lang="fr-FR" dirty="0"/>
              <a:t>(</a:t>
            </a:r>
            <a:r>
              <a:rPr lang="fr-FR" dirty="0" err="1"/>
              <a:t>SmsExample.this</a:t>
            </a:r>
            <a:r>
              <a:rPr lang="fr-FR" dirty="0"/>
              <a:t>,</a:t>
            </a:r>
          </a:p>
          <a:p>
            <a:pPr marL="1069848" lvl="3" indent="0">
              <a:buNone/>
            </a:pPr>
            <a:r>
              <a:rPr lang="fr-FR" dirty="0"/>
              <a:t>"SMS destination </a:t>
            </a:r>
            <a:r>
              <a:rPr lang="fr-FR" dirty="0" err="1"/>
              <a:t>invalid</a:t>
            </a:r>
            <a:r>
              <a:rPr lang="fr-FR" dirty="0"/>
              <a:t> -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",</a:t>
            </a:r>
          </a:p>
          <a:p>
            <a:pPr marL="1069848" lvl="3" indent="0">
              <a:buNone/>
            </a:pPr>
            <a:r>
              <a:rPr lang="fr-FR" dirty="0" err="1"/>
              <a:t>Toast.LENGTH_LONG</a:t>
            </a:r>
            <a:r>
              <a:rPr lang="fr-FR" dirty="0"/>
              <a:t>).show();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</a:t>
            </a:r>
          </a:p>
          <a:p>
            <a:pPr marL="1069848" lvl="3" indent="0">
              <a:buNone/>
            </a:pPr>
            <a:r>
              <a:rPr lang="fr-FR" dirty="0"/>
              <a:t>});</a:t>
            </a:r>
          </a:p>
          <a:p>
            <a:pPr marL="1069848" lvl="3" indent="0">
              <a:buNone/>
            </a:pPr>
            <a:r>
              <a:rPr lang="fr-FR" dirty="0" smtClean="0"/>
              <a:t>}</a:t>
            </a:r>
          </a:p>
          <a:p>
            <a:pPr marL="1069848" lvl="3" indent="0">
              <a:buNone/>
            </a:pPr>
            <a:endParaRPr lang="fr-FR" dirty="0"/>
          </a:p>
          <a:p>
            <a:pPr marL="1069848" lvl="3" indent="0">
              <a:buNone/>
            </a:pPr>
            <a:r>
              <a:rPr lang="fr-FR" dirty="0" err="1" smtClean="0"/>
              <a:t>Ermissions</a:t>
            </a:r>
            <a:endParaRPr lang="fr-FR" dirty="0" smtClean="0"/>
          </a:p>
          <a:p>
            <a:pPr marL="1069848" lvl="3" indent="0">
              <a:buNone/>
            </a:pPr>
            <a:r>
              <a:rPr lang="fr-FR" dirty="0"/>
              <a:t>&lt;uses-permission </a:t>
            </a:r>
            <a:r>
              <a:rPr lang="fr-FR" dirty="0" err="1"/>
              <a:t>android:name</a:t>
            </a:r>
            <a:r>
              <a:rPr lang="fr-FR" dirty="0"/>
              <a:t>="</a:t>
            </a:r>
            <a:r>
              <a:rPr lang="fr-FR" dirty="0" err="1"/>
              <a:t>android.permission.RECEIVE_SMS</a:t>
            </a:r>
            <a:r>
              <a:rPr lang="fr-FR" dirty="0"/>
              <a:t>" /&gt;</a:t>
            </a:r>
          </a:p>
          <a:p>
            <a:pPr marL="1069848" lvl="3" indent="0">
              <a:buNone/>
            </a:pPr>
            <a:r>
              <a:rPr lang="fr-FR" dirty="0"/>
              <a:t>&lt;uses-permission </a:t>
            </a:r>
            <a:r>
              <a:rPr lang="fr-FR" dirty="0" err="1"/>
              <a:t>android:name</a:t>
            </a:r>
            <a:r>
              <a:rPr lang="fr-FR" dirty="0"/>
              <a:t>="</a:t>
            </a:r>
            <a:r>
              <a:rPr lang="fr-FR" dirty="0" err="1"/>
              <a:t>android.permission.READ_SMS</a:t>
            </a:r>
            <a:r>
              <a:rPr lang="fr-FR" dirty="0"/>
              <a:t>" /&gt;</a:t>
            </a:r>
          </a:p>
          <a:p>
            <a:pPr marL="1069848" lvl="3" indent="0">
              <a:buNone/>
            </a:pPr>
            <a:r>
              <a:rPr lang="fr-FR" dirty="0"/>
              <a:t>&lt;uses-permission </a:t>
            </a:r>
            <a:r>
              <a:rPr lang="fr-FR" dirty="0" err="1"/>
              <a:t>android:name</a:t>
            </a:r>
            <a:r>
              <a:rPr lang="fr-FR" dirty="0"/>
              <a:t>="</a:t>
            </a:r>
            <a:r>
              <a:rPr lang="fr-FR" dirty="0" err="1"/>
              <a:t>android.permission.WRITE_SMS</a:t>
            </a:r>
            <a:r>
              <a:rPr lang="fr-FR" dirty="0"/>
              <a:t>" /&gt;</a:t>
            </a:r>
          </a:p>
          <a:p>
            <a:pPr marL="1069848" lvl="3" indent="0">
              <a:buNone/>
            </a:pPr>
            <a:r>
              <a:rPr lang="fr-FR" dirty="0"/>
              <a:t>&lt;uses-permission </a:t>
            </a:r>
            <a:r>
              <a:rPr lang="fr-FR" dirty="0" err="1"/>
              <a:t>android:name</a:t>
            </a:r>
            <a:r>
              <a:rPr lang="fr-FR" dirty="0"/>
              <a:t>="</a:t>
            </a:r>
            <a:r>
              <a:rPr lang="fr-FR" dirty="0" err="1"/>
              <a:t>android.permission.SEND_SMS</a:t>
            </a:r>
            <a:r>
              <a:rPr lang="fr-FR" dirty="0"/>
              <a:t>" /&gt;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03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Notifications and </a:t>
            </a:r>
            <a:r>
              <a:rPr lang="fr-FR" dirty="0" err="1" smtClean="0"/>
              <a:t>alarms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Alarm</a:t>
            </a:r>
            <a:endParaRPr lang="fr-FR" dirty="0" smtClean="0"/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mecanism</a:t>
            </a:r>
            <a:r>
              <a:rPr lang="fr-FR" dirty="0" smtClean="0"/>
              <a:t> for time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2"/>
            <a:r>
              <a:rPr lang="fr-FR" dirty="0" err="1" smtClean="0"/>
              <a:t>Fire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endParaRPr lang="fr-FR" dirty="0" smtClean="0"/>
          </a:p>
          <a:p>
            <a:pPr lvl="2"/>
            <a:r>
              <a:rPr lang="fr-FR" dirty="0" smtClean="0"/>
              <a:t>Start services … </a:t>
            </a:r>
            <a:r>
              <a:rPr lang="fr-FR" dirty="0" err="1" smtClean="0"/>
              <a:t>using</a:t>
            </a:r>
            <a:r>
              <a:rPr lang="fr-FR" dirty="0" smtClean="0"/>
              <a:t> broadcast </a:t>
            </a:r>
            <a:r>
              <a:rPr lang="fr-FR" dirty="0" err="1" smtClean="0"/>
              <a:t>receivers</a:t>
            </a:r>
            <a:endParaRPr lang="fr-FR" dirty="0" smtClean="0"/>
          </a:p>
          <a:p>
            <a:pPr lvl="2"/>
            <a:r>
              <a:rPr lang="fr-FR" dirty="0" smtClean="0"/>
              <a:t>Works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application,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asleep</a:t>
            </a:r>
            <a:endParaRPr lang="fr-FR" dirty="0" smtClean="0"/>
          </a:p>
          <a:p>
            <a:pPr lvl="2"/>
            <a:r>
              <a:rPr lang="fr-FR" dirty="0" smtClean="0"/>
              <a:t>Inside </a:t>
            </a:r>
            <a:r>
              <a:rPr lang="fr-FR" dirty="0" err="1" smtClean="0"/>
              <a:t>your</a:t>
            </a:r>
            <a:r>
              <a:rPr lang="fr-FR" dirty="0" smtClean="0"/>
              <a:t> application use a </a:t>
            </a:r>
            <a:r>
              <a:rPr lang="fr-FR" dirty="0" err="1" smtClean="0"/>
              <a:t>timer</a:t>
            </a:r>
            <a:r>
              <a:rPr lang="fr-FR" dirty="0" smtClean="0"/>
              <a:t> and </a:t>
            </a:r>
            <a:r>
              <a:rPr lang="fr-FR" dirty="0" err="1" smtClean="0"/>
              <a:t>handler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specifics</a:t>
            </a:r>
            <a:endParaRPr lang="fr-FR" dirty="0" smtClean="0"/>
          </a:p>
          <a:p>
            <a:pPr lvl="3"/>
            <a:r>
              <a:rPr lang="fr-FR" dirty="0" err="1" smtClean="0"/>
              <a:t>Alarm</a:t>
            </a:r>
            <a:r>
              <a:rPr lang="fr-FR" dirty="0" smtClean="0"/>
              <a:t> Type: </a:t>
            </a:r>
            <a:r>
              <a:rPr lang="fr-FR" dirty="0" err="1" smtClean="0"/>
              <a:t>elapsed</a:t>
            </a:r>
            <a:r>
              <a:rPr lang="fr-FR" dirty="0" smtClean="0"/>
              <a:t> time or </a:t>
            </a:r>
            <a:r>
              <a:rPr lang="fr-FR" dirty="0" err="1" smtClean="0"/>
              <a:t>realtime</a:t>
            </a:r>
            <a:endParaRPr lang="fr-FR" dirty="0" smtClean="0"/>
          </a:p>
          <a:p>
            <a:pPr lvl="3"/>
            <a:r>
              <a:rPr lang="fr-FR" dirty="0" smtClean="0"/>
              <a:t>Trigger time</a:t>
            </a:r>
          </a:p>
          <a:p>
            <a:pPr lvl="3"/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interval</a:t>
            </a:r>
            <a:endParaRPr lang="fr-FR" dirty="0" smtClean="0"/>
          </a:p>
          <a:p>
            <a:pPr lvl="3"/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intent</a:t>
            </a:r>
            <a:endParaRPr lang="fr-FR" dirty="0" smtClean="0"/>
          </a:p>
          <a:p>
            <a:pPr marL="1371600" lvl="3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507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Notifications and </a:t>
            </a:r>
            <a:r>
              <a:rPr lang="fr-FR" dirty="0" err="1" smtClean="0"/>
              <a:t>alarms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Notification</a:t>
            </a:r>
          </a:p>
          <a:p>
            <a:pPr lvl="1"/>
            <a:r>
              <a:rPr lang="fr-FR" dirty="0" smtClean="0"/>
              <a:t>Notification visible in the </a:t>
            </a:r>
            <a:r>
              <a:rPr lang="fr-FR" dirty="0" err="1" smtClean="0"/>
              <a:t>window</a:t>
            </a:r>
            <a:r>
              <a:rPr lang="fr-FR" dirty="0" smtClean="0"/>
              <a:t> bar</a:t>
            </a:r>
          </a:p>
          <a:p>
            <a:pPr lvl="1"/>
            <a:r>
              <a:rPr lang="fr-FR" dirty="0" smtClean="0"/>
              <a:t>Notification </a:t>
            </a:r>
            <a:r>
              <a:rPr lang="fr-FR" dirty="0" err="1" smtClean="0"/>
              <a:t>specifics</a:t>
            </a:r>
            <a:endParaRPr lang="fr-FR" dirty="0" smtClean="0"/>
          </a:p>
          <a:p>
            <a:pPr lvl="2"/>
            <a:r>
              <a:rPr lang="fr-FR" dirty="0" smtClean="0"/>
              <a:t>A </a:t>
            </a:r>
            <a:r>
              <a:rPr lang="fr-FR" dirty="0" err="1" smtClean="0"/>
              <a:t>title</a:t>
            </a:r>
            <a:endParaRPr lang="fr-FR" dirty="0" smtClean="0"/>
          </a:p>
          <a:p>
            <a:pPr lvl="2"/>
            <a:r>
              <a:rPr lang="fr-FR" dirty="0" smtClean="0"/>
              <a:t>An </a:t>
            </a:r>
            <a:r>
              <a:rPr lang="fr-FR" dirty="0" err="1" smtClean="0"/>
              <a:t>icon</a:t>
            </a:r>
            <a:endParaRPr lang="fr-FR" dirty="0" smtClean="0"/>
          </a:p>
          <a:p>
            <a:pPr lvl="2"/>
            <a:r>
              <a:rPr lang="fr-FR" dirty="0" smtClean="0"/>
              <a:t>A message</a:t>
            </a:r>
          </a:p>
          <a:p>
            <a:pPr lvl="2"/>
            <a:r>
              <a:rPr lang="fr-FR" dirty="0" smtClean="0"/>
              <a:t>An action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err="1" smtClean="0"/>
              <a:t>Ask</a:t>
            </a:r>
            <a:r>
              <a:rPr lang="fr-FR" dirty="0" smtClean="0"/>
              <a:t> for a </a:t>
            </a:r>
            <a:r>
              <a:rPr lang="fr-FR" dirty="0" err="1" smtClean="0"/>
              <a:t>notificationManager</a:t>
            </a:r>
            <a:r>
              <a:rPr lang="fr-FR" dirty="0" smtClean="0"/>
              <a:t>  (</a:t>
            </a:r>
            <a:r>
              <a:rPr lang="fr-FR" dirty="0" err="1" smtClean="0"/>
              <a:t>getSystemService</a:t>
            </a:r>
            <a:r>
              <a:rPr lang="fr-FR" dirty="0" smtClean="0"/>
              <a:t> )</a:t>
            </a:r>
          </a:p>
          <a:p>
            <a:pPr lvl="1"/>
            <a:r>
              <a:rPr lang="fr-FR" dirty="0" err="1" smtClean="0"/>
              <a:t>instanciate</a:t>
            </a:r>
            <a:r>
              <a:rPr lang="fr-FR" dirty="0" smtClean="0"/>
              <a:t>  </a:t>
            </a:r>
            <a:r>
              <a:rPr lang="fr-FR" dirty="0" err="1" smtClean="0"/>
              <a:t>NotificationCompat.Builder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the notification</a:t>
            </a:r>
          </a:p>
          <a:p>
            <a:pPr lvl="1"/>
            <a:r>
              <a:rPr lang="fr-FR" dirty="0" err="1" smtClean="0"/>
              <a:t>notificationManager.notify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the notification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075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fr-FR" dirty="0" smtClean="0"/>
              <a:t>Day 1</a:t>
            </a:r>
          </a:p>
          <a:p>
            <a:pPr lvl="2"/>
            <a:r>
              <a:rPr lang="fr-FR" dirty="0" smtClean="0"/>
              <a:t>Intro to Web services </a:t>
            </a:r>
          </a:p>
          <a:p>
            <a:pPr lvl="2"/>
            <a:r>
              <a:rPr lang="fr-FR" dirty="0" smtClean="0"/>
              <a:t>Socket</a:t>
            </a:r>
          </a:p>
          <a:p>
            <a:pPr lvl="2"/>
            <a:r>
              <a:rPr lang="fr-FR" dirty="0" smtClean="0"/>
              <a:t>HTTP GET POST</a:t>
            </a:r>
          </a:p>
          <a:p>
            <a:pPr lvl="2"/>
            <a:r>
              <a:rPr lang="fr-FR" dirty="0" smtClean="0"/>
              <a:t>Check for </a:t>
            </a:r>
            <a:r>
              <a:rPr lang="fr-FR" dirty="0" err="1" smtClean="0"/>
              <a:t>connection</a:t>
            </a:r>
            <a:endParaRPr lang="fr-FR" dirty="0" smtClean="0"/>
          </a:p>
          <a:p>
            <a:pPr lvl="2"/>
            <a:r>
              <a:rPr lang="fr-FR" dirty="0" smtClean="0"/>
              <a:t>Performance issues</a:t>
            </a:r>
          </a:p>
          <a:p>
            <a:pPr lvl="2"/>
            <a:r>
              <a:rPr lang="fr-FR" dirty="0" err="1" smtClean="0"/>
              <a:t>Reminder</a:t>
            </a:r>
            <a:r>
              <a:rPr lang="fr-FR" dirty="0" smtClean="0"/>
              <a:t> </a:t>
            </a:r>
          </a:p>
          <a:p>
            <a:pPr lvl="3"/>
            <a:r>
              <a:rPr lang="fr-FR" dirty="0" smtClean="0"/>
              <a:t>Thread</a:t>
            </a:r>
          </a:p>
          <a:p>
            <a:pPr lvl="3"/>
            <a:r>
              <a:rPr lang="fr-FR" dirty="0" err="1" smtClean="0"/>
              <a:t>AsyncTask</a:t>
            </a:r>
            <a:endParaRPr lang="fr-FR" dirty="0"/>
          </a:p>
          <a:p>
            <a:pPr lvl="3"/>
            <a:r>
              <a:rPr lang="fr-FR" dirty="0" smtClean="0"/>
              <a:t>Handler and message</a:t>
            </a:r>
          </a:p>
          <a:p>
            <a:pPr lvl="3"/>
            <a:r>
              <a:rPr lang="fr-FR" dirty="0" smtClean="0"/>
              <a:t>-</a:t>
            </a:r>
            <a:r>
              <a:rPr lang="fr-FR" dirty="0" err="1" smtClean="0"/>
              <a:t>intentService</a:t>
            </a:r>
            <a:endParaRPr lang="fr-FR" dirty="0" smtClean="0"/>
          </a:p>
          <a:p>
            <a:pPr lvl="3"/>
            <a:r>
              <a:rPr lang="fr-FR" dirty="0" smtClean="0"/>
              <a:t>Fragments</a:t>
            </a:r>
          </a:p>
          <a:p>
            <a:pPr lvl="1"/>
            <a:r>
              <a:rPr lang="fr-FR" dirty="0" smtClean="0"/>
              <a:t>Day 2</a:t>
            </a:r>
          </a:p>
          <a:p>
            <a:pPr lvl="2"/>
            <a:r>
              <a:rPr lang="fr-FR" dirty="0"/>
              <a:t>XML</a:t>
            </a:r>
          </a:p>
          <a:p>
            <a:pPr lvl="2"/>
            <a:r>
              <a:rPr lang="fr-FR" dirty="0"/>
              <a:t>JSON</a:t>
            </a:r>
          </a:p>
          <a:p>
            <a:pPr lvl="2"/>
            <a:r>
              <a:rPr lang="fr-FR" dirty="0" err="1" smtClean="0"/>
              <a:t>Create</a:t>
            </a:r>
            <a:r>
              <a:rPr lang="fr-FR" dirty="0" smtClean="0"/>
              <a:t> XML</a:t>
            </a:r>
          </a:p>
          <a:p>
            <a:pPr lvl="2"/>
            <a:r>
              <a:rPr lang="fr-FR" dirty="0" err="1" smtClean="0"/>
              <a:t>Create</a:t>
            </a:r>
            <a:r>
              <a:rPr lang="fr-FR" dirty="0" smtClean="0"/>
              <a:t> JSON</a:t>
            </a:r>
          </a:p>
          <a:p>
            <a:pPr lvl="2"/>
            <a:r>
              <a:rPr lang="fr-FR" dirty="0" err="1" smtClean="0"/>
              <a:t>Parse</a:t>
            </a:r>
            <a:r>
              <a:rPr lang="fr-FR" dirty="0" smtClean="0"/>
              <a:t> XML</a:t>
            </a:r>
          </a:p>
          <a:p>
            <a:pPr lvl="2"/>
            <a:r>
              <a:rPr lang="fr-FR" dirty="0" err="1" smtClean="0"/>
              <a:t>Parse</a:t>
            </a:r>
            <a:r>
              <a:rPr lang="fr-FR" dirty="0" smtClean="0"/>
              <a:t> JSON</a:t>
            </a:r>
          </a:p>
          <a:p>
            <a:pPr lvl="2"/>
            <a:r>
              <a:rPr lang="fr-FR" dirty="0" err="1" smtClean="0"/>
              <a:t>Connect</a:t>
            </a:r>
            <a:r>
              <a:rPr lang="fr-FR" dirty="0" smtClean="0"/>
              <a:t> to a </a:t>
            </a:r>
            <a:r>
              <a:rPr lang="fr-FR" dirty="0" err="1" smtClean="0"/>
              <a:t>feed</a:t>
            </a:r>
            <a:endParaRPr lang="fr-FR" dirty="0" smtClean="0"/>
          </a:p>
          <a:p>
            <a:pPr lvl="2"/>
            <a:r>
              <a:rPr lang="fr-FR" dirty="0" err="1" smtClean="0"/>
              <a:t>Decode</a:t>
            </a:r>
            <a:r>
              <a:rPr lang="fr-FR" dirty="0" smtClean="0"/>
              <a:t> a </a:t>
            </a:r>
            <a:r>
              <a:rPr lang="fr-FR" dirty="0" err="1" smtClean="0"/>
              <a:t>feed</a:t>
            </a:r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fr-FR" dirty="0"/>
              <a:t>Day 3</a:t>
            </a:r>
          </a:p>
          <a:p>
            <a:pPr lvl="2"/>
            <a:r>
              <a:rPr lang="fr-FR" dirty="0" err="1" smtClean="0"/>
              <a:t>Decode</a:t>
            </a:r>
            <a:r>
              <a:rPr lang="fr-FR" dirty="0" smtClean="0"/>
              <a:t>  USGS </a:t>
            </a:r>
            <a:r>
              <a:rPr lang="fr-FR" dirty="0" err="1" smtClean="0"/>
              <a:t>feed</a:t>
            </a:r>
            <a:endParaRPr lang="fr-FR" dirty="0" smtClean="0"/>
          </a:p>
          <a:p>
            <a:pPr lvl="2"/>
            <a:r>
              <a:rPr lang="fr-FR" dirty="0" err="1" smtClean="0"/>
              <a:t>Decode</a:t>
            </a:r>
            <a:r>
              <a:rPr lang="fr-FR" dirty="0" smtClean="0"/>
              <a:t>  MyWeather2 </a:t>
            </a:r>
            <a:r>
              <a:rPr lang="fr-FR" dirty="0" err="1" smtClean="0"/>
              <a:t>feed</a:t>
            </a:r>
            <a:endParaRPr lang="fr-FR" dirty="0" smtClean="0"/>
          </a:p>
          <a:p>
            <a:pPr lvl="2"/>
            <a:r>
              <a:rPr lang="fr-FR" dirty="0" smtClean="0"/>
              <a:t>Data </a:t>
            </a:r>
            <a:r>
              <a:rPr lang="fr-FR" dirty="0" err="1" smtClean="0"/>
              <a:t>persistence</a:t>
            </a:r>
            <a:endParaRPr lang="fr-FR" dirty="0" smtClean="0"/>
          </a:p>
          <a:p>
            <a:pPr lvl="2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 smtClean="0"/>
          </a:p>
          <a:p>
            <a:pPr lvl="2"/>
            <a:r>
              <a:rPr lang="fr-FR" dirty="0" err="1" smtClean="0"/>
              <a:t>Preferences</a:t>
            </a:r>
            <a:r>
              <a:rPr lang="fr-FR" dirty="0" smtClean="0"/>
              <a:t> Framework</a:t>
            </a:r>
            <a:endParaRPr lang="fr-FR" dirty="0"/>
          </a:p>
          <a:p>
            <a:pPr lvl="1"/>
            <a:r>
              <a:rPr lang="fr-FR" dirty="0" smtClean="0"/>
              <a:t>Day </a:t>
            </a:r>
            <a:r>
              <a:rPr lang="fr-FR" dirty="0"/>
              <a:t>4</a:t>
            </a:r>
          </a:p>
          <a:p>
            <a:pPr lvl="2"/>
            <a:r>
              <a:rPr lang="fr-FR" dirty="0" err="1"/>
              <a:t>ContactContract</a:t>
            </a:r>
            <a:endParaRPr lang="fr-FR" dirty="0"/>
          </a:p>
          <a:p>
            <a:pPr lvl="2"/>
            <a:r>
              <a:rPr lang="fr-FR" dirty="0"/>
              <a:t>Agenda</a:t>
            </a:r>
          </a:p>
          <a:p>
            <a:pPr lvl="2"/>
            <a:r>
              <a:rPr lang="fr-FR" dirty="0" smtClean="0"/>
              <a:t>Localisation</a:t>
            </a:r>
            <a:endParaRPr lang="fr-FR" dirty="0"/>
          </a:p>
          <a:p>
            <a:pPr lvl="2"/>
            <a:r>
              <a:rPr lang="fr-FR" dirty="0" err="1"/>
              <a:t>Geo-codage</a:t>
            </a:r>
            <a:endParaRPr lang="fr-FR" dirty="0"/>
          </a:p>
          <a:p>
            <a:pPr lvl="2"/>
            <a:r>
              <a:rPr lang="fr-FR" dirty="0" err="1"/>
              <a:t>MapViews</a:t>
            </a:r>
            <a:endParaRPr lang="fr-FR" dirty="0"/>
          </a:p>
          <a:p>
            <a:pPr lvl="1"/>
            <a:r>
              <a:rPr lang="fr-FR" dirty="0"/>
              <a:t>Day 5</a:t>
            </a:r>
          </a:p>
          <a:p>
            <a:pPr lvl="2"/>
            <a:r>
              <a:rPr lang="fr-FR" dirty="0" err="1" smtClean="0"/>
              <a:t>Telephony</a:t>
            </a:r>
            <a:endParaRPr lang="fr-FR" dirty="0"/>
          </a:p>
          <a:p>
            <a:pPr lvl="2"/>
            <a:r>
              <a:rPr lang="fr-FR" dirty="0" err="1" smtClean="0"/>
              <a:t>Send</a:t>
            </a:r>
            <a:r>
              <a:rPr lang="fr-FR" dirty="0" smtClean="0"/>
              <a:t> SMS</a:t>
            </a:r>
            <a:endParaRPr lang="fr-FR" dirty="0"/>
          </a:p>
          <a:p>
            <a:pPr lvl="2"/>
            <a:r>
              <a:rPr lang="fr-FR" dirty="0" err="1" smtClean="0"/>
              <a:t>Alarms</a:t>
            </a:r>
            <a:endParaRPr lang="fr-FR" dirty="0" smtClean="0"/>
          </a:p>
          <a:p>
            <a:pPr lvl="2"/>
            <a:r>
              <a:rPr lang="fr-FR" dirty="0" smtClean="0"/>
              <a:t>Broadcast </a:t>
            </a:r>
            <a:r>
              <a:rPr lang="fr-FR" dirty="0" err="1" smtClean="0"/>
              <a:t>receiver</a:t>
            </a:r>
            <a:endParaRPr lang="fr-FR" dirty="0" smtClean="0"/>
          </a:p>
          <a:p>
            <a:pPr lvl="2"/>
            <a:r>
              <a:rPr lang="fr-FR" dirty="0" smtClean="0"/>
              <a:t>Notifications</a:t>
            </a:r>
            <a:endParaRPr lang="fr-FR" dirty="0"/>
          </a:p>
          <a:p>
            <a:pPr lvl="2"/>
            <a:r>
              <a:rPr lang="fr-FR" dirty="0" err="1" smtClean="0"/>
              <a:t>Sensors</a:t>
            </a:r>
            <a:endParaRPr lang="fr-FR" dirty="0" smtClean="0"/>
          </a:p>
          <a:p>
            <a:pPr lvl="2"/>
            <a:r>
              <a:rPr lang="fr-FR" dirty="0" smtClean="0"/>
              <a:t>P2P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75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61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Day 1</a:t>
            </a:r>
          </a:p>
          <a:p>
            <a:pPr lvl="2"/>
            <a:r>
              <a:rPr lang="fr-FR" dirty="0" smtClean="0"/>
              <a:t>Service IPC</a:t>
            </a:r>
          </a:p>
          <a:p>
            <a:pPr lvl="2"/>
            <a:r>
              <a:rPr lang="fr-FR" dirty="0" smtClean="0"/>
              <a:t>Location</a:t>
            </a:r>
          </a:p>
          <a:p>
            <a:pPr lvl="2"/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Day 2</a:t>
            </a:r>
          </a:p>
          <a:p>
            <a:pPr lvl="2"/>
            <a:r>
              <a:rPr lang="fr-FR" dirty="0" smtClean="0"/>
              <a:t>Sockets, XML, data </a:t>
            </a:r>
            <a:r>
              <a:rPr lang="fr-FR" dirty="0" err="1" smtClean="0"/>
              <a:t>persistence</a:t>
            </a:r>
            <a:endParaRPr lang="fr-FR" dirty="0"/>
          </a:p>
          <a:p>
            <a:pPr lvl="1"/>
            <a:r>
              <a:rPr lang="fr-FR" dirty="0" smtClean="0"/>
              <a:t>Day 3</a:t>
            </a:r>
          </a:p>
          <a:p>
            <a:pPr lvl="2"/>
            <a:r>
              <a:rPr lang="fr-FR" dirty="0" smtClean="0"/>
              <a:t>Web Service</a:t>
            </a:r>
          </a:p>
          <a:p>
            <a:pPr lvl="1"/>
            <a:r>
              <a:rPr lang="fr-FR" dirty="0" smtClean="0"/>
              <a:t>Day 4</a:t>
            </a:r>
          </a:p>
          <a:p>
            <a:pPr lvl="2"/>
            <a:r>
              <a:rPr lang="fr-FR" dirty="0" smtClean="0"/>
              <a:t>Data provider, </a:t>
            </a:r>
            <a:r>
              <a:rPr lang="fr-FR" dirty="0" err="1" smtClean="0"/>
              <a:t>Prefrences</a:t>
            </a:r>
            <a:r>
              <a:rPr lang="fr-FR" dirty="0" smtClean="0"/>
              <a:t>, Contact manager</a:t>
            </a:r>
          </a:p>
          <a:p>
            <a:pPr lvl="1"/>
            <a:r>
              <a:rPr lang="fr-FR" dirty="0" smtClean="0"/>
              <a:t>Day 5</a:t>
            </a:r>
          </a:p>
          <a:p>
            <a:pPr lvl="2"/>
            <a:r>
              <a:rPr lang="fr-FR" dirty="0" err="1" smtClean="0"/>
              <a:t>Sensors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9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fr-FR" dirty="0" smtClean="0"/>
              <a:t>Day 1</a:t>
            </a:r>
          </a:p>
          <a:p>
            <a:pPr lvl="2"/>
            <a:r>
              <a:rPr lang="fr-FR" dirty="0" smtClean="0"/>
              <a:t>Web Services</a:t>
            </a:r>
          </a:p>
          <a:p>
            <a:pPr lvl="2"/>
            <a:r>
              <a:rPr lang="fr-FR" dirty="0" smtClean="0"/>
              <a:t>Intro</a:t>
            </a:r>
          </a:p>
          <a:p>
            <a:pPr lvl="2"/>
            <a:r>
              <a:rPr lang="fr-FR" dirty="0" err="1" smtClean="0"/>
              <a:t>Client/Serveur</a:t>
            </a:r>
            <a:endParaRPr lang="fr-FR" dirty="0" smtClean="0"/>
          </a:p>
          <a:p>
            <a:pPr lvl="2"/>
            <a:r>
              <a:rPr lang="fr-FR" dirty="0" smtClean="0"/>
              <a:t>Format de données</a:t>
            </a:r>
          </a:p>
          <a:p>
            <a:pPr lvl="2"/>
            <a:r>
              <a:rPr lang="fr-FR" dirty="0" smtClean="0"/>
              <a:t>Transport des données</a:t>
            </a:r>
          </a:p>
          <a:p>
            <a:pPr lvl="2"/>
            <a:r>
              <a:rPr lang="fr-FR" dirty="0" smtClean="0"/>
              <a:t>Intro XML</a:t>
            </a:r>
          </a:p>
          <a:p>
            <a:pPr lvl="2"/>
            <a:r>
              <a:rPr lang="fr-FR" dirty="0" smtClean="0"/>
              <a:t>Intro JSON</a:t>
            </a:r>
          </a:p>
          <a:p>
            <a:pPr lvl="2"/>
            <a:r>
              <a:rPr lang="fr-FR" dirty="0" err="1" smtClean="0"/>
              <a:t>Parsers</a:t>
            </a:r>
            <a:r>
              <a:rPr lang="fr-FR" dirty="0" smtClean="0"/>
              <a:t> XML,JSON</a:t>
            </a:r>
          </a:p>
          <a:p>
            <a:pPr lvl="2"/>
            <a:r>
              <a:rPr lang="fr-FR" dirty="0" smtClean="0"/>
              <a:t>exos</a:t>
            </a:r>
          </a:p>
          <a:p>
            <a:pPr lvl="1"/>
            <a:r>
              <a:rPr lang="fr-FR" dirty="0" smtClean="0"/>
              <a:t>Day 2</a:t>
            </a:r>
          </a:p>
          <a:p>
            <a:pPr lvl="2"/>
            <a:r>
              <a:rPr lang="fr-FR" dirty="0" smtClean="0"/>
              <a:t>Transport des données</a:t>
            </a:r>
          </a:p>
          <a:p>
            <a:pPr lvl="2"/>
            <a:r>
              <a:rPr lang="fr-FR" dirty="0" smtClean="0"/>
              <a:t>Sockets, </a:t>
            </a:r>
          </a:p>
          <a:p>
            <a:pPr lvl="2"/>
            <a:r>
              <a:rPr lang="fr-FR" dirty="0" smtClean="0"/>
              <a:t>HTTP</a:t>
            </a:r>
          </a:p>
          <a:p>
            <a:pPr lvl="2"/>
            <a:r>
              <a:rPr lang="fr-FR" dirty="0" smtClean="0"/>
              <a:t>Rappels sur </a:t>
            </a:r>
            <a:r>
              <a:rPr lang="fr-FR" dirty="0" err="1" smtClean="0"/>
              <a:t>lse</a:t>
            </a:r>
            <a:r>
              <a:rPr lang="fr-FR" dirty="0" smtClean="0"/>
              <a:t> threads</a:t>
            </a:r>
          </a:p>
          <a:p>
            <a:pPr lvl="2"/>
            <a:r>
              <a:rPr lang="fr-FR" dirty="0" err="1" smtClean="0"/>
              <a:t>asyncTask</a:t>
            </a:r>
            <a:endParaRPr lang="fr-FR" dirty="0" smtClean="0"/>
          </a:p>
          <a:p>
            <a:pPr lvl="2"/>
            <a:r>
              <a:rPr lang="fr-FR" dirty="0" err="1" smtClean="0"/>
              <a:t>Handlers</a:t>
            </a:r>
            <a:endParaRPr lang="fr-FR" dirty="0" smtClean="0"/>
          </a:p>
          <a:p>
            <a:pPr lvl="2"/>
            <a:r>
              <a:rPr lang="fr-FR" dirty="0" err="1" smtClean="0"/>
              <a:t>DownloadManager</a:t>
            </a:r>
            <a:endParaRPr lang="fr-FR" dirty="0" smtClean="0"/>
          </a:p>
          <a:p>
            <a:pPr lvl="2"/>
            <a:r>
              <a:rPr lang="fr-FR" dirty="0" err="1" smtClean="0"/>
              <a:t>HttpURLConnection</a:t>
            </a:r>
            <a:endParaRPr lang="fr-FR" dirty="0" smtClean="0"/>
          </a:p>
          <a:p>
            <a:pPr lvl="2"/>
            <a:r>
              <a:rPr lang="fr-FR" dirty="0" smtClean="0"/>
              <a:t>Connection à des web services</a:t>
            </a:r>
          </a:p>
          <a:p>
            <a:pPr lvl="2"/>
            <a:r>
              <a:rPr lang="fr-FR" dirty="0" err="1" smtClean="0"/>
              <a:t>URLMatcher</a:t>
            </a:r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82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 sur les bundle</a:t>
            </a:r>
          </a:p>
          <a:p>
            <a:r>
              <a:rPr lang="fr-FR" dirty="0" smtClean="0"/>
              <a:t>Rappel sur </a:t>
            </a:r>
            <a:r>
              <a:rPr lang="fr-FR" dirty="0" err="1" smtClean="0"/>
              <a:t>asyncTask</a:t>
            </a:r>
            <a:endParaRPr lang="fr-FR" dirty="0" smtClean="0"/>
          </a:p>
          <a:p>
            <a:r>
              <a:rPr lang="fr-FR" dirty="0" smtClean="0"/>
              <a:t>Rappel sur les </a:t>
            </a:r>
            <a:r>
              <a:rPr lang="fr-FR" dirty="0" err="1" smtClean="0"/>
              <a:t>Handlers</a:t>
            </a:r>
            <a:endParaRPr lang="fr-FR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78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Object Access Protocol (SOAP</a:t>
            </a:r>
            <a:r>
              <a:rPr lang="en-US" dirty="0" smtClean="0"/>
              <a:t>)</a:t>
            </a:r>
          </a:p>
          <a:p>
            <a:r>
              <a:rPr lang="fr-FR" dirty="0"/>
              <a:t>Web Service Description </a:t>
            </a:r>
            <a:r>
              <a:rPr lang="fr-FR" dirty="0" err="1"/>
              <a:t>Language</a:t>
            </a:r>
            <a:r>
              <a:rPr lang="fr-FR" dirty="0"/>
              <a:t> (WSDL</a:t>
            </a:r>
            <a:r>
              <a:rPr lang="fr-FR" dirty="0" smtClean="0"/>
              <a:t>)</a:t>
            </a:r>
          </a:p>
          <a:p>
            <a:r>
              <a:rPr lang="en-US" dirty="0"/>
              <a:t>Universal Description, Discovery, and Integration (UDDI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4575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015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NetWork</a:t>
            </a:r>
            <a:r>
              <a:rPr lang="en-US" dirty="0" smtClean="0"/>
              <a:t> Basics</a:t>
            </a:r>
          </a:p>
          <a:p>
            <a:r>
              <a:rPr lang="fr-FR" dirty="0" err="1" smtClean="0"/>
              <a:t>NetWork</a:t>
            </a:r>
            <a:r>
              <a:rPr lang="fr-FR" dirty="0" smtClean="0"/>
              <a:t>: group of </a:t>
            </a:r>
            <a:r>
              <a:rPr lang="fr-FR" dirty="0" err="1" smtClean="0"/>
              <a:t>interconnected</a:t>
            </a:r>
            <a:r>
              <a:rPr lang="fr-FR" dirty="0" smtClean="0"/>
              <a:t> computers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TCP/IP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: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adressed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 in a network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Protocols</a:t>
            </a:r>
            <a:r>
              <a:rPr lang="fr-FR" dirty="0" smtClean="0"/>
              <a:t>: </a:t>
            </a:r>
            <a:r>
              <a:rPr lang="en-US" dirty="0"/>
              <a:t>predefined and agreed-upon set of rules for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Protocols organized as layers</a:t>
            </a:r>
          </a:p>
          <a:p>
            <a:pPr lvl="2"/>
            <a:r>
              <a:rPr lang="en-US" dirty="0" smtClean="0"/>
              <a:t>TCP/IP stack</a:t>
            </a:r>
          </a:p>
          <a:p>
            <a:pPr lvl="2"/>
            <a:r>
              <a:rPr lang="fr-FR" dirty="0"/>
              <a:t>Link Layer—Physical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protocols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ARP and RARP</a:t>
            </a:r>
          </a:p>
          <a:p>
            <a:pPr lvl="2"/>
            <a:r>
              <a:rPr lang="fr-FR" dirty="0" smtClean="0"/>
              <a:t>Internet </a:t>
            </a:r>
            <a:r>
              <a:rPr lang="fr-FR" dirty="0"/>
              <a:t>Layer—IP </a:t>
            </a:r>
            <a:r>
              <a:rPr lang="fr-FR" dirty="0" err="1"/>
              <a:t>itself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has multiple versions, the </a:t>
            </a:r>
            <a:r>
              <a:rPr lang="fr-FR" dirty="0" err="1"/>
              <a:t>ping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, and</a:t>
            </a:r>
          </a:p>
          <a:p>
            <a:pPr lvl="2"/>
            <a:r>
              <a:rPr lang="fr-FR" dirty="0"/>
              <a:t>ICMP,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  <a:p>
            <a:pPr lvl="2"/>
            <a:r>
              <a:rPr lang="fr-FR" dirty="0" smtClean="0"/>
              <a:t>Transport </a:t>
            </a:r>
            <a:r>
              <a:rPr lang="fr-FR" dirty="0"/>
              <a:t>Layer—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protocols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TCP and UDP</a:t>
            </a:r>
          </a:p>
          <a:p>
            <a:pPr lvl="2"/>
            <a:r>
              <a:rPr lang="fr-FR" dirty="0" smtClean="0"/>
              <a:t>Application </a:t>
            </a:r>
            <a:r>
              <a:rPr lang="fr-FR" dirty="0"/>
              <a:t>Layer—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protocols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HTTP, FTP, SMTP, IMAP, POP, </a:t>
            </a:r>
            <a:r>
              <a:rPr lang="fr-FR" dirty="0" smtClean="0"/>
              <a:t>DNS, SSH</a:t>
            </a:r>
            <a:r>
              <a:rPr lang="fr-FR" dirty="0"/>
              <a:t>, and SOAP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97" y="1628800"/>
            <a:ext cx="1861543" cy="13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66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</a:t>
            </a:r>
          </a:p>
          <a:p>
            <a:r>
              <a:rPr lang="fr-FR" dirty="0" smtClean="0"/>
              <a:t>SOAP Message structure</a:t>
            </a:r>
          </a:p>
          <a:p>
            <a:r>
              <a:rPr lang="fr-FR" dirty="0" smtClean="0"/>
              <a:t>POX (Plain Old XML)</a:t>
            </a:r>
          </a:p>
          <a:p>
            <a:r>
              <a:rPr lang="fr-FR" dirty="0" smtClean="0"/>
              <a:t>REST (</a:t>
            </a:r>
            <a:r>
              <a:rPr lang="fr-FR" dirty="0" err="1" smtClean="0"/>
              <a:t>Representational</a:t>
            </a:r>
            <a:r>
              <a:rPr lang="fr-FR" dirty="0" smtClean="0"/>
              <a:t>  State Transfer)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8368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URI</a:t>
            </a:r>
          </a:p>
          <a:p>
            <a:r>
              <a:rPr lang="fr-FR" dirty="0" smtClean="0"/>
              <a:t>content</a:t>
            </a:r>
            <a:r>
              <a:rPr lang="fr-FR" dirty="0"/>
              <a:t>://authority/optionalPath/optionalId</a:t>
            </a:r>
            <a:endParaRPr lang="fr-FR" dirty="0" smtClean="0"/>
          </a:p>
          <a:p>
            <a:r>
              <a:rPr lang="fr-FR" dirty="0" smtClean="0"/>
              <a:t>URI Matcher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81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986911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HTTP protocol</a:t>
            </a:r>
          </a:p>
          <a:p>
            <a:r>
              <a:rPr lang="en-US" dirty="0"/>
              <a:t>Android support two Http clients</a:t>
            </a:r>
          </a:p>
          <a:p>
            <a:r>
              <a:rPr lang="en-US" dirty="0"/>
              <a:t>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</a:p>
          <a:p>
            <a:r>
              <a:rPr lang="en-US" dirty="0"/>
              <a:t>Or </a:t>
            </a:r>
          </a:p>
          <a:p>
            <a:r>
              <a:rPr lang="en-US" dirty="0" err="1"/>
              <a:t>HttpClient</a:t>
            </a:r>
            <a:r>
              <a:rPr lang="en-US" dirty="0"/>
              <a:t> (Apache)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Pattern for </a:t>
            </a:r>
            <a:r>
              <a:rPr lang="en-US" dirty="0" err="1" smtClean="0"/>
              <a:t>usingHttpURLConnection</a:t>
            </a:r>
            <a:endParaRPr lang="en-US" dirty="0" smtClean="0"/>
          </a:p>
          <a:p>
            <a:pPr lvl="1"/>
            <a:r>
              <a:rPr lang="en-US" dirty="0" smtClean="0"/>
              <a:t>Http methods</a:t>
            </a:r>
          </a:p>
          <a:p>
            <a:pPr lvl="2"/>
            <a:r>
              <a:rPr lang="en-US" dirty="0" smtClean="0"/>
              <a:t>Get is used by default</a:t>
            </a:r>
          </a:p>
          <a:p>
            <a:pPr lvl="2"/>
            <a:r>
              <a:rPr lang="en-US" dirty="0" smtClean="0"/>
              <a:t>Post if </a:t>
            </a:r>
            <a:r>
              <a:rPr lang="en-US" dirty="0" err="1" smtClean="0"/>
              <a:t>setDoOutput</a:t>
            </a:r>
            <a:r>
              <a:rPr lang="en-US" dirty="0" smtClean="0"/>
              <a:t>(true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Supports Ipv6</a:t>
            </a:r>
          </a:p>
          <a:p>
            <a:pPr lvl="1"/>
            <a:r>
              <a:rPr lang="en-US" dirty="0"/>
              <a:t>Response Caching</a:t>
            </a:r>
          </a:p>
          <a:p>
            <a:pPr lvl="2"/>
            <a:r>
              <a:rPr lang="en-US" dirty="0"/>
              <a:t>Android 4.0 (Ice Cream Sandwich, API level 15) includes a response </a:t>
            </a:r>
            <a:r>
              <a:rPr lang="en-US" dirty="0" smtClean="0"/>
              <a:t>cache.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131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Certificats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certificate signing requests (</a:t>
            </a:r>
            <a:r>
              <a:rPr lang="en-US" dirty="0" smtClean="0"/>
              <a:t>CSRs)</a:t>
            </a:r>
          </a:p>
          <a:p>
            <a:r>
              <a:rPr lang="en-US" dirty="0" smtClean="0"/>
              <a:t>Public Key Infrastructure  (PKI)</a:t>
            </a:r>
          </a:p>
          <a:p>
            <a:r>
              <a:rPr lang="en-US" dirty="0" smtClean="0"/>
              <a:t>Binds public keys with users identities by means of </a:t>
            </a:r>
            <a:r>
              <a:rPr lang="en-US" dirty="0" err="1" smtClean="0"/>
              <a:t>cerificates</a:t>
            </a:r>
            <a:r>
              <a:rPr lang="en-US" dirty="0" smtClean="0"/>
              <a:t> authority(CA)</a:t>
            </a:r>
          </a:p>
          <a:p>
            <a:r>
              <a:rPr lang="en-US" dirty="0" smtClean="0"/>
              <a:t>Registration authority</a:t>
            </a:r>
          </a:p>
          <a:p>
            <a:pPr lvl="2"/>
            <a:r>
              <a:rPr lang="en-US" dirty="0"/>
              <a:t>A public key infrastructure (PKI) is a system for the creation, storage, and distribution of </a:t>
            </a:r>
            <a:r>
              <a:rPr lang="en-US" dirty="0">
                <a:hlinkClick r:id="rId3" tooltip="Digital certificates"/>
              </a:rPr>
              <a:t>digital certificates</a:t>
            </a:r>
            <a:r>
              <a:rPr lang="en-US" dirty="0"/>
              <a:t> which are used to verify that a particular public key belongs to a certain entity. The PKI creates digital certificates which map public keys to entities, securely stores these certificates in a central repository and revokes them if needed.</a:t>
            </a:r>
            <a:r>
              <a:rPr lang="en-US" baseline="30000" dirty="0">
                <a:hlinkClick r:id="rId4"/>
              </a:rPr>
              <a:t>[5][6][7]</a:t>
            </a:r>
            <a:endParaRPr lang="en-US" dirty="0"/>
          </a:p>
          <a:p>
            <a:pPr lvl="2"/>
            <a:r>
              <a:rPr lang="en-US" dirty="0"/>
              <a:t>A PKI consists of:</a:t>
            </a:r>
            <a:r>
              <a:rPr lang="en-US" baseline="30000" dirty="0">
                <a:hlinkClick r:id="rId4"/>
              </a:rPr>
              <a:t>[6][8][9]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i="1" dirty="0">
                <a:hlinkClick r:id="rId5" tooltip="Certificate authority"/>
              </a:rPr>
              <a:t>certificate authority</a:t>
            </a:r>
            <a:r>
              <a:rPr lang="en-US" dirty="0"/>
              <a:t> (CA) that both issues and verifies the digital certificates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registration authority</a:t>
            </a:r>
            <a:r>
              <a:rPr lang="en-US" dirty="0"/>
              <a:t> which verifies the identity of users requesting information from the CA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central directory</a:t>
            </a:r>
            <a:r>
              <a:rPr lang="en-US" dirty="0"/>
              <a:t>—i.e., a secure location in which to store and index keys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certificate management system</a:t>
            </a:r>
            <a:r>
              <a:rPr lang="en-US" baseline="30000" dirty="0"/>
              <a:t>[</a:t>
            </a:r>
            <a:r>
              <a:rPr lang="en-US" i="1" baseline="30000" dirty="0">
                <a:hlinkClick r:id="rId6" tooltip="Wikipedia:Please clarify"/>
              </a:rPr>
              <a:t>clarification needed</a:t>
            </a:r>
            <a:r>
              <a:rPr lang="en-US" baseline="30000" dirty="0"/>
              <a:t>]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i="1" dirty="0"/>
              <a:t>certificate </a:t>
            </a:r>
            <a:r>
              <a:rPr lang="en-US" i="1" dirty="0" smtClean="0"/>
              <a:t>policy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64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Certificats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 </a:t>
            </a:r>
            <a:r>
              <a:rPr lang="en-US" dirty="0" err="1" smtClean="0"/>
              <a:t>asymetrique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cle</a:t>
            </a:r>
            <a:r>
              <a:rPr lang="en-US" dirty="0" smtClean="0"/>
              <a:t> </a:t>
            </a:r>
            <a:r>
              <a:rPr lang="en-US" dirty="0" err="1" smtClean="0"/>
              <a:t>publique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coder </a:t>
            </a:r>
            <a:r>
              <a:rPr lang="en-US" dirty="0" err="1" smtClean="0"/>
              <a:t>l’info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cle</a:t>
            </a:r>
            <a:r>
              <a:rPr lang="en-US" dirty="0" smtClean="0"/>
              <a:t> </a:t>
            </a:r>
            <a:r>
              <a:rPr lang="en-US" dirty="0" err="1" smtClean="0"/>
              <a:t>privée</a:t>
            </a:r>
            <a:r>
              <a:rPr lang="en-US" dirty="0" smtClean="0"/>
              <a:t> de </a:t>
            </a:r>
            <a:r>
              <a:rPr lang="en-US" dirty="0" err="1" smtClean="0"/>
              <a:t>décoder</a:t>
            </a:r>
            <a:endParaRPr lang="en-US" dirty="0" smtClean="0"/>
          </a:p>
          <a:p>
            <a:r>
              <a:rPr lang="en-US" dirty="0" smtClean="0"/>
              <a:t>MD5</a:t>
            </a:r>
          </a:p>
          <a:p>
            <a:r>
              <a:rPr lang="en-US" dirty="0" smtClean="0"/>
              <a:t>SHA-1</a:t>
            </a:r>
          </a:p>
          <a:p>
            <a:r>
              <a:rPr lang="en-US" dirty="0" smtClean="0"/>
              <a:t>Eclipse -&gt; preferences-&gt;build get md5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611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Cle</a:t>
            </a:r>
            <a:r>
              <a:rPr lang="fr-FR" dirty="0" smtClean="0"/>
              <a:t> API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Cle debug</a:t>
            </a:r>
          </a:p>
          <a:p>
            <a:r>
              <a:rPr lang="en-US" dirty="0" err="1" smtClean="0"/>
              <a:t>Récupérer</a:t>
            </a:r>
            <a:r>
              <a:rPr lang="en-US" dirty="0" smtClean="0"/>
              <a:t> le md5 </a:t>
            </a:r>
            <a:r>
              <a:rPr lang="en-US" dirty="0" err="1" smtClean="0"/>
              <a:t>d’éclipse</a:t>
            </a:r>
            <a:endParaRPr lang="en-US" dirty="0" smtClean="0"/>
          </a:p>
          <a:p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google console</a:t>
            </a:r>
          </a:p>
          <a:p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cle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Importer google play </a:t>
            </a:r>
            <a:r>
              <a:rPr lang="en-US" dirty="0" err="1" smtClean="0"/>
              <a:t>dans</a:t>
            </a:r>
            <a:r>
              <a:rPr lang="en-US" dirty="0" smtClean="0"/>
              <a:t> le workspace</a:t>
            </a:r>
          </a:p>
          <a:p>
            <a:r>
              <a:rPr lang="en-US" dirty="0" err="1" smtClean="0"/>
              <a:t>Creer</a:t>
            </a:r>
            <a:r>
              <a:rPr lang="en-US" dirty="0" smtClean="0"/>
              <a:t> </a:t>
            </a:r>
            <a:r>
              <a:rPr lang="en-US" dirty="0" err="1" smtClean="0"/>
              <a:t>l’appli</a:t>
            </a:r>
            <a:endParaRPr lang="en-US" dirty="0" smtClean="0"/>
          </a:p>
          <a:p>
            <a:r>
              <a:rPr lang="en-US" dirty="0" err="1" smtClean="0"/>
              <a:t>Mettre</a:t>
            </a:r>
            <a:r>
              <a:rPr lang="en-US" dirty="0" smtClean="0"/>
              <a:t> à jour le </a:t>
            </a:r>
            <a:r>
              <a:rPr lang="en-US" dirty="0" err="1" smtClean="0"/>
              <a:t>manifeste</a:t>
            </a:r>
            <a:r>
              <a:rPr lang="en-US" dirty="0" smtClean="0"/>
              <a:t> de </a:t>
            </a:r>
            <a:r>
              <a:rPr lang="en-US" dirty="0" err="1" smtClean="0"/>
              <a:t>l’appli</a:t>
            </a:r>
            <a:r>
              <a:rPr lang="en-US" dirty="0" smtClean="0"/>
              <a:t> avec la </a:t>
            </a:r>
            <a:r>
              <a:rPr lang="en-US" dirty="0" err="1" smtClean="0"/>
              <a:t>cle</a:t>
            </a:r>
            <a:r>
              <a:rPr lang="en-US" dirty="0" smtClean="0"/>
              <a:t> API</a:t>
            </a:r>
          </a:p>
          <a:p>
            <a:pPr lvl="2"/>
            <a:r>
              <a:rPr lang="en-US" dirty="0"/>
              <a:t>&lt;!-- </a:t>
            </a:r>
            <a:r>
              <a:rPr lang="en-US" dirty="0" err="1"/>
              <a:t>Goolge</a:t>
            </a:r>
            <a:r>
              <a:rPr lang="en-US" dirty="0"/>
              <a:t> Maps API Key --&gt;</a:t>
            </a:r>
          </a:p>
          <a:p>
            <a:pPr lvl="2"/>
            <a:r>
              <a:rPr lang="en-US" dirty="0"/>
              <a:t>&lt;meta-data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android:name</a:t>
            </a:r>
            <a:r>
              <a:rPr lang="en-US" dirty="0"/>
              <a:t>="com.google.android.maps.v2.API_KEY"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android:value</a:t>
            </a:r>
            <a:r>
              <a:rPr lang="en-US" dirty="0"/>
              <a:t>="AIzaSyBZMlkOv4sj-M5JO9p6wksdax4TEjDVLgo" /&gt;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010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URI.builder</a:t>
            </a:r>
            <a:endParaRPr lang="fr-FR" dirty="0" smtClean="0"/>
          </a:p>
          <a:p>
            <a:r>
              <a:rPr lang="fr-FR" dirty="0" smtClean="0"/>
              <a:t>Construire</a:t>
            </a:r>
          </a:p>
          <a:p>
            <a:pPr lvl="1"/>
            <a:r>
              <a:rPr lang="fr-FR" dirty="0"/>
              <a:t>http://lapi.transitchicago.com/api/1.0/ttarrivals.aspx?key=[redacted]&amp;mapid=`value`. </a:t>
            </a:r>
            <a:endParaRPr lang="fr-FR" dirty="0" smtClean="0"/>
          </a:p>
          <a:p>
            <a:pPr lvl="1"/>
            <a:r>
              <a:rPr lang="fr-FR" dirty="0" err="1"/>
              <a:t>Uri.Builder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 = new </a:t>
            </a:r>
            <a:r>
              <a:rPr lang="fr-FR" dirty="0" err="1"/>
              <a:t>Uri.Builder</a:t>
            </a:r>
            <a:r>
              <a:rPr lang="fr-FR" dirty="0"/>
              <a:t>(); </a:t>
            </a:r>
            <a:r>
              <a:rPr lang="fr-FR" dirty="0" err="1"/>
              <a:t>builder.scheme</a:t>
            </a:r>
            <a:r>
              <a:rPr lang="fr-FR" dirty="0"/>
              <a:t>("http") .</a:t>
            </a:r>
            <a:r>
              <a:rPr lang="fr-FR" dirty="0" err="1"/>
              <a:t>authority</a:t>
            </a:r>
            <a:r>
              <a:rPr lang="fr-FR" dirty="0"/>
              <a:t>("www.lapi.transitchicago.com") .</a:t>
            </a:r>
            <a:r>
              <a:rPr lang="fr-FR" dirty="0" err="1"/>
              <a:t>appendPath</a:t>
            </a:r>
            <a:r>
              <a:rPr lang="fr-FR" dirty="0"/>
              <a:t>("api") .</a:t>
            </a:r>
            <a:r>
              <a:rPr lang="fr-FR" dirty="0" err="1"/>
              <a:t>appendPath</a:t>
            </a:r>
            <a:r>
              <a:rPr lang="fr-FR" dirty="0"/>
              <a:t>("1.0") .</a:t>
            </a:r>
            <a:r>
              <a:rPr lang="fr-FR" dirty="0" err="1"/>
              <a:t>appendPath</a:t>
            </a:r>
            <a:r>
              <a:rPr lang="fr-FR" dirty="0"/>
              <a:t>("ttarrivals.aspx") .</a:t>
            </a:r>
            <a:r>
              <a:rPr lang="fr-FR" dirty="0" err="1"/>
              <a:t>appendQueryParameter</a:t>
            </a:r>
            <a:r>
              <a:rPr lang="fr-FR" dirty="0"/>
              <a:t>("key", "[</a:t>
            </a:r>
            <a:r>
              <a:rPr lang="fr-FR" dirty="0" err="1"/>
              <a:t>redacted</a:t>
            </a:r>
            <a:r>
              <a:rPr lang="fr-FR" dirty="0"/>
              <a:t>]") .</a:t>
            </a:r>
            <a:r>
              <a:rPr lang="fr-FR" dirty="0" err="1"/>
              <a:t>appendQueryParameter</a:t>
            </a:r>
            <a:r>
              <a:rPr lang="fr-FR" dirty="0"/>
              <a:t>("</a:t>
            </a:r>
            <a:r>
              <a:rPr lang="fr-FR" dirty="0" err="1"/>
              <a:t>mapid</a:t>
            </a:r>
            <a:r>
              <a:rPr lang="fr-FR"/>
              <a:t>", value);</a:t>
            </a:r>
            <a:endParaRPr lang="fr-FR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86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139471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API de </a:t>
            </a:r>
            <a:r>
              <a:rPr lang="fr-FR" dirty="0" err="1" smtClean="0"/>
              <a:t>geolocalisation</a:t>
            </a:r>
            <a:endParaRPr lang="fr-FR" dirty="0" smtClean="0"/>
          </a:p>
          <a:p>
            <a:r>
              <a:rPr lang="fr-FR" dirty="0" err="1" smtClean="0"/>
              <a:t>FireBase</a:t>
            </a:r>
            <a:endParaRPr lang="fr-FR" dirty="0" smtClean="0"/>
          </a:p>
          <a:p>
            <a:pPr lvl="1"/>
            <a:r>
              <a:rPr lang="fr-FR" dirty="0" smtClean="0"/>
              <a:t>Real Time DB No </a:t>
            </a:r>
            <a:r>
              <a:rPr lang="fr-FR" dirty="0" err="1" smtClean="0"/>
              <a:t>Sql</a:t>
            </a:r>
            <a:r>
              <a:rPr lang="fr-FR" dirty="0" smtClean="0"/>
              <a:t> ,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err="1" smtClean="0"/>
              <a:t>Auhentification</a:t>
            </a:r>
            <a:endParaRPr lang="fr-FR" dirty="0" smtClean="0"/>
          </a:p>
          <a:p>
            <a:pPr lvl="1"/>
            <a:r>
              <a:rPr lang="fr-FR" dirty="0" smtClean="0"/>
              <a:t>Sauvegardes</a:t>
            </a:r>
          </a:p>
          <a:p>
            <a:pPr lvl="1"/>
            <a:r>
              <a:rPr lang="fr-FR" dirty="0" smtClean="0"/>
              <a:t>Cloud Messaging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Services payants, certains ont un accès gratuit sous conditions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3B0B-46A6-4C8C-93E8-447590B8296E}" type="slidenum">
              <a:rPr lang="fr-FR" smtClean="0"/>
              <a:pPr/>
              <a:t>87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SERVICES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IP (Internet Packet)</a:t>
            </a:r>
          </a:p>
          <a:p>
            <a:pPr lvl="1"/>
            <a:r>
              <a:rPr lang="en-US" dirty="0" smtClean="0"/>
              <a:t>IP </a:t>
            </a:r>
            <a:r>
              <a:rPr lang="en-US" dirty="0" err="1" smtClean="0"/>
              <a:t>adress</a:t>
            </a:r>
            <a:r>
              <a:rPr lang="en-US" dirty="0" smtClean="0"/>
              <a:t> ipv4 = 32 bits, ipv6 = 48 bits</a:t>
            </a:r>
          </a:p>
          <a:p>
            <a:r>
              <a:rPr lang="en-US" dirty="0" smtClean="0"/>
              <a:t>Delivery Protocols</a:t>
            </a:r>
          </a:p>
          <a:p>
            <a:pPr lvl="1"/>
            <a:r>
              <a:rPr lang="en-US" dirty="0" smtClean="0"/>
              <a:t>TCP UDP (user datagram protocol) delivery protocols used over TCP/IP</a:t>
            </a:r>
          </a:p>
          <a:p>
            <a:r>
              <a:rPr lang="en-US" dirty="0" smtClean="0"/>
              <a:t>Application Protocols</a:t>
            </a:r>
          </a:p>
          <a:p>
            <a:pPr lvl="1"/>
            <a:r>
              <a:rPr lang="en-US" dirty="0" smtClean="0"/>
              <a:t>(Simple Mail Transfer Protocol) SMTP , HTTP</a:t>
            </a:r>
            <a:endParaRPr lang="en-US" dirty="0"/>
          </a:p>
          <a:p>
            <a:r>
              <a:rPr lang="en-US" dirty="0" smtClean="0"/>
              <a:t>Clients and servers</a:t>
            </a:r>
          </a:p>
          <a:p>
            <a:pPr lvl="1"/>
            <a:r>
              <a:rPr lang="en-US" dirty="0" smtClean="0"/>
              <a:t>Ports</a:t>
            </a:r>
          </a:p>
          <a:p>
            <a:pPr lvl="2"/>
            <a:r>
              <a:rPr lang="en-US" dirty="0"/>
              <a:t>Well-known ports—0 through 1023</a:t>
            </a:r>
          </a:p>
          <a:p>
            <a:pPr lvl="2"/>
            <a:r>
              <a:rPr lang="en-US" dirty="0" smtClean="0"/>
              <a:t>Registered </a:t>
            </a:r>
            <a:r>
              <a:rPr lang="en-US" dirty="0"/>
              <a:t>ports—1024 through 49151</a:t>
            </a:r>
          </a:p>
          <a:p>
            <a:pPr lvl="2"/>
            <a:r>
              <a:rPr lang="en-US" dirty="0" smtClean="0"/>
              <a:t>Dynamic </a:t>
            </a:r>
            <a:r>
              <a:rPr lang="en-US" dirty="0"/>
              <a:t>and/or private ports—49152 through 65535</a:t>
            </a:r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09/01/2017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391B9-94AF-4FCB-AFA9-3BCE58803A1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2017 EDS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88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Words>6404</Words>
  <Application>Microsoft Office PowerPoint</Application>
  <PresentationFormat>Affichage à l'écran (4:3)</PresentationFormat>
  <Paragraphs>1793</Paragraphs>
  <Slides>87</Slides>
  <Notes>62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87</vt:i4>
      </vt:variant>
    </vt:vector>
  </HeadingPairs>
  <TitlesOfParts>
    <vt:vector size="89" baseType="lpstr">
      <vt:lpstr>Thème Office</vt:lpstr>
      <vt:lpstr>Conception personnalisée</vt:lpstr>
      <vt:lpstr>Cours Android II</vt:lpstr>
      <vt:lpstr>WEB SERVICES</vt:lpstr>
      <vt:lpstr>WEB SERVICES</vt:lpstr>
      <vt:lpstr>WEB SERVICES</vt:lpstr>
      <vt:lpstr>Web Service Architectures</vt:lpstr>
      <vt:lpstr>Web Service Architectures</vt:lpstr>
      <vt:lpstr>WEB SERVICES</vt:lpstr>
      <vt:lpstr>WEB SERVICES</vt:lpstr>
      <vt:lpstr>WEB SERVICES</vt:lpstr>
      <vt:lpstr>WEB SERVICES</vt:lpstr>
      <vt:lpstr>WEB SERVICES</vt:lpstr>
      <vt:lpstr>WEB SERVICES</vt:lpstr>
      <vt:lpstr>WEB SERVICES</vt:lpstr>
      <vt:lpstr>WEB SERVICES</vt:lpstr>
      <vt:lpstr>WEB SERVICES</vt:lpstr>
      <vt:lpstr>WEB SERVICES</vt:lpstr>
      <vt:lpstr>FireBase</vt:lpstr>
      <vt:lpstr>Managing background activities</vt:lpstr>
      <vt:lpstr>Executing background tasks</vt:lpstr>
      <vt:lpstr>Executing background tasks</vt:lpstr>
      <vt:lpstr>Executing background tasks</vt:lpstr>
      <vt:lpstr>Executing background tasks</vt:lpstr>
      <vt:lpstr>Executing background tasks</vt:lpstr>
      <vt:lpstr>Executing background tasks</vt:lpstr>
      <vt:lpstr>Loaders</vt:lpstr>
      <vt:lpstr>Loaders</vt:lpstr>
      <vt:lpstr>Download Manager</vt:lpstr>
      <vt:lpstr>WEBSERVICES</vt:lpstr>
      <vt:lpstr>JSON</vt:lpstr>
      <vt:lpstr>JSON</vt:lpstr>
      <vt:lpstr>WEBSERVICES-XML</vt:lpstr>
      <vt:lpstr>WEBSERVICES-XML</vt:lpstr>
      <vt:lpstr>WEBSERVICES-XML</vt:lpstr>
      <vt:lpstr>WEBSERVICES-XML</vt:lpstr>
      <vt:lpstr>WEBSERVICES-XML</vt:lpstr>
      <vt:lpstr>WEBSERVICES-XML</vt:lpstr>
      <vt:lpstr>WEBSERVICES-JSON</vt:lpstr>
      <vt:lpstr>WEBSERVICES-JSON</vt:lpstr>
      <vt:lpstr>Generating XML</vt:lpstr>
      <vt:lpstr>Generating XML</vt:lpstr>
      <vt:lpstr>Generating XML</vt:lpstr>
      <vt:lpstr>Generating JSON</vt:lpstr>
      <vt:lpstr>Parsing - XML</vt:lpstr>
      <vt:lpstr>ANDROID LOCATION SERVICE</vt:lpstr>
      <vt:lpstr>Location Service</vt:lpstr>
      <vt:lpstr>LOCATION SERVICE</vt:lpstr>
      <vt:lpstr>LOCATION SERVICE</vt:lpstr>
      <vt:lpstr>LOCATION SERVICE</vt:lpstr>
      <vt:lpstr>LOCATION SERVICE</vt:lpstr>
      <vt:lpstr>LOCATION SERVICE</vt:lpstr>
      <vt:lpstr>LOCATION SERVICE</vt:lpstr>
      <vt:lpstr>LOCATION SERVICE</vt:lpstr>
      <vt:lpstr>LOCATION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Data Persistence</vt:lpstr>
      <vt:lpstr>Telephony</vt:lpstr>
      <vt:lpstr>Telephony</vt:lpstr>
      <vt:lpstr>Telephony</vt:lpstr>
      <vt:lpstr>Telephony</vt:lpstr>
      <vt:lpstr>Telephony</vt:lpstr>
      <vt:lpstr>Telephony</vt:lpstr>
      <vt:lpstr>Telephony</vt:lpstr>
      <vt:lpstr>Telephony</vt:lpstr>
      <vt:lpstr>Telephony</vt:lpstr>
      <vt:lpstr>Telephony</vt:lpstr>
      <vt:lpstr>Notifications and alarms</vt:lpstr>
      <vt:lpstr>Notifications and alarms</vt:lpstr>
      <vt:lpstr>Contacts</vt:lpstr>
      <vt:lpstr>Cours</vt:lpstr>
      <vt:lpstr>Cours</vt:lpstr>
      <vt:lpstr>Cours</vt:lpstr>
      <vt:lpstr>Exercices </vt:lpstr>
      <vt:lpstr>WEB SERVICES</vt:lpstr>
      <vt:lpstr>WEB SERVICES</vt:lpstr>
      <vt:lpstr>URI</vt:lpstr>
      <vt:lpstr>WEB SERVICES</vt:lpstr>
      <vt:lpstr>Certificats</vt:lpstr>
      <vt:lpstr>Certificats</vt:lpstr>
      <vt:lpstr>Cle API</vt:lpstr>
      <vt:lpstr>URI</vt:lpstr>
      <vt:lpstr>Google Plateformes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Philippe</cp:lastModifiedBy>
  <cp:revision>164</cp:revision>
  <dcterms:created xsi:type="dcterms:W3CDTF">2015-03-28T20:16:27Z</dcterms:created>
  <dcterms:modified xsi:type="dcterms:W3CDTF">2017-01-03T12:35:39Z</dcterms:modified>
</cp:coreProperties>
</file>