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320" r:id="rId1"/>
  </p:sldMasterIdLst>
  <p:notesMasterIdLst>
    <p:notesMasterId r:id="rId18"/>
  </p:notesMasterIdLst>
  <p:sldIdLst>
    <p:sldId id="256" r:id="rId2"/>
    <p:sldId id="257" r:id="rId3"/>
    <p:sldId id="258" r:id="rId4"/>
    <p:sldId id="259" r:id="rId5"/>
    <p:sldId id="260" r:id="rId6"/>
    <p:sldId id="261" r:id="rId7"/>
    <p:sldId id="262" r:id="rId8"/>
    <p:sldId id="265" r:id="rId9"/>
    <p:sldId id="264" r:id="rId10"/>
    <p:sldId id="266" r:id="rId11"/>
    <p:sldId id="267" r:id="rId12"/>
    <p:sldId id="268" r:id="rId13"/>
    <p:sldId id="269" r:id="rId14"/>
    <p:sldId id="270" r:id="rId15"/>
    <p:sldId id="271" r:id="rId16"/>
    <p:sldId id="272" r:id="rId17"/>
  </p:sldIdLst>
  <p:sldSz cx="9144000" cy="6858000" type="screen4x3"/>
  <p:notesSz cx="6858000" cy="9144000"/>
  <p:embeddedFontLst>
    <p:embeddedFont>
      <p:font typeface="Book Antiqua" pitchFamily="18" charset="0"/>
      <p:regular r:id="rId19"/>
      <p:bold r:id="rId20"/>
      <p:italic r:id="rId21"/>
      <p:boldItalic r:id="rId22"/>
    </p:embeddedFont>
    <p:embeddedFont>
      <p:font typeface="Wingdings 2" pitchFamily="18" charset="2"/>
      <p:regular r:id="rId23"/>
    </p:embeddedFont>
    <p:embeddedFont>
      <p:font typeface="Wingdings 3" pitchFamily="18" charset="2"/>
      <p:regular r:id="rId24"/>
    </p:embeddedFont>
    <p:embeddedFont>
      <p:font typeface="Calibri" pitchFamily="34" charset="0"/>
      <p:regular r:id="rId25"/>
      <p:bold r:id="rId26"/>
      <p:italic r:id="rId27"/>
      <p:boldItalic r:id="rId28"/>
    </p:embeddedFont>
    <p:embeddedFont>
      <p:font typeface="Lucida Sans" pitchFamily="34" charset="0"/>
      <p:regular r:id="rId29"/>
      <p:bold r:id="rId30"/>
      <p:italic r:id="rId31"/>
      <p:boldItalic r:id="rId32"/>
    </p:embeddedFont>
  </p:embeddedFontLst>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0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C3A369-1A6A-4512-97A3-9C809F5084AB}" type="datetimeFigureOut">
              <a:rPr lang="el-GR" smtClean="0"/>
              <a:t>27/5/2020</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5E083D-400E-4C31-8B28-935C6EA287D5}" type="slidenum">
              <a:rPr lang="el-GR" smtClean="0"/>
              <a:t>‹#›</a:t>
            </a:fld>
            <a:endParaRPr lang="el-GR"/>
          </a:p>
        </p:txBody>
      </p:sp>
    </p:spTree>
    <p:extLst>
      <p:ext uri="{BB962C8B-B14F-4D97-AF65-F5344CB8AC3E}">
        <p14:creationId xmlns:p14="http://schemas.microsoft.com/office/powerpoint/2010/main" val="3734380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6B5E083D-400E-4C31-8B28-935C6EA287D5}" type="slidenum">
              <a:rPr lang="el-GR" smtClean="0"/>
              <a:t>1</a:t>
            </a:fld>
            <a:endParaRPr lang="el-GR"/>
          </a:p>
        </p:txBody>
      </p:sp>
    </p:spTree>
    <p:extLst>
      <p:ext uri="{BB962C8B-B14F-4D97-AF65-F5344CB8AC3E}">
        <p14:creationId xmlns:p14="http://schemas.microsoft.com/office/powerpoint/2010/main" val="180402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ACD502A-69CD-4059-AEEB-C9DFABCCDD9D}" type="datetimeFigureOut">
              <a:rPr lang="el-GR" smtClean="0"/>
              <a:t>27/5/2020</a:t>
            </a:fld>
            <a:endParaRPr lang="el-GR"/>
          </a:p>
        </p:txBody>
      </p:sp>
      <p:sp>
        <p:nvSpPr>
          <p:cNvPr id="17" name="Footer Placeholder 16"/>
          <p:cNvSpPr>
            <a:spLocks noGrp="1"/>
          </p:cNvSpPr>
          <p:nvPr>
            <p:ph type="ftr" sz="quarter" idx="11"/>
          </p:nvPr>
        </p:nvSpPr>
        <p:spPr/>
        <p:txBody>
          <a:bodyPr/>
          <a:lstStyle/>
          <a:p>
            <a:endParaRPr lang="el-GR"/>
          </a:p>
        </p:txBody>
      </p:sp>
      <p:sp>
        <p:nvSpPr>
          <p:cNvPr id="29" name="Slide Number Placeholder 28"/>
          <p:cNvSpPr>
            <a:spLocks noGrp="1"/>
          </p:cNvSpPr>
          <p:nvPr>
            <p:ph type="sldNum" sz="quarter" idx="12"/>
          </p:nvPr>
        </p:nvSpPr>
        <p:spPr/>
        <p:txBody>
          <a:bodyPr/>
          <a:lstStyle/>
          <a:p>
            <a:fld id="{85D63A7B-D3A2-4260-BB5B-8E4DAC06BE27}" type="slidenum">
              <a:rPr lang="el-GR" smtClean="0"/>
              <a:t>‹#›</a:t>
            </a:fld>
            <a:endParaRPr lang="el-GR"/>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CD502A-69CD-4059-AEEB-C9DFABCCDD9D}" type="datetimeFigureOut">
              <a:rPr lang="el-GR" smtClean="0"/>
              <a:t>27/5/2020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5D63A7B-D3A2-4260-BB5B-8E4DAC06BE27}"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CD502A-69CD-4059-AEEB-C9DFABCCDD9D}" type="datetimeFigureOut">
              <a:rPr lang="el-GR" smtClean="0"/>
              <a:t>27/5/2020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5D63A7B-D3A2-4260-BB5B-8E4DAC06BE27}"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ACD502A-69CD-4059-AEEB-C9DFABCCDD9D}" type="datetimeFigureOut">
              <a:rPr lang="el-GR" smtClean="0"/>
              <a:t>27/5/2020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5D63A7B-D3A2-4260-BB5B-8E4DAC06BE27}"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ACD502A-69CD-4059-AEEB-C9DFABCCDD9D}" type="datetimeFigureOut">
              <a:rPr lang="el-GR" smtClean="0"/>
              <a:t>27/5/2020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a:xfrm>
            <a:off x="7924800" y="6416675"/>
            <a:ext cx="762000" cy="365125"/>
          </a:xfrm>
        </p:spPr>
        <p:txBody>
          <a:bodyPr/>
          <a:lstStyle/>
          <a:p>
            <a:fld id="{85D63A7B-D3A2-4260-BB5B-8E4DAC06BE27}" type="slidenum">
              <a:rPr lang="el-GR" smtClean="0"/>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CD502A-69CD-4059-AEEB-C9DFABCCDD9D}" type="datetimeFigureOut">
              <a:rPr lang="el-GR" smtClean="0"/>
              <a:t>27/5/2020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5D63A7B-D3A2-4260-BB5B-8E4DAC06BE27}"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ACD502A-69CD-4059-AEEB-C9DFABCCDD9D}" type="datetimeFigureOut">
              <a:rPr lang="el-GR" smtClean="0"/>
              <a:t>27/5/2020</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85D63A7B-D3A2-4260-BB5B-8E4DAC06BE27}" type="slidenum">
              <a:rPr lang="el-GR" smtClean="0"/>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ACD502A-69CD-4059-AEEB-C9DFABCCDD9D}" type="datetimeFigureOut">
              <a:rPr lang="el-GR" smtClean="0"/>
              <a:t>27/5/2020</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85D63A7B-D3A2-4260-BB5B-8E4DAC06BE27}"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D502A-69CD-4059-AEEB-C9DFABCCDD9D}" type="datetimeFigureOut">
              <a:rPr lang="el-GR" smtClean="0"/>
              <a:t>27/5/2020</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85D63A7B-D3A2-4260-BB5B-8E4DAC06BE27}"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CD502A-69CD-4059-AEEB-C9DFABCCDD9D}" type="datetimeFigureOut">
              <a:rPr lang="el-GR" smtClean="0"/>
              <a:t>27/5/2020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5D63A7B-D3A2-4260-BB5B-8E4DAC06BE27}" type="slidenum">
              <a:rPr lang="el-GR" smtClean="0"/>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ACD502A-69CD-4059-AEEB-C9DFABCCDD9D}" type="datetimeFigureOut">
              <a:rPr lang="el-GR" smtClean="0"/>
              <a:t>27/5/2020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5D63A7B-D3A2-4260-BB5B-8E4DAC06BE27}" type="slidenum">
              <a:rPr lang="el-GR" smtClean="0"/>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ACD502A-69CD-4059-AEEB-C9DFABCCDD9D}" type="datetimeFigureOut">
              <a:rPr lang="el-GR" smtClean="0"/>
              <a:t>27/5/2020</a:t>
            </a:fld>
            <a:endParaRPr lang="el-G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l-G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85D63A7B-D3A2-4260-BB5B-8E4DAC06BE27}" type="slidenum">
              <a:rPr lang="el-GR" smtClean="0"/>
              <a:t>‹#›</a:t>
            </a:fld>
            <a:endParaRPr lang="el-GR"/>
          </a:p>
        </p:txBody>
      </p:sp>
    </p:spTree>
  </p:cSld>
  <p:clrMap bg1="dk1" tx1="lt1" bg2="dk2" tx2="lt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274638"/>
            <a:ext cx="7924800" cy="5314602"/>
          </a:xfrm>
        </p:spPr>
        <p:txBody>
          <a:bodyPr>
            <a:normAutofit/>
          </a:bodyPr>
          <a:lstStyle/>
          <a:p>
            <a:r>
              <a:rPr lang="en-US" sz="5400" dirty="0" smtClean="0">
                <a:latin typeface="Times New Roman" pitchFamily="18" charset="0"/>
                <a:cs typeface="Times New Roman" pitchFamily="18" charset="0"/>
              </a:rPr>
              <a:t>THE BIG HACK</a:t>
            </a:r>
            <a:br>
              <a:rPr lang="en-US" sz="5400" dirty="0" smtClean="0">
                <a:latin typeface="Times New Roman" pitchFamily="18" charset="0"/>
                <a:cs typeface="Times New Roman" pitchFamily="18" charset="0"/>
              </a:rPr>
            </a:br>
            <a:r>
              <a:rPr lang="en-US" sz="5400" dirty="0">
                <a:latin typeface="Times New Roman" pitchFamily="18" charset="0"/>
                <a:cs typeface="Times New Roman" pitchFamily="18" charset="0"/>
              </a:rPr>
              <a:t/>
            </a:r>
            <a:br>
              <a:rPr lang="en-US" sz="5400" dirty="0">
                <a:latin typeface="Times New Roman" pitchFamily="18" charset="0"/>
                <a:cs typeface="Times New Roman" pitchFamily="18" charset="0"/>
              </a:rPr>
            </a:br>
            <a:r>
              <a:rPr lang="el-GR" sz="2800" dirty="0">
                <a:latin typeface="Times New Roman" pitchFamily="18" charset="0"/>
                <a:cs typeface="Times New Roman" pitchFamily="18" charset="0"/>
              </a:rPr>
              <a:t>2</a:t>
            </a:r>
            <a:r>
              <a:rPr lang="el-GR" sz="2800" baseline="30000" dirty="0" smtClean="0">
                <a:latin typeface="Times New Roman" pitchFamily="18" charset="0"/>
                <a:cs typeface="Times New Roman" pitchFamily="18" charset="0"/>
              </a:rPr>
              <a:t>η</a:t>
            </a:r>
            <a:r>
              <a:rPr lang="el-GR" sz="2800" dirty="0" smtClean="0">
                <a:latin typeface="Times New Roman" pitchFamily="18" charset="0"/>
                <a:cs typeface="Times New Roman" pitchFamily="18" charset="0"/>
              </a:rPr>
              <a:t> Εργαστηριακή Άσκηση</a:t>
            </a:r>
            <a:br>
              <a:rPr lang="el-GR" sz="2800" dirty="0" smtClean="0">
                <a:latin typeface="Times New Roman" pitchFamily="18" charset="0"/>
                <a:cs typeface="Times New Roman" pitchFamily="18" charset="0"/>
              </a:rPr>
            </a:br>
            <a:r>
              <a:rPr lang="el-GR" sz="2800" dirty="0" smtClean="0">
                <a:latin typeface="Times New Roman" pitchFamily="18" charset="0"/>
                <a:cs typeface="Times New Roman" pitchFamily="18" charset="0"/>
              </a:rPr>
              <a:t>Ασφάλεια και αξιοπιστία Υλικού</a:t>
            </a:r>
            <a:endParaRPr lang="el-GR" sz="5400" dirty="0">
              <a:latin typeface="Times New Roman" pitchFamily="18" charset="0"/>
              <a:cs typeface="Times New Roman" pitchFamily="18" charset="0"/>
            </a:endParaRPr>
          </a:p>
        </p:txBody>
      </p:sp>
      <p:sp>
        <p:nvSpPr>
          <p:cNvPr id="3" name="Subtitle 2"/>
          <p:cNvSpPr>
            <a:spLocks noGrp="1"/>
          </p:cNvSpPr>
          <p:nvPr>
            <p:ph idx="1"/>
          </p:nvPr>
        </p:nvSpPr>
        <p:spPr>
          <a:xfrm>
            <a:off x="457200" y="188640"/>
            <a:ext cx="8229600" cy="6120720"/>
          </a:xfrm>
        </p:spPr>
        <p:txBody>
          <a:bodyPr/>
          <a:lstStyle/>
          <a:p>
            <a:pPr marL="0" indent="0">
              <a:buNone/>
            </a:pPr>
            <a:r>
              <a:rPr lang="el-GR" dirty="0" smtClean="0"/>
              <a:t> </a:t>
            </a:r>
            <a:endParaRPr lang="en-US"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437112"/>
            <a:ext cx="7315200" cy="2160240"/>
          </a:xfrm>
          <a:prstGeom prst="rect">
            <a:avLst/>
          </a:prstGeom>
        </p:spPr>
      </p:pic>
    </p:spTree>
    <p:extLst>
      <p:ext uri="{BB962C8B-B14F-4D97-AF65-F5344CB8AC3E}">
        <p14:creationId xmlns:p14="http://schemas.microsoft.com/office/powerpoint/2010/main" val="3215277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7331"/>
            <a:ext cx="8229600" cy="45719"/>
          </a:xfrm>
        </p:spPr>
        <p:txBody>
          <a:bodyPr>
            <a:normAutofit fontScale="90000"/>
          </a:bodyPr>
          <a:lstStyle/>
          <a:p>
            <a:r>
              <a:rPr lang="el-GR" dirty="0" smtClean="0"/>
              <a:t> </a:t>
            </a:r>
            <a:endParaRPr lang="el-GR" dirty="0"/>
          </a:p>
        </p:txBody>
      </p:sp>
      <p:sp>
        <p:nvSpPr>
          <p:cNvPr id="3" name="Text Placeholder 2"/>
          <p:cNvSpPr>
            <a:spLocks noGrp="1"/>
          </p:cNvSpPr>
          <p:nvPr>
            <p:ph type="body" idx="1"/>
          </p:nvPr>
        </p:nvSpPr>
        <p:spPr>
          <a:xfrm>
            <a:off x="467544" y="1556792"/>
            <a:ext cx="4040188" cy="45719"/>
          </a:xfrm>
        </p:spPr>
        <p:txBody>
          <a:bodyPr>
            <a:normAutofit fontScale="25000" lnSpcReduction="20000"/>
          </a:bodyPr>
          <a:lstStyle/>
          <a:p>
            <a:r>
              <a:rPr lang="el-GR" dirty="0" smtClean="0"/>
              <a:t> </a:t>
            </a:r>
            <a:endParaRPr lang="el-GR" dirty="0"/>
          </a:p>
        </p:txBody>
      </p:sp>
      <p:sp>
        <p:nvSpPr>
          <p:cNvPr id="4" name="Text Placeholder 3"/>
          <p:cNvSpPr>
            <a:spLocks noGrp="1"/>
          </p:cNvSpPr>
          <p:nvPr>
            <p:ph type="body" sz="half" idx="3"/>
          </p:nvPr>
        </p:nvSpPr>
        <p:spPr>
          <a:xfrm>
            <a:off x="4645025" y="1535112"/>
            <a:ext cx="4041775" cy="45719"/>
          </a:xfrm>
        </p:spPr>
        <p:txBody>
          <a:bodyPr>
            <a:normAutofit fontScale="25000" lnSpcReduction="20000"/>
          </a:bodyPr>
          <a:lstStyle/>
          <a:p>
            <a:r>
              <a:rPr lang="el-GR" dirty="0" smtClean="0"/>
              <a:t> </a:t>
            </a:r>
            <a:endParaRPr lang="el-GR" dirty="0"/>
          </a:p>
        </p:txBody>
      </p:sp>
      <p:sp>
        <p:nvSpPr>
          <p:cNvPr id="5" name="Content Placeholder 4"/>
          <p:cNvSpPr>
            <a:spLocks noGrp="1"/>
          </p:cNvSpPr>
          <p:nvPr>
            <p:ph sz="quarter" idx="2"/>
          </p:nvPr>
        </p:nvSpPr>
        <p:spPr>
          <a:xfrm>
            <a:off x="467544" y="332656"/>
            <a:ext cx="8352928" cy="6480720"/>
          </a:xfrm>
        </p:spPr>
        <p:txBody>
          <a:bodyPr>
            <a:normAutofit fontScale="92500" lnSpcReduction="10000"/>
          </a:bodyPr>
          <a:lstStyle/>
          <a:p>
            <a:pPr marL="137160" indent="0">
              <a:buNone/>
            </a:pPr>
            <a:endParaRPr lang="el-GR" dirty="0" smtClean="0"/>
          </a:p>
          <a:p>
            <a:pPr marL="137160" indent="0">
              <a:buNone/>
            </a:pPr>
            <a:endParaRPr lang="el-GR" dirty="0"/>
          </a:p>
          <a:p>
            <a:pPr marL="137160" indent="0">
              <a:buNone/>
            </a:pPr>
            <a:endParaRPr lang="el-GR" dirty="0" smtClean="0"/>
          </a:p>
          <a:p>
            <a:pPr marL="137160" indent="0">
              <a:buNone/>
            </a:pPr>
            <a:endParaRPr lang="el-GR" dirty="0"/>
          </a:p>
          <a:p>
            <a:pPr marL="137160" indent="0">
              <a:buNone/>
            </a:pPr>
            <a:endParaRPr lang="el-GR" dirty="0" smtClean="0"/>
          </a:p>
          <a:p>
            <a:pPr marL="137160" indent="0">
              <a:buNone/>
            </a:pPr>
            <a:r>
              <a:rPr lang="en-US" dirty="0" smtClean="0"/>
              <a:t> </a:t>
            </a:r>
            <a:endParaRPr lang="el-GR" dirty="0"/>
          </a:p>
          <a:p>
            <a:pPr marL="137160" indent="0">
              <a:buNone/>
            </a:pPr>
            <a:r>
              <a:rPr lang="el-GR" dirty="0" smtClean="0"/>
              <a:t>H </a:t>
            </a:r>
            <a:r>
              <a:rPr lang="el-GR" dirty="0"/>
              <a:t>Supermicro είναι μια εταιρεία πληροφορικής που εδρεύει στο Σαν Χοσέ της Καλιφόρνια . Τα κεντρικά γραφεία της Supermicro βρίσκονται στη Silicon Valley , με χώρο κατασκευής στις Κάτω Χώρες και Επιστημονικό και Τεχνολογικό Πάρκο στην Ταϊβάν .Ιδρύθηκε από τους Charles Liang, Wally Liaw και Sara Liu την 1η Νοεμβρίου 1993 και ειδικεύεται σε servers, blades, λύσεις rack, συσκευές δικτύωσης, λογισμικό διαχείρισης για servers και σταθμούς εργασίας προηγμένης τεχνολογίας.Όπως καταλαβαίνουμε η Supermicro ήταν μια προφανής επιλογή για την κατασκευή των servers της Εlemental Technologies</a:t>
            </a:r>
          </a:p>
          <a:p>
            <a:pPr marL="137160" indent="0">
              <a:buNone/>
            </a:pPr>
            <a:r>
              <a:rPr lang="en-US" dirty="0" smtClean="0"/>
              <a:t>	</a:t>
            </a:r>
            <a:r>
              <a:rPr lang="el-GR" dirty="0" smtClean="0"/>
              <a:t>Στην </a:t>
            </a:r>
            <a:r>
              <a:rPr lang="el-GR" dirty="0"/>
              <a:t>Supermicro, οι κατάσκοποι της Κίνας φαίνεται να είχαν βρει έναν τέλειο αγωγό για πρόσβαση, που οι αξιωματούχοι των ΗΠΑ περιγράφουν τώρα ως την πιο γνωστή σημαντική επίθεση αλυσίδας εφοδιασμού έναντι των αμερικανικών εταιρειών. </a:t>
            </a:r>
          </a:p>
          <a:p>
            <a:pPr marL="137160" indent="0">
              <a:buNone/>
            </a:pPr>
            <a:endParaRPr lang="el-GR"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2195736" y="260648"/>
            <a:ext cx="4392488" cy="2016224"/>
          </a:xfrm>
        </p:spPr>
      </p:pic>
    </p:spTree>
    <p:extLst>
      <p:ext uri="{BB962C8B-B14F-4D97-AF65-F5344CB8AC3E}">
        <p14:creationId xmlns:p14="http://schemas.microsoft.com/office/powerpoint/2010/main" val="3697603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72008"/>
          </a:xfrm>
        </p:spPr>
        <p:txBody>
          <a:bodyPr>
            <a:normAutofit fontScale="90000"/>
          </a:bodyPr>
          <a:lstStyle/>
          <a:p>
            <a:r>
              <a:rPr lang="el-GR" dirty="0" smtClean="0"/>
              <a:t> </a:t>
            </a:r>
            <a:endParaRPr lang="el-GR" dirty="0"/>
          </a:p>
        </p:txBody>
      </p:sp>
      <p:sp>
        <p:nvSpPr>
          <p:cNvPr id="3" name="Text Placeholder 2"/>
          <p:cNvSpPr>
            <a:spLocks noGrp="1"/>
          </p:cNvSpPr>
          <p:nvPr>
            <p:ph type="body" idx="1"/>
          </p:nvPr>
        </p:nvSpPr>
        <p:spPr>
          <a:xfrm>
            <a:off x="467544" y="0"/>
            <a:ext cx="4040188" cy="750887"/>
          </a:xfrm>
        </p:spPr>
        <p:txBody>
          <a:bodyPr/>
          <a:lstStyle/>
          <a:p>
            <a:r>
              <a:rPr lang="el-GR" dirty="0" smtClean="0"/>
              <a:t> </a:t>
            </a:r>
            <a:endParaRPr lang="el-GR" dirty="0"/>
          </a:p>
        </p:txBody>
      </p:sp>
      <p:sp>
        <p:nvSpPr>
          <p:cNvPr id="4" name="Text Placeholder 3"/>
          <p:cNvSpPr>
            <a:spLocks noGrp="1"/>
          </p:cNvSpPr>
          <p:nvPr>
            <p:ph type="body" sz="half" idx="3"/>
          </p:nvPr>
        </p:nvSpPr>
        <p:spPr>
          <a:xfrm>
            <a:off x="4644008" y="1628800"/>
            <a:ext cx="4041775" cy="750887"/>
          </a:xfrm>
        </p:spPr>
        <p:txBody>
          <a:bodyPr/>
          <a:lstStyle/>
          <a:p>
            <a:r>
              <a:rPr lang="el-GR" dirty="0" smtClean="0"/>
              <a:t> </a:t>
            </a:r>
            <a:endParaRPr lang="el-GR" dirty="0"/>
          </a:p>
        </p:txBody>
      </p:sp>
      <p:sp>
        <p:nvSpPr>
          <p:cNvPr id="5" name="Content Placeholder 4"/>
          <p:cNvSpPr>
            <a:spLocks noGrp="1"/>
          </p:cNvSpPr>
          <p:nvPr>
            <p:ph sz="quarter" idx="2"/>
          </p:nvPr>
        </p:nvSpPr>
        <p:spPr>
          <a:xfrm>
            <a:off x="179512" y="116632"/>
            <a:ext cx="8352928" cy="6696744"/>
          </a:xfrm>
        </p:spPr>
        <p:txBody>
          <a:bodyPr>
            <a:normAutofit fontScale="70000" lnSpcReduction="20000"/>
          </a:bodyPr>
          <a:lstStyle/>
          <a:p>
            <a:endParaRPr lang="el-GR" dirty="0" smtClean="0"/>
          </a:p>
          <a:p>
            <a:endParaRPr lang="el-GR" dirty="0"/>
          </a:p>
          <a:p>
            <a:endParaRPr lang="el-GR" dirty="0" smtClean="0"/>
          </a:p>
          <a:p>
            <a:endParaRPr lang="el-GR" dirty="0"/>
          </a:p>
          <a:p>
            <a:endParaRPr lang="el-GR" dirty="0" smtClean="0"/>
          </a:p>
          <a:p>
            <a:endParaRPr lang="el-GR" dirty="0"/>
          </a:p>
          <a:p>
            <a:endParaRPr lang="el-GR" dirty="0" smtClean="0"/>
          </a:p>
          <a:p>
            <a:endParaRPr lang="el-GR" dirty="0"/>
          </a:p>
          <a:p>
            <a:endParaRPr lang="el-GR" dirty="0" smtClean="0"/>
          </a:p>
          <a:p>
            <a:r>
              <a:rPr lang="el-GR" dirty="0" smtClean="0"/>
              <a:t>Αυτά </a:t>
            </a:r>
            <a:r>
              <a:rPr lang="el-GR" dirty="0"/>
              <a:t>τα μικροτσίπ είχαν κατασκευαστεί με τέτοιο τρόπο ώστε να μην </a:t>
            </a:r>
            <a:r>
              <a:rPr lang="el-GR" dirty="0" smtClean="0"/>
              <a:t>υποψιάζουν. </a:t>
            </a:r>
            <a:r>
              <a:rPr lang="el-GR" dirty="0"/>
              <a:t>Ανάλογα με το μοντέλο, τα μικροτσιπ διέφεραν ελαφρώς σε μέγεθος και σε </a:t>
            </a:r>
            <a:r>
              <a:rPr lang="el-GR" dirty="0" smtClean="0"/>
              <a:t>σχήμα. Έμοιαζαν </a:t>
            </a:r>
            <a:r>
              <a:rPr lang="el-GR" dirty="0"/>
              <a:t>περισσότερο σαν ένα από τα κοινά εξαρτήματα μητρικής μονάδας, παρά με μικροτσιπ, και έτσι ήταν δύσκολο να ανιχνευτούν χωρίς ειδικό εξοπλισμό.</a:t>
            </a:r>
          </a:p>
          <a:p>
            <a:r>
              <a:rPr lang="el-GR" dirty="0"/>
              <a:t>	Οι ειδικοί υποστηρίζουν ότι ο πρωταρχικός ρόλος τέτοιων διεισδύσεων, είναι να ανοίξουν δρόμο πρόσβασης και για άλλους επιτιθέμενους. Σε απλή ανάλυση, οι διεισδύσεις στο υλικό hardware της Supermicro χειραγωγούσαν τις κεντρικές οδηγίες χειρισμού που καθοδηγούν το server ενόσω τα δεδομένα περνούν μέσω κεντρικής μονάδας, υποστηρίζουν δύο πρόσωπα που παρακολουθούσαν την υπόθεση των μικροτσιπ. Αυτό συνέβη σε κρίσιμη στιγμή, καθώς μικρά κομμάτια αποθηκεύονταν στη προσωρινή μνήμη κατά τη διαδρομή προς το κεντρικό επεξεργαστή του server (CPU). H εμφύτευση είχε γίνει με τέτοιο τρόπο στη μονάδα έτσι ώστε να μεταβάλλεται η σειρά δεδομένων, εισάγοντας τον δικό της κώδικα ή μεταβάλλοντας τη προβλεπόμενη σειρά οδηγιών στο κεντρικό επεξεργαστή</a:t>
            </a:r>
            <a:r>
              <a:rPr lang="el-GR" dirty="0" smtClean="0"/>
              <a:t>.</a:t>
            </a:r>
            <a:endParaRPr lang="el-GR" dirty="0"/>
          </a:p>
          <a:p>
            <a:r>
              <a:rPr lang="el-GR" dirty="0"/>
              <a:t>	Δεδομένου ότι τα εμφυτεύματα ήταν μικρά, ο όγκος του κώδικα ήταν επίσης μικρός αλλα ήταν σε θέση να καθοδηγούν τη συσκευή να επικοινωνεί με έναν ή περισσότερους ανώνυμους υπολογιστές σε άλλη τοποθεσία στο διαδίκτυο όπου είχαν φορτωθεί με πιο περίπλοκο κώδικα, και να προετοιμάζουν το λειτουργικό σύστημα της συσκευής να δεχτεί αυτό το νέο κώδικα. Τα παράνομα μικροτσιπ μπορούσαν να τα κάνουν όλα αυτά γιατί ήταν συνδεδεμένα με την κεντρική μονάδα ελέγχου λειτουργίας.</a:t>
            </a:r>
          </a:p>
          <a:p>
            <a:endParaRPr lang="el-GR" dirty="0"/>
          </a:p>
        </p:txBody>
      </p:sp>
      <p:sp>
        <p:nvSpPr>
          <p:cNvPr id="6" name="Content Placeholder 5"/>
          <p:cNvSpPr>
            <a:spLocks noGrp="1"/>
          </p:cNvSpPr>
          <p:nvPr>
            <p:ph sz="quarter" idx="4"/>
          </p:nvPr>
        </p:nvSpPr>
        <p:spPr>
          <a:xfrm>
            <a:off x="6876256" y="1628800"/>
            <a:ext cx="4041775" cy="4425355"/>
          </a:xfrm>
        </p:spPr>
        <p:txBody>
          <a:bodyPr/>
          <a:lstStyle/>
          <a:p>
            <a:r>
              <a:rPr lang="el-GR" dirty="0" smtClean="0"/>
              <a:t> </a:t>
            </a:r>
            <a:endParaRPr lang="el-GR"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78413"/>
            <a:ext cx="5544616" cy="1823864"/>
          </a:xfrm>
          <a:prstGeom prst="rect">
            <a:avLst/>
          </a:prstGeom>
        </p:spPr>
      </p:pic>
    </p:spTree>
    <p:extLst>
      <p:ext uri="{BB962C8B-B14F-4D97-AF65-F5344CB8AC3E}">
        <p14:creationId xmlns:p14="http://schemas.microsoft.com/office/powerpoint/2010/main" val="4171526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 </a:t>
            </a:r>
            <a:endParaRPr lang="el-GR" dirty="0"/>
          </a:p>
        </p:txBody>
      </p:sp>
      <p:sp>
        <p:nvSpPr>
          <p:cNvPr id="3" name="Content Placeholder 2"/>
          <p:cNvSpPr>
            <a:spLocks noGrp="1"/>
          </p:cNvSpPr>
          <p:nvPr>
            <p:ph idx="1"/>
          </p:nvPr>
        </p:nvSpPr>
        <p:spPr>
          <a:xfrm>
            <a:off x="457200" y="188640"/>
            <a:ext cx="8229600" cy="6480720"/>
          </a:xfrm>
        </p:spPr>
        <p:txBody>
          <a:bodyPr>
            <a:normAutofit fontScale="70000" lnSpcReduction="20000"/>
          </a:bodyPr>
          <a:lstStyle/>
          <a:p>
            <a:endParaRPr lang="en-US" dirty="0" smtClean="0"/>
          </a:p>
          <a:p>
            <a:endParaRPr lang="en-US" dirty="0"/>
          </a:p>
          <a:p>
            <a:endParaRPr lang="en-US" dirty="0" smtClean="0"/>
          </a:p>
          <a:p>
            <a:pPr marL="137160" indent="0">
              <a:buNone/>
            </a:pPr>
            <a:endParaRPr lang="en-US" dirty="0" smtClean="0"/>
          </a:p>
          <a:p>
            <a:pPr marL="137160" indent="0">
              <a:buNone/>
            </a:pPr>
            <a:endParaRPr lang="en-US" dirty="0"/>
          </a:p>
          <a:p>
            <a:pPr marL="137160" indent="0">
              <a:buNone/>
            </a:pPr>
            <a:endParaRPr lang="en-US" dirty="0" smtClean="0"/>
          </a:p>
          <a:p>
            <a:pPr marL="137160" indent="0">
              <a:buNone/>
            </a:pPr>
            <a:endParaRPr lang="en-US" dirty="0" smtClean="0"/>
          </a:p>
          <a:p>
            <a:pPr marL="137160" indent="0">
              <a:buNone/>
            </a:pPr>
            <a:endParaRPr lang="en-US" dirty="0"/>
          </a:p>
          <a:p>
            <a:pPr marL="137160" indent="0">
              <a:buNone/>
            </a:pPr>
            <a:endParaRPr lang="en-US" dirty="0"/>
          </a:p>
          <a:p>
            <a:pPr marL="137160" indent="0">
              <a:buNone/>
            </a:pPr>
            <a:r>
              <a:rPr lang="el-GR" dirty="0" smtClean="0"/>
              <a:t>Οι </a:t>
            </a:r>
            <a:r>
              <a:rPr lang="el-GR" dirty="0"/>
              <a:t>ερευνητές οδηγήθηκαν στο συμπέρασμα ότι αυτό το πολύπλοκο σχήμα ήταν δουλειά του Λαικού Απελευθερωτικού </a:t>
            </a:r>
            <a:r>
              <a:rPr lang="el-GR" dirty="0" smtClean="0"/>
              <a:t>Στρατού</a:t>
            </a:r>
            <a:r>
              <a:rPr lang="en-US" dirty="0" smtClean="0"/>
              <a:t> </a:t>
            </a:r>
            <a:r>
              <a:rPr lang="el-GR" dirty="0" smtClean="0"/>
              <a:t>της Κίνας </a:t>
            </a:r>
            <a:r>
              <a:rPr lang="el-GR" dirty="0"/>
              <a:t>με ειδίκευση σε επιθέσεις hardware, σύμφωνα με δύο πρόσωπα που είχαν γνώσεις επί των δραστηριοτήτων τους. Η μονάδα, πιστεύεται ότι επικεντρώνεται σε στόχους υψηλής προτεραιότητας, συμπεριλαμβανομένων εμπορικών προιόντων προχωρημένης τεχνολογίας και τα τερματικά των αντίπαλων στρατοπέδων. Σε προηγούμενες επιθέσεις έβαλε ως στόχο τα σχέδια υψηλής απόδοσης μικροτσιπ συστημάτων πληροφορικής μεγάλων διαδικτυακών παρόχων των ΗΠΑ</a:t>
            </a:r>
            <a:r>
              <a:rPr lang="el-GR" dirty="0" smtClean="0"/>
              <a:t>.</a:t>
            </a:r>
            <a:r>
              <a:rPr lang="en-US" dirty="0" smtClean="0"/>
              <a:t> </a:t>
            </a:r>
            <a:endParaRPr lang="el-GR" dirty="0"/>
          </a:p>
          <a:p>
            <a:r>
              <a:rPr lang="el-GR" dirty="0"/>
              <a:t>Η επίθεση κατά της Supermicro ήταν κατά άλλη διαταγή ολοκληρωτικής ευθύνης από προηγόυμενα επεισόδια που αποδόθηκαν στον Λαικό Απελευθερωτικό Στρατό. Απειλούσε να φτάσει σε υπερβολικά μεγάλο πλήθος τελικών χρηστών όπου συμπεριλαμβάνονταν και κάποιοι ζωτικής σημασίας</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16632"/>
            <a:ext cx="5904656" cy="2304256"/>
          </a:xfrm>
          <a:prstGeom prst="rect">
            <a:avLst/>
          </a:prstGeom>
        </p:spPr>
      </p:pic>
    </p:spTree>
    <p:extLst>
      <p:ext uri="{BB962C8B-B14F-4D97-AF65-F5344CB8AC3E}">
        <p14:creationId xmlns:p14="http://schemas.microsoft.com/office/powerpoint/2010/main" val="2375385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a:t>Επιδράσεις από την παραβίαση του συστήματος</a:t>
            </a:r>
            <a:br>
              <a:rPr lang="el-GR" dirty="0"/>
            </a:br>
            <a:endParaRPr lang="el-GR" dirty="0"/>
          </a:p>
        </p:txBody>
      </p:sp>
      <p:sp>
        <p:nvSpPr>
          <p:cNvPr id="3" name="Content Placeholder 2"/>
          <p:cNvSpPr>
            <a:spLocks noGrp="1"/>
          </p:cNvSpPr>
          <p:nvPr>
            <p:ph idx="1"/>
          </p:nvPr>
        </p:nvSpPr>
        <p:spPr/>
        <p:txBody>
          <a:bodyPr>
            <a:noAutofit/>
          </a:bodyPr>
          <a:lstStyle/>
          <a:p>
            <a:r>
              <a:rPr lang="el-GR" sz="2000" dirty="0"/>
              <a:t>Οι συνέπειες της επίθεσης συνεχίζουν να </a:t>
            </a:r>
            <a:r>
              <a:rPr lang="el-GR" sz="2000" dirty="0" smtClean="0"/>
              <a:t>φαίνονται</a:t>
            </a:r>
            <a:r>
              <a:rPr lang="en-US" sz="2000" dirty="0" smtClean="0"/>
              <a:t> </a:t>
            </a:r>
            <a:r>
              <a:rPr lang="el-GR" sz="2000" dirty="0" smtClean="0"/>
              <a:t>μέχρι και σήμερα.Κατά </a:t>
            </a:r>
            <a:r>
              <a:rPr lang="el-GR" sz="2000" dirty="0"/>
              <a:t>τη θητεία του Τραμπ έχουν κατασκευαστεί hardware υπολογιστών και δικτύων, συμπεριλαμβανομένων μητρικών μονάδων όπου επικεντρώθηκαν και οι εμπορικές κυρώσεις του τελευταίου γύρου κατά της Κίνας, με αποτέλεσμα οι αξιωματούχοι του Λευκού Οίκου να δηλώνουν ξεκάθαρα ότι οι εταιρείες θα αρχίσουν να αλλάζουν τις χώρες διαδρομής της εφοδιαστικής αλυσίδας. Μία τέτοια αλλαγή θα έφερνε ανακούφιση σε αξιωματούχους που προειδοποιούσαν επί σειρά ετών για το ζήτημα της ασφάλειας της εφοδιαστικής αλυσίδας. </a:t>
            </a:r>
            <a:endParaRPr lang="el-GR" sz="2000" dirty="0" smtClean="0"/>
          </a:p>
          <a:p>
            <a:pPr lvl="1"/>
            <a:r>
              <a:rPr lang="el-GR" sz="2000" dirty="0" smtClean="0"/>
              <a:t>Κατά </a:t>
            </a:r>
            <a:r>
              <a:rPr lang="el-GR" sz="2000" dirty="0"/>
              <a:t>τις δεκαετίες, για την ασφάλεια της εφοδιαστικής αλυσίδας τέθηκε θέμα </a:t>
            </a:r>
            <a:r>
              <a:rPr lang="el-GR" sz="2000" dirty="0" smtClean="0"/>
              <a:t>εμπιστοσύνης. </a:t>
            </a:r>
            <a:r>
              <a:rPr lang="el-GR" sz="2000" dirty="0"/>
              <a:t>Υπήρχε η πεποίθηση οτι η Κίνα δεν θα έθετε σε κίνδυνο τη παγκόσμια θέση της </a:t>
            </a:r>
            <a:r>
              <a:rPr lang="el-GR" sz="2000" dirty="0" smtClean="0"/>
              <a:t>στο </a:t>
            </a:r>
            <a:r>
              <a:rPr lang="el-GR" sz="2000" dirty="0"/>
              <a:t>σημείο εργασιών αφήνοντας τους κατασκόπους να ανακατευθούν στα εργοστάσια της. Αυτό έκανε την απόφαση δημιουργίας εμπορικών συστημάτων να στηριχθεί κυρίως στις δυνατότητες δυναμικής και χαμηλού κόστους.</a:t>
            </a:r>
          </a:p>
        </p:txBody>
      </p:sp>
    </p:spTree>
    <p:extLst>
      <p:ext uri="{BB962C8B-B14F-4D97-AF65-F5344CB8AC3E}">
        <p14:creationId xmlns:p14="http://schemas.microsoft.com/office/powerpoint/2010/main" val="938488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 </a:t>
            </a:r>
            <a:endParaRPr lang="el-GR" dirty="0"/>
          </a:p>
        </p:txBody>
      </p:sp>
      <p:sp>
        <p:nvSpPr>
          <p:cNvPr id="3" name="Content Placeholder 2"/>
          <p:cNvSpPr>
            <a:spLocks noGrp="1"/>
          </p:cNvSpPr>
          <p:nvPr>
            <p:ph idx="1"/>
          </p:nvPr>
        </p:nvSpPr>
        <p:spPr>
          <a:xfrm>
            <a:off x="457200" y="44624"/>
            <a:ext cx="8229600" cy="6624736"/>
          </a:xfrm>
        </p:spPr>
        <p:txBody>
          <a:bodyPr>
            <a:normAutofit fontScale="77500" lnSpcReduction="20000"/>
          </a:bodyPr>
          <a:lstStyle/>
          <a:p>
            <a:pPr marL="137160" indent="0">
              <a:buNone/>
            </a:pPr>
            <a:endParaRPr lang="el-GR" dirty="0" smtClean="0"/>
          </a:p>
          <a:p>
            <a:pPr marL="137160" indent="0">
              <a:buNone/>
            </a:pPr>
            <a:endParaRPr lang="en-US" dirty="0" smtClean="0"/>
          </a:p>
          <a:p>
            <a:pPr marL="137160" indent="0">
              <a:buNone/>
            </a:pPr>
            <a:endParaRPr lang="el-GR" dirty="0" smtClean="0"/>
          </a:p>
          <a:p>
            <a:pPr marL="137160" indent="0">
              <a:buNone/>
            </a:pPr>
            <a:endParaRPr lang="el-GR" dirty="0" smtClean="0"/>
          </a:p>
          <a:p>
            <a:pPr marL="137160" indent="0">
              <a:buNone/>
            </a:pPr>
            <a:endParaRPr lang="el-GR" dirty="0"/>
          </a:p>
          <a:p>
            <a:pPr marL="137160" indent="0">
              <a:buNone/>
            </a:pPr>
            <a:endParaRPr lang="el-GR" dirty="0" smtClean="0"/>
          </a:p>
          <a:p>
            <a:pPr marL="137160" indent="0">
              <a:buNone/>
            </a:pPr>
            <a:r>
              <a:rPr lang="el-GR" dirty="0" smtClean="0"/>
              <a:t>Το </a:t>
            </a:r>
            <a:r>
              <a:rPr lang="el-GR" dirty="0"/>
              <a:t>2016 η κινεζική κυβέρνηση έχει εγκρίνει έναν νέο νόμο για την ασφάλεια στον κυβερνοχώρο - που θεωρείται από πολλούς ως πρόσχημα για να δώσει στις αρχές ευρύτερη πρόσβαση σε ευαίσθητα δεδομένα  και η Amazon αποφάσισε να ενεργήσει.Έτσι μετέφερε τον επιχειρησιακό έλεγχο του κέντρου δεδομένων του Πεκίνου στον τοπικό συνεργάτη του, Beijing </a:t>
            </a:r>
            <a:r>
              <a:rPr lang="el-GR" dirty="0" smtClean="0"/>
              <a:t>Sinnet. </a:t>
            </a:r>
            <a:r>
              <a:rPr lang="el-GR" dirty="0"/>
              <a:t>Επίσης, τον Νοέμβριο του ίδιου έτους η Amazon πούλησε ολόκληρη την υποδομή στο Beijing Sinnet για περίπου 300 εκατομμύρια δολάρια.</a:t>
            </a:r>
          </a:p>
          <a:p>
            <a:r>
              <a:rPr lang="el-GR" dirty="0"/>
              <a:t>Ενώ για την Apple, ένας από τους τρεις υψηλόβαθμους αναφέρει οτι το καλοκαίρι του 2015, λίγες εβδομάδες μετά τον εντοπισμό των κακόβουλων μικροτσιπ, η εταιρεία άρχισε να απομακρύνει όλα τα server της Supermicro από τα κέντρα δεδομένων </a:t>
            </a:r>
            <a:r>
              <a:rPr lang="el-GR" dirty="0" smtClean="0"/>
              <a:t>της</a:t>
            </a:r>
            <a:r>
              <a:rPr lang="el-GR" dirty="0"/>
              <a:t>.</a:t>
            </a:r>
            <a:r>
              <a:rPr lang="el-GR" dirty="0" smtClean="0"/>
              <a:t> Ολοι </a:t>
            </a:r>
            <a:r>
              <a:rPr lang="el-GR" dirty="0"/>
              <a:t>οι server της </a:t>
            </a:r>
            <a:r>
              <a:rPr lang="el-GR" dirty="0" smtClean="0"/>
              <a:t>Supermicro αντικαταστάθηκαν </a:t>
            </a:r>
            <a:r>
              <a:rPr lang="el-GR" dirty="0"/>
              <a:t>μέσα σε λίγες εβδομάδες, κατά το υψηλόβαθμο </a:t>
            </a:r>
            <a:r>
              <a:rPr lang="el-GR" dirty="0" smtClean="0"/>
              <a:t>στέλεχος. Το </a:t>
            </a:r>
            <a:r>
              <a:rPr lang="el-GR" dirty="0"/>
              <a:t>2016, η Apple ενημέρωσε τη Supermicro οτι διακόπτει εντελώς τη συνεργασία τους</a:t>
            </a:r>
            <a:r>
              <a:rPr lang="el-GR" dirty="0" smtClean="0"/>
              <a:t>.</a:t>
            </a:r>
            <a:endParaRPr lang="el-G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88640"/>
            <a:ext cx="5472608" cy="1621469"/>
          </a:xfrm>
          <a:prstGeom prst="rect">
            <a:avLst/>
          </a:prstGeom>
        </p:spPr>
      </p:pic>
    </p:spTree>
    <p:extLst>
      <p:ext uri="{BB962C8B-B14F-4D97-AF65-F5344CB8AC3E}">
        <p14:creationId xmlns:p14="http://schemas.microsoft.com/office/powerpoint/2010/main" val="707393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 </a:t>
            </a:r>
            <a:endParaRPr lang="el-GR" dirty="0"/>
          </a:p>
        </p:txBody>
      </p:sp>
      <p:sp>
        <p:nvSpPr>
          <p:cNvPr id="3" name="Content Placeholder 2"/>
          <p:cNvSpPr>
            <a:spLocks noGrp="1"/>
          </p:cNvSpPr>
          <p:nvPr>
            <p:ph idx="1"/>
          </p:nvPr>
        </p:nvSpPr>
        <p:spPr>
          <a:xfrm>
            <a:off x="457200" y="44624"/>
            <a:ext cx="8229600" cy="6813376"/>
          </a:xfrm>
        </p:spPr>
        <p:txBody>
          <a:bodyPr>
            <a:normAutofit fontScale="92500" lnSpcReduction="10000"/>
          </a:bodyPr>
          <a:lstStyle/>
          <a:p>
            <a:pPr marL="137160" indent="0">
              <a:buNone/>
            </a:pPr>
            <a:endParaRPr lang="el-GR" dirty="0" smtClean="0"/>
          </a:p>
          <a:p>
            <a:pPr marL="137160" indent="0">
              <a:buNone/>
            </a:pPr>
            <a:endParaRPr lang="el-GR" dirty="0"/>
          </a:p>
          <a:p>
            <a:pPr marL="137160" indent="0">
              <a:buNone/>
            </a:pPr>
            <a:endParaRPr lang="el-GR" dirty="0" smtClean="0"/>
          </a:p>
          <a:p>
            <a:pPr marL="137160" indent="0">
              <a:buNone/>
            </a:pPr>
            <a:endParaRPr lang="el-GR" dirty="0"/>
          </a:p>
          <a:p>
            <a:pPr marL="137160" indent="0">
              <a:buNone/>
            </a:pPr>
            <a:endParaRPr lang="el-GR" dirty="0" smtClean="0"/>
          </a:p>
          <a:p>
            <a:pPr marL="137160" indent="0">
              <a:buNone/>
            </a:pPr>
            <a:endParaRPr lang="el-GR" dirty="0"/>
          </a:p>
          <a:p>
            <a:pPr marL="137160" indent="0">
              <a:buNone/>
            </a:pPr>
            <a:r>
              <a:rPr lang="el-GR" dirty="0" smtClean="0"/>
              <a:t>Ο </a:t>
            </a:r>
            <a:r>
              <a:rPr lang="el-GR" dirty="0"/>
              <a:t>εκπρόσωπος της Supermicro, o Hayes, δήλωσε οτι η εταιρεία ποτέ δεν έχει αναφερθεί για την ύπαρξη κακόβουλων μικροτσιπ στις μητρικές μονάδες της είτε από πελάτες είτε από τις αμερικάνικες Αρχές.Εκείνο τον Αύγουστο, ο Liang, ο πρόεδρος της Supermicro, αποκάλυψε οτι η εταιρεία έχασε δύο πολύ σημαντικούς </a:t>
            </a:r>
            <a:r>
              <a:rPr lang="el-GR" dirty="0" smtClean="0"/>
              <a:t>πελάτες.Ταυτόχρονα </a:t>
            </a:r>
            <a:r>
              <a:rPr lang="el-GR" dirty="0"/>
              <a:t>με την ανακάλυψη των παράνομων μαρκών το 2015 και την εξέλιξη της έρευνας, η Supermicro μαστίζεται από ένα λογιστικό πρόβλημα, το οποίο η εταιρεία χαρακτηρίζει ως θέμα που σχετίζεται με τη χρονική στιγμή ορισμένης αναγνώρισης </a:t>
            </a:r>
            <a:r>
              <a:rPr lang="el-GR" dirty="0" smtClean="0"/>
              <a:t>εσόδων.</a:t>
            </a:r>
            <a:endParaRPr lang="el-G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358334"/>
            <a:ext cx="6120680" cy="2016224"/>
          </a:xfrm>
          <a:prstGeom prst="rect">
            <a:avLst/>
          </a:prstGeom>
        </p:spPr>
      </p:pic>
    </p:spTree>
    <p:extLst>
      <p:ext uri="{BB962C8B-B14F-4D97-AF65-F5344CB8AC3E}">
        <p14:creationId xmlns:p14="http://schemas.microsoft.com/office/powerpoint/2010/main" val="1635930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a:t>Βιβλιογραφία</a:t>
            </a:r>
            <a:br>
              <a:rPr lang="el-GR" dirty="0"/>
            </a:br>
            <a:endParaRPr lang="el-GR" dirty="0"/>
          </a:p>
        </p:txBody>
      </p:sp>
      <p:sp>
        <p:nvSpPr>
          <p:cNvPr id="3" name="Content Placeholder 2"/>
          <p:cNvSpPr>
            <a:spLocks noGrp="1"/>
          </p:cNvSpPr>
          <p:nvPr>
            <p:ph idx="1"/>
          </p:nvPr>
        </p:nvSpPr>
        <p:spPr>
          <a:xfrm>
            <a:off x="457200" y="1268760"/>
            <a:ext cx="8229600" cy="5472608"/>
          </a:xfrm>
        </p:spPr>
        <p:txBody>
          <a:bodyPr>
            <a:normAutofit fontScale="40000" lnSpcReduction="20000"/>
          </a:bodyPr>
          <a:lstStyle/>
          <a:p>
            <a:r>
              <a:rPr lang="el-GR" sz="5100" b="1" dirty="0"/>
              <a:t>Πηγές:</a:t>
            </a:r>
          </a:p>
          <a:p>
            <a:endParaRPr lang="el-GR" sz="2900" dirty="0"/>
          </a:p>
          <a:p>
            <a:pPr>
              <a:buFont typeface="Wingdings" pitchFamily="2" charset="2"/>
              <a:buChar char="ü"/>
            </a:pPr>
            <a:r>
              <a:rPr lang="el-GR" sz="4000" dirty="0" smtClean="0">
                <a:solidFill>
                  <a:schemeClr val="bg1"/>
                </a:solidFill>
              </a:rPr>
              <a:t>https</a:t>
            </a:r>
            <a:r>
              <a:rPr lang="el-GR" sz="4000" dirty="0">
                <a:solidFill>
                  <a:schemeClr val="bg1"/>
                </a:solidFill>
              </a:rPr>
              <a:t>://www.bloomberg.com/news/features/2018-10-04/the-big-hack-how-china-used-a-tiny-chip-to-infiltrate-america-s-top-companies</a:t>
            </a:r>
          </a:p>
          <a:p>
            <a:endParaRPr lang="el-GR" sz="4000" dirty="0">
              <a:solidFill>
                <a:schemeClr val="bg1"/>
              </a:solidFill>
            </a:endParaRPr>
          </a:p>
          <a:p>
            <a:pPr>
              <a:buFont typeface="Wingdings" pitchFamily="2" charset="2"/>
              <a:buChar char="ü"/>
            </a:pPr>
            <a:r>
              <a:rPr lang="el-GR" sz="4000" dirty="0" smtClean="0">
                <a:solidFill>
                  <a:schemeClr val="bg1"/>
                </a:solidFill>
              </a:rPr>
              <a:t>http</a:t>
            </a:r>
            <a:r>
              <a:rPr lang="el-GR" sz="4000" dirty="0">
                <a:solidFill>
                  <a:schemeClr val="bg1"/>
                </a:solidFill>
              </a:rPr>
              <a:t>://exitmind.com/%CF%84%CE%BF-%CE%BC%CE%B5%CE%B3%CE%AC%CE%BB%CE%BF-%CF%87%CE%B1%CE%BA%CE%AC%CF%81%CE%B9%CF%83%CE%BC%CE%B1-%CF%80%CF%89%CF%82-%CE%B7-%CE%BA%CE%AF%CE%BD%CE%B1-%CE%BA%CE%B1%CF%84%CE%AC%CF%86%CE%B5%CF%81</a:t>
            </a:r>
          </a:p>
          <a:p>
            <a:endParaRPr lang="el-GR" sz="4000" dirty="0">
              <a:solidFill>
                <a:schemeClr val="bg1"/>
              </a:solidFill>
            </a:endParaRPr>
          </a:p>
          <a:p>
            <a:pPr>
              <a:buFont typeface="Wingdings" pitchFamily="2" charset="2"/>
              <a:buChar char="ü"/>
            </a:pPr>
            <a:r>
              <a:rPr lang="el-GR" sz="4000" dirty="0" smtClean="0">
                <a:solidFill>
                  <a:schemeClr val="bg1"/>
                </a:solidFill>
              </a:rPr>
              <a:t> </a:t>
            </a:r>
            <a:r>
              <a:rPr lang="el-GR" sz="4000" dirty="0">
                <a:solidFill>
                  <a:schemeClr val="bg1"/>
                </a:solidFill>
              </a:rPr>
              <a:t>https://www.secplicity.org/2018/10/09/chinas-tiny-chip-hardware-hack-infiltrates-u-s-entities/</a:t>
            </a:r>
          </a:p>
          <a:p>
            <a:endParaRPr lang="el-GR" sz="4000" dirty="0">
              <a:solidFill>
                <a:schemeClr val="bg1"/>
              </a:solidFill>
            </a:endParaRPr>
          </a:p>
          <a:p>
            <a:pPr>
              <a:buFont typeface="Wingdings" pitchFamily="2" charset="2"/>
              <a:buChar char="ü"/>
            </a:pPr>
            <a:r>
              <a:rPr lang="el-GR" sz="4000" dirty="0" smtClean="0">
                <a:solidFill>
                  <a:schemeClr val="bg1"/>
                </a:solidFill>
              </a:rPr>
              <a:t>https</a:t>
            </a:r>
            <a:r>
              <a:rPr lang="el-GR" sz="4000" dirty="0">
                <a:solidFill>
                  <a:schemeClr val="bg1"/>
                </a:solidFill>
              </a:rPr>
              <a:t>://www.imore.com/did-china-hardware-hack-supermicro-servers-used-apple-and-amazon</a:t>
            </a:r>
          </a:p>
          <a:p>
            <a:endParaRPr lang="el-GR" sz="4000" dirty="0">
              <a:solidFill>
                <a:schemeClr val="bg1"/>
              </a:solidFill>
            </a:endParaRPr>
          </a:p>
          <a:p>
            <a:pPr>
              <a:buFont typeface="Wingdings" pitchFamily="2" charset="2"/>
              <a:buChar char="ü"/>
            </a:pPr>
            <a:r>
              <a:rPr lang="el-GR" sz="4000" dirty="0" smtClean="0">
                <a:solidFill>
                  <a:schemeClr val="bg1"/>
                </a:solidFill>
              </a:rPr>
              <a:t>https</a:t>
            </a:r>
            <a:r>
              <a:rPr lang="el-GR" sz="4000" dirty="0">
                <a:solidFill>
                  <a:schemeClr val="bg1"/>
                </a:solidFill>
              </a:rPr>
              <a:t>://www.theatlantic.com/technology/archive/2018/10/political-cost-chinese-hardware-hack/572383/</a:t>
            </a:r>
          </a:p>
          <a:p>
            <a:endParaRPr lang="el-GR" sz="4000" dirty="0">
              <a:solidFill>
                <a:schemeClr val="bg1"/>
              </a:solidFill>
            </a:endParaRPr>
          </a:p>
          <a:p>
            <a:pPr>
              <a:buFont typeface="Wingdings" pitchFamily="2" charset="2"/>
              <a:buChar char="ü"/>
            </a:pPr>
            <a:r>
              <a:rPr lang="el-GR" sz="4000" dirty="0" smtClean="0">
                <a:solidFill>
                  <a:schemeClr val="bg1"/>
                </a:solidFill>
              </a:rPr>
              <a:t>https</a:t>
            </a:r>
            <a:r>
              <a:rPr lang="el-GR" sz="4000" dirty="0">
                <a:solidFill>
                  <a:schemeClr val="bg1"/>
                </a:solidFill>
              </a:rPr>
              <a:t>://en.wikipedia.org/wiki/AWS_Elemental</a:t>
            </a:r>
          </a:p>
          <a:p>
            <a:pPr marL="137160" indent="0">
              <a:buNone/>
            </a:pPr>
            <a:endParaRPr lang="el-GR" sz="4000" dirty="0">
              <a:solidFill>
                <a:schemeClr val="bg1"/>
              </a:solidFill>
            </a:endParaRPr>
          </a:p>
          <a:p>
            <a:pPr>
              <a:buFont typeface="Wingdings" pitchFamily="2" charset="2"/>
              <a:buChar char="ü"/>
            </a:pPr>
            <a:r>
              <a:rPr lang="el-GR" sz="4000" dirty="0" smtClean="0">
                <a:solidFill>
                  <a:schemeClr val="bg1"/>
                </a:solidFill>
              </a:rPr>
              <a:t> </a:t>
            </a:r>
            <a:r>
              <a:rPr lang="el-GR" sz="4000" dirty="0">
                <a:solidFill>
                  <a:schemeClr val="bg1"/>
                </a:solidFill>
              </a:rPr>
              <a:t>https://en.wikipedia.org/wiki/Supermicro</a:t>
            </a:r>
          </a:p>
          <a:p>
            <a:endParaRPr lang="el-GR" dirty="0"/>
          </a:p>
        </p:txBody>
      </p:sp>
    </p:spTree>
    <p:extLst>
      <p:ext uri="{BB962C8B-B14F-4D97-AF65-F5344CB8AC3E}">
        <p14:creationId xmlns:p14="http://schemas.microsoft.com/office/powerpoint/2010/main" val="698061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latin typeface="Times New Roman" pitchFamily="18" charset="0"/>
                <a:cs typeface="Times New Roman" pitchFamily="18" charset="0"/>
              </a:rPr>
              <a:t>ΠΕΡΙΕΧΟΜΕΝΑ</a:t>
            </a:r>
            <a:endParaRPr lang="el-GR"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69160"/>
          </a:xfrm>
        </p:spPr>
        <p:txBody>
          <a:bodyPr>
            <a:normAutofit/>
          </a:bodyPr>
          <a:lstStyle/>
          <a:p>
            <a:pPr>
              <a:buFont typeface="Arial" pitchFamily="34" charset="0"/>
              <a:buChar char="•"/>
            </a:pPr>
            <a:r>
              <a:rPr lang="el-GR" sz="3200" dirty="0" smtClean="0"/>
              <a:t>Γενική επισκόπηση του συστήματος</a:t>
            </a:r>
          </a:p>
          <a:p>
            <a:pPr>
              <a:buFont typeface="Arial" pitchFamily="34" charset="0"/>
              <a:buChar char="•"/>
            </a:pPr>
            <a:r>
              <a:rPr lang="el-GR" sz="3200" dirty="0" smtClean="0"/>
              <a:t>Περιγραφή των τρόπων με τους οποίους ο κατασκευαστής του συστήματος προσπάθησε να αποτρέψει τις επιθέσεις</a:t>
            </a:r>
          </a:p>
          <a:p>
            <a:pPr>
              <a:buFont typeface="Arial" pitchFamily="34" charset="0"/>
              <a:buChar char="•"/>
            </a:pPr>
            <a:r>
              <a:rPr lang="el-GR" sz="3200" dirty="0" smtClean="0"/>
              <a:t>Περιγραφή του τρόπου με τον οποίο ο “εχθρός” επιτέθηκε στο σύστημα</a:t>
            </a:r>
          </a:p>
          <a:p>
            <a:pPr>
              <a:buFont typeface="Arial" pitchFamily="34" charset="0"/>
              <a:buChar char="•"/>
            </a:pPr>
            <a:r>
              <a:rPr lang="el-GR" sz="3200" dirty="0" smtClean="0"/>
              <a:t>Επιδράσεις από την παραβίαση του συστήματος</a:t>
            </a:r>
          </a:p>
          <a:p>
            <a:pPr>
              <a:buFont typeface="Arial" pitchFamily="34" charset="0"/>
              <a:buChar char="•"/>
            </a:pPr>
            <a:r>
              <a:rPr lang="el-GR" sz="3200" dirty="0"/>
              <a:t>Βιβλιογραφία</a:t>
            </a:r>
            <a:endParaRPr lang="el-GR" sz="3200" dirty="0" smtClean="0"/>
          </a:p>
          <a:p>
            <a:pPr>
              <a:buFont typeface="Arial" pitchFamily="34" charset="0"/>
              <a:buChar char="•"/>
            </a:pPr>
            <a:endParaRPr lang="el-GR" sz="3200" dirty="0">
              <a:solidFill>
                <a:srgbClr val="FFC000"/>
              </a:solidFill>
            </a:endParaRPr>
          </a:p>
        </p:txBody>
      </p:sp>
    </p:spTree>
    <p:extLst>
      <p:ext uri="{BB962C8B-B14F-4D97-AF65-F5344CB8AC3E}">
        <p14:creationId xmlns:p14="http://schemas.microsoft.com/office/powerpoint/2010/main" val="1246717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728192"/>
          </a:xfrm>
        </p:spPr>
        <p:txBody>
          <a:bodyPr>
            <a:normAutofit fontScale="90000"/>
          </a:bodyPr>
          <a:lstStyle/>
          <a:p>
            <a:r>
              <a:rPr lang="el-GR" sz="4400" dirty="0"/>
              <a:t>Γενική επισκόπηση του συστήματος</a:t>
            </a:r>
            <a:br>
              <a:rPr lang="el-GR" sz="4400" dirty="0"/>
            </a:br>
            <a:endParaRPr lang="el-GR" sz="4400" dirty="0">
              <a:latin typeface="Times New Roman" pitchFamily="18" charset="0"/>
              <a:cs typeface="Times New Roman" pitchFamily="18" charset="0"/>
            </a:endParaRPr>
          </a:p>
        </p:txBody>
      </p:sp>
      <p:sp>
        <p:nvSpPr>
          <p:cNvPr id="17" name="Content Placeholder 16"/>
          <p:cNvSpPr>
            <a:spLocks noGrp="1"/>
          </p:cNvSpPr>
          <p:nvPr>
            <p:ph idx="1"/>
          </p:nvPr>
        </p:nvSpPr>
        <p:spPr>
          <a:xfrm>
            <a:off x="457200" y="1600200"/>
            <a:ext cx="8229600" cy="5069160"/>
          </a:xfrm>
        </p:spPr>
        <p:txBody>
          <a:bodyPr>
            <a:normAutofit lnSpcReduction="10000"/>
          </a:bodyPr>
          <a:lstStyle/>
          <a:p>
            <a:endParaRPr lang="en-US" dirty="0" smtClean="0"/>
          </a:p>
          <a:p>
            <a:endParaRPr lang="en-US" dirty="0"/>
          </a:p>
          <a:p>
            <a:endParaRPr lang="en-US" dirty="0" smtClean="0"/>
          </a:p>
          <a:p>
            <a:endParaRPr lang="en-US" dirty="0"/>
          </a:p>
          <a:p>
            <a:pPr marL="137160" indent="0">
              <a:buNone/>
            </a:pPr>
            <a:endParaRPr lang="en-US" dirty="0"/>
          </a:p>
          <a:p>
            <a:r>
              <a:rPr lang="el-GR" dirty="0" smtClean="0"/>
              <a:t>Εν </a:t>
            </a:r>
            <a:r>
              <a:rPr lang="el-GR" dirty="0"/>
              <a:t>έτη 2015, η αμερικάνικη εταιρία Amazon ξεκίνησε μυστικά μια αξιολόγηση για απόκτηση μιας εταιρίας με επωνυμία  «Elemental Technologies » προκειμένου να επεκτείνει την υπηρεσία ροής βίντεο, γνωστή σήμερα ως Amazon Prime Video. </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484784"/>
            <a:ext cx="7056784" cy="2304256"/>
          </a:xfrm>
          <a:prstGeom prst="rect">
            <a:avLst/>
          </a:prstGeom>
        </p:spPr>
      </p:pic>
    </p:spTree>
    <p:extLst>
      <p:ext uri="{BB962C8B-B14F-4D97-AF65-F5344CB8AC3E}">
        <p14:creationId xmlns:p14="http://schemas.microsoft.com/office/powerpoint/2010/main" val="1440955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a:p>
        </p:txBody>
      </p:sp>
      <p:sp>
        <p:nvSpPr>
          <p:cNvPr id="3" name="Content Placeholder 2"/>
          <p:cNvSpPr>
            <a:spLocks noGrp="1"/>
          </p:cNvSpPr>
          <p:nvPr>
            <p:ph idx="1"/>
          </p:nvPr>
        </p:nvSpPr>
        <p:spPr>
          <a:xfrm>
            <a:off x="467544" y="476672"/>
            <a:ext cx="8229600" cy="6381328"/>
          </a:xfrm>
        </p:spPr>
        <p:txBody>
          <a:bodyPr>
            <a:normAutofit fontScale="85000" lnSpcReduction="20000"/>
          </a:bodyPr>
          <a:lstStyle/>
          <a:p>
            <a:pPr marL="137160" indent="0">
              <a:buNone/>
            </a:pPr>
            <a:r>
              <a:rPr lang="el-GR" dirty="0"/>
              <a:t> </a:t>
            </a:r>
            <a:endParaRPr lang="el-GR" dirty="0" smtClean="0"/>
          </a:p>
          <a:p>
            <a:endParaRPr lang="el-GR" dirty="0" smtClean="0"/>
          </a:p>
          <a:p>
            <a:endParaRPr lang="el-GR" dirty="0" smtClean="0"/>
          </a:p>
          <a:p>
            <a:endParaRPr lang="el-GR" dirty="0"/>
          </a:p>
          <a:p>
            <a:endParaRPr lang="en-US" dirty="0" smtClean="0"/>
          </a:p>
          <a:p>
            <a:endParaRPr lang="en-US" dirty="0"/>
          </a:p>
          <a:p>
            <a:endParaRPr lang="en-US" dirty="0" smtClean="0"/>
          </a:p>
          <a:p>
            <a:r>
              <a:rPr lang="el-GR" dirty="0" smtClean="0"/>
              <a:t>Η </a:t>
            </a:r>
            <a:r>
              <a:rPr lang="el-GR" dirty="0"/>
              <a:t>Amazon Web Services (θυγατρική της Amazon) λοιπόν, εξαγόρασε την Elemental Technologies για 350 εκατομμύρια δολάρια τον Σεπτέμβριο του 2015. H τεχνολογία της Elemental την βοήθησε στην επικοινωνία με τον διεθνή διαστημικό σταθμό, στη μετάδοση των Ολυμπιακών Αγώνων μέσω του διαδικτύου και στην διοχέτευση πλάνων από drone στην CIA. Οι συμβάσεις εθνικής ασφάλειας της Elemental δεν αποτελούσαν το βασικό λόγο προτεινόμενης συνεργασίας, ωστόσο ταίριαζε απόλυτα με τις κρατικές υποθέσεις της Amazon, όπως το cloud υψηλής ασφάλειας που η AWS (Amazon Web Services/ Διαδικτυακές Υπηρεσίες της Amazon) κατασκεύασε για τη CIA.</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640" y="260648"/>
            <a:ext cx="6408712" cy="2664296"/>
          </a:xfrm>
          <a:prstGeom prst="rect">
            <a:avLst/>
          </a:prstGeom>
        </p:spPr>
      </p:pic>
    </p:spTree>
    <p:extLst>
      <p:ext uri="{BB962C8B-B14F-4D97-AF65-F5344CB8AC3E}">
        <p14:creationId xmlns:p14="http://schemas.microsoft.com/office/powerpoint/2010/main" val="3615108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Τρόποι απώθησης της επίθεσης</a:t>
            </a:r>
            <a:endParaRPr lang="el-GR" dirty="0"/>
          </a:p>
        </p:txBody>
      </p:sp>
      <p:sp>
        <p:nvSpPr>
          <p:cNvPr id="5" name="Content Placeholder 4"/>
          <p:cNvSpPr>
            <a:spLocks noGrp="1"/>
          </p:cNvSpPr>
          <p:nvPr>
            <p:ph idx="1"/>
          </p:nvPr>
        </p:nvSpPr>
        <p:spPr>
          <a:xfrm>
            <a:off x="457200" y="1600200"/>
            <a:ext cx="8229600" cy="5213176"/>
          </a:xfrm>
        </p:spPr>
        <p:txBody>
          <a:bodyPr>
            <a:normAutofit fontScale="47500" lnSpcReduction="20000"/>
          </a:bodyPr>
          <a:lstStyle/>
          <a:p>
            <a:pPr marL="137160" indent="0">
              <a:buNone/>
            </a:pPr>
            <a:endParaRPr lang="en-US" dirty="0" smtClean="0"/>
          </a:p>
          <a:p>
            <a:pPr marL="137160" indent="0">
              <a:buNone/>
            </a:pPr>
            <a:endParaRPr lang="en-US" dirty="0"/>
          </a:p>
          <a:p>
            <a:pPr marL="137160" indent="0">
              <a:buNone/>
            </a:pPr>
            <a:endParaRPr lang="en-US" dirty="0" smtClean="0"/>
          </a:p>
          <a:p>
            <a:pPr marL="137160" indent="0">
              <a:buNone/>
            </a:pPr>
            <a:endParaRPr lang="en-US" dirty="0"/>
          </a:p>
          <a:p>
            <a:pPr marL="137160" indent="0">
              <a:buNone/>
            </a:pPr>
            <a:endParaRPr lang="en-US" dirty="0" smtClean="0"/>
          </a:p>
          <a:p>
            <a:pPr marL="137160" indent="0">
              <a:buNone/>
            </a:pPr>
            <a:endParaRPr lang="en-US" dirty="0"/>
          </a:p>
          <a:p>
            <a:pPr marL="137160" indent="0">
              <a:buNone/>
            </a:pPr>
            <a:endParaRPr lang="el-GR" dirty="0" smtClean="0"/>
          </a:p>
          <a:p>
            <a:pPr marL="137160" indent="0">
              <a:buNone/>
            </a:pPr>
            <a:r>
              <a:rPr lang="el-GR" sz="3800" dirty="0" smtClean="0"/>
              <a:t>Γενικά </a:t>
            </a:r>
            <a:r>
              <a:rPr lang="el-GR" sz="3800" dirty="0"/>
              <a:t>υπάρχουν 2 τρόποι να εξομοιωθούν οι ευαίσθητες περιοχές του εξοπλισμού των υπολογιστών.Ο ένας τρόπος απαιτεί αλλαγές από την αρχή και η άλλη μέθοδος γνωστή ως απαγόρευση, προυποθέτει ότι ο χειρισμός των συσκευών αντιμετωπίζεται σαν δρομολόγηση από το εργοστάσιο στο πελάτη</a:t>
            </a:r>
            <a:r>
              <a:rPr lang="el-GR" sz="3800" dirty="0" smtClean="0"/>
              <a:t>.</a:t>
            </a:r>
          </a:p>
          <a:p>
            <a:pPr marL="137160" indent="0">
              <a:buNone/>
            </a:pPr>
            <a:r>
              <a:rPr lang="el-GR" sz="3800" dirty="0"/>
              <a:t>	</a:t>
            </a:r>
            <a:r>
              <a:rPr lang="el-GR" sz="3800" dirty="0" smtClean="0"/>
              <a:t>Η εταιρία </a:t>
            </a:r>
            <a:r>
              <a:rPr lang="en-US" sz="3800" dirty="0" smtClean="0"/>
              <a:t>AWS </a:t>
            </a:r>
            <a:r>
              <a:rPr lang="el-GR" sz="3800" dirty="0"/>
              <a:t>, προσέλαβε μια 3η εταιρία για να ελέγξει λεπτομερώς την ασφάλεια της Elemental Technologies. Σε πρώτο στάδιο αποκάλυψε κάποια ανησυχητικά </a:t>
            </a:r>
            <a:r>
              <a:rPr lang="el-GR" sz="3800" dirty="0" smtClean="0"/>
              <a:t>θέματα, </a:t>
            </a:r>
            <a:r>
              <a:rPr lang="el-GR" sz="3800" dirty="0"/>
              <a:t>κάνοντας την AWS να ελέγξει πιο προσεκτικά το κύριο προιόν της Elemental : τα ακριβά servers που οι πελάτες εγκατέστησαν στα δίκτυά τους για τη διαχείριση της συμπίεσης video. Αυτοί οι server κατασκευάστηκαν για την Elemental από την Super Micro Computer, μια εταιρεία με έδρα στο Σαν Χοσέ (γνωστή ως Supermicro) που αποτελεί επίσης έναν από τους μεγαλύτερους προμηθευτές παγκοσμίως ειδών μητρικών μονάδων, ενισχυτές που λειτουργούν ως κέντρα δεδομένων και σχηματισμούς τσιπ από fiberglass. Στο τέλος της Άνοιξης του 2015, το προσωπικό της Elemental συσκεύασε κάποιες κεντρικές μονάδες και τις έστειλε στο Οντάριο του Καναδά, ώστε να ελεγχθεί για την ασφάλεια της ως τρίτη εταιρεία.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484784"/>
            <a:ext cx="5832648" cy="1368152"/>
          </a:xfrm>
          <a:prstGeom prst="rect">
            <a:avLst/>
          </a:prstGeom>
        </p:spPr>
      </p:pic>
    </p:spTree>
    <p:extLst>
      <p:ext uri="{BB962C8B-B14F-4D97-AF65-F5344CB8AC3E}">
        <p14:creationId xmlns:p14="http://schemas.microsoft.com/office/powerpoint/2010/main" val="638648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r>
              <a:rPr lang="en-US" dirty="0" smtClean="0"/>
              <a:t> </a:t>
            </a:r>
            <a:endParaRPr lang="el-GR" dirty="0"/>
          </a:p>
        </p:txBody>
      </p:sp>
      <p:sp>
        <p:nvSpPr>
          <p:cNvPr id="3" name="Content Placeholder 2"/>
          <p:cNvSpPr>
            <a:spLocks noGrp="1"/>
          </p:cNvSpPr>
          <p:nvPr>
            <p:ph idx="1"/>
          </p:nvPr>
        </p:nvSpPr>
        <p:spPr>
          <a:xfrm>
            <a:off x="457200" y="260648"/>
            <a:ext cx="8229600" cy="6597352"/>
          </a:xfrm>
        </p:spPr>
        <p:txBody>
          <a:bodyPr>
            <a:normAutofit fontScale="92500" lnSpcReduction="10000"/>
          </a:bodyPr>
          <a:lstStyle/>
          <a:p>
            <a:pPr marL="137160" indent="0">
              <a:buNone/>
            </a:pPr>
            <a:endParaRPr lang="el-GR" dirty="0"/>
          </a:p>
          <a:p>
            <a:pPr marL="137160" indent="0">
              <a:buNone/>
            </a:pPr>
            <a:endParaRPr lang="el-GR" dirty="0" smtClean="0"/>
          </a:p>
          <a:p>
            <a:pPr marL="137160" indent="0">
              <a:buNone/>
            </a:pPr>
            <a:endParaRPr lang="el-GR" dirty="0"/>
          </a:p>
          <a:p>
            <a:pPr marL="137160" indent="0">
              <a:buNone/>
            </a:pPr>
            <a:endParaRPr lang="el-GR" dirty="0" smtClean="0"/>
          </a:p>
          <a:p>
            <a:pPr marL="137160" indent="0">
              <a:buNone/>
            </a:pPr>
            <a:endParaRPr lang="el-GR" dirty="0"/>
          </a:p>
          <a:p>
            <a:pPr marL="137160" indent="0">
              <a:buNone/>
            </a:pPr>
            <a:endParaRPr lang="el-GR" dirty="0" smtClean="0"/>
          </a:p>
          <a:p>
            <a:pPr marL="137160" indent="0">
              <a:buNone/>
            </a:pPr>
            <a:endParaRPr lang="el-GR" dirty="0"/>
          </a:p>
          <a:p>
            <a:pPr marL="137160" indent="0">
              <a:buNone/>
            </a:pPr>
            <a:r>
              <a:rPr lang="el-GR" sz="2600" dirty="0" smtClean="0"/>
              <a:t>Οι </a:t>
            </a:r>
            <a:r>
              <a:rPr lang="el-GR" sz="2600" dirty="0"/>
              <a:t>ελεγκτές βρήκαν ένα μικροσκοπικό τσιπ (όπως μια μύτη ενός μολυβιού) κρυμμένο μέσα στην κεντρική μονάδα , ενώ δεν αποτελούσε μέρος του αρχικού συνδυασμού. Ύστερα η Amazon το αποκάλυψε στις αρχές των </a:t>
            </a:r>
            <a:r>
              <a:rPr lang="el-GR" sz="2600" dirty="0" smtClean="0"/>
              <a:t>ΗΠΑ.</a:t>
            </a:r>
            <a:r>
              <a:rPr lang="en-US" sz="2600" dirty="0" smtClean="0"/>
              <a:t>E</a:t>
            </a:r>
            <a:r>
              <a:rPr lang="el-GR" sz="2600" dirty="0" smtClean="0"/>
              <a:t>πίσης παρατήρησαν </a:t>
            </a:r>
            <a:r>
              <a:rPr lang="el-GR" sz="2600" dirty="0"/>
              <a:t>ότι τα μικροσκοπικά αυτά τσιπ έδωσαν πρόσβαση στους χάκερς σε όποιο δίκτυο είχε αλλοιωθεί ο μηχανισμός τους. Οι χάκερς του hardware είναι πολύ πιο δύσκολο να αποκλειστούν, αφού έχουν την δυνατότητα μακροπρόθεσμης ισχυρής πρόσβασης που οι κατάσκοποι είναι πρόθυμοι να επενδύσουν χρόνο και χρήμα για να την έχουν.</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260648"/>
            <a:ext cx="6624736" cy="2520280"/>
          </a:xfrm>
          <a:prstGeom prst="rect">
            <a:avLst/>
          </a:prstGeom>
        </p:spPr>
      </p:pic>
    </p:spTree>
    <p:extLst>
      <p:ext uri="{BB962C8B-B14F-4D97-AF65-F5344CB8AC3E}">
        <p14:creationId xmlns:p14="http://schemas.microsoft.com/office/powerpoint/2010/main" val="3769666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Περιγραφή της επίθεσης στο σύστημα</a:t>
            </a:r>
            <a:endParaRPr lang="el-G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508" y="1600200"/>
            <a:ext cx="8150984" cy="4781127"/>
          </a:xfrm>
        </p:spPr>
      </p:pic>
    </p:spTree>
    <p:extLst>
      <p:ext uri="{BB962C8B-B14F-4D97-AF65-F5344CB8AC3E}">
        <p14:creationId xmlns:p14="http://schemas.microsoft.com/office/powerpoint/2010/main" val="2069724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r>
              <a:rPr lang="el-GR" dirty="0" smtClean="0"/>
              <a:t> </a:t>
            </a:r>
            <a:endParaRPr lang="el-GR" dirty="0"/>
          </a:p>
        </p:txBody>
      </p:sp>
      <p:sp>
        <p:nvSpPr>
          <p:cNvPr id="3" name="Content Placeholder 2"/>
          <p:cNvSpPr>
            <a:spLocks noGrp="1"/>
          </p:cNvSpPr>
          <p:nvPr>
            <p:ph idx="1"/>
          </p:nvPr>
        </p:nvSpPr>
        <p:spPr>
          <a:xfrm>
            <a:off x="457200" y="188640"/>
            <a:ext cx="8229600" cy="6552728"/>
          </a:xfrm>
        </p:spPr>
        <p:txBody>
          <a:bodyPr>
            <a:normAutofit fontScale="92500" lnSpcReduction="10000"/>
          </a:bodyPr>
          <a:lstStyle/>
          <a:p>
            <a:endParaRPr lang="el-GR" dirty="0" smtClean="0"/>
          </a:p>
          <a:p>
            <a:endParaRPr lang="el-GR" dirty="0"/>
          </a:p>
          <a:p>
            <a:endParaRPr lang="el-GR" dirty="0" smtClean="0"/>
          </a:p>
          <a:p>
            <a:endParaRPr lang="el-GR" dirty="0"/>
          </a:p>
          <a:p>
            <a:endParaRPr lang="el-GR" dirty="0" smtClean="0"/>
          </a:p>
          <a:p>
            <a:endParaRPr lang="el-GR" dirty="0" smtClean="0"/>
          </a:p>
          <a:p>
            <a:endParaRPr lang="el-GR" dirty="0"/>
          </a:p>
          <a:p>
            <a:endParaRPr lang="el-GR" dirty="0" smtClean="0"/>
          </a:p>
          <a:p>
            <a:r>
              <a:rPr lang="el-GR" dirty="0" smtClean="0"/>
              <a:t>Μια </a:t>
            </a:r>
            <a:r>
              <a:rPr lang="el-GR" dirty="0"/>
              <a:t>χώρα που έχει την ευχέρια τέτοιων επιθέσεων σε hardware υλικό είναι η Κίνα , καθώς σύμφωνα με εκτιμήσεις κατασκευάζει το 75% των κινητών τηλεφώνων και το 90% των υπολογιστών παγκοσμίως.Οι ερευνητές των ΗΠΑ διαπίστωσαν ότι τα τσιπ είχαν εισαχθεί κατά τη διάρκεια της κατασκευής από εργάτες της μονάδας Λαϊκού Απελευθερωτικού Στρατού της Κίνας.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487" y="260648"/>
            <a:ext cx="7056784" cy="3140968"/>
          </a:xfrm>
          <a:prstGeom prst="rect">
            <a:avLst/>
          </a:prstGeom>
        </p:spPr>
      </p:pic>
    </p:spTree>
    <p:extLst>
      <p:ext uri="{BB962C8B-B14F-4D97-AF65-F5344CB8AC3E}">
        <p14:creationId xmlns:p14="http://schemas.microsoft.com/office/powerpoint/2010/main" val="2632842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59606"/>
          </a:xfrm>
        </p:spPr>
        <p:txBody>
          <a:bodyPr>
            <a:normAutofit fontScale="90000"/>
          </a:bodyPr>
          <a:lstStyle/>
          <a:p>
            <a:r>
              <a:rPr lang="el-GR" dirty="0" smtClean="0"/>
              <a:t> </a:t>
            </a:r>
            <a:endParaRPr lang="el-GR" dirty="0"/>
          </a:p>
        </p:txBody>
      </p:sp>
      <p:sp>
        <p:nvSpPr>
          <p:cNvPr id="3" name="Text Placeholder 2"/>
          <p:cNvSpPr>
            <a:spLocks noGrp="1"/>
          </p:cNvSpPr>
          <p:nvPr>
            <p:ph type="body" idx="2"/>
          </p:nvPr>
        </p:nvSpPr>
        <p:spPr>
          <a:xfrm>
            <a:off x="457200" y="116632"/>
            <a:ext cx="4474840" cy="6552728"/>
          </a:xfrm>
        </p:spPr>
        <p:txBody>
          <a:bodyPr/>
          <a:lstStyle/>
          <a:p>
            <a:endParaRPr lang="el-GR" dirty="0" smtClean="0"/>
          </a:p>
          <a:p>
            <a:r>
              <a:rPr lang="el-GR" sz="1800" dirty="0" smtClean="0"/>
              <a:t>Ένας </a:t>
            </a:r>
            <a:r>
              <a:rPr lang="el-GR" sz="1800" dirty="0"/>
              <a:t>κυβερνητικός αξιωματούχος λέει ότι ο στόχος της Κίνας ήταν η μακροπρόθεσμη πρόσβαση σε μυστικά εταιρειών υψηλής αξίας και ευαίσθητων κυβερνητικών δικτύων.Πριν από τις ενδείξεις της επίθεσης που εμφανίστηκε στα δίκτυα των αμερικανικών εταιρειών, οι αμερικανικές πηγές πληροφοριών αναφέρουν ότι οι κατάσκοποι της Κίνας είχαν σχέδια να εισάγουν κακόβουλα μικροτσίπ στην αλυσίδα εφοδιασμού</a:t>
            </a:r>
            <a:r>
              <a:rPr lang="el-GR" sz="1800" dirty="0" smtClean="0"/>
              <a:t>.</a:t>
            </a:r>
            <a:endParaRPr lang="en-US" sz="1800" dirty="0" smtClean="0"/>
          </a:p>
          <a:p>
            <a:r>
              <a:rPr lang="el-GR" sz="1800" dirty="0" smtClean="0"/>
              <a:t>     Φημολογούνταν </a:t>
            </a:r>
            <a:r>
              <a:rPr lang="el-GR" sz="1800" dirty="0"/>
              <a:t>ότι ο ο στρατός της Κίνας προετοιμαζόταν να εισάγει μικροτσιπ στις μητρικές μονάδες της Supermicrο που προορίζονταν για τις εταιρείες των ΗΠΑ. Η έκδοση μιας προειδοποίησης στους πελάτες της Supermicro θα μπορούσε να είχε πληγώσει την εταιρεία και δεν ήταν ακόμα ξεκάθαρο από τις πληροφορίες ποιον είχαν ως </a:t>
            </a:r>
            <a:r>
              <a:rPr lang="el-GR" sz="1800" dirty="0" smtClean="0"/>
              <a:t>στόχο. </a:t>
            </a:r>
            <a:endParaRPr lang="el-GR" sz="18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92725" y="836712"/>
            <a:ext cx="3239715" cy="5040560"/>
          </a:xfrm>
        </p:spPr>
      </p:pic>
    </p:spTree>
    <p:extLst>
      <p:ext uri="{BB962C8B-B14F-4D97-AF65-F5344CB8AC3E}">
        <p14:creationId xmlns:p14="http://schemas.microsoft.com/office/powerpoint/2010/main" val="12475760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287</TotalTime>
  <Words>1198</Words>
  <Application>Microsoft Office PowerPoint</Application>
  <PresentationFormat>On-screen Show (4:3)</PresentationFormat>
  <Paragraphs>133</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Book Antiqua</vt:lpstr>
      <vt:lpstr>Wingdings 2</vt:lpstr>
      <vt:lpstr>Times New Roman</vt:lpstr>
      <vt:lpstr>Wingdings</vt:lpstr>
      <vt:lpstr>Wingdings 3</vt:lpstr>
      <vt:lpstr>Calibri</vt:lpstr>
      <vt:lpstr>Lucida Sans</vt:lpstr>
      <vt:lpstr>Apex</vt:lpstr>
      <vt:lpstr>THE BIG HACK  2η Εργαστηριακή Άσκηση Ασφάλεια και αξιοπιστία Υλικού</vt:lpstr>
      <vt:lpstr>ΠΕΡΙΕΧΟΜΕΝΑ</vt:lpstr>
      <vt:lpstr>Γενική επισκόπηση του συστήματος </vt:lpstr>
      <vt:lpstr>PowerPoint Presentation</vt:lpstr>
      <vt:lpstr>Τρόποι απώθησης της επίθεσης</vt:lpstr>
      <vt:lpstr> </vt:lpstr>
      <vt:lpstr>Περιγραφή της επίθεσης στο σύστημα</vt:lpstr>
      <vt:lpstr> </vt:lpstr>
      <vt:lpstr> </vt:lpstr>
      <vt:lpstr> </vt:lpstr>
      <vt:lpstr> </vt:lpstr>
      <vt:lpstr> </vt:lpstr>
      <vt:lpstr>Επιδράσεις από την παραβίαση του συστήματος </vt:lpstr>
      <vt:lpstr> </vt:lpstr>
      <vt:lpstr> </vt:lpstr>
      <vt:lpstr>Βιβλιογραφία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Spyros Georgantzos</dc:creator>
  <cp:lastModifiedBy>Spyros Georgantzos</cp:lastModifiedBy>
  <cp:revision>23</cp:revision>
  <dcterms:created xsi:type="dcterms:W3CDTF">2020-05-25T10:52:49Z</dcterms:created>
  <dcterms:modified xsi:type="dcterms:W3CDTF">2020-05-27T13:49:35Z</dcterms:modified>
</cp:coreProperties>
</file>