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0"/>
  </p:notesMasterIdLst>
  <p:sldIdLst>
    <p:sldId id="257" r:id="rId6"/>
    <p:sldId id="259" r:id="rId7"/>
    <p:sldId id="260" r:id="rId8"/>
    <p:sldId id="261" r:id="rId9"/>
    <p:sldId id="262" r:id="rId10"/>
    <p:sldId id="263" r:id="rId11"/>
    <p:sldId id="265" r:id="rId12"/>
    <p:sldId id="264" r:id="rId13"/>
    <p:sldId id="266" r:id="rId14"/>
    <p:sldId id="267" r:id="rId15"/>
    <p:sldId id="268" r:id="rId16"/>
    <p:sldId id="269" r:id="rId17"/>
    <p:sldId id="270" r:id="rId18"/>
    <p:sldId id="271" r:id="rId19"/>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29" autoAdjust="0"/>
  </p:normalViewPr>
  <p:slideViewPr>
    <p:cSldViewPr>
      <p:cViewPr varScale="1">
        <p:scale>
          <a:sx n="107" d="100"/>
          <a:sy n="107" d="100"/>
        </p:scale>
        <p:origin x="-1650"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7C02E6D4-6580-42A4-A6BE-553B2E6D92D8}" type="datetimeFigureOut">
              <a:rPr lang="en-US" smtClean="0"/>
              <a:t>2/10/2017</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39479D94-235D-4B11-B597-EDDC532B2FFA}" type="slidenum">
              <a:rPr lang="en-US" smtClean="0"/>
              <a:t>‹#›</a:t>
            </a:fld>
            <a:endParaRPr lang="en-US"/>
          </a:p>
        </p:txBody>
      </p:sp>
    </p:spTree>
    <p:extLst>
      <p:ext uri="{BB962C8B-B14F-4D97-AF65-F5344CB8AC3E}">
        <p14:creationId xmlns:p14="http://schemas.microsoft.com/office/powerpoint/2010/main" val="3496409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7E844-8200-4F5A-A2F8-3110571A7318}" type="slidenum">
              <a:rPr lang="en-US" smtClean="0"/>
              <a:t>‹#›</a:t>
            </a:fld>
            <a:endParaRPr lang="en-US"/>
          </a:p>
        </p:txBody>
      </p:sp>
    </p:spTree>
    <p:extLst>
      <p:ext uri="{BB962C8B-B14F-4D97-AF65-F5344CB8AC3E}">
        <p14:creationId xmlns:p14="http://schemas.microsoft.com/office/powerpoint/2010/main" val="2874954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7E844-8200-4F5A-A2F8-3110571A7318}" type="slidenum">
              <a:rPr lang="en-US" smtClean="0"/>
              <a:t>‹#›</a:t>
            </a:fld>
            <a:endParaRPr lang="en-US"/>
          </a:p>
        </p:txBody>
      </p:sp>
    </p:spTree>
    <p:extLst>
      <p:ext uri="{BB962C8B-B14F-4D97-AF65-F5344CB8AC3E}">
        <p14:creationId xmlns:p14="http://schemas.microsoft.com/office/powerpoint/2010/main" val="4235855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7E844-8200-4F5A-A2F8-3110571A7318}" type="slidenum">
              <a:rPr lang="en-US" smtClean="0"/>
              <a:t>‹#›</a:t>
            </a:fld>
            <a:endParaRPr lang="en-US"/>
          </a:p>
        </p:txBody>
      </p:sp>
    </p:spTree>
    <p:extLst>
      <p:ext uri="{BB962C8B-B14F-4D97-AF65-F5344CB8AC3E}">
        <p14:creationId xmlns:p14="http://schemas.microsoft.com/office/powerpoint/2010/main" val="612650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el und Inhalt">
    <p:spTree>
      <p:nvGrpSpPr>
        <p:cNvPr id="1" name=""/>
        <p:cNvGrpSpPr/>
        <p:nvPr/>
      </p:nvGrpSpPr>
      <p:grpSpPr>
        <a:xfrm>
          <a:off x="0" y="0"/>
          <a:ext cx="0" cy="0"/>
          <a:chOff x="0" y="0"/>
          <a:chExt cx="0" cy="0"/>
        </a:xfrm>
      </p:grpSpPr>
      <p:pic>
        <p:nvPicPr>
          <p:cNvPr id="4" name="Picture 3" descr="DFI_content_default.jpg"/>
          <p:cNvPicPr>
            <a:picLocks noChangeAspect="1"/>
          </p:cNvPicPr>
          <p:nvPr userDrawn="1">
            <p:custDataLst>
              <p:tags r:id="rId1"/>
            </p:custDataLst>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10" name="Title 1"/>
          <p:cNvSpPr>
            <a:spLocks noGrp="1"/>
          </p:cNvSpPr>
          <p:nvPr>
            <p:ph type="title"/>
          </p:nvPr>
        </p:nvSpPr>
        <p:spPr>
          <a:xfrm>
            <a:off x="1080000" y="378000"/>
            <a:ext cx="7524000" cy="720000"/>
          </a:xfrm>
        </p:spPr>
        <p:txBody>
          <a:bodyPr/>
          <a:lstStyle/>
          <a:p>
            <a:r>
              <a:rPr lang="en-US" smtClean="0"/>
              <a:t>Click to edit Master title style</a:t>
            </a:r>
            <a:endParaRPr lang="de-CH" dirty="0"/>
          </a:p>
        </p:txBody>
      </p:sp>
      <p:sp>
        <p:nvSpPr>
          <p:cNvPr id="12" name="Content Placeholder 2"/>
          <p:cNvSpPr>
            <a:spLocks noGrp="1"/>
          </p:cNvSpPr>
          <p:nvPr>
            <p:ph idx="1"/>
          </p:nvPr>
        </p:nvSpPr>
        <p:spPr>
          <a:xfrm>
            <a:off x="1080000" y="1198800"/>
            <a:ext cx="7524000" cy="4896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Slide Number Placeholder 5"/>
          <p:cNvSpPr>
            <a:spLocks noGrp="1"/>
          </p:cNvSpPr>
          <p:nvPr>
            <p:ph type="sldNum" sz="quarter" idx="10"/>
          </p:nvPr>
        </p:nvSpPr>
        <p:spPr>
          <a:xfrm>
            <a:off x="8028384" y="6502400"/>
            <a:ext cx="575866" cy="144463"/>
          </a:xfrm>
          <a:prstGeom prst="rect">
            <a:avLst/>
          </a:prstGeom>
        </p:spPr>
        <p:txBody>
          <a:bodyPr lIns="0" tIns="0" rIns="0" bIns="0" anchor="t" anchorCtr="0"/>
          <a:lstStyle>
            <a:lvl1pPr algn="r" fontAlgn="auto">
              <a:spcBef>
                <a:spcPts val="0"/>
              </a:spcBef>
              <a:spcAft>
                <a:spcPts val="0"/>
              </a:spcAft>
              <a:defRPr sz="800">
                <a:latin typeface="+mn-lt"/>
                <a:cs typeface="+mn-cs"/>
              </a:defRPr>
            </a:lvl1pPr>
          </a:lstStyle>
          <a:p>
            <a:pPr>
              <a:defRPr/>
            </a:pPr>
            <a:r>
              <a:rPr lang="en-GB" dirty="0" smtClean="0"/>
              <a:t>Page 1</a:t>
            </a:r>
            <a:endParaRPr lang="en-GB" dirty="0"/>
          </a:p>
        </p:txBody>
      </p:sp>
    </p:spTree>
    <p:extLst>
      <p:ext uri="{BB962C8B-B14F-4D97-AF65-F5344CB8AC3E}">
        <p14:creationId xmlns:p14="http://schemas.microsoft.com/office/powerpoint/2010/main" val="2944673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7E844-8200-4F5A-A2F8-3110571A7318}" type="slidenum">
              <a:rPr lang="en-US" smtClean="0"/>
              <a:t>‹#›</a:t>
            </a:fld>
            <a:endParaRPr lang="en-US"/>
          </a:p>
        </p:txBody>
      </p:sp>
    </p:spTree>
    <p:extLst>
      <p:ext uri="{BB962C8B-B14F-4D97-AF65-F5344CB8AC3E}">
        <p14:creationId xmlns:p14="http://schemas.microsoft.com/office/powerpoint/2010/main" val="506200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7E844-8200-4F5A-A2F8-3110571A7318}" type="slidenum">
              <a:rPr lang="en-US" smtClean="0"/>
              <a:t>‹#›</a:t>
            </a:fld>
            <a:endParaRPr lang="en-US" dirty="0"/>
          </a:p>
        </p:txBody>
      </p:sp>
    </p:spTree>
    <p:extLst>
      <p:ext uri="{BB962C8B-B14F-4D97-AF65-F5344CB8AC3E}">
        <p14:creationId xmlns:p14="http://schemas.microsoft.com/office/powerpoint/2010/main" val="657258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97E844-8200-4F5A-A2F8-3110571A7318}" type="slidenum">
              <a:rPr lang="en-US" smtClean="0"/>
              <a:t>‹#›</a:t>
            </a:fld>
            <a:endParaRPr lang="en-US"/>
          </a:p>
        </p:txBody>
      </p:sp>
    </p:spTree>
    <p:extLst>
      <p:ext uri="{BB962C8B-B14F-4D97-AF65-F5344CB8AC3E}">
        <p14:creationId xmlns:p14="http://schemas.microsoft.com/office/powerpoint/2010/main" val="388737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97E844-8200-4F5A-A2F8-3110571A7318}" type="slidenum">
              <a:rPr lang="en-US" smtClean="0"/>
              <a:t>‹#›</a:t>
            </a:fld>
            <a:endParaRPr lang="en-US"/>
          </a:p>
        </p:txBody>
      </p:sp>
    </p:spTree>
    <p:extLst>
      <p:ext uri="{BB962C8B-B14F-4D97-AF65-F5344CB8AC3E}">
        <p14:creationId xmlns:p14="http://schemas.microsoft.com/office/powerpoint/2010/main" val="3974510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97E844-8200-4F5A-A2F8-3110571A7318}" type="slidenum">
              <a:rPr lang="en-US" smtClean="0"/>
              <a:t>‹#›</a:t>
            </a:fld>
            <a:endParaRPr lang="en-US"/>
          </a:p>
        </p:txBody>
      </p:sp>
    </p:spTree>
    <p:extLst>
      <p:ext uri="{BB962C8B-B14F-4D97-AF65-F5344CB8AC3E}">
        <p14:creationId xmlns:p14="http://schemas.microsoft.com/office/powerpoint/2010/main" val="4068011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97E844-8200-4F5A-A2F8-3110571A7318}" type="slidenum">
              <a:rPr lang="en-US" smtClean="0"/>
              <a:t>‹#›</a:t>
            </a:fld>
            <a:endParaRPr lang="en-US"/>
          </a:p>
        </p:txBody>
      </p:sp>
    </p:spTree>
    <p:extLst>
      <p:ext uri="{BB962C8B-B14F-4D97-AF65-F5344CB8AC3E}">
        <p14:creationId xmlns:p14="http://schemas.microsoft.com/office/powerpoint/2010/main" val="3602495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97E844-8200-4F5A-A2F8-3110571A7318}" type="slidenum">
              <a:rPr lang="en-US" smtClean="0"/>
              <a:t>‹#›</a:t>
            </a:fld>
            <a:endParaRPr lang="en-US"/>
          </a:p>
        </p:txBody>
      </p:sp>
    </p:spTree>
    <p:extLst>
      <p:ext uri="{BB962C8B-B14F-4D97-AF65-F5344CB8AC3E}">
        <p14:creationId xmlns:p14="http://schemas.microsoft.com/office/powerpoint/2010/main" val="1147087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97E844-8200-4F5A-A2F8-3110571A7318}" type="slidenum">
              <a:rPr lang="en-US" smtClean="0"/>
              <a:t>‹#›</a:t>
            </a:fld>
            <a:endParaRPr lang="en-US"/>
          </a:p>
        </p:txBody>
      </p:sp>
    </p:spTree>
    <p:extLst>
      <p:ext uri="{BB962C8B-B14F-4D97-AF65-F5344CB8AC3E}">
        <p14:creationId xmlns:p14="http://schemas.microsoft.com/office/powerpoint/2010/main" val="1268613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97E844-8200-4F5A-A2F8-3110571A7318}" type="slidenum">
              <a:rPr lang="en-US" smtClean="0"/>
              <a:t>‹#›</a:t>
            </a:fld>
            <a:endParaRPr lang="en-US"/>
          </a:p>
        </p:txBody>
      </p:sp>
    </p:spTree>
    <p:extLst>
      <p:ext uri="{BB962C8B-B14F-4D97-AF65-F5344CB8AC3E}">
        <p14:creationId xmlns:p14="http://schemas.microsoft.com/office/powerpoint/2010/main" val="733922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www.google.ch/url?sa=i&amp;rct=j&amp;q=&amp;esrc=s&amp;source=images&amp;cd=&amp;cad=rja&amp;uact=8&amp;ved=0ahUKEwiPpfLI6OfKAhVMPhQKHc2-AGgQjRwIBw&amp;url=http://europa.eu/about-eu/basic-information/symbols/flag/index_de.htm&amp;psig=AFQjCNH0ffq3xvW3pHoPALUuSheBrQItzQ&amp;ust=1455008865067032" TargetMode="External"/><Relationship Id="rId13" Type="http://schemas.openxmlformats.org/officeDocument/2006/relationships/image" Target="../media/image8.jpeg"/><Relationship Id="rId18" Type="http://schemas.openxmlformats.org/officeDocument/2006/relationships/hyperlink" Target="https://www.google.ch/url?sa=i&amp;rct=j&amp;q=&amp;esrc=s&amp;source=images&amp;cd=&amp;cad=rja&amp;uact=8&amp;ved=0ahUKEwiggLTGm-rKAhVoCpoKHQEkBUUQjRwIBw&amp;url=https://de.wikipedia.org/wiki/Datei:EIOPA_Logo.jpg&amp;psig=AFQjCNHVQTy77Ajjd_EL2xOtw5QExSvZQg&amp;ust=1455091274942355" TargetMode="External"/><Relationship Id="rId3" Type="http://schemas.openxmlformats.org/officeDocument/2006/relationships/image" Target="../media/image2.png"/><Relationship Id="rId7" Type="http://schemas.openxmlformats.org/officeDocument/2006/relationships/image" Target="../media/image5.jpeg"/><Relationship Id="rId12" Type="http://schemas.openxmlformats.org/officeDocument/2006/relationships/hyperlink" Target="http://www.google.ch/url?sa=i&amp;rct=j&amp;q=&amp;esrc=s&amp;source=images&amp;cd=&amp;cad=rja&amp;uact=8&amp;ved=0ahUKEwjIpZ38--fKAhXKORQKHXztD68QjRwIBw&amp;url=http://atozforex.com/news/hong-kong-regulator-clamps-boiler-rooms-4-3million-seized-far/&amp;psig=AFQjCNG9TaVV6wfd95fReB_1ZsiuLR1cqA&amp;ust=1455014078374071" TargetMode="External"/><Relationship Id="rId17" Type="http://schemas.openxmlformats.org/officeDocument/2006/relationships/image" Target="../media/image10.gif"/><Relationship Id="rId2" Type="http://schemas.openxmlformats.org/officeDocument/2006/relationships/slideLayout" Target="../slideLayouts/slideLayout12.xml"/><Relationship Id="rId16" Type="http://schemas.openxmlformats.org/officeDocument/2006/relationships/hyperlink" Target="https://www.google.ch/url?sa=i&amp;rct=j&amp;q=&amp;esrc=s&amp;source=images&amp;cd=&amp;cad=rja&amp;uact=8&amp;ved=0ahUKEwjcruqvm-rKAhXCCJoKHaggAC4QjRwIBw&amp;url=https://www.ecb.europa.eu/euro.html&amp;psig=AFQjCNGYgSZS1ucFsJeVpzsy4hLjHeFFKQ&amp;ust=1455091227588131" TargetMode="External"/><Relationship Id="rId1" Type="http://schemas.openxmlformats.org/officeDocument/2006/relationships/tags" Target="../tags/tag2.xml"/><Relationship Id="rId6" Type="http://schemas.openxmlformats.org/officeDocument/2006/relationships/image" Target="../media/image4.png"/><Relationship Id="rId11" Type="http://schemas.openxmlformats.org/officeDocument/2006/relationships/image" Target="../media/image7.jpeg"/><Relationship Id="rId5" Type="http://schemas.openxmlformats.org/officeDocument/2006/relationships/hyperlink" Target="https://www.google.ch/url?sa=i&amp;rct=j&amp;q=&amp;esrc=s&amp;source=images&amp;cd=&amp;cad=rja&amp;uact=8&amp;ved=0ahUKEwj0sfTT4-fKAhVM1RQKHbWYBT8QjRwIBw&amp;url=https://de.wikipedia.org/wiki/Datei:Eidgen%C3%B6ssische_Finanzmarktaufsicht_logo.svg&amp;psig=AFQjCNGluZkjM1v6u4DuYw88k_uxiNKaHA&amp;ust=1455007551164232" TargetMode="External"/><Relationship Id="rId15" Type="http://schemas.openxmlformats.org/officeDocument/2006/relationships/image" Target="../media/image9.jpeg"/><Relationship Id="rId10" Type="http://schemas.openxmlformats.org/officeDocument/2006/relationships/hyperlink" Target="http://www.google.ch/url?sa=i&amp;rct=j&amp;q=&amp;esrc=s&amp;source=images&amp;cd=&amp;cad=rja&amp;uact=8&amp;ved=0ahUKEwjcnqLh--fKAhXFShQKHQkWDpgQjRwIBw&amp;url=http://digitalkaufmann.de/leitpfaden-fuer-dokumente-der-amerikanischen-boersenaufsicht-sec-s-1-etc/&amp;psig=AFQjCNFP2c40I5Eg3iL6oB6KumByThshaA&amp;ust=1455014021779875" TargetMode="External"/><Relationship Id="rId19" Type="http://schemas.openxmlformats.org/officeDocument/2006/relationships/image" Target="../media/image11.jpeg"/><Relationship Id="rId4" Type="http://schemas.openxmlformats.org/officeDocument/2006/relationships/image" Target="../media/image3.jpeg"/><Relationship Id="rId9" Type="http://schemas.openxmlformats.org/officeDocument/2006/relationships/image" Target="../media/image6.jpeg"/><Relationship Id="rId14" Type="http://schemas.openxmlformats.org/officeDocument/2006/relationships/hyperlink" Target="http://www.google.ch/url?sa=i&amp;rct=j&amp;q=&amp;esrc=s&amp;source=images&amp;cd=&amp;cad=rja&amp;uact=8&amp;ved=0ahUKEwiO2ae0_OfKAhVBoRQKHZHgCK4QjRwIBw&amp;url=http://www.moneyscience.com/pg/blog/EzeCastleIntegration/read/659157/monetary-authority-of-singapore-mas-technology-risk-management-guidelines-overview&amp;psig=AFQjCNFYxe_lTkGqD_fMAOxopEoX_fAsUg&amp;ust=1455014161613420"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www.esma.europa.eu/document/2016-1673-qa-mifid-ii-commodity-derivatives-topics" TargetMode="External"/><Relationship Id="rId2" Type="http://schemas.openxmlformats.org/officeDocument/2006/relationships/hyperlink" Target="https://www.esma.europa.eu/document/2016-1444-qa-mifid-ii-investor-protection-topics" TargetMode="External"/><Relationship Id="rId1" Type="http://schemas.openxmlformats.org/officeDocument/2006/relationships/slideLayout" Target="../slideLayouts/slideLayout12.xml"/><Relationship Id="rId4" Type="http://schemas.openxmlformats.org/officeDocument/2006/relationships/hyperlink" Target="https://www.esma.europa.eu/document/2016-1424-qa-mifid-ii-transparency-topic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esma.europa.eu/sites/default/files/library/2016-1680_qas_mifir_data_reporting.pdf" TargetMode="External"/><Relationship Id="rId2" Type="http://schemas.openxmlformats.org/officeDocument/2006/relationships/hyperlink" Target="https://www.esma.europa.eu/document/2016-1583-qa-mifid-ii-market-structures-topics" TargetMode="External"/><Relationship Id="rId1" Type="http://schemas.openxmlformats.org/officeDocument/2006/relationships/slideLayout" Target="../slideLayouts/slideLayout12.xml"/><Relationship Id="rId6" Type="http://schemas.openxmlformats.org/officeDocument/2006/relationships/hyperlink" Target="https://www.esma.europa.eu/press-news/esma-news/esma-finds-improvement-in-regulators%E2%80%99-supervision-mifid-best-execution" TargetMode="External"/><Relationship Id="rId5" Type="http://schemas.openxmlformats.org/officeDocument/2006/relationships/hyperlink" Target="https://www.esma.europa.eu/sites/default/files/library/2015/11/2015-494_peer_review_report_on_best_execution_under_mifid_0.pdf" TargetMode="External"/><Relationship Id="rId4" Type="http://schemas.openxmlformats.org/officeDocument/2006/relationships/hyperlink" Target="https://www.esma.europa.eu/sites/default/files/library/esma42-1643088512-2962_follow-up_best_execution_peer_review_report.pdf"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esma.europa.eu/sites/default/files/library/opinion_on_ucits_share_classes.pdf" TargetMode="External"/><Relationship Id="rId2" Type="http://schemas.openxmlformats.org/officeDocument/2006/relationships/hyperlink" Target="https://www.esma.europa.eu/policy-rules/mifid-ii-and-mifir/mifir-reporting-instructions" TargetMode="Externa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hyperlink" Target="https://www.esma.europa.eu/document/qa-mifid-ii-and-mifir-transparency-topics" TargetMode="External"/><Relationship Id="rId2" Type="http://schemas.openxmlformats.org/officeDocument/2006/relationships/hyperlink" Target="https://www.esma.europa.eu/document/qa-mifid-ii-and-mifir-market-structures-topics" TargetMode="External"/><Relationship Id="rId1" Type="http://schemas.openxmlformats.org/officeDocument/2006/relationships/slideLayout" Target="../slideLayouts/slideLayout12.xml"/><Relationship Id="rId4" Type="http://schemas.openxmlformats.org/officeDocument/2006/relationships/hyperlink" Target="https://www.esma.europa.eu/sites/default/files/library/esma70-1861941480-56_qas_mifir_data_reporting.pdf"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www.esma.europa.eu/document/revised-esma-draft-mifid-its-%E2%80%94-position-reporting-commodity-derivatives"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hyperlink" Target="https://www.esma.europa.eu/sites/default/files/library/2015-smsg-028-smsg_letter_priips_past_performance.pdf" TargetMode="Externa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www.esma.europa.eu/press-news/esma-news/esma-writes-european-commission-draft-mifid-ii-rts" TargetMode="External"/><Relationship Id="rId2" Type="http://schemas.openxmlformats.org/officeDocument/2006/relationships/hyperlink" Target="https://www.esma.europa.eu/press-news/consultations/discussion-paper-draft-rts-and-its-under-securities-financing-transaction" TargetMode="External"/><Relationship Id="rId1" Type="http://schemas.openxmlformats.org/officeDocument/2006/relationships/slideLayout" Target="../slideLayouts/slideLayout12.xml"/><Relationship Id="rId4" Type="http://schemas.openxmlformats.org/officeDocument/2006/relationships/hyperlink" Target="https://www.esma.europa.eu/sites/default/files/library/2015-1886_guidelines_for_the_assessment_of_knowledge_and_competence.pdf"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esma.europa.eu/sites/default/files/library/jc_2016_21_final_draft_rts_priips_kid_report.pdf" TargetMode="External"/><Relationship Id="rId2" Type="http://schemas.openxmlformats.org/officeDocument/2006/relationships/hyperlink" Target="https://www.esma.europa.eu/sites/default/files/library/2016-461_etd_final_report.pdf" TargetMode="External"/><Relationship Id="rId1" Type="http://schemas.openxmlformats.org/officeDocument/2006/relationships/slideLayout" Target="../slideLayouts/slideLayout12.xml"/><Relationship Id="rId4" Type="http://schemas.openxmlformats.org/officeDocument/2006/relationships/hyperlink" Target="https://www.esma.europa.eu/sites/default/files/library/2016-584_suitability_peer_review_-_final_report.pdf"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esma.europa.eu/sites/default/files/library/2016-653_final_report_mifir_rts_22.pdf" TargetMode="External"/><Relationship Id="rId2" Type="http://schemas.openxmlformats.org/officeDocument/2006/relationships/hyperlink" Target="https://www.esma.europa.eu/sites/default/files/library/2016-666_opinion_on_draft_rts_2.pdf" TargetMode="External"/><Relationship Id="rId1" Type="http://schemas.openxmlformats.org/officeDocument/2006/relationships/slideLayout" Target="../slideLayouts/slideLayout12.xml"/><Relationship Id="rId5" Type="http://schemas.openxmlformats.org/officeDocument/2006/relationships/hyperlink" Target="https://www.esma.europa.eu/document/qa-mifid-ii-and-mifir-transparency-topics" TargetMode="External"/><Relationship Id="rId4" Type="http://schemas.openxmlformats.org/officeDocument/2006/relationships/hyperlink" Target="https://www.esma.europa.eu/press-news/esma-news/esma-publishes-updated-qa-cfds-and-other-speculative-products-0"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esma.europa.eu/document/guidelines-calibration-publication-and-reporting-trading-halts" TargetMode="External"/><Relationship Id="rId2" Type="http://schemas.openxmlformats.org/officeDocument/2006/relationships/hyperlink" Target="https://www.esma.europa.eu/document/consultation-paper-draft-guidelines-mifid-ii-product-governance-requirements" TargetMode="External"/><Relationship Id="rId1" Type="http://schemas.openxmlformats.org/officeDocument/2006/relationships/slideLayout" Target="../slideLayouts/slideLayout12.xml"/><Relationship Id="rId4" Type="http://schemas.openxmlformats.org/officeDocument/2006/relationships/hyperlink" Target="https://www.esma.europa.eu/document/questions-and-answers-mifid-ii-and-mifir-investor-protection-topics"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esma.europa.eu/document/qa-relating-provision-cfds-and-other-speculative-products-retail-investors-under-mifid-0" TargetMode="External"/><Relationship Id="rId2" Type="http://schemas.openxmlformats.org/officeDocument/2006/relationships/hyperlink" Target="https://www.esma.europa.eu/document/guidelines-transaction-reporting-order-record-keeping-and-clock-synchronisation-under-mifid" TargetMode="External"/><Relationship Id="rId1" Type="http://schemas.openxmlformats.org/officeDocument/2006/relationships/slideLayout" Target="../slideLayouts/slideLayout12.xml"/><Relationship Id="rId4" Type="http://schemas.openxmlformats.org/officeDocument/2006/relationships/hyperlink" Target="https://www.esma.europa.eu/document/questions-and-answers-mifid-ii-and-mifir-transparency-topics"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esma.europa.eu/sites/default/files/library/2016-1560_final_report_on_technical_advice_on_benchmarks_regulation.pdf" TargetMode="External"/><Relationship Id="rId2" Type="http://schemas.openxmlformats.org/officeDocument/2006/relationships/hyperlink" Target="https://www.esma.europa.eu/sites/default/files/library/2016-1562_cp_package_orders_mifir.pdf" TargetMode="External"/><Relationship Id="rId1" Type="http://schemas.openxmlformats.org/officeDocument/2006/relationships/slideLayout" Target="../slideLayouts/slideLayout12.xml"/><Relationship Id="rId4" Type="http://schemas.openxmlformats.org/officeDocument/2006/relationships/hyperlink" Target="https://www.esma.europa.eu/document/questions-and-answers-mifid-ii-and-mifir-market-structures-topic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tkg2j\AppData\Local\Microsoft\Windows\Temporary Internet Files\Content.IE5\0F09KGXU\umbrella-48849_64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736" y="228888"/>
            <a:ext cx="8535752" cy="551359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878689" y="1700808"/>
            <a:ext cx="1195415" cy="369332"/>
          </a:xfrm>
          <a:prstGeom prst="rect">
            <a:avLst/>
          </a:prstGeom>
          <a:noFill/>
        </p:spPr>
        <p:txBody>
          <a:bodyPr wrap="square" rtlCol="0">
            <a:spAutoFit/>
          </a:bodyPr>
          <a:lstStyle/>
          <a:p>
            <a:r>
              <a:rPr lang="en-US" b="1" dirty="0" smtClean="0">
                <a:solidFill>
                  <a:srgbClr val="002060"/>
                </a:solidFill>
              </a:rPr>
              <a:t>MiFID II</a:t>
            </a:r>
            <a:endParaRPr lang="en-US" b="1" dirty="0">
              <a:solidFill>
                <a:srgbClr val="002060"/>
              </a:solidFill>
            </a:endParaRPr>
          </a:p>
        </p:txBody>
      </p:sp>
      <p:sp>
        <p:nvSpPr>
          <p:cNvPr id="7" name="Rectangle 6"/>
          <p:cNvSpPr/>
          <p:nvPr/>
        </p:nvSpPr>
        <p:spPr bwMode="auto">
          <a:xfrm>
            <a:off x="434463" y="2744036"/>
            <a:ext cx="1689265" cy="713920"/>
          </a:xfrm>
          <a:prstGeom prst="rect">
            <a:avLst/>
          </a:prstGeom>
          <a:solidFill>
            <a:srgbClr val="002C5F"/>
          </a:solidFill>
          <a:ln>
            <a:noFill/>
          </a:ln>
        </p:spPr>
        <p:style>
          <a:lnRef idx="2">
            <a:schemeClr val="accent1">
              <a:shade val="50000"/>
            </a:schemeClr>
          </a:lnRef>
          <a:fillRef idx="1">
            <a:schemeClr val="accent1"/>
          </a:fillRef>
          <a:effectRef idx="0">
            <a:schemeClr val="accent1"/>
          </a:effectRef>
          <a:fontRef idx="minor">
            <a:schemeClr val="lt1"/>
          </a:fontRef>
        </p:style>
        <p:txBody>
          <a:bodyPr lIns="684000" tIns="144000" rIns="0" bIns="0" anchor="t" anchorCtr="0"/>
          <a:lstStyle/>
          <a:p>
            <a:pPr>
              <a:defRPr/>
            </a:pPr>
            <a:r>
              <a:rPr lang="en-GB" sz="1200" dirty="0" smtClean="0"/>
              <a:t>Transparency</a:t>
            </a:r>
            <a:endParaRPr lang="en-GB" sz="1200" dirty="0"/>
          </a:p>
        </p:txBody>
      </p:sp>
      <p:sp>
        <p:nvSpPr>
          <p:cNvPr id="8" name="Rectangle 7"/>
          <p:cNvSpPr/>
          <p:nvPr/>
        </p:nvSpPr>
        <p:spPr bwMode="auto">
          <a:xfrm>
            <a:off x="2472227" y="2754228"/>
            <a:ext cx="1687775" cy="713920"/>
          </a:xfrm>
          <a:prstGeom prst="rect">
            <a:avLst/>
          </a:prstGeom>
          <a:solidFill>
            <a:srgbClr val="002C5F"/>
          </a:solidFill>
          <a:ln>
            <a:noFill/>
          </a:ln>
        </p:spPr>
        <p:style>
          <a:lnRef idx="2">
            <a:schemeClr val="accent1">
              <a:shade val="50000"/>
            </a:schemeClr>
          </a:lnRef>
          <a:fillRef idx="1">
            <a:schemeClr val="accent1"/>
          </a:fillRef>
          <a:effectRef idx="0">
            <a:schemeClr val="accent1"/>
          </a:effectRef>
          <a:fontRef idx="minor">
            <a:schemeClr val="lt1"/>
          </a:fontRef>
        </p:style>
        <p:txBody>
          <a:bodyPr lIns="684000" tIns="144000" rIns="0" bIns="0" anchor="t" anchorCtr="0"/>
          <a:lstStyle/>
          <a:p>
            <a:pPr marL="0" lvl="1" defTabSz="433377">
              <a:spcAft>
                <a:spcPct val="15000"/>
              </a:spcAft>
              <a:defRPr/>
            </a:pPr>
            <a:r>
              <a:rPr lang="en-GB" sz="1200" dirty="0" smtClean="0"/>
              <a:t>Microstructural Issues</a:t>
            </a:r>
            <a:endParaRPr lang="en-GB" sz="1200" dirty="0"/>
          </a:p>
        </p:txBody>
      </p:sp>
      <p:sp>
        <p:nvSpPr>
          <p:cNvPr id="9" name="Rectangle 8"/>
          <p:cNvSpPr/>
          <p:nvPr/>
        </p:nvSpPr>
        <p:spPr bwMode="auto">
          <a:xfrm>
            <a:off x="4846251" y="2762684"/>
            <a:ext cx="1689265" cy="713920"/>
          </a:xfrm>
          <a:prstGeom prst="rect">
            <a:avLst/>
          </a:prstGeom>
          <a:solidFill>
            <a:srgbClr val="002C5F"/>
          </a:solidFill>
          <a:ln>
            <a:noFill/>
          </a:ln>
        </p:spPr>
        <p:style>
          <a:lnRef idx="2">
            <a:schemeClr val="accent1">
              <a:shade val="50000"/>
            </a:schemeClr>
          </a:lnRef>
          <a:fillRef idx="1">
            <a:schemeClr val="accent1"/>
          </a:fillRef>
          <a:effectRef idx="0">
            <a:schemeClr val="accent1"/>
          </a:effectRef>
          <a:fontRef idx="minor">
            <a:schemeClr val="lt1"/>
          </a:fontRef>
        </p:style>
        <p:txBody>
          <a:bodyPr lIns="684000" tIns="144000" rIns="0" bIns="0" anchor="t" anchorCtr="0"/>
          <a:lstStyle/>
          <a:p>
            <a:pPr marL="0" lvl="1" defTabSz="433377">
              <a:spcAft>
                <a:spcPct val="15000"/>
              </a:spcAft>
              <a:defRPr/>
            </a:pPr>
            <a:r>
              <a:rPr lang="en-GB" sz="1200" dirty="0" smtClean="0"/>
              <a:t>Data Publication and Access</a:t>
            </a:r>
            <a:endParaRPr lang="en-GB" sz="1200" dirty="0"/>
          </a:p>
        </p:txBody>
      </p:sp>
      <p:sp>
        <p:nvSpPr>
          <p:cNvPr id="10" name="Rectangle 9"/>
          <p:cNvSpPr/>
          <p:nvPr/>
        </p:nvSpPr>
        <p:spPr bwMode="auto">
          <a:xfrm>
            <a:off x="6894856" y="2762684"/>
            <a:ext cx="1689265" cy="713920"/>
          </a:xfrm>
          <a:prstGeom prst="rect">
            <a:avLst/>
          </a:prstGeom>
          <a:solidFill>
            <a:srgbClr val="002C5F"/>
          </a:solidFill>
          <a:ln>
            <a:noFill/>
          </a:ln>
        </p:spPr>
        <p:style>
          <a:lnRef idx="2">
            <a:schemeClr val="accent1">
              <a:shade val="50000"/>
            </a:schemeClr>
          </a:lnRef>
          <a:fillRef idx="1">
            <a:schemeClr val="accent1"/>
          </a:fillRef>
          <a:effectRef idx="0">
            <a:schemeClr val="accent1"/>
          </a:effectRef>
          <a:fontRef idx="minor">
            <a:schemeClr val="lt1"/>
          </a:fontRef>
        </p:style>
        <p:txBody>
          <a:bodyPr lIns="684000" tIns="144000" rIns="0" bIns="0" anchor="t" anchorCtr="0"/>
          <a:lstStyle/>
          <a:p>
            <a:pPr marL="0" lvl="1" defTabSz="433377">
              <a:spcAft>
                <a:spcPct val="15000"/>
              </a:spcAft>
              <a:defRPr/>
            </a:pPr>
            <a:r>
              <a:rPr lang="en-GB" sz="1200" dirty="0" smtClean="0"/>
              <a:t>Requirements Applying to </a:t>
            </a:r>
            <a:br>
              <a:rPr lang="en-GB" sz="1200" dirty="0" smtClean="0"/>
            </a:br>
            <a:r>
              <a:rPr lang="en-GB" sz="1200" dirty="0" smtClean="0"/>
              <a:t>Trading Venues</a:t>
            </a:r>
            <a:endParaRPr lang="en-GB" sz="1200" dirty="0"/>
          </a:p>
        </p:txBody>
      </p:sp>
      <p:sp>
        <p:nvSpPr>
          <p:cNvPr id="11" name="Rectangle 10"/>
          <p:cNvSpPr/>
          <p:nvPr/>
        </p:nvSpPr>
        <p:spPr bwMode="auto">
          <a:xfrm>
            <a:off x="6893758" y="3729638"/>
            <a:ext cx="1689265" cy="713920"/>
          </a:xfrm>
          <a:prstGeom prst="rect">
            <a:avLst/>
          </a:prstGeom>
          <a:solidFill>
            <a:srgbClr val="002C5F"/>
          </a:solidFill>
          <a:ln>
            <a:noFill/>
          </a:ln>
        </p:spPr>
        <p:style>
          <a:lnRef idx="2">
            <a:schemeClr val="accent1">
              <a:shade val="50000"/>
            </a:schemeClr>
          </a:lnRef>
          <a:fillRef idx="1">
            <a:schemeClr val="accent1"/>
          </a:fillRef>
          <a:effectRef idx="0">
            <a:schemeClr val="accent1"/>
          </a:effectRef>
          <a:fontRef idx="minor">
            <a:schemeClr val="lt1"/>
          </a:fontRef>
        </p:style>
        <p:txBody>
          <a:bodyPr lIns="684000" tIns="144000" rIns="0" bIns="0" anchor="t" anchorCtr="0"/>
          <a:lstStyle/>
          <a:p>
            <a:pPr marL="0" lvl="1" defTabSz="433377">
              <a:spcAft>
                <a:spcPct val="15000"/>
              </a:spcAft>
              <a:defRPr/>
            </a:pPr>
            <a:r>
              <a:rPr lang="en-GB" sz="1200" dirty="0" smtClean="0"/>
              <a:t>Commodity</a:t>
            </a:r>
          </a:p>
          <a:p>
            <a:pPr marL="0" lvl="1" defTabSz="433377">
              <a:spcAft>
                <a:spcPct val="15000"/>
              </a:spcAft>
              <a:defRPr/>
            </a:pPr>
            <a:r>
              <a:rPr lang="en-GB" sz="1200" dirty="0" smtClean="0"/>
              <a:t>Derivatives</a:t>
            </a:r>
            <a:endParaRPr lang="en-GB" sz="1200" dirty="0"/>
          </a:p>
        </p:txBody>
      </p:sp>
      <p:sp>
        <p:nvSpPr>
          <p:cNvPr id="12" name="Rectangle 11"/>
          <p:cNvSpPr/>
          <p:nvPr/>
        </p:nvSpPr>
        <p:spPr bwMode="auto">
          <a:xfrm>
            <a:off x="4845702" y="3728589"/>
            <a:ext cx="1689265" cy="714969"/>
          </a:xfrm>
          <a:prstGeom prst="rect">
            <a:avLst/>
          </a:prstGeom>
          <a:solidFill>
            <a:srgbClr val="002C5F"/>
          </a:solidFill>
          <a:ln>
            <a:noFill/>
          </a:ln>
        </p:spPr>
        <p:style>
          <a:lnRef idx="2">
            <a:schemeClr val="accent1">
              <a:shade val="50000"/>
            </a:schemeClr>
          </a:lnRef>
          <a:fillRef idx="1">
            <a:schemeClr val="accent1"/>
          </a:fillRef>
          <a:effectRef idx="0">
            <a:schemeClr val="accent1"/>
          </a:effectRef>
          <a:fontRef idx="minor">
            <a:schemeClr val="lt1"/>
          </a:fontRef>
        </p:style>
        <p:txBody>
          <a:bodyPr lIns="684000" tIns="144000" rIns="0" bIns="0" anchor="t" anchorCtr="0"/>
          <a:lstStyle/>
          <a:p>
            <a:pPr marL="0" lvl="1" defTabSz="433377">
              <a:spcAft>
                <a:spcPct val="15000"/>
              </a:spcAft>
              <a:defRPr/>
            </a:pPr>
            <a:r>
              <a:rPr lang="en-GB" sz="1200" dirty="0" smtClean="0"/>
              <a:t>Market Data Reporting</a:t>
            </a:r>
            <a:endParaRPr lang="en-GB" sz="1200" dirty="0"/>
          </a:p>
        </p:txBody>
      </p:sp>
      <p:sp>
        <p:nvSpPr>
          <p:cNvPr id="13" name="Rectangle 12"/>
          <p:cNvSpPr/>
          <p:nvPr/>
        </p:nvSpPr>
        <p:spPr bwMode="auto">
          <a:xfrm>
            <a:off x="2470580" y="3710358"/>
            <a:ext cx="1689265" cy="714969"/>
          </a:xfrm>
          <a:prstGeom prst="rect">
            <a:avLst/>
          </a:prstGeom>
          <a:solidFill>
            <a:srgbClr val="002C5F"/>
          </a:solidFill>
          <a:ln>
            <a:noFill/>
          </a:ln>
        </p:spPr>
        <p:style>
          <a:lnRef idx="2">
            <a:schemeClr val="accent1">
              <a:shade val="50000"/>
            </a:schemeClr>
          </a:lnRef>
          <a:fillRef idx="1">
            <a:schemeClr val="accent1"/>
          </a:fillRef>
          <a:effectRef idx="0">
            <a:schemeClr val="accent1"/>
          </a:effectRef>
          <a:fontRef idx="minor">
            <a:schemeClr val="lt1"/>
          </a:fontRef>
        </p:style>
        <p:txBody>
          <a:bodyPr lIns="684000" tIns="144000" rIns="0" bIns="0" anchor="t" anchorCtr="0"/>
          <a:lstStyle/>
          <a:p>
            <a:pPr>
              <a:defRPr/>
            </a:pPr>
            <a:r>
              <a:rPr lang="en-GB" sz="1200" dirty="0" smtClean="0"/>
              <a:t>Post-Trade Issues</a:t>
            </a:r>
            <a:endParaRPr lang="en-GB" sz="1200" dirty="0"/>
          </a:p>
        </p:txBody>
      </p:sp>
      <p:sp>
        <p:nvSpPr>
          <p:cNvPr id="14" name="Rectangle 13"/>
          <p:cNvSpPr/>
          <p:nvPr/>
        </p:nvSpPr>
        <p:spPr bwMode="auto">
          <a:xfrm>
            <a:off x="433365" y="3709942"/>
            <a:ext cx="1689265" cy="715386"/>
          </a:xfrm>
          <a:prstGeom prst="rect">
            <a:avLst/>
          </a:prstGeom>
          <a:solidFill>
            <a:srgbClr val="002C5F"/>
          </a:solidFill>
          <a:ln>
            <a:noFill/>
          </a:ln>
        </p:spPr>
        <p:style>
          <a:lnRef idx="2">
            <a:schemeClr val="accent1">
              <a:shade val="50000"/>
            </a:schemeClr>
          </a:lnRef>
          <a:fillRef idx="1">
            <a:schemeClr val="accent1"/>
          </a:fillRef>
          <a:effectRef idx="0">
            <a:schemeClr val="accent1"/>
          </a:effectRef>
          <a:fontRef idx="minor">
            <a:schemeClr val="lt1"/>
          </a:fontRef>
        </p:style>
        <p:txBody>
          <a:bodyPr lIns="684000" tIns="144000" rIns="0" bIns="0" anchor="t" anchorCtr="0"/>
          <a:lstStyle/>
          <a:p>
            <a:pPr>
              <a:defRPr/>
            </a:pPr>
            <a:r>
              <a:rPr lang="en-GB" sz="1200" dirty="0" smtClean="0"/>
              <a:t>Investor Protection</a:t>
            </a:r>
          </a:p>
          <a:p>
            <a:pPr>
              <a:defRPr/>
            </a:pPr>
            <a:r>
              <a:rPr lang="en-GB" sz="1200" dirty="0" smtClean="0"/>
              <a:t>(</a:t>
            </a:r>
            <a:r>
              <a:rPr lang="en-GB" sz="1000" dirty="0" smtClean="0"/>
              <a:t>Best Execution</a:t>
            </a:r>
            <a:r>
              <a:rPr lang="en-GB" sz="1200" dirty="0" smtClean="0"/>
              <a:t>)</a:t>
            </a:r>
            <a:endParaRPr lang="en-GB" sz="1200" dirty="0"/>
          </a:p>
        </p:txBody>
      </p:sp>
      <p:grpSp>
        <p:nvGrpSpPr>
          <p:cNvPr id="15" name="Gruppieren 22"/>
          <p:cNvGrpSpPr>
            <a:grpSpLocks noChangeAspect="1"/>
          </p:cNvGrpSpPr>
          <p:nvPr/>
        </p:nvGrpSpPr>
        <p:grpSpPr>
          <a:xfrm>
            <a:off x="4914427" y="3792708"/>
            <a:ext cx="420655" cy="507911"/>
            <a:chOff x="1678872" y="2487960"/>
            <a:chExt cx="584327" cy="705534"/>
          </a:xfrm>
          <a:solidFill>
            <a:schemeClr val="bg1"/>
          </a:solidFill>
        </p:grpSpPr>
        <p:sp>
          <p:nvSpPr>
            <p:cNvPr id="16" name="Freeform 46"/>
            <p:cNvSpPr>
              <a:spLocks noEditPoints="1"/>
            </p:cNvSpPr>
            <p:nvPr/>
          </p:nvSpPr>
          <p:spPr bwMode="auto">
            <a:xfrm>
              <a:off x="1743998" y="2572985"/>
              <a:ext cx="452266" cy="282214"/>
            </a:xfrm>
            <a:custGeom>
              <a:avLst/>
              <a:gdLst/>
              <a:ahLst/>
              <a:cxnLst>
                <a:cxn ang="0">
                  <a:pos x="274" y="176"/>
                </a:cxn>
                <a:cxn ang="0">
                  <a:pos x="274" y="160"/>
                </a:cxn>
                <a:cxn ang="0">
                  <a:pos x="261" y="158"/>
                </a:cxn>
                <a:cxn ang="0">
                  <a:pos x="253" y="169"/>
                </a:cxn>
                <a:cxn ang="0">
                  <a:pos x="266" y="181"/>
                </a:cxn>
                <a:cxn ang="0">
                  <a:pos x="162" y="150"/>
                </a:cxn>
                <a:cxn ang="0">
                  <a:pos x="162" y="134"/>
                </a:cxn>
                <a:cxn ang="0">
                  <a:pos x="144" y="134"/>
                </a:cxn>
                <a:cxn ang="0">
                  <a:pos x="141" y="142"/>
                </a:cxn>
                <a:cxn ang="0">
                  <a:pos x="149" y="153"/>
                </a:cxn>
                <a:cxn ang="0">
                  <a:pos x="476" y="147"/>
                </a:cxn>
                <a:cxn ang="0">
                  <a:pos x="480" y="134"/>
                </a:cxn>
                <a:cxn ang="0">
                  <a:pos x="463" y="127"/>
                </a:cxn>
                <a:cxn ang="0">
                  <a:pos x="457" y="139"/>
                </a:cxn>
                <a:cxn ang="0">
                  <a:pos x="463" y="150"/>
                </a:cxn>
                <a:cxn ang="0">
                  <a:pos x="363" y="64"/>
                </a:cxn>
                <a:cxn ang="0">
                  <a:pos x="295" y="155"/>
                </a:cxn>
                <a:cxn ang="0">
                  <a:pos x="293" y="184"/>
                </a:cxn>
                <a:cxn ang="0">
                  <a:pos x="274" y="199"/>
                </a:cxn>
                <a:cxn ang="0">
                  <a:pos x="243" y="191"/>
                </a:cxn>
                <a:cxn ang="0">
                  <a:pos x="180" y="160"/>
                </a:cxn>
                <a:cxn ang="0">
                  <a:pos x="169" y="169"/>
                </a:cxn>
                <a:cxn ang="0">
                  <a:pos x="138" y="169"/>
                </a:cxn>
                <a:cxn ang="0">
                  <a:pos x="64" y="288"/>
                </a:cxn>
                <a:cxn ang="0">
                  <a:pos x="49" y="307"/>
                </a:cxn>
                <a:cxn ang="0">
                  <a:pos x="18" y="307"/>
                </a:cxn>
                <a:cxn ang="0">
                  <a:pos x="2" y="288"/>
                </a:cxn>
                <a:cxn ang="0">
                  <a:pos x="10" y="257"/>
                </a:cxn>
                <a:cxn ang="0">
                  <a:pos x="25" y="249"/>
                </a:cxn>
                <a:cxn ang="0">
                  <a:pos x="123" y="155"/>
                </a:cxn>
                <a:cxn ang="0">
                  <a:pos x="127" y="126"/>
                </a:cxn>
                <a:cxn ang="0">
                  <a:pos x="144" y="111"/>
                </a:cxn>
                <a:cxn ang="0">
                  <a:pos x="175" y="119"/>
                </a:cxn>
                <a:cxn ang="0">
                  <a:pos x="185" y="140"/>
                </a:cxn>
                <a:cxn ang="0">
                  <a:pos x="243" y="147"/>
                </a:cxn>
                <a:cxn ang="0">
                  <a:pos x="271" y="137"/>
                </a:cxn>
                <a:cxn ang="0">
                  <a:pos x="331" y="38"/>
                </a:cxn>
                <a:cxn ang="0">
                  <a:pos x="340" y="9"/>
                </a:cxn>
                <a:cxn ang="0">
                  <a:pos x="371" y="1"/>
                </a:cxn>
                <a:cxn ang="0">
                  <a:pos x="390" y="16"/>
                </a:cxn>
                <a:cxn ang="0">
                  <a:pos x="390" y="46"/>
                </a:cxn>
                <a:cxn ang="0">
                  <a:pos x="476" y="108"/>
                </a:cxn>
                <a:cxn ang="0">
                  <a:pos x="496" y="123"/>
                </a:cxn>
                <a:cxn ang="0">
                  <a:pos x="496" y="155"/>
                </a:cxn>
                <a:cxn ang="0">
                  <a:pos x="484" y="166"/>
                </a:cxn>
                <a:cxn ang="0">
                  <a:pos x="452" y="166"/>
                </a:cxn>
                <a:cxn ang="0">
                  <a:pos x="446" y="161"/>
                </a:cxn>
                <a:cxn ang="0">
                  <a:pos x="437" y="131"/>
                </a:cxn>
                <a:cxn ang="0">
                  <a:pos x="38" y="289"/>
                </a:cxn>
                <a:cxn ang="0">
                  <a:pos x="44" y="280"/>
                </a:cxn>
                <a:cxn ang="0">
                  <a:pos x="33" y="268"/>
                </a:cxn>
                <a:cxn ang="0">
                  <a:pos x="21" y="275"/>
                </a:cxn>
                <a:cxn ang="0">
                  <a:pos x="25" y="288"/>
                </a:cxn>
              </a:cxnLst>
              <a:rect l="0" t="0" r="r" b="b"/>
              <a:pathLst>
                <a:path w="501" h="310">
                  <a:moveTo>
                    <a:pt x="266" y="181"/>
                  </a:moveTo>
                  <a:lnTo>
                    <a:pt x="269" y="179"/>
                  </a:lnTo>
                  <a:lnTo>
                    <a:pt x="274" y="178"/>
                  </a:lnTo>
                  <a:lnTo>
                    <a:pt x="274" y="176"/>
                  </a:lnTo>
                  <a:lnTo>
                    <a:pt x="276" y="173"/>
                  </a:lnTo>
                  <a:lnTo>
                    <a:pt x="277" y="169"/>
                  </a:lnTo>
                  <a:lnTo>
                    <a:pt x="276" y="165"/>
                  </a:lnTo>
                  <a:lnTo>
                    <a:pt x="274" y="160"/>
                  </a:lnTo>
                  <a:lnTo>
                    <a:pt x="274" y="160"/>
                  </a:lnTo>
                  <a:lnTo>
                    <a:pt x="269" y="158"/>
                  </a:lnTo>
                  <a:lnTo>
                    <a:pt x="266" y="157"/>
                  </a:lnTo>
                  <a:lnTo>
                    <a:pt x="261" y="158"/>
                  </a:lnTo>
                  <a:lnTo>
                    <a:pt x="256" y="160"/>
                  </a:lnTo>
                  <a:lnTo>
                    <a:pt x="258" y="160"/>
                  </a:lnTo>
                  <a:lnTo>
                    <a:pt x="255" y="165"/>
                  </a:lnTo>
                  <a:lnTo>
                    <a:pt x="253" y="169"/>
                  </a:lnTo>
                  <a:lnTo>
                    <a:pt x="255" y="173"/>
                  </a:lnTo>
                  <a:lnTo>
                    <a:pt x="258" y="178"/>
                  </a:lnTo>
                  <a:lnTo>
                    <a:pt x="261" y="179"/>
                  </a:lnTo>
                  <a:lnTo>
                    <a:pt x="266" y="181"/>
                  </a:lnTo>
                  <a:close/>
                  <a:moveTo>
                    <a:pt x="154" y="155"/>
                  </a:moveTo>
                  <a:lnTo>
                    <a:pt x="157" y="153"/>
                  </a:lnTo>
                  <a:lnTo>
                    <a:pt x="162" y="150"/>
                  </a:lnTo>
                  <a:lnTo>
                    <a:pt x="162" y="150"/>
                  </a:lnTo>
                  <a:lnTo>
                    <a:pt x="164" y="147"/>
                  </a:lnTo>
                  <a:lnTo>
                    <a:pt x="166" y="142"/>
                  </a:lnTo>
                  <a:lnTo>
                    <a:pt x="164" y="137"/>
                  </a:lnTo>
                  <a:lnTo>
                    <a:pt x="162" y="134"/>
                  </a:lnTo>
                  <a:lnTo>
                    <a:pt x="157" y="132"/>
                  </a:lnTo>
                  <a:lnTo>
                    <a:pt x="154" y="131"/>
                  </a:lnTo>
                  <a:lnTo>
                    <a:pt x="149" y="132"/>
                  </a:lnTo>
                  <a:lnTo>
                    <a:pt x="144" y="134"/>
                  </a:lnTo>
                  <a:lnTo>
                    <a:pt x="144" y="134"/>
                  </a:lnTo>
                  <a:lnTo>
                    <a:pt x="144" y="134"/>
                  </a:lnTo>
                  <a:lnTo>
                    <a:pt x="143" y="139"/>
                  </a:lnTo>
                  <a:lnTo>
                    <a:pt x="141" y="142"/>
                  </a:lnTo>
                  <a:lnTo>
                    <a:pt x="143" y="147"/>
                  </a:lnTo>
                  <a:lnTo>
                    <a:pt x="144" y="152"/>
                  </a:lnTo>
                  <a:lnTo>
                    <a:pt x="144" y="150"/>
                  </a:lnTo>
                  <a:lnTo>
                    <a:pt x="149" y="153"/>
                  </a:lnTo>
                  <a:lnTo>
                    <a:pt x="154" y="155"/>
                  </a:lnTo>
                  <a:close/>
                  <a:moveTo>
                    <a:pt x="468" y="150"/>
                  </a:moveTo>
                  <a:lnTo>
                    <a:pt x="473" y="150"/>
                  </a:lnTo>
                  <a:lnTo>
                    <a:pt x="476" y="147"/>
                  </a:lnTo>
                  <a:lnTo>
                    <a:pt x="476" y="147"/>
                  </a:lnTo>
                  <a:lnTo>
                    <a:pt x="480" y="144"/>
                  </a:lnTo>
                  <a:lnTo>
                    <a:pt x="480" y="139"/>
                  </a:lnTo>
                  <a:lnTo>
                    <a:pt x="480" y="134"/>
                  </a:lnTo>
                  <a:lnTo>
                    <a:pt x="476" y="131"/>
                  </a:lnTo>
                  <a:lnTo>
                    <a:pt x="473" y="127"/>
                  </a:lnTo>
                  <a:lnTo>
                    <a:pt x="468" y="127"/>
                  </a:lnTo>
                  <a:lnTo>
                    <a:pt x="463" y="127"/>
                  </a:lnTo>
                  <a:lnTo>
                    <a:pt x="460" y="131"/>
                  </a:lnTo>
                  <a:lnTo>
                    <a:pt x="460" y="131"/>
                  </a:lnTo>
                  <a:lnTo>
                    <a:pt x="457" y="134"/>
                  </a:lnTo>
                  <a:lnTo>
                    <a:pt x="457" y="139"/>
                  </a:lnTo>
                  <a:lnTo>
                    <a:pt x="457" y="144"/>
                  </a:lnTo>
                  <a:lnTo>
                    <a:pt x="460" y="147"/>
                  </a:lnTo>
                  <a:lnTo>
                    <a:pt x="460" y="147"/>
                  </a:lnTo>
                  <a:lnTo>
                    <a:pt x="463" y="150"/>
                  </a:lnTo>
                  <a:lnTo>
                    <a:pt x="468" y="150"/>
                  </a:lnTo>
                  <a:close/>
                  <a:moveTo>
                    <a:pt x="376" y="59"/>
                  </a:moveTo>
                  <a:lnTo>
                    <a:pt x="369" y="63"/>
                  </a:lnTo>
                  <a:lnTo>
                    <a:pt x="363" y="64"/>
                  </a:lnTo>
                  <a:lnTo>
                    <a:pt x="358" y="63"/>
                  </a:lnTo>
                  <a:lnTo>
                    <a:pt x="353" y="63"/>
                  </a:lnTo>
                  <a:lnTo>
                    <a:pt x="290" y="150"/>
                  </a:lnTo>
                  <a:lnTo>
                    <a:pt x="295" y="155"/>
                  </a:lnTo>
                  <a:lnTo>
                    <a:pt x="297" y="161"/>
                  </a:lnTo>
                  <a:lnTo>
                    <a:pt x="297" y="169"/>
                  </a:lnTo>
                  <a:lnTo>
                    <a:pt x="297" y="178"/>
                  </a:lnTo>
                  <a:lnTo>
                    <a:pt x="293" y="184"/>
                  </a:lnTo>
                  <a:lnTo>
                    <a:pt x="289" y="191"/>
                  </a:lnTo>
                  <a:lnTo>
                    <a:pt x="289" y="191"/>
                  </a:lnTo>
                  <a:lnTo>
                    <a:pt x="282" y="195"/>
                  </a:lnTo>
                  <a:lnTo>
                    <a:pt x="274" y="199"/>
                  </a:lnTo>
                  <a:lnTo>
                    <a:pt x="266" y="200"/>
                  </a:lnTo>
                  <a:lnTo>
                    <a:pt x="256" y="199"/>
                  </a:lnTo>
                  <a:lnTo>
                    <a:pt x="250" y="195"/>
                  </a:lnTo>
                  <a:lnTo>
                    <a:pt x="243" y="191"/>
                  </a:lnTo>
                  <a:lnTo>
                    <a:pt x="238" y="186"/>
                  </a:lnTo>
                  <a:lnTo>
                    <a:pt x="235" y="179"/>
                  </a:lnTo>
                  <a:lnTo>
                    <a:pt x="233" y="171"/>
                  </a:lnTo>
                  <a:lnTo>
                    <a:pt x="180" y="160"/>
                  </a:lnTo>
                  <a:lnTo>
                    <a:pt x="175" y="165"/>
                  </a:lnTo>
                  <a:lnTo>
                    <a:pt x="175" y="165"/>
                  </a:lnTo>
                  <a:lnTo>
                    <a:pt x="175" y="165"/>
                  </a:lnTo>
                  <a:lnTo>
                    <a:pt x="169" y="169"/>
                  </a:lnTo>
                  <a:lnTo>
                    <a:pt x="162" y="173"/>
                  </a:lnTo>
                  <a:lnTo>
                    <a:pt x="154" y="174"/>
                  </a:lnTo>
                  <a:lnTo>
                    <a:pt x="144" y="173"/>
                  </a:lnTo>
                  <a:lnTo>
                    <a:pt x="138" y="169"/>
                  </a:lnTo>
                  <a:lnTo>
                    <a:pt x="60" y="262"/>
                  </a:lnTo>
                  <a:lnTo>
                    <a:pt x="64" y="270"/>
                  </a:lnTo>
                  <a:lnTo>
                    <a:pt x="65" y="280"/>
                  </a:lnTo>
                  <a:lnTo>
                    <a:pt x="64" y="288"/>
                  </a:lnTo>
                  <a:lnTo>
                    <a:pt x="60" y="296"/>
                  </a:lnTo>
                  <a:lnTo>
                    <a:pt x="55" y="302"/>
                  </a:lnTo>
                  <a:lnTo>
                    <a:pt x="55" y="302"/>
                  </a:lnTo>
                  <a:lnTo>
                    <a:pt x="49" y="307"/>
                  </a:lnTo>
                  <a:lnTo>
                    <a:pt x="41" y="310"/>
                  </a:lnTo>
                  <a:lnTo>
                    <a:pt x="33" y="310"/>
                  </a:lnTo>
                  <a:lnTo>
                    <a:pt x="25" y="310"/>
                  </a:lnTo>
                  <a:lnTo>
                    <a:pt x="18" y="307"/>
                  </a:lnTo>
                  <a:lnTo>
                    <a:pt x="12" y="302"/>
                  </a:lnTo>
                  <a:lnTo>
                    <a:pt x="10" y="302"/>
                  </a:lnTo>
                  <a:lnTo>
                    <a:pt x="5" y="296"/>
                  </a:lnTo>
                  <a:lnTo>
                    <a:pt x="2" y="288"/>
                  </a:lnTo>
                  <a:lnTo>
                    <a:pt x="0" y="280"/>
                  </a:lnTo>
                  <a:lnTo>
                    <a:pt x="2" y="271"/>
                  </a:lnTo>
                  <a:lnTo>
                    <a:pt x="5" y="263"/>
                  </a:lnTo>
                  <a:lnTo>
                    <a:pt x="10" y="257"/>
                  </a:lnTo>
                  <a:lnTo>
                    <a:pt x="10" y="257"/>
                  </a:lnTo>
                  <a:lnTo>
                    <a:pt x="10" y="257"/>
                  </a:lnTo>
                  <a:lnTo>
                    <a:pt x="17" y="252"/>
                  </a:lnTo>
                  <a:lnTo>
                    <a:pt x="25" y="249"/>
                  </a:lnTo>
                  <a:lnTo>
                    <a:pt x="33" y="247"/>
                  </a:lnTo>
                  <a:lnTo>
                    <a:pt x="39" y="247"/>
                  </a:lnTo>
                  <a:lnTo>
                    <a:pt x="44" y="249"/>
                  </a:lnTo>
                  <a:lnTo>
                    <a:pt x="123" y="155"/>
                  </a:lnTo>
                  <a:lnTo>
                    <a:pt x="122" y="148"/>
                  </a:lnTo>
                  <a:lnTo>
                    <a:pt x="122" y="142"/>
                  </a:lnTo>
                  <a:lnTo>
                    <a:pt x="123" y="134"/>
                  </a:lnTo>
                  <a:lnTo>
                    <a:pt x="127" y="126"/>
                  </a:lnTo>
                  <a:lnTo>
                    <a:pt x="132" y="119"/>
                  </a:lnTo>
                  <a:lnTo>
                    <a:pt x="132" y="119"/>
                  </a:lnTo>
                  <a:lnTo>
                    <a:pt x="138" y="114"/>
                  </a:lnTo>
                  <a:lnTo>
                    <a:pt x="144" y="111"/>
                  </a:lnTo>
                  <a:lnTo>
                    <a:pt x="154" y="111"/>
                  </a:lnTo>
                  <a:lnTo>
                    <a:pt x="162" y="111"/>
                  </a:lnTo>
                  <a:lnTo>
                    <a:pt x="169" y="114"/>
                  </a:lnTo>
                  <a:lnTo>
                    <a:pt x="175" y="119"/>
                  </a:lnTo>
                  <a:lnTo>
                    <a:pt x="175" y="119"/>
                  </a:lnTo>
                  <a:lnTo>
                    <a:pt x="180" y="126"/>
                  </a:lnTo>
                  <a:lnTo>
                    <a:pt x="183" y="132"/>
                  </a:lnTo>
                  <a:lnTo>
                    <a:pt x="185" y="140"/>
                  </a:lnTo>
                  <a:lnTo>
                    <a:pt x="238" y="152"/>
                  </a:lnTo>
                  <a:lnTo>
                    <a:pt x="243" y="147"/>
                  </a:lnTo>
                  <a:lnTo>
                    <a:pt x="243" y="147"/>
                  </a:lnTo>
                  <a:lnTo>
                    <a:pt x="243" y="147"/>
                  </a:lnTo>
                  <a:lnTo>
                    <a:pt x="250" y="142"/>
                  </a:lnTo>
                  <a:lnTo>
                    <a:pt x="256" y="139"/>
                  </a:lnTo>
                  <a:lnTo>
                    <a:pt x="266" y="137"/>
                  </a:lnTo>
                  <a:lnTo>
                    <a:pt x="271" y="137"/>
                  </a:lnTo>
                  <a:lnTo>
                    <a:pt x="274" y="139"/>
                  </a:lnTo>
                  <a:lnTo>
                    <a:pt x="337" y="50"/>
                  </a:lnTo>
                  <a:lnTo>
                    <a:pt x="334" y="45"/>
                  </a:lnTo>
                  <a:lnTo>
                    <a:pt x="331" y="38"/>
                  </a:lnTo>
                  <a:lnTo>
                    <a:pt x="331" y="32"/>
                  </a:lnTo>
                  <a:lnTo>
                    <a:pt x="332" y="24"/>
                  </a:lnTo>
                  <a:lnTo>
                    <a:pt x="335" y="16"/>
                  </a:lnTo>
                  <a:lnTo>
                    <a:pt x="340" y="9"/>
                  </a:lnTo>
                  <a:lnTo>
                    <a:pt x="347" y="4"/>
                  </a:lnTo>
                  <a:lnTo>
                    <a:pt x="353" y="1"/>
                  </a:lnTo>
                  <a:lnTo>
                    <a:pt x="363" y="0"/>
                  </a:lnTo>
                  <a:lnTo>
                    <a:pt x="371" y="1"/>
                  </a:lnTo>
                  <a:lnTo>
                    <a:pt x="378" y="4"/>
                  </a:lnTo>
                  <a:lnTo>
                    <a:pt x="384" y="9"/>
                  </a:lnTo>
                  <a:lnTo>
                    <a:pt x="384" y="9"/>
                  </a:lnTo>
                  <a:lnTo>
                    <a:pt x="390" y="16"/>
                  </a:lnTo>
                  <a:lnTo>
                    <a:pt x="394" y="24"/>
                  </a:lnTo>
                  <a:lnTo>
                    <a:pt x="394" y="32"/>
                  </a:lnTo>
                  <a:lnTo>
                    <a:pt x="394" y="38"/>
                  </a:lnTo>
                  <a:lnTo>
                    <a:pt x="390" y="46"/>
                  </a:lnTo>
                  <a:lnTo>
                    <a:pt x="454" y="110"/>
                  </a:lnTo>
                  <a:lnTo>
                    <a:pt x="460" y="108"/>
                  </a:lnTo>
                  <a:lnTo>
                    <a:pt x="468" y="106"/>
                  </a:lnTo>
                  <a:lnTo>
                    <a:pt x="476" y="108"/>
                  </a:lnTo>
                  <a:lnTo>
                    <a:pt x="484" y="111"/>
                  </a:lnTo>
                  <a:lnTo>
                    <a:pt x="491" y="116"/>
                  </a:lnTo>
                  <a:lnTo>
                    <a:pt x="491" y="116"/>
                  </a:lnTo>
                  <a:lnTo>
                    <a:pt x="496" y="123"/>
                  </a:lnTo>
                  <a:lnTo>
                    <a:pt x="499" y="131"/>
                  </a:lnTo>
                  <a:lnTo>
                    <a:pt x="501" y="139"/>
                  </a:lnTo>
                  <a:lnTo>
                    <a:pt x="499" y="147"/>
                  </a:lnTo>
                  <a:lnTo>
                    <a:pt x="496" y="155"/>
                  </a:lnTo>
                  <a:lnTo>
                    <a:pt x="491" y="161"/>
                  </a:lnTo>
                  <a:lnTo>
                    <a:pt x="491" y="161"/>
                  </a:lnTo>
                  <a:lnTo>
                    <a:pt x="491" y="161"/>
                  </a:lnTo>
                  <a:lnTo>
                    <a:pt x="484" y="166"/>
                  </a:lnTo>
                  <a:lnTo>
                    <a:pt x="476" y="169"/>
                  </a:lnTo>
                  <a:lnTo>
                    <a:pt x="468" y="171"/>
                  </a:lnTo>
                  <a:lnTo>
                    <a:pt x="460" y="169"/>
                  </a:lnTo>
                  <a:lnTo>
                    <a:pt x="452" y="166"/>
                  </a:lnTo>
                  <a:lnTo>
                    <a:pt x="446" y="161"/>
                  </a:lnTo>
                  <a:lnTo>
                    <a:pt x="446" y="161"/>
                  </a:lnTo>
                  <a:lnTo>
                    <a:pt x="446" y="161"/>
                  </a:lnTo>
                  <a:lnTo>
                    <a:pt x="446" y="161"/>
                  </a:lnTo>
                  <a:lnTo>
                    <a:pt x="441" y="155"/>
                  </a:lnTo>
                  <a:lnTo>
                    <a:pt x="437" y="147"/>
                  </a:lnTo>
                  <a:lnTo>
                    <a:pt x="436" y="139"/>
                  </a:lnTo>
                  <a:lnTo>
                    <a:pt x="437" y="131"/>
                  </a:lnTo>
                  <a:lnTo>
                    <a:pt x="439" y="124"/>
                  </a:lnTo>
                  <a:lnTo>
                    <a:pt x="376" y="59"/>
                  </a:lnTo>
                  <a:close/>
                  <a:moveTo>
                    <a:pt x="33" y="291"/>
                  </a:moveTo>
                  <a:lnTo>
                    <a:pt x="38" y="289"/>
                  </a:lnTo>
                  <a:lnTo>
                    <a:pt x="41" y="288"/>
                  </a:lnTo>
                  <a:lnTo>
                    <a:pt x="41" y="288"/>
                  </a:lnTo>
                  <a:lnTo>
                    <a:pt x="44" y="284"/>
                  </a:lnTo>
                  <a:lnTo>
                    <a:pt x="44" y="280"/>
                  </a:lnTo>
                  <a:lnTo>
                    <a:pt x="44" y="275"/>
                  </a:lnTo>
                  <a:lnTo>
                    <a:pt x="41" y="271"/>
                  </a:lnTo>
                  <a:lnTo>
                    <a:pt x="38" y="268"/>
                  </a:lnTo>
                  <a:lnTo>
                    <a:pt x="33" y="268"/>
                  </a:lnTo>
                  <a:lnTo>
                    <a:pt x="28" y="268"/>
                  </a:lnTo>
                  <a:lnTo>
                    <a:pt x="25" y="271"/>
                  </a:lnTo>
                  <a:lnTo>
                    <a:pt x="25" y="271"/>
                  </a:lnTo>
                  <a:lnTo>
                    <a:pt x="21" y="275"/>
                  </a:lnTo>
                  <a:lnTo>
                    <a:pt x="21" y="280"/>
                  </a:lnTo>
                  <a:lnTo>
                    <a:pt x="21" y="284"/>
                  </a:lnTo>
                  <a:lnTo>
                    <a:pt x="25" y="288"/>
                  </a:lnTo>
                  <a:lnTo>
                    <a:pt x="25" y="288"/>
                  </a:lnTo>
                  <a:lnTo>
                    <a:pt x="28" y="291"/>
                  </a:lnTo>
                  <a:lnTo>
                    <a:pt x="33" y="29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47"/>
            <p:cNvSpPr>
              <a:spLocks noEditPoints="1"/>
            </p:cNvSpPr>
            <p:nvPr/>
          </p:nvSpPr>
          <p:spPr bwMode="auto">
            <a:xfrm>
              <a:off x="1678872" y="2487960"/>
              <a:ext cx="584327" cy="705534"/>
            </a:xfrm>
            <a:custGeom>
              <a:avLst/>
              <a:gdLst/>
              <a:ahLst/>
              <a:cxnLst>
                <a:cxn ang="0">
                  <a:pos x="626" y="55"/>
                </a:cxn>
                <a:cxn ang="0">
                  <a:pos x="634" y="53"/>
                </a:cxn>
                <a:cxn ang="0">
                  <a:pos x="642" y="48"/>
                </a:cxn>
                <a:cxn ang="0">
                  <a:pos x="645" y="38"/>
                </a:cxn>
                <a:cxn ang="0">
                  <a:pos x="642" y="29"/>
                </a:cxn>
                <a:cxn ang="0">
                  <a:pos x="634" y="24"/>
                </a:cxn>
                <a:cxn ang="0">
                  <a:pos x="341" y="22"/>
                </a:cxn>
                <a:cxn ang="0">
                  <a:pos x="304" y="0"/>
                </a:cxn>
                <a:cxn ang="0">
                  <a:pos x="16" y="22"/>
                </a:cxn>
                <a:cxn ang="0">
                  <a:pos x="6" y="26"/>
                </a:cxn>
                <a:cxn ang="0">
                  <a:pos x="1" y="34"/>
                </a:cxn>
                <a:cxn ang="0">
                  <a:pos x="1" y="43"/>
                </a:cxn>
                <a:cxn ang="0">
                  <a:pos x="6" y="51"/>
                </a:cxn>
                <a:cxn ang="0">
                  <a:pos x="16" y="55"/>
                </a:cxn>
                <a:cxn ang="0">
                  <a:pos x="19" y="445"/>
                </a:cxn>
                <a:cxn ang="0">
                  <a:pos x="11" y="445"/>
                </a:cxn>
                <a:cxn ang="0">
                  <a:pos x="3" y="451"/>
                </a:cxn>
                <a:cxn ang="0">
                  <a:pos x="0" y="461"/>
                </a:cxn>
                <a:cxn ang="0">
                  <a:pos x="3" y="469"/>
                </a:cxn>
                <a:cxn ang="0">
                  <a:pos x="11" y="476"/>
                </a:cxn>
                <a:cxn ang="0">
                  <a:pos x="304" y="476"/>
                </a:cxn>
                <a:cxn ang="0">
                  <a:pos x="176" y="715"/>
                </a:cxn>
                <a:cxn ang="0">
                  <a:pos x="152" y="717"/>
                </a:cxn>
                <a:cxn ang="0">
                  <a:pos x="144" y="723"/>
                </a:cxn>
                <a:cxn ang="0">
                  <a:pos x="134" y="738"/>
                </a:cxn>
                <a:cxn ang="0">
                  <a:pos x="137" y="760"/>
                </a:cxn>
                <a:cxn ang="0">
                  <a:pos x="155" y="777"/>
                </a:cxn>
                <a:cxn ang="0">
                  <a:pos x="178" y="775"/>
                </a:cxn>
                <a:cxn ang="0">
                  <a:pos x="187" y="769"/>
                </a:cxn>
                <a:cxn ang="0">
                  <a:pos x="197" y="746"/>
                </a:cxn>
                <a:cxn ang="0">
                  <a:pos x="304" y="616"/>
                </a:cxn>
                <a:cxn ang="0">
                  <a:pos x="341" y="681"/>
                </a:cxn>
                <a:cxn ang="0">
                  <a:pos x="450" y="733"/>
                </a:cxn>
                <a:cxn ang="0">
                  <a:pos x="453" y="764"/>
                </a:cxn>
                <a:cxn ang="0">
                  <a:pos x="475" y="778"/>
                </a:cxn>
                <a:cxn ang="0">
                  <a:pos x="501" y="769"/>
                </a:cxn>
                <a:cxn ang="0">
                  <a:pos x="509" y="756"/>
                </a:cxn>
                <a:cxn ang="0">
                  <a:pos x="506" y="730"/>
                </a:cxn>
                <a:cxn ang="0">
                  <a:pos x="485" y="715"/>
                </a:cxn>
                <a:cxn ang="0">
                  <a:pos x="341" y="578"/>
                </a:cxn>
                <a:cxn ang="0">
                  <a:pos x="629" y="476"/>
                </a:cxn>
                <a:cxn ang="0">
                  <a:pos x="639" y="474"/>
                </a:cxn>
                <a:cxn ang="0">
                  <a:pos x="644" y="466"/>
                </a:cxn>
                <a:cxn ang="0">
                  <a:pos x="644" y="455"/>
                </a:cxn>
                <a:cxn ang="0">
                  <a:pos x="639" y="448"/>
                </a:cxn>
                <a:cxn ang="0">
                  <a:pos x="629" y="445"/>
                </a:cxn>
                <a:cxn ang="0">
                  <a:pos x="600" y="55"/>
                </a:cxn>
                <a:cxn ang="0">
                  <a:pos x="45" y="445"/>
                </a:cxn>
                <a:cxn ang="0">
                  <a:pos x="600" y="55"/>
                </a:cxn>
              </a:cxnLst>
              <a:rect l="0" t="0" r="r" b="b"/>
              <a:pathLst>
                <a:path w="645" h="778">
                  <a:moveTo>
                    <a:pt x="626" y="445"/>
                  </a:moveTo>
                  <a:lnTo>
                    <a:pt x="626" y="55"/>
                  </a:lnTo>
                  <a:lnTo>
                    <a:pt x="629" y="55"/>
                  </a:lnTo>
                  <a:lnTo>
                    <a:pt x="634" y="53"/>
                  </a:lnTo>
                  <a:lnTo>
                    <a:pt x="639" y="51"/>
                  </a:lnTo>
                  <a:lnTo>
                    <a:pt x="642" y="48"/>
                  </a:lnTo>
                  <a:lnTo>
                    <a:pt x="644" y="43"/>
                  </a:lnTo>
                  <a:lnTo>
                    <a:pt x="645" y="38"/>
                  </a:lnTo>
                  <a:lnTo>
                    <a:pt x="644" y="34"/>
                  </a:lnTo>
                  <a:lnTo>
                    <a:pt x="642" y="29"/>
                  </a:lnTo>
                  <a:lnTo>
                    <a:pt x="639" y="26"/>
                  </a:lnTo>
                  <a:lnTo>
                    <a:pt x="634" y="24"/>
                  </a:lnTo>
                  <a:lnTo>
                    <a:pt x="629" y="22"/>
                  </a:lnTo>
                  <a:lnTo>
                    <a:pt x="341" y="22"/>
                  </a:lnTo>
                  <a:lnTo>
                    <a:pt x="341" y="0"/>
                  </a:lnTo>
                  <a:lnTo>
                    <a:pt x="304" y="0"/>
                  </a:lnTo>
                  <a:lnTo>
                    <a:pt x="304" y="22"/>
                  </a:lnTo>
                  <a:lnTo>
                    <a:pt x="16" y="22"/>
                  </a:lnTo>
                  <a:lnTo>
                    <a:pt x="11" y="24"/>
                  </a:lnTo>
                  <a:lnTo>
                    <a:pt x="6" y="26"/>
                  </a:lnTo>
                  <a:lnTo>
                    <a:pt x="3" y="29"/>
                  </a:lnTo>
                  <a:lnTo>
                    <a:pt x="1" y="34"/>
                  </a:lnTo>
                  <a:lnTo>
                    <a:pt x="0" y="38"/>
                  </a:lnTo>
                  <a:lnTo>
                    <a:pt x="1" y="43"/>
                  </a:lnTo>
                  <a:lnTo>
                    <a:pt x="3" y="48"/>
                  </a:lnTo>
                  <a:lnTo>
                    <a:pt x="6" y="51"/>
                  </a:lnTo>
                  <a:lnTo>
                    <a:pt x="11" y="53"/>
                  </a:lnTo>
                  <a:lnTo>
                    <a:pt x="16" y="55"/>
                  </a:lnTo>
                  <a:lnTo>
                    <a:pt x="19" y="55"/>
                  </a:lnTo>
                  <a:lnTo>
                    <a:pt x="19" y="445"/>
                  </a:lnTo>
                  <a:lnTo>
                    <a:pt x="16" y="445"/>
                  </a:lnTo>
                  <a:lnTo>
                    <a:pt x="11" y="445"/>
                  </a:lnTo>
                  <a:lnTo>
                    <a:pt x="6" y="448"/>
                  </a:lnTo>
                  <a:lnTo>
                    <a:pt x="3" y="451"/>
                  </a:lnTo>
                  <a:lnTo>
                    <a:pt x="1" y="455"/>
                  </a:lnTo>
                  <a:lnTo>
                    <a:pt x="0" y="461"/>
                  </a:lnTo>
                  <a:lnTo>
                    <a:pt x="1" y="466"/>
                  </a:lnTo>
                  <a:lnTo>
                    <a:pt x="3" y="469"/>
                  </a:lnTo>
                  <a:lnTo>
                    <a:pt x="6" y="474"/>
                  </a:lnTo>
                  <a:lnTo>
                    <a:pt x="11" y="476"/>
                  </a:lnTo>
                  <a:lnTo>
                    <a:pt x="16" y="476"/>
                  </a:lnTo>
                  <a:lnTo>
                    <a:pt x="304" y="476"/>
                  </a:lnTo>
                  <a:lnTo>
                    <a:pt x="304" y="578"/>
                  </a:lnTo>
                  <a:lnTo>
                    <a:pt x="176" y="715"/>
                  </a:lnTo>
                  <a:lnTo>
                    <a:pt x="163" y="715"/>
                  </a:lnTo>
                  <a:lnTo>
                    <a:pt x="152" y="717"/>
                  </a:lnTo>
                  <a:lnTo>
                    <a:pt x="144" y="723"/>
                  </a:lnTo>
                  <a:lnTo>
                    <a:pt x="144" y="723"/>
                  </a:lnTo>
                  <a:lnTo>
                    <a:pt x="137" y="730"/>
                  </a:lnTo>
                  <a:lnTo>
                    <a:pt x="134" y="738"/>
                  </a:lnTo>
                  <a:lnTo>
                    <a:pt x="134" y="746"/>
                  </a:lnTo>
                  <a:lnTo>
                    <a:pt x="137" y="760"/>
                  </a:lnTo>
                  <a:lnTo>
                    <a:pt x="144" y="770"/>
                  </a:lnTo>
                  <a:lnTo>
                    <a:pt x="155" y="777"/>
                  </a:lnTo>
                  <a:lnTo>
                    <a:pt x="166" y="778"/>
                  </a:lnTo>
                  <a:lnTo>
                    <a:pt x="178" y="775"/>
                  </a:lnTo>
                  <a:lnTo>
                    <a:pt x="187" y="769"/>
                  </a:lnTo>
                  <a:lnTo>
                    <a:pt x="187" y="769"/>
                  </a:lnTo>
                  <a:lnTo>
                    <a:pt x="195" y="759"/>
                  </a:lnTo>
                  <a:lnTo>
                    <a:pt x="197" y="746"/>
                  </a:lnTo>
                  <a:lnTo>
                    <a:pt x="195" y="735"/>
                  </a:lnTo>
                  <a:lnTo>
                    <a:pt x="304" y="616"/>
                  </a:lnTo>
                  <a:lnTo>
                    <a:pt x="304" y="681"/>
                  </a:lnTo>
                  <a:lnTo>
                    <a:pt x="341" y="681"/>
                  </a:lnTo>
                  <a:lnTo>
                    <a:pt x="341" y="616"/>
                  </a:lnTo>
                  <a:lnTo>
                    <a:pt x="450" y="733"/>
                  </a:lnTo>
                  <a:lnTo>
                    <a:pt x="448" y="751"/>
                  </a:lnTo>
                  <a:lnTo>
                    <a:pt x="453" y="764"/>
                  </a:lnTo>
                  <a:lnTo>
                    <a:pt x="462" y="773"/>
                  </a:lnTo>
                  <a:lnTo>
                    <a:pt x="475" y="778"/>
                  </a:lnTo>
                  <a:lnTo>
                    <a:pt x="490" y="777"/>
                  </a:lnTo>
                  <a:lnTo>
                    <a:pt x="501" y="769"/>
                  </a:lnTo>
                  <a:lnTo>
                    <a:pt x="501" y="769"/>
                  </a:lnTo>
                  <a:lnTo>
                    <a:pt x="509" y="756"/>
                  </a:lnTo>
                  <a:lnTo>
                    <a:pt x="511" y="743"/>
                  </a:lnTo>
                  <a:lnTo>
                    <a:pt x="506" y="730"/>
                  </a:lnTo>
                  <a:lnTo>
                    <a:pt x="496" y="720"/>
                  </a:lnTo>
                  <a:lnTo>
                    <a:pt x="485" y="715"/>
                  </a:lnTo>
                  <a:lnTo>
                    <a:pt x="469" y="715"/>
                  </a:lnTo>
                  <a:lnTo>
                    <a:pt x="341" y="578"/>
                  </a:lnTo>
                  <a:lnTo>
                    <a:pt x="341" y="476"/>
                  </a:lnTo>
                  <a:lnTo>
                    <a:pt x="629" y="476"/>
                  </a:lnTo>
                  <a:lnTo>
                    <a:pt x="634" y="476"/>
                  </a:lnTo>
                  <a:lnTo>
                    <a:pt x="639" y="474"/>
                  </a:lnTo>
                  <a:lnTo>
                    <a:pt x="642" y="469"/>
                  </a:lnTo>
                  <a:lnTo>
                    <a:pt x="644" y="466"/>
                  </a:lnTo>
                  <a:lnTo>
                    <a:pt x="645" y="461"/>
                  </a:lnTo>
                  <a:lnTo>
                    <a:pt x="644" y="455"/>
                  </a:lnTo>
                  <a:lnTo>
                    <a:pt x="642" y="451"/>
                  </a:lnTo>
                  <a:lnTo>
                    <a:pt x="639" y="448"/>
                  </a:lnTo>
                  <a:lnTo>
                    <a:pt x="634" y="445"/>
                  </a:lnTo>
                  <a:lnTo>
                    <a:pt x="629" y="445"/>
                  </a:lnTo>
                  <a:lnTo>
                    <a:pt x="626" y="445"/>
                  </a:lnTo>
                  <a:close/>
                  <a:moveTo>
                    <a:pt x="600" y="55"/>
                  </a:moveTo>
                  <a:lnTo>
                    <a:pt x="600" y="445"/>
                  </a:lnTo>
                  <a:lnTo>
                    <a:pt x="45" y="445"/>
                  </a:lnTo>
                  <a:lnTo>
                    <a:pt x="45" y="55"/>
                  </a:lnTo>
                  <a:lnTo>
                    <a:pt x="600" y="5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8" name="Freeform 1458"/>
          <p:cNvSpPr>
            <a:spLocks noEditPoints="1"/>
          </p:cNvSpPr>
          <p:nvPr/>
        </p:nvSpPr>
        <p:spPr bwMode="auto">
          <a:xfrm flipH="1">
            <a:off x="538244" y="2873286"/>
            <a:ext cx="381775" cy="363329"/>
          </a:xfrm>
          <a:custGeom>
            <a:avLst/>
            <a:gdLst/>
            <a:ahLst/>
            <a:cxnLst>
              <a:cxn ang="0">
                <a:pos x="234" y="85"/>
              </a:cxn>
              <a:cxn ang="0">
                <a:pos x="160" y="123"/>
              </a:cxn>
              <a:cxn ang="0">
                <a:pos x="106" y="186"/>
              </a:cxn>
              <a:cxn ang="0">
                <a:pos x="79" y="258"/>
              </a:cxn>
              <a:cxn ang="0">
                <a:pos x="81" y="333"/>
              </a:cxn>
              <a:cxn ang="0">
                <a:pos x="110" y="405"/>
              </a:cxn>
              <a:cxn ang="0">
                <a:pos x="142" y="447"/>
              </a:cxn>
              <a:cxn ang="0">
                <a:pos x="184" y="477"/>
              </a:cxn>
              <a:cxn ang="0">
                <a:pos x="250" y="503"/>
              </a:cxn>
              <a:cxn ang="0">
                <a:pos x="297" y="506"/>
              </a:cxn>
              <a:cxn ang="0">
                <a:pos x="353" y="497"/>
              </a:cxn>
              <a:cxn ang="0">
                <a:pos x="418" y="465"/>
              </a:cxn>
              <a:cxn ang="0">
                <a:pos x="454" y="431"/>
              </a:cxn>
              <a:cxn ang="0">
                <a:pos x="475" y="402"/>
              </a:cxn>
              <a:cxn ang="0">
                <a:pos x="497" y="353"/>
              </a:cxn>
              <a:cxn ang="0">
                <a:pos x="504" y="272"/>
              </a:cxn>
              <a:cxn ang="0">
                <a:pos x="483" y="195"/>
              </a:cxn>
              <a:cxn ang="0">
                <a:pos x="430" y="128"/>
              </a:cxn>
              <a:cxn ang="0">
                <a:pos x="356" y="89"/>
              </a:cxn>
              <a:cxn ang="0">
                <a:pos x="274" y="78"/>
              </a:cxn>
              <a:cxn ang="0">
                <a:pos x="342" y="4"/>
              </a:cxn>
              <a:cxn ang="0">
                <a:pos x="438" y="38"/>
              </a:cxn>
              <a:cxn ang="0">
                <a:pos x="517" y="105"/>
              </a:cxn>
              <a:cxn ang="0">
                <a:pos x="565" y="189"/>
              </a:cxn>
              <a:cxn ang="0">
                <a:pos x="583" y="283"/>
              </a:cxn>
              <a:cxn ang="0">
                <a:pos x="571" y="378"/>
              </a:cxn>
              <a:cxn ang="0">
                <a:pos x="852" y="679"/>
              </a:cxn>
              <a:cxn ang="0">
                <a:pos x="873" y="715"/>
              </a:cxn>
              <a:cxn ang="0">
                <a:pos x="870" y="756"/>
              </a:cxn>
              <a:cxn ang="0">
                <a:pos x="843" y="789"/>
              </a:cxn>
              <a:cxn ang="0">
                <a:pos x="803" y="800"/>
              </a:cxn>
              <a:cxn ang="0">
                <a:pos x="763" y="783"/>
              </a:cxn>
              <a:cxn ang="0">
                <a:pos x="465" y="528"/>
              </a:cxn>
              <a:cxn ang="0">
                <a:pos x="423" y="553"/>
              </a:cxn>
              <a:cxn ang="0">
                <a:pos x="412" y="558"/>
              </a:cxn>
              <a:cxn ang="0">
                <a:pos x="337" y="580"/>
              </a:cxn>
              <a:cxn ang="0">
                <a:pos x="284" y="584"/>
              </a:cxn>
              <a:cxn ang="0">
                <a:pos x="245" y="580"/>
              </a:cxn>
              <a:cxn ang="0">
                <a:pos x="171" y="558"/>
              </a:cxn>
              <a:cxn ang="0">
                <a:pos x="103" y="515"/>
              </a:cxn>
              <a:cxn ang="0">
                <a:pos x="77" y="490"/>
              </a:cxn>
              <a:cxn ang="0">
                <a:pos x="25" y="411"/>
              </a:cxn>
              <a:cxn ang="0">
                <a:pos x="0" y="323"/>
              </a:cxn>
              <a:cxn ang="0">
                <a:pos x="5" y="229"/>
              </a:cxn>
              <a:cxn ang="0">
                <a:pos x="40" y="143"/>
              </a:cxn>
              <a:cxn ang="0">
                <a:pos x="106" y="65"/>
              </a:cxn>
              <a:cxn ang="0">
                <a:pos x="194" y="17"/>
              </a:cxn>
              <a:cxn ang="0">
                <a:pos x="293" y="0"/>
              </a:cxn>
            </a:cxnLst>
            <a:rect l="0" t="0" r="r" b="b"/>
            <a:pathLst>
              <a:path w="875" h="800">
                <a:moveTo>
                  <a:pt x="274" y="78"/>
                </a:moveTo>
                <a:lnTo>
                  <a:pt x="234" y="85"/>
                </a:lnTo>
                <a:lnTo>
                  <a:pt x="194" y="101"/>
                </a:lnTo>
                <a:lnTo>
                  <a:pt x="160" y="123"/>
                </a:lnTo>
                <a:lnTo>
                  <a:pt x="128" y="153"/>
                </a:lnTo>
                <a:lnTo>
                  <a:pt x="106" y="186"/>
                </a:lnTo>
                <a:lnTo>
                  <a:pt x="90" y="222"/>
                </a:lnTo>
                <a:lnTo>
                  <a:pt x="79" y="258"/>
                </a:lnTo>
                <a:lnTo>
                  <a:pt x="77" y="296"/>
                </a:lnTo>
                <a:lnTo>
                  <a:pt x="81" y="333"/>
                </a:lnTo>
                <a:lnTo>
                  <a:pt x="92" y="371"/>
                </a:lnTo>
                <a:lnTo>
                  <a:pt x="110" y="405"/>
                </a:lnTo>
                <a:lnTo>
                  <a:pt x="124" y="427"/>
                </a:lnTo>
                <a:lnTo>
                  <a:pt x="142" y="447"/>
                </a:lnTo>
                <a:lnTo>
                  <a:pt x="153" y="456"/>
                </a:lnTo>
                <a:lnTo>
                  <a:pt x="184" y="477"/>
                </a:lnTo>
                <a:lnTo>
                  <a:pt x="216" y="492"/>
                </a:lnTo>
                <a:lnTo>
                  <a:pt x="250" y="503"/>
                </a:lnTo>
                <a:lnTo>
                  <a:pt x="286" y="506"/>
                </a:lnTo>
                <a:lnTo>
                  <a:pt x="297" y="506"/>
                </a:lnTo>
                <a:lnTo>
                  <a:pt x="342" y="501"/>
                </a:lnTo>
                <a:lnTo>
                  <a:pt x="353" y="497"/>
                </a:lnTo>
                <a:lnTo>
                  <a:pt x="385" y="485"/>
                </a:lnTo>
                <a:lnTo>
                  <a:pt x="418" y="465"/>
                </a:lnTo>
                <a:lnTo>
                  <a:pt x="436" y="449"/>
                </a:lnTo>
                <a:lnTo>
                  <a:pt x="454" y="431"/>
                </a:lnTo>
                <a:lnTo>
                  <a:pt x="466" y="416"/>
                </a:lnTo>
                <a:lnTo>
                  <a:pt x="475" y="402"/>
                </a:lnTo>
                <a:lnTo>
                  <a:pt x="483" y="387"/>
                </a:lnTo>
                <a:lnTo>
                  <a:pt x="497" y="353"/>
                </a:lnTo>
                <a:lnTo>
                  <a:pt x="504" y="312"/>
                </a:lnTo>
                <a:lnTo>
                  <a:pt x="504" y="272"/>
                </a:lnTo>
                <a:lnTo>
                  <a:pt x="497" y="233"/>
                </a:lnTo>
                <a:lnTo>
                  <a:pt x="483" y="195"/>
                </a:lnTo>
                <a:lnTo>
                  <a:pt x="459" y="159"/>
                </a:lnTo>
                <a:lnTo>
                  <a:pt x="430" y="128"/>
                </a:lnTo>
                <a:lnTo>
                  <a:pt x="394" y="105"/>
                </a:lnTo>
                <a:lnTo>
                  <a:pt x="356" y="89"/>
                </a:lnTo>
                <a:lnTo>
                  <a:pt x="315" y="80"/>
                </a:lnTo>
                <a:lnTo>
                  <a:pt x="274" y="78"/>
                </a:lnTo>
                <a:close/>
                <a:moveTo>
                  <a:pt x="293" y="0"/>
                </a:moveTo>
                <a:lnTo>
                  <a:pt x="342" y="4"/>
                </a:lnTo>
                <a:lnTo>
                  <a:pt x="391" y="17"/>
                </a:lnTo>
                <a:lnTo>
                  <a:pt x="438" y="38"/>
                </a:lnTo>
                <a:lnTo>
                  <a:pt x="481" y="69"/>
                </a:lnTo>
                <a:lnTo>
                  <a:pt x="517" y="105"/>
                </a:lnTo>
                <a:lnTo>
                  <a:pt x="546" y="146"/>
                </a:lnTo>
                <a:lnTo>
                  <a:pt x="565" y="189"/>
                </a:lnTo>
                <a:lnTo>
                  <a:pt x="578" y="236"/>
                </a:lnTo>
                <a:lnTo>
                  <a:pt x="583" y="283"/>
                </a:lnTo>
                <a:lnTo>
                  <a:pt x="582" y="332"/>
                </a:lnTo>
                <a:lnTo>
                  <a:pt x="571" y="378"/>
                </a:lnTo>
                <a:lnTo>
                  <a:pt x="553" y="425"/>
                </a:lnTo>
                <a:lnTo>
                  <a:pt x="852" y="679"/>
                </a:lnTo>
                <a:lnTo>
                  <a:pt x="866" y="695"/>
                </a:lnTo>
                <a:lnTo>
                  <a:pt x="873" y="715"/>
                </a:lnTo>
                <a:lnTo>
                  <a:pt x="875" y="737"/>
                </a:lnTo>
                <a:lnTo>
                  <a:pt x="870" y="756"/>
                </a:lnTo>
                <a:lnTo>
                  <a:pt x="859" y="776"/>
                </a:lnTo>
                <a:lnTo>
                  <a:pt x="843" y="789"/>
                </a:lnTo>
                <a:lnTo>
                  <a:pt x="823" y="798"/>
                </a:lnTo>
                <a:lnTo>
                  <a:pt x="803" y="800"/>
                </a:lnTo>
                <a:lnTo>
                  <a:pt x="781" y="794"/>
                </a:lnTo>
                <a:lnTo>
                  <a:pt x="763" y="783"/>
                </a:lnTo>
                <a:lnTo>
                  <a:pt x="470" y="533"/>
                </a:lnTo>
                <a:lnTo>
                  <a:pt x="465" y="528"/>
                </a:lnTo>
                <a:lnTo>
                  <a:pt x="434" y="546"/>
                </a:lnTo>
                <a:lnTo>
                  <a:pt x="423" y="553"/>
                </a:lnTo>
                <a:lnTo>
                  <a:pt x="412" y="558"/>
                </a:lnTo>
                <a:lnTo>
                  <a:pt x="412" y="558"/>
                </a:lnTo>
                <a:lnTo>
                  <a:pt x="374" y="571"/>
                </a:lnTo>
                <a:lnTo>
                  <a:pt x="337" y="580"/>
                </a:lnTo>
                <a:lnTo>
                  <a:pt x="299" y="584"/>
                </a:lnTo>
                <a:lnTo>
                  <a:pt x="284" y="584"/>
                </a:lnTo>
                <a:lnTo>
                  <a:pt x="248" y="582"/>
                </a:lnTo>
                <a:lnTo>
                  <a:pt x="245" y="580"/>
                </a:lnTo>
                <a:lnTo>
                  <a:pt x="207" y="571"/>
                </a:lnTo>
                <a:lnTo>
                  <a:pt x="171" y="558"/>
                </a:lnTo>
                <a:lnTo>
                  <a:pt x="133" y="537"/>
                </a:lnTo>
                <a:lnTo>
                  <a:pt x="103" y="515"/>
                </a:lnTo>
                <a:lnTo>
                  <a:pt x="88" y="503"/>
                </a:lnTo>
                <a:lnTo>
                  <a:pt x="77" y="490"/>
                </a:lnTo>
                <a:lnTo>
                  <a:pt x="47" y="452"/>
                </a:lnTo>
                <a:lnTo>
                  <a:pt x="25" y="411"/>
                </a:lnTo>
                <a:lnTo>
                  <a:pt x="9" y="368"/>
                </a:lnTo>
                <a:lnTo>
                  <a:pt x="0" y="323"/>
                </a:lnTo>
                <a:lnTo>
                  <a:pt x="0" y="276"/>
                </a:lnTo>
                <a:lnTo>
                  <a:pt x="5" y="229"/>
                </a:lnTo>
                <a:lnTo>
                  <a:pt x="20" y="186"/>
                </a:lnTo>
                <a:lnTo>
                  <a:pt x="40" y="143"/>
                </a:lnTo>
                <a:lnTo>
                  <a:pt x="68" y="103"/>
                </a:lnTo>
                <a:lnTo>
                  <a:pt x="106" y="65"/>
                </a:lnTo>
                <a:lnTo>
                  <a:pt x="149" y="36"/>
                </a:lnTo>
                <a:lnTo>
                  <a:pt x="194" y="17"/>
                </a:lnTo>
                <a:lnTo>
                  <a:pt x="243" y="4"/>
                </a:lnTo>
                <a:lnTo>
                  <a:pt x="29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9" name="Gruppieren 32"/>
          <p:cNvGrpSpPr/>
          <p:nvPr/>
        </p:nvGrpSpPr>
        <p:grpSpPr>
          <a:xfrm>
            <a:off x="538244" y="3787764"/>
            <a:ext cx="409800" cy="434022"/>
            <a:chOff x="3048588" y="5652662"/>
            <a:chExt cx="685800" cy="696913"/>
          </a:xfrm>
          <a:solidFill>
            <a:schemeClr val="bg1"/>
          </a:solidFill>
        </p:grpSpPr>
        <p:sp>
          <p:nvSpPr>
            <p:cNvPr id="20" name="Freeform 53"/>
            <p:cNvSpPr>
              <a:spLocks/>
            </p:cNvSpPr>
            <p:nvPr/>
          </p:nvSpPr>
          <p:spPr bwMode="auto">
            <a:xfrm>
              <a:off x="3251788" y="6176537"/>
              <a:ext cx="168275" cy="173038"/>
            </a:xfrm>
            <a:custGeom>
              <a:avLst/>
              <a:gdLst/>
              <a:ahLst/>
              <a:cxnLst>
                <a:cxn ang="0">
                  <a:pos x="156" y="24"/>
                </a:cxn>
                <a:cxn ang="0">
                  <a:pos x="156" y="17"/>
                </a:cxn>
                <a:cxn ang="0">
                  <a:pos x="159" y="11"/>
                </a:cxn>
                <a:cxn ang="0">
                  <a:pos x="163" y="6"/>
                </a:cxn>
                <a:cxn ang="0">
                  <a:pos x="169" y="0"/>
                </a:cxn>
                <a:cxn ang="0">
                  <a:pos x="198" y="0"/>
                </a:cxn>
                <a:cxn ang="0">
                  <a:pos x="204" y="6"/>
                </a:cxn>
                <a:cxn ang="0">
                  <a:pos x="208" y="11"/>
                </a:cxn>
                <a:cxn ang="0">
                  <a:pos x="211" y="17"/>
                </a:cxn>
                <a:cxn ang="0">
                  <a:pos x="211" y="24"/>
                </a:cxn>
                <a:cxn ang="0">
                  <a:pos x="211" y="113"/>
                </a:cxn>
                <a:cxn ang="0">
                  <a:pos x="208" y="141"/>
                </a:cxn>
                <a:cxn ang="0">
                  <a:pos x="196" y="167"/>
                </a:cxn>
                <a:cxn ang="0">
                  <a:pos x="180" y="188"/>
                </a:cxn>
                <a:cxn ang="0">
                  <a:pos x="180" y="188"/>
                </a:cxn>
                <a:cxn ang="0">
                  <a:pos x="156" y="208"/>
                </a:cxn>
                <a:cxn ang="0">
                  <a:pos x="128" y="217"/>
                </a:cxn>
                <a:cxn ang="0">
                  <a:pos x="100" y="219"/>
                </a:cxn>
                <a:cxn ang="0">
                  <a:pos x="72" y="214"/>
                </a:cxn>
                <a:cxn ang="0">
                  <a:pos x="48" y="201"/>
                </a:cxn>
                <a:cxn ang="0">
                  <a:pos x="27" y="184"/>
                </a:cxn>
                <a:cxn ang="0">
                  <a:pos x="11" y="162"/>
                </a:cxn>
                <a:cxn ang="0">
                  <a:pos x="1" y="136"/>
                </a:cxn>
                <a:cxn ang="0">
                  <a:pos x="0" y="106"/>
                </a:cxn>
                <a:cxn ang="0">
                  <a:pos x="7" y="74"/>
                </a:cxn>
                <a:cxn ang="0">
                  <a:pos x="14" y="63"/>
                </a:cxn>
                <a:cxn ang="0">
                  <a:pos x="26" y="58"/>
                </a:cxn>
                <a:cxn ang="0">
                  <a:pos x="39" y="58"/>
                </a:cxn>
                <a:cxn ang="0">
                  <a:pos x="50" y="61"/>
                </a:cxn>
                <a:cxn ang="0">
                  <a:pos x="57" y="71"/>
                </a:cxn>
                <a:cxn ang="0">
                  <a:pos x="61" y="82"/>
                </a:cxn>
                <a:cxn ang="0">
                  <a:pos x="59" y="95"/>
                </a:cxn>
                <a:cxn ang="0">
                  <a:pos x="55" y="115"/>
                </a:cxn>
                <a:cxn ang="0">
                  <a:pos x="61" y="134"/>
                </a:cxn>
                <a:cxn ang="0">
                  <a:pos x="72" y="149"/>
                </a:cxn>
                <a:cxn ang="0">
                  <a:pos x="87" y="160"/>
                </a:cxn>
                <a:cxn ang="0">
                  <a:pos x="104" y="163"/>
                </a:cxn>
                <a:cxn ang="0">
                  <a:pos x="122" y="160"/>
                </a:cxn>
                <a:cxn ang="0">
                  <a:pos x="141" y="149"/>
                </a:cxn>
                <a:cxn ang="0">
                  <a:pos x="141" y="149"/>
                </a:cxn>
                <a:cxn ang="0">
                  <a:pos x="152" y="132"/>
                </a:cxn>
                <a:cxn ang="0">
                  <a:pos x="156" y="113"/>
                </a:cxn>
                <a:cxn ang="0">
                  <a:pos x="156" y="24"/>
                </a:cxn>
              </a:cxnLst>
              <a:rect l="0" t="0" r="r" b="b"/>
              <a:pathLst>
                <a:path w="211" h="219">
                  <a:moveTo>
                    <a:pt x="156" y="24"/>
                  </a:moveTo>
                  <a:lnTo>
                    <a:pt x="156" y="17"/>
                  </a:lnTo>
                  <a:lnTo>
                    <a:pt x="159" y="11"/>
                  </a:lnTo>
                  <a:lnTo>
                    <a:pt x="163" y="6"/>
                  </a:lnTo>
                  <a:lnTo>
                    <a:pt x="169" y="0"/>
                  </a:lnTo>
                  <a:lnTo>
                    <a:pt x="198" y="0"/>
                  </a:lnTo>
                  <a:lnTo>
                    <a:pt x="204" y="6"/>
                  </a:lnTo>
                  <a:lnTo>
                    <a:pt x="208" y="11"/>
                  </a:lnTo>
                  <a:lnTo>
                    <a:pt x="211" y="17"/>
                  </a:lnTo>
                  <a:lnTo>
                    <a:pt x="211" y="24"/>
                  </a:lnTo>
                  <a:lnTo>
                    <a:pt x="211" y="113"/>
                  </a:lnTo>
                  <a:lnTo>
                    <a:pt x="208" y="141"/>
                  </a:lnTo>
                  <a:lnTo>
                    <a:pt x="196" y="167"/>
                  </a:lnTo>
                  <a:lnTo>
                    <a:pt x="180" y="188"/>
                  </a:lnTo>
                  <a:lnTo>
                    <a:pt x="180" y="188"/>
                  </a:lnTo>
                  <a:lnTo>
                    <a:pt x="156" y="208"/>
                  </a:lnTo>
                  <a:lnTo>
                    <a:pt x="128" y="217"/>
                  </a:lnTo>
                  <a:lnTo>
                    <a:pt x="100" y="219"/>
                  </a:lnTo>
                  <a:lnTo>
                    <a:pt x="72" y="214"/>
                  </a:lnTo>
                  <a:lnTo>
                    <a:pt x="48" y="201"/>
                  </a:lnTo>
                  <a:lnTo>
                    <a:pt x="27" y="184"/>
                  </a:lnTo>
                  <a:lnTo>
                    <a:pt x="11" y="162"/>
                  </a:lnTo>
                  <a:lnTo>
                    <a:pt x="1" y="136"/>
                  </a:lnTo>
                  <a:lnTo>
                    <a:pt x="0" y="106"/>
                  </a:lnTo>
                  <a:lnTo>
                    <a:pt x="7" y="74"/>
                  </a:lnTo>
                  <a:lnTo>
                    <a:pt x="14" y="63"/>
                  </a:lnTo>
                  <a:lnTo>
                    <a:pt x="26" y="58"/>
                  </a:lnTo>
                  <a:lnTo>
                    <a:pt x="39" y="58"/>
                  </a:lnTo>
                  <a:lnTo>
                    <a:pt x="50" y="61"/>
                  </a:lnTo>
                  <a:lnTo>
                    <a:pt x="57" y="71"/>
                  </a:lnTo>
                  <a:lnTo>
                    <a:pt x="61" y="82"/>
                  </a:lnTo>
                  <a:lnTo>
                    <a:pt x="59" y="95"/>
                  </a:lnTo>
                  <a:lnTo>
                    <a:pt x="55" y="115"/>
                  </a:lnTo>
                  <a:lnTo>
                    <a:pt x="61" y="134"/>
                  </a:lnTo>
                  <a:lnTo>
                    <a:pt x="72" y="149"/>
                  </a:lnTo>
                  <a:lnTo>
                    <a:pt x="87" y="160"/>
                  </a:lnTo>
                  <a:lnTo>
                    <a:pt x="104" y="163"/>
                  </a:lnTo>
                  <a:lnTo>
                    <a:pt x="122" y="160"/>
                  </a:lnTo>
                  <a:lnTo>
                    <a:pt x="141" y="149"/>
                  </a:lnTo>
                  <a:lnTo>
                    <a:pt x="141" y="149"/>
                  </a:lnTo>
                  <a:lnTo>
                    <a:pt x="152" y="132"/>
                  </a:lnTo>
                  <a:lnTo>
                    <a:pt x="156" y="113"/>
                  </a:lnTo>
                  <a:lnTo>
                    <a:pt x="156" y="2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54"/>
            <p:cNvSpPr>
              <a:spLocks noEditPoints="1"/>
            </p:cNvSpPr>
            <p:nvPr/>
          </p:nvSpPr>
          <p:spPr bwMode="auto">
            <a:xfrm>
              <a:off x="3048588" y="5652662"/>
              <a:ext cx="685800" cy="500063"/>
            </a:xfrm>
            <a:custGeom>
              <a:avLst/>
              <a:gdLst/>
              <a:ahLst/>
              <a:cxnLst>
                <a:cxn ang="0">
                  <a:pos x="426" y="629"/>
                </a:cxn>
                <a:cxn ang="0">
                  <a:pos x="539" y="174"/>
                </a:cxn>
                <a:cxn ang="0">
                  <a:pos x="537" y="185"/>
                </a:cxn>
                <a:cxn ang="0">
                  <a:pos x="524" y="189"/>
                </a:cxn>
                <a:cxn ang="0">
                  <a:pos x="509" y="158"/>
                </a:cxn>
                <a:cxn ang="0">
                  <a:pos x="465" y="94"/>
                </a:cxn>
                <a:cxn ang="0">
                  <a:pos x="463" y="78"/>
                </a:cxn>
                <a:cxn ang="0">
                  <a:pos x="483" y="80"/>
                </a:cxn>
                <a:cxn ang="0">
                  <a:pos x="526" y="141"/>
                </a:cxn>
                <a:cxn ang="0">
                  <a:pos x="427" y="3"/>
                </a:cxn>
                <a:cxn ang="0">
                  <a:pos x="452" y="3"/>
                </a:cxn>
                <a:cxn ang="0">
                  <a:pos x="515" y="63"/>
                </a:cxn>
                <a:cxn ang="0">
                  <a:pos x="674" y="120"/>
                </a:cxn>
                <a:cxn ang="0">
                  <a:pos x="797" y="232"/>
                </a:cxn>
                <a:cxn ang="0">
                  <a:pos x="864" y="390"/>
                </a:cxn>
                <a:cxn ang="0">
                  <a:pos x="860" y="403"/>
                </a:cxn>
                <a:cxn ang="0">
                  <a:pos x="849" y="406"/>
                </a:cxn>
                <a:cxn ang="0">
                  <a:pos x="838" y="401"/>
                </a:cxn>
                <a:cxn ang="0">
                  <a:pos x="808" y="369"/>
                </a:cxn>
                <a:cxn ang="0">
                  <a:pos x="706" y="336"/>
                </a:cxn>
                <a:cxn ang="0">
                  <a:pos x="609" y="366"/>
                </a:cxn>
                <a:cxn ang="0">
                  <a:pos x="583" y="399"/>
                </a:cxn>
                <a:cxn ang="0">
                  <a:pos x="572" y="408"/>
                </a:cxn>
                <a:cxn ang="0">
                  <a:pos x="561" y="405"/>
                </a:cxn>
                <a:cxn ang="0">
                  <a:pos x="556" y="393"/>
                </a:cxn>
                <a:cxn ang="0">
                  <a:pos x="500" y="349"/>
                </a:cxn>
                <a:cxn ang="0">
                  <a:pos x="398" y="340"/>
                </a:cxn>
                <a:cxn ang="0">
                  <a:pos x="310" y="386"/>
                </a:cxn>
                <a:cxn ang="0">
                  <a:pos x="310" y="392"/>
                </a:cxn>
                <a:cxn ang="0">
                  <a:pos x="307" y="403"/>
                </a:cxn>
                <a:cxn ang="0">
                  <a:pos x="294" y="408"/>
                </a:cxn>
                <a:cxn ang="0">
                  <a:pos x="283" y="401"/>
                </a:cxn>
                <a:cxn ang="0">
                  <a:pos x="281" y="390"/>
                </a:cxn>
                <a:cxn ang="0">
                  <a:pos x="212" y="345"/>
                </a:cxn>
                <a:cxn ang="0">
                  <a:pos x="97" y="347"/>
                </a:cxn>
                <a:cxn ang="0">
                  <a:pos x="112" y="258"/>
                </a:cxn>
                <a:cxn ang="0">
                  <a:pos x="243" y="137"/>
                </a:cxn>
                <a:cxn ang="0">
                  <a:pos x="249" y="126"/>
                </a:cxn>
                <a:cxn ang="0">
                  <a:pos x="242" y="117"/>
                </a:cxn>
                <a:cxn ang="0">
                  <a:pos x="184" y="150"/>
                </a:cxn>
                <a:cxn ang="0">
                  <a:pos x="73" y="280"/>
                </a:cxn>
                <a:cxn ang="0">
                  <a:pos x="30" y="395"/>
                </a:cxn>
                <a:cxn ang="0">
                  <a:pos x="21" y="406"/>
                </a:cxn>
                <a:cxn ang="0">
                  <a:pos x="8" y="405"/>
                </a:cxn>
                <a:cxn ang="0">
                  <a:pos x="0" y="395"/>
                </a:cxn>
                <a:cxn ang="0">
                  <a:pos x="41" y="276"/>
                </a:cxn>
                <a:cxn ang="0">
                  <a:pos x="151" y="148"/>
                </a:cxn>
                <a:cxn ang="0">
                  <a:pos x="307" y="72"/>
                </a:cxn>
                <a:cxn ang="0">
                  <a:pos x="426" y="13"/>
                </a:cxn>
                <a:cxn ang="0">
                  <a:pos x="305" y="349"/>
                </a:cxn>
                <a:cxn ang="0">
                  <a:pos x="294" y="349"/>
                </a:cxn>
                <a:cxn ang="0">
                  <a:pos x="288" y="338"/>
                </a:cxn>
                <a:cxn ang="0">
                  <a:pos x="312" y="211"/>
                </a:cxn>
                <a:cxn ang="0">
                  <a:pos x="368" y="94"/>
                </a:cxn>
                <a:cxn ang="0">
                  <a:pos x="379" y="91"/>
                </a:cxn>
                <a:cxn ang="0">
                  <a:pos x="388" y="100"/>
                </a:cxn>
                <a:cxn ang="0">
                  <a:pos x="364" y="141"/>
                </a:cxn>
                <a:cxn ang="0">
                  <a:pos x="322" y="263"/>
                </a:cxn>
              </a:cxnLst>
              <a:rect l="0" t="0" r="r" b="b"/>
              <a:pathLst>
                <a:path w="864" h="629">
                  <a:moveTo>
                    <a:pt x="455" y="366"/>
                  </a:moveTo>
                  <a:lnTo>
                    <a:pt x="455" y="629"/>
                  </a:lnTo>
                  <a:lnTo>
                    <a:pt x="426" y="629"/>
                  </a:lnTo>
                  <a:lnTo>
                    <a:pt x="426" y="364"/>
                  </a:lnTo>
                  <a:lnTo>
                    <a:pt x="455" y="366"/>
                  </a:lnTo>
                  <a:close/>
                  <a:moveTo>
                    <a:pt x="539" y="174"/>
                  </a:moveTo>
                  <a:lnTo>
                    <a:pt x="541" y="178"/>
                  </a:lnTo>
                  <a:lnTo>
                    <a:pt x="539" y="184"/>
                  </a:lnTo>
                  <a:lnTo>
                    <a:pt x="537" y="185"/>
                  </a:lnTo>
                  <a:lnTo>
                    <a:pt x="533" y="187"/>
                  </a:lnTo>
                  <a:lnTo>
                    <a:pt x="530" y="189"/>
                  </a:lnTo>
                  <a:lnTo>
                    <a:pt x="524" y="189"/>
                  </a:lnTo>
                  <a:lnTo>
                    <a:pt x="520" y="185"/>
                  </a:lnTo>
                  <a:lnTo>
                    <a:pt x="518" y="182"/>
                  </a:lnTo>
                  <a:lnTo>
                    <a:pt x="509" y="158"/>
                  </a:lnTo>
                  <a:lnTo>
                    <a:pt x="496" y="133"/>
                  </a:lnTo>
                  <a:lnTo>
                    <a:pt x="481" y="111"/>
                  </a:lnTo>
                  <a:lnTo>
                    <a:pt x="465" y="94"/>
                  </a:lnTo>
                  <a:lnTo>
                    <a:pt x="463" y="89"/>
                  </a:lnTo>
                  <a:lnTo>
                    <a:pt x="461" y="83"/>
                  </a:lnTo>
                  <a:lnTo>
                    <a:pt x="463" y="78"/>
                  </a:lnTo>
                  <a:lnTo>
                    <a:pt x="468" y="74"/>
                  </a:lnTo>
                  <a:lnTo>
                    <a:pt x="474" y="74"/>
                  </a:lnTo>
                  <a:lnTo>
                    <a:pt x="483" y="80"/>
                  </a:lnTo>
                  <a:lnTo>
                    <a:pt x="496" y="93"/>
                  </a:lnTo>
                  <a:lnTo>
                    <a:pt x="511" y="115"/>
                  </a:lnTo>
                  <a:lnTo>
                    <a:pt x="526" y="141"/>
                  </a:lnTo>
                  <a:lnTo>
                    <a:pt x="539" y="174"/>
                  </a:lnTo>
                  <a:close/>
                  <a:moveTo>
                    <a:pt x="426" y="13"/>
                  </a:moveTo>
                  <a:lnTo>
                    <a:pt x="427" y="3"/>
                  </a:lnTo>
                  <a:lnTo>
                    <a:pt x="435" y="0"/>
                  </a:lnTo>
                  <a:lnTo>
                    <a:pt x="444" y="0"/>
                  </a:lnTo>
                  <a:lnTo>
                    <a:pt x="452" y="3"/>
                  </a:lnTo>
                  <a:lnTo>
                    <a:pt x="455" y="13"/>
                  </a:lnTo>
                  <a:lnTo>
                    <a:pt x="455" y="57"/>
                  </a:lnTo>
                  <a:lnTo>
                    <a:pt x="515" y="63"/>
                  </a:lnTo>
                  <a:lnTo>
                    <a:pt x="570" y="76"/>
                  </a:lnTo>
                  <a:lnTo>
                    <a:pt x="624" y="94"/>
                  </a:lnTo>
                  <a:lnTo>
                    <a:pt x="674" y="120"/>
                  </a:lnTo>
                  <a:lnTo>
                    <a:pt x="719" y="152"/>
                  </a:lnTo>
                  <a:lnTo>
                    <a:pt x="760" y="189"/>
                  </a:lnTo>
                  <a:lnTo>
                    <a:pt x="797" y="232"/>
                  </a:lnTo>
                  <a:lnTo>
                    <a:pt x="825" y="280"/>
                  </a:lnTo>
                  <a:lnTo>
                    <a:pt x="849" y="332"/>
                  </a:lnTo>
                  <a:lnTo>
                    <a:pt x="864" y="390"/>
                  </a:lnTo>
                  <a:lnTo>
                    <a:pt x="864" y="395"/>
                  </a:lnTo>
                  <a:lnTo>
                    <a:pt x="864" y="399"/>
                  </a:lnTo>
                  <a:lnTo>
                    <a:pt x="860" y="403"/>
                  </a:lnTo>
                  <a:lnTo>
                    <a:pt x="856" y="405"/>
                  </a:lnTo>
                  <a:lnTo>
                    <a:pt x="853" y="406"/>
                  </a:lnTo>
                  <a:lnTo>
                    <a:pt x="849" y="406"/>
                  </a:lnTo>
                  <a:lnTo>
                    <a:pt x="843" y="406"/>
                  </a:lnTo>
                  <a:lnTo>
                    <a:pt x="840" y="405"/>
                  </a:lnTo>
                  <a:lnTo>
                    <a:pt x="838" y="401"/>
                  </a:lnTo>
                  <a:lnTo>
                    <a:pt x="836" y="395"/>
                  </a:lnTo>
                  <a:lnTo>
                    <a:pt x="834" y="393"/>
                  </a:lnTo>
                  <a:lnTo>
                    <a:pt x="808" y="369"/>
                  </a:lnTo>
                  <a:lnTo>
                    <a:pt x="777" y="351"/>
                  </a:lnTo>
                  <a:lnTo>
                    <a:pt x="743" y="340"/>
                  </a:lnTo>
                  <a:lnTo>
                    <a:pt x="706" y="336"/>
                  </a:lnTo>
                  <a:lnTo>
                    <a:pt x="671" y="340"/>
                  </a:lnTo>
                  <a:lnTo>
                    <a:pt x="639" y="349"/>
                  </a:lnTo>
                  <a:lnTo>
                    <a:pt x="609" y="366"/>
                  </a:lnTo>
                  <a:lnTo>
                    <a:pt x="585" y="386"/>
                  </a:lnTo>
                  <a:lnTo>
                    <a:pt x="583" y="393"/>
                  </a:lnTo>
                  <a:lnTo>
                    <a:pt x="583" y="399"/>
                  </a:lnTo>
                  <a:lnTo>
                    <a:pt x="580" y="403"/>
                  </a:lnTo>
                  <a:lnTo>
                    <a:pt x="576" y="406"/>
                  </a:lnTo>
                  <a:lnTo>
                    <a:pt x="572" y="408"/>
                  </a:lnTo>
                  <a:lnTo>
                    <a:pt x="569" y="408"/>
                  </a:lnTo>
                  <a:lnTo>
                    <a:pt x="565" y="406"/>
                  </a:lnTo>
                  <a:lnTo>
                    <a:pt x="561" y="405"/>
                  </a:lnTo>
                  <a:lnTo>
                    <a:pt x="557" y="401"/>
                  </a:lnTo>
                  <a:lnTo>
                    <a:pt x="556" y="397"/>
                  </a:lnTo>
                  <a:lnTo>
                    <a:pt x="556" y="393"/>
                  </a:lnTo>
                  <a:lnTo>
                    <a:pt x="554" y="386"/>
                  </a:lnTo>
                  <a:lnTo>
                    <a:pt x="530" y="366"/>
                  </a:lnTo>
                  <a:lnTo>
                    <a:pt x="500" y="349"/>
                  </a:lnTo>
                  <a:lnTo>
                    <a:pt x="466" y="340"/>
                  </a:lnTo>
                  <a:lnTo>
                    <a:pt x="433" y="336"/>
                  </a:lnTo>
                  <a:lnTo>
                    <a:pt x="398" y="340"/>
                  </a:lnTo>
                  <a:lnTo>
                    <a:pt x="366" y="349"/>
                  </a:lnTo>
                  <a:lnTo>
                    <a:pt x="336" y="366"/>
                  </a:lnTo>
                  <a:lnTo>
                    <a:pt x="310" y="386"/>
                  </a:lnTo>
                  <a:lnTo>
                    <a:pt x="310" y="388"/>
                  </a:lnTo>
                  <a:lnTo>
                    <a:pt x="310" y="390"/>
                  </a:lnTo>
                  <a:lnTo>
                    <a:pt x="310" y="392"/>
                  </a:lnTo>
                  <a:lnTo>
                    <a:pt x="309" y="395"/>
                  </a:lnTo>
                  <a:lnTo>
                    <a:pt x="309" y="399"/>
                  </a:lnTo>
                  <a:lnTo>
                    <a:pt x="307" y="403"/>
                  </a:lnTo>
                  <a:lnTo>
                    <a:pt x="303" y="405"/>
                  </a:lnTo>
                  <a:lnTo>
                    <a:pt x="299" y="406"/>
                  </a:lnTo>
                  <a:lnTo>
                    <a:pt x="294" y="408"/>
                  </a:lnTo>
                  <a:lnTo>
                    <a:pt x="288" y="406"/>
                  </a:lnTo>
                  <a:lnTo>
                    <a:pt x="284" y="405"/>
                  </a:lnTo>
                  <a:lnTo>
                    <a:pt x="283" y="401"/>
                  </a:lnTo>
                  <a:lnTo>
                    <a:pt x="281" y="397"/>
                  </a:lnTo>
                  <a:lnTo>
                    <a:pt x="281" y="393"/>
                  </a:lnTo>
                  <a:lnTo>
                    <a:pt x="281" y="390"/>
                  </a:lnTo>
                  <a:lnTo>
                    <a:pt x="281" y="386"/>
                  </a:lnTo>
                  <a:lnTo>
                    <a:pt x="249" y="362"/>
                  </a:lnTo>
                  <a:lnTo>
                    <a:pt x="212" y="345"/>
                  </a:lnTo>
                  <a:lnTo>
                    <a:pt x="175" y="338"/>
                  </a:lnTo>
                  <a:lnTo>
                    <a:pt x="136" y="338"/>
                  </a:lnTo>
                  <a:lnTo>
                    <a:pt x="97" y="347"/>
                  </a:lnTo>
                  <a:lnTo>
                    <a:pt x="61" y="366"/>
                  </a:lnTo>
                  <a:lnTo>
                    <a:pt x="82" y="310"/>
                  </a:lnTo>
                  <a:lnTo>
                    <a:pt x="112" y="258"/>
                  </a:lnTo>
                  <a:lnTo>
                    <a:pt x="149" y="211"/>
                  </a:lnTo>
                  <a:lnTo>
                    <a:pt x="193" y="171"/>
                  </a:lnTo>
                  <a:lnTo>
                    <a:pt x="243" y="137"/>
                  </a:lnTo>
                  <a:lnTo>
                    <a:pt x="247" y="133"/>
                  </a:lnTo>
                  <a:lnTo>
                    <a:pt x="249" y="130"/>
                  </a:lnTo>
                  <a:lnTo>
                    <a:pt x="249" y="126"/>
                  </a:lnTo>
                  <a:lnTo>
                    <a:pt x="247" y="122"/>
                  </a:lnTo>
                  <a:lnTo>
                    <a:pt x="245" y="119"/>
                  </a:lnTo>
                  <a:lnTo>
                    <a:pt x="242" y="117"/>
                  </a:lnTo>
                  <a:lnTo>
                    <a:pt x="238" y="117"/>
                  </a:lnTo>
                  <a:lnTo>
                    <a:pt x="232" y="119"/>
                  </a:lnTo>
                  <a:lnTo>
                    <a:pt x="184" y="150"/>
                  </a:lnTo>
                  <a:lnTo>
                    <a:pt x="139" y="187"/>
                  </a:lnTo>
                  <a:lnTo>
                    <a:pt x="102" y="232"/>
                  </a:lnTo>
                  <a:lnTo>
                    <a:pt x="73" y="280"/>
                  </a:lnTo>
                  <a:lnTo>
                    <a:pt x="48" y="332"/>
                  </a:lnTo>
                  <a:lnTo>
                    <a:pt x="34" y="390"/>
                  </a:lnTo>
                  <a:lnTo>
                    <a:pt x="30" y="395"/>
                  </a:lnTo>
                  <a:lnTo>
                    <a:pt x="28" y="401"/>
                  </a:lnTo>
                  <a:lnTo>
                    <a:pt x="24" y="405"/>
                  </a:lnTo>
                  <a:lnTo>
                    <a:pt x="21" y="406"/>
                  </a:lnTo>
                  <a:lnTo>
                    <a:pt x="17" y="406"/>
                  </a:lnTo>
                  <a:lnTo>
                    <a:pt x="11" y="406"/>
                  </a:lnTo>
                  <a:lnTo>
                    <a:pt x="8" y="405"/>
                  </a:lnTo>
                  <a:lnTo>
                    <a:pt x="4" y="403"/>
                  </a:lnTo>
                  <a:lnTo>
                    <a:pt x="2" y="399"/>
                  </a:lnTo>
                  <a:lnTo>
                    <a:pt x="0" y="395"/>
                  </a:lnTo>
                  <a:lnTo>
                    <a:pt x="0" y="390"/>
                  </a:lnTo>
                  <a:lnTo>
                    <a:pt x="17" y="330"/>
                  </a:lnTo>
                  <a:lnTo>
                    <a:pt x="41" y="276"/>
                  </a:lnTo>
                  <a:lnTo>
                    <a:pt x="71" y="228"/>
                  </a:lnTo>
                  <a:lnTo>
                    <a:pt x="108" y="185"/>
                  </a:lnTo>
                  <a:lnTo>
                    <a:pt x="151" y="148"/>
                  </a:lnTo>
                  <a:lnTo>
                    <a:pt x="199" y="117"/>
                  </a:lnTo>
                  <a:lnTo>
                    <a:pt x="251" y="91"/>
                  </a:lnTo>
                  <a:lnTo>
                    <a:pt x="307" y="72"/>
                  </a:lnTo>
                  <a:lnTo>
                    <a:pt x="364" y="61"/>
                  </a:lnTo>
                  <a:lnTo>
                    <a:pt x="426" y="55"/>
                  </a:lnTo>
                  <a:lnTo>
                    <a:pt x="426" y="13"/>
                  </a:lnTo>
                  <a:close/>
                  <a:moveTo>
                    <a:pt x="309" y="341"/>
                  </a:moveTo>
                  <a:lnTo>
                    <a:pt x="309" y="345"/>
                  </a:lnTo>
                  <a:lnTo>
                    <a:pt x="305" y="349"/>
                  </a:lnTo>
                  <a:lnTo>
                    <a:pt x="301" y="351"/>
                  </a:lnTo>
                  <a:lnTo>
                    <a:pt x="297" y="351"/>
                  </a:lnTo>
                  <a:lnTo>
                    <a:pt x="294" y="349"/>
                  </a:lnTo>
                  <a:lnTo>
                    <a:pt x="290" y="347"/>
                  </a:lnTo>
                  <a:lnTo>
                    <a:pt x="288" y="343"/>
                  </a:lnTo>
                  <a:lnTo>
                    <a:pt x="288" y="338"/>
                  </a:lnTo>
                  <a:lnTo>
                    <a:pt x="292" y="299"/>
                  </a:lnTo>
                  <a:lnTo>
                    <a:pt x="301" y="256"/>
                  </a:lnTo>
                  <a:lnTo>
                    <a:pt x="312" y="211"/>
                  </a:lnTo>
                  <a:lnTo>
                    <a:pt x="327" y="169"/>
                  </a:lnTo>
                  <a:lnTo>
                    <a:pt x="346" y="128"/>
                  </a:lnTo>
                  <a:lnTo>
                    <a:pt x="368" y="94"/>
                  </a:lnTo>
                  <a:lnTo>
                    <a:pt x="372" y="91"/>
                  </a:lnTo>
                  <a:lnTo>
                    <a:pt x="375" y="91"/>
                  </a:lnTo>
                  <a:lnTo>
                    <a:pt x="379" y="91"/>
                  </a:lnTo>
                  <a:lnTo>
                    <a:pt x="383" y="93"/>
                  </a:lnTo>
                  <a:lnTo>
                    <a:pt x="387" y="96"/>
                  </a:lnTo>
                  <a:lnTo>
                    <a:pt x="388" y="100"/>
                  </a:lnTo>
                  <a:lnTo>
                    <a:pt x="388" y="104"/>
                  </a:lnTo>
                  <a:lnTo>
                    <a:pt x="385" y="107"/>
                  </a:lnTo>
                  <a:lnTo>
                    <a:pt x="364" y="141"/>
                  </a:lnTo>
                  <a:lnTo>
                    <a:pt x="348" y="178"/>
                  </a:lnTo>
                  <a:lnTo>
                    <a:pt x="333" y="221"/>
                  </a:lnTo>
                  <a:lnTo>
                    <a:pt x="322" y="263"/>
                  </a:lnTo>
                  <a:lnTo>
                    <a:pt x="314" y="304"/>
                  </a:lnTo>
                  <a:lnTo>
                    <a:pt x="309" y="34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55"/>
            <p:cNvSpPr>
              <a:spLocks noEditPoints="1"/>
            </p:cNvSpPr>
            <p:nvPr/>
          </p:nvSpPr>
          <p:spPr bwMode="auto">
            <a:xfrm>
              <a:off x="3577226" y="5986037"/>
              <a:ext cx="93663" cy="93663"/>
            </a:xfrm>
            <a:custGeom>
              <a:avLst/>
              <a:gdLst/>
              <a:ahLst/>
              <a:cxnLst>
                <a:cxn ang="0">
                  <a:pos x="89" y="8"/>
                </a:cxn>
                <a:cxn ang="0">
                  <a:pos x="117" y="45"/>
                </a:cxn>
                <a:cxn ang="0">
                  <a:pos x="112" y="91"/>
                </a:cxn>
                <a:cxn ang="0">
                  <a:pos x="76" y="117"/>
                </a:cxn>
                <a:cxn ang="0">
                  <a:pos x="30" y="112"/>
                </a:cxn>
                <a:cxn ang="0">
                  <a:pos x="2" y="77"/>
                </a:cxn>
                <a:cxn ang="0">
                  <a:pos x="8" y="30"/>
                </a:cxn>
                <a:cxn ang="0">
                  <a:pos x="43" y="2"/>
                </a:cxn>
                <a:cxn ang="0">
                  <a:pos x="35" y="86"/>
                </a:cxn>
                <a:cxn ang="0">
                  <a:pos x="37" y="90"/>
                </a:cxn>
                <a:cxn ang="0">
                  <a:pos x="78" y="91"/>
                </a:cxn>
                <a:cxn ang="0">
                  <a:pos x="84" y="88"/>
                </a:cxn>
                <a:cxn ang="0">
                  <a:pos x="84" y="82"/>
                </a:cxn>
                <a:cxn ang="0">
                  <a:pos x="78" y="78"/>
                </a:cxn>
                <a:cxn ang="0">
                  <a:pos x="56" y="65"/>
                </a:cxn>
                <a:cxn ang="0">
                  <a:pos x="74" y="65"/>
                </a:cxn>
                <a:cxn ang="0">
                  <a:pos x="78" y="60"/>
                </a:cxn>
                <a:cxn ang="0">
                  <a:pos x="74" y="56"/>
                </a:cxn>
                <a:cxn ang="0">
                  <a:pos x="56" y="54"/>
                </a:cxn>
                <a:cxn ang="0">
                  <a:pos x="58" y="43"/>
                </a:cxn>
                <a:cxn ang="0">
                  <a:pos x="61" y="39"/>
                </a:cxn>
                <a:cxn ang="0">
                  <a:pos x="69" y="39"/>
                </a:cxn>
                <a:cxn ang="0">
                  <a:pos x="74" y="43"/>
                </a:cxn>
                <a:cxn ang="0">
                  <a:pos x="80" y="43"/>
                </a:cxn>
                <a:cxn ang="0">
                  <a:pos x="84" y="38"/>
                </a:cxn>
                <a:cxn ang="0">
                  <a:pos x="82" y="32"/>
                </a:cxn>
                <a:cxn ang="0">
                  <a:pos x="74" y="28"/>
                </a:cxn>
                <a:cxn ang="0">
                  <a:pos x="63" y="25"/>
                </a:cxn>
                <a:cxn ang="0">
                  <a:pos x="52" y="28"/>
                </a:cxn>
                <a:cxn ang="0">
                  <a:pos x="45" y="36"/>
                </a:cxn>
                <a:cxn ang="0">
                  <a:pos x="43" y="47"/>
                </a:cxn>
                <a:cxn ang="0">
                  <a:pos x="41" y="54"/>
                </a:cxn>
                <a:cxn ang="0">
                  <a:pos x="35" y="58"/>
                </a:cxn>
                <a:cxn ang="0">
                  <a:pos x="35" y="64"/>
                </a:cxn>
                <a:cxn ang="0">
                  <a:pos x="41" y="65"/>
                </a:cxn>
                <a:cxn ang="0">
                  <a:pos x="43" y="78"/>
                </a:cxn>
                <a:cxn ang="0">
                  <a:pos x="35" y="82"/>
                </a:cxn>
              </a:cxnLst>
              <a:rect l="0" t="0" r="r" b="b"/>
              <a:pathLst>
                <a:path w="119" h="119">
                  <a:moveTo>
                    <a:pt x="67" y="0"/>
                  </a:moveTo>
                  <a:lnTo>
                    <a:pt x="89" y="8"/>
                  </a:lnTo>
                  <a:lnTo>
                    <a:pt x="108" y="23"/>
                  </a:lnTo>
                  <a:lnTo>
                    <a:pt x="117" y="45"/>
                  </a:lnTo>
                  <a:lnTo>
                    <a:pt x="119" y="67"/>
                  </a:lnTo>
                  <a:lnTo>
                    <a:pt x="112" y="91"/>
                  </a:lnTo>
                  <a:lnTo>
                    <a:pt x="97" y="108"/>
                  </a:lnTo>
                  <a:lnTo>
                    <a:pt x="76" y="117"/>
                  </a:lnTo>
                  <a:lnTo>
                    <a:pt x="52" y="119"/>
                  </a:lnTo>
                  <a:lnTo>
                    <a:pt x="30" y="112"/>
                  </a:lnTo>
                  <a:lnTo>
                    <a:pt x="11" y="97"/>
                  </a:lnTo>
                  <a:lnTo>
                    <a:pt x="2" y="77"/>
                  </a:lnTo>
                  <a:lnTo>
                    <a:pt x="0" y="52"/>
                  </a:lnTo>
                  <a:lnTo>
                    <a:pt x="8" y="30"/>
                  </a:lnTo>
                  <a:lnTo>
                    <a:pt x="22" y="13"/>
                  </a:lnTo>
                  <a:lnTo>
                    <a:pt x="43" y="2"/>
                  </a:lnTo>
                  <a:lnTo>
                    <a:pt x="67" y="0"/>
                  </a:lnTo>
                  <a:close/>
                  <a:moveTo>
                    <a:pt x="35" y="86"/>
                  </a:moveTo>
                  <a:lnTo>
                    <a:pt x="35" y="88"/>
                  </a:lnTo>
                  <a:lnTo>
                    <a:pt x="37" y="90"/>
                  </a:lnTo>
                  <a:lnTo>
                    <a:pt x="41" y="91"/>
                  </a:lnTo>
                  <a:lnTo>
                    <a:pt x="78" y="91"/>
                  </a:lnTo>
                  <a:lnTo>
                    <a:pt x="82" y="90"/>
                  </a:lnTo>
                  <a:lnTo>
                    <a:pt x="84" y="88"/>
                  </a:lnTo>
                  <a:lnTo>
                    <a:pt x="86" y="84"/>
                  </a:lnTo>
                  <a:lnTo>
                    <a:pt x="84" y="82"/>
                  </a:lnTo>
                  <a:lnTo>
                    <a:pt x="82" y="80"/>
                  </a:lnTo>
                  <a:lnTo>
                    <a:pt x="78" y="78"/>
                  </a:lnTo>
                  <a:lnTo>
                    <a:pt x="56" y="78"/>
                  </a:lnTo>
                  <a:lnTo>
                    <a:pt x="56" y="65"/>
                  </a:lnTo>
                  <a:lnTo>
                    <a:pt x="73" y="65"/>
                  </a:lnTo>
                  <a:lnTo>
                    <a:pt x="74" y="65"/>
                  </a:lnTo>
                  <a:lnTo>
                    <a:pt x="76" y="64"/>
                  </a:lnTo>
                  <a:lnTo>
                    <a:pt x="78" y="60"/>
                  </a:lnTo>
                  <a:lnTo>
                    <a:pt x="76" y="58"/>
                  </a:lnTo>
                  <a:lnTo>
                    <a:pt x="74" y="56"/>
                  </a:lnTo>
                  <a:lnTo>
                    <a:pt x="73" y="54"/>
                  </a:lnTo>
                  <a:lnTo>
                    <a:pt x="56" y="54"/>
                  </a:lnTo>
                  <a:lnTo>
                    <a:pt x="56" y="47"/>
                  </a:lnTo>
                  <a:lnTo>
                    <a:pt x="58" y="43"/>
                  </a:lnTo>
                  <a:lnTo>
                    <a:pt x="60" y="41"/>
                  </a:lnTo>
                  <a:lnTo>
                    <a:pt x="61" y="39"/>
                  </a:lnTo>
                  <a:lnTo>
                    <a:pt x="63" y="39"/>
                  </a:lnTo>
                  <a:lnTo>
                    <a:pt x="69" y="39"/>
                  </a:lnTo>
                  <a:lnTo>
                    <a:pt x="73" y="43"/>
                  </a:lnTo>
                  <a:lnTo>
                    <a:pt x="74" y="43"/>
                  </a:lnTo>
                  <a:lnTo>
                    <a:pt x="76" y="45"/>
                  </a:lnTo>
                  <a:lnTo>
                    <a:pt x="80" y="43"/>
                  </a:lnTo>
                  <a:lnTo>
                    <a:pt x="82" y="41"/>
                  </a:lnTo>
                  <a:lnTo>
                    <a:pt x="84" y="38"/>
                  </a:lnTo>
                  <a:lnTo>
                    <a:pt x="84" y="34"/>
                  </a:lnTo>
                  <a:lnTo>
                    <a:pt x="82" y="32"/>
                  </a:lnTo>
                  <a:lnTo>
                    <a:pt x="78" y="30"/>
                  </a:lnTo>
                  <a:lnTo>
                    <a:pt x="74" y="28"/>
                  </a:lnTo>
                  <a:lnTo>
                    <a:pt x="69" y="26"/>
                  </a:lnTo>
                  <a:lnTo>
                    <a:pt x="63" y="25"/>
                  </a:lnTo>
                  <a:lnTo>
                    <a:pt x="58" y="26"/>
                  </a:lnTo>
                  <a:lnTo>
                    <a:pt x="52" y="28"/>
                  </a:lnTo>
                  <a:lnTo>
                    <a:pt x="48" y="32"/>
                  </a:lnTo>
                  <a:lnTo>
                    <a:pt x="45" y="36"/>
                  </a:lnTo>
                  <a:lnTo>
                    <a:pt x="43" y="41"/>
                  </a:lnTo>
                  <a:lnTo>
                    <a:pt x="43" y="47"/>
                  </a:lnTo>
                  <a:lnTo>
                    <a:pt x="43" y="54"/>
                  </a:lnTo>
                  <a:lnTo>
                    <a:pt x="41" y="54"/>
                  </a:lnTo>
                  <a:lnTo>
                    <a:pt x="37" y="56"/>
                  </a:lnTo>
                  <a:lnTo>
                    <a:pt x="35" y="58"/>
                  </a:lnTo>
                  <a:lnTo>
                    <a:pt x="35" y="60"/>
                  </a:lnTo>
                  <a:lnTo>
                    <a:pt x="35" y="64"/>
                  </a:lnTo>
                  <a:lnTo>
                    <a:pt x="37" y="65"/>
                  </a:lnTo>
                  <a:lnTo>
                    <a:pt x="41" y="65"/>
                  </a:lnTo>
                  <a:lnTo>
                    <a:pt x="43" y="65"/>
                  </a:lnTo>
                  <a:lnTo>
                    <a:pt x="43" y="78"/>
                  </a:lnTo>
                  <a:lnTo>
                    <a:pt x="39" y="80"/>
                  </a:lnTo>
                  <a:lnTo>
                    <a:pt x="35" y="82"/>
                  </a:lnTo>
                  <a:lnTo>
                    <a:pt x="35" y="8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23" name="Freeform 56"/>
            <p:cNvSpPr>
              <a:spLocks noEditPoints="1"/>
            </p:cNvSpPr>
            <p:nvPr/>
          </p:nvSpPr>
          <p:spPr bwMode="auto">
            <a:xfrm>
              <a:off x="3467688" y="6174950"/>
              <a:ext cx="111125" cy="109538"/>
            </a:xfrm>
            <a:custGeom>
              <a:avLst/>
              <a:gdLst/>
              <a:ahLst/>
              <a:cxnLst>
                <a:cxn ang="0">
                  <a:pos x="98" y="89"/>
                </a:cxn>
                <a:cxn ang="0">
                  <a:pos x="91" y="86"/>
                </a:cxn>
                <a:cxn ang="0">
                  <a:pos x="87" y="87"/>
                </a:cxn>
                <a:cxn ang="0">
                  <a:pos x="78" y="93"/>
                </a:cxn>
                <a:cxn ang="0">
                  <a:pos x="68" y="93"/>
                </a:cxn>
                <a:cxn ang="0">
                  <a:pos x="59" y="84"/>
                </a:cxn>
                <a:cxn ang="0">
                  <a:pos x="78" y="84"/>
                </a:cxn>
                <a:cxn ang="0">
                  <a:pos x="80" y="80"/>
                </a:cxn>
                <a:cxn ang="0">
                  <a:pos x="78" y="74"/>
                </a:cxn>
                <a:cxn ang="0">
                  <a:pos x="57" y="74"/>
                </a:cxn>
                <a:cxn ang="0">
                  <a:pos x="57" y="67"/>
                </a:cxn>
                <a:cxn ang="0">
                  <a:pos x="78" y="65"/>
                </a:cxn>
                <a:cxn ang="0">
                  <a:pos x="80" y="61"/>
                </a:cxn>
                <a:cxn ang="0">
                  <a:pos x="78" y="58"/>
                </a:cxn>
                <a:cxn ang="0">
                  <a:pos x="59" y="56"/>
                </a:cxn>
                <a:cxn ang="0">
                  <a:pos x="68" y="48"/>
                </a:cxn>
                <a:cxn ang="0">
                  <a:pos x="78" y="48"/>
                </a:cxn>
                <a:cxn ang="0">
                  <a:pos x="85" y="52"/>
                </a:cxn>
                <a:cxn ang="0">
                  <a:pos x="91" y="56"/>
                </a:cxn>
                <a:cxn ang="0">
                  <a:pos x="98" y="52"/>
                </a:cxn>
                <a:cxn ang="0">
                  <a:pos x="98" y="45"/>
                </a:cxn>
                <a:cxn ang="0">
                  <a:pos x="93" y="37"/>
                </a:cxn>
                <a:cxn ang="0">
                  <a:pos x="81" y="34"/>
                </a:cxn>
                <a:cxn ang="0">
                  <a:pos x="59" y="35"/>
                </a:cxn>
                <a:cxn ang="0">
                  <a:pos x="42" y="56"/>
                </a:cxn>
                <a:cxn ang="0">
                  <a:pos x="35" y="58"/>
                </a:cxn>
                <a:cxn ang="0">
                  <a:pos x="33" y="61"/>
                </a:cxn>
                <a:cxn ang="0">
                  <a:pos x="35" y="65"/>
                </a:cxn>
                <a:cxn ang="0">
                  <a:pos x="41" y="67"/>
                </a:cxn>
                <a:cxn ang="0">
                  <a:pos x="41" y="74"/>
                </a:cxn>
                <a:cxn ang="0">
                  <a:pos x="35" y="74"/>
                </a:cxn>
                <a:cxn ang="0">
                  <a:pos x="33" y="80"/>
                </a:cxn>
                <a:cxn ang="0">
                  <a:pos x="35" y="84"/>
                </a:cxn>
                <a:cxn ang="0">
                  <a:pos x="42" y="84"/>
                </a:cxn>
                <a:cxn ang="0">
                  <a:pos x="59" y="106"/>
                </a:cxn>
                <a:cxn ang="0">
                  <a:pos x="81" y="108"/>
                </a:cxn>
                <a:cxn ang="0">
                  <a:pos x="93" y="102"/>
                </a:cxn>
                <a:cxn ang="0">
                  <a:pos x="98" y="95"/>
                </a:cxn>
                <a:cxn ang="0">
                  <a:pos x="80" y="0"/>
                </a:cxn>
                <a:cxn ang="0">
                  <a:pos x="113" y="15"/>
                </a:cxn>
                <a:cxn ang="0">
                  <a:pos x="137" y="52"/>
                </a:cxn>
                <a:cxn ang="0">
                  <a:pos x="135" y="99"/>
                </a:cxn>
                <a:cxn ang="0">
                  <a:pos x="113" y="126"/>
                </a:cxn>
                <a:cxn ang="0">
                  <a:pos x="63" y="139"/>
                </a:cxn>
                <a:cxn ang="0">
                  <a:pos x="42" y="136"/>
                </a:cxn>
                <a:cxn ang="0">
                  <a:pos x="15" y="113"/>
                </a:cxn>
                <a:cxn ang="0">
                  <a:pos x="0" y="63"/>
                </a:cxn>
                <a:cxn ang="0">
                  <a:pos x="5" y="43"/>
                </a:cxn>
                <a:cxn ang="0">
                  <a:pos x="28" y="15"/>
                </a:cxn>
                <a:cxn ang="0">
                  <a:pos x="80" y="0"/>
                </a:cxn>
                <a:cxn ang="0">
                  <a:pos x="94" y="28"/>
                </a:cxn>
                <a:cxn ang="0">
                  <a:pos x="57" y="22"/>
                </a:cxn>
                <a:cxn ang="0">
                  <a:pos x="26" y="45"/>
                </a:cxn>
                <a:cxn ang="0">
                  <a:pos x="20" y="63"/>
                </a:cxn>
                <a:cxn ang="0">
                  <a:pos x="29" y="100"/>
                </a:cxn>
                <a:cxn ang="0">
                  <a:pos x="63" y="121"/>
                </a:cxn>
                <a:cxn ang="0">
                  <a:pos x="83" y="119"/>
                </a:cxn>
                <a:cxn ang="0">
                  <a:pos x="113" y="97"/>
                </a:cxn>
                <a:cxn ang="0">
                  <a:pos x="119" y="58"/>
                </a:cxn>
              </a:cxnLst>
              <a:rect l="0" t="0" r="r" b="b"/>
              <a:pathLst>
                <a:path w="139" h="139">
                  <a:moveTo>
                    <a:pt x="98" y="93"/>
                  </a:moveTo>
                  <a:lnTo>
                    <a:pt x="98" y="89"/>
                  </a:lnTo>
                  <a:lnTo>
                    <a:pt x="94" y="86"/>
                  </a:lnTo>
                  <a:lnTo>
                    <a:pt x="91" y="86"/>
                  </a:lnTo>
                  <a:lnTo>
                    <a:pt x="89" y="86"/>
                  </a:lnTo>
                  <a:lnTo>
                    <a:pt x="87" y="87"/>
                  </a:lnTo>
                  <a:lnTo>
                    <a:pt x="83" y="91"/>
                  </a:lnTo>
                  <a:lnTo>
                    <a:pt x="78" y="93"/>
                  </a:lnTo>
                  <a:lnTo>
                    <a:pt x="74" y="95"/>
                  </a:lnTo>
                  <a:lnTo>
                    <a:pt x="68" y="93"/>
                  </a:lnTo>
                  <a:lnTo>
                    <a:pt x="63" y="89"/>
                  </a:lnTo>
                  <a:lnTo>
                    <a:pt x="59" y="84"/>
                  </a:lnTo>
                  <a:lnTo>
                    <a:pt x="74" y="84"/>
                  </a:lnTo>
                  <a:lnTo>
                    <a:pt x="78" y="84"/>
                  </a:lnTo>
                  <a:lnTo>
                    <a:pt x="80" y="82"/>
                  </a:lnTo>
                  <a:lnTo>
                    <a:pt x="80" y="80"/>
                  </a:lnTo>
                  <a:lnTo>
                    <a:pt x="80" y="76"/>
                  </a:lnTo>
                  <a:lnTo>
                    <a:pt x="78" y="74"/>
                  </a:lnTo>
                  <a:lnTo>
                    <a:pt x="74" y="74"/>
                  </a:lnTo>
                  <a:lnTo>
                    <a:pt x="57" y="74"/>
                  </a:lnTo>
                  <a:lnTo>
                    <a:pt x="57" y="71"/>
                  </a:lnTo>
                  <a:lnTo>
                    <a:pt x="57" y="67"/>
                  </a:lnTo>
                  <a:lnTo>
                    <a:pt x="74" y="67"/>
                  </a:lnTo>
                  <a:lnTo>
                    <a:pt x="78" y="65"/>
                  </a:lnTo>
                  <a:lnTo>
                    <a:pt x="80" y="63"/>
                  </a:lnTo>
                  <a:lnTo>
                    <a:pt x="80" y="61"/>
                  </a:lnTo>
                  <a:lnTo>
                    <a:pt x="80" y="60"/>
                  </a:lnTo>
                  <a:lnTo>
                    <a:pt x="78" y="58"/>
                  </a:lnTo>
                  <a:lnTo>
                    <a:pt x="74" y="56"/>
                  </a:lnTo>
                  <a:lnTo>
                    <a:pt x="59" y="56"/>
                  </a:lnTo>
                  <a:lnTo>
                    <a:pt x="63" y="50"/>
                  </a:lnTo>
                  <a:lnTo>
                    <a:pt x="68" y="48"/>
                  </a:lnTo>
                  <a:lnTo>
                    <a:pt x="74" y="47"/>
                  </a:lnTo>
                  <a:lnTo>
                    <a:pt x="78" y="48"/>
                  </a:lnTo>
                  <a:lnTo>
                    <a:pt x="81" y="50"/>
                  </a:lnTo>
                  <a:lnTo>
                    <a:pt x="85" y="52"/>
                  </a:lnTo>
                  <a:lnTo>
                    <a:pt x="87" y="54"/>
                  </a:lnTo>
                  <a:lnTo>
                    <a:pt x="91" y="56"/>
                  </a:lnTo>
                  <a:lnTo>
                    <a:pt x="94" y="54"/>
                  </a:lnTo>
                  <a:lnTo>
                    <a:pt x="98" y="52"/>
                  </a:lnTo>
                  <a:lnTo>
                    <a:pt x="98" y="48"/>
                  </a:lnTo>
                  <a:lnTo>
                    <a:pt x="98" y="45"/>
                  </a:lnTo>
                  <a:lnTo>
                    <a:pt x="96" y="43"/>
                  </a:lnTo>
                  <a:lnTo>
                    <a:pt x="93" y="37"/>
                  </a:lnTo>
                  <a:lnTo>
                    <a:pt x="87" y="35"/>
                  </a:lnTo>
                  <a:lnTo>
                    <a:pt x="81" y="34"/>
                  </a:lnTo>
                  <a:lnTo>
                    <a:pt x="74" y="32"/>
                  </a:lnTo>
                  <a:lnTo>
                    <a:pt x="59" y="35"/>
                  </a:lnTo>
                  <a:lnTo>
                    <a:pt x="50" y="43"/>
                  </a:lnTo>
                  <a:lnTo>
                    <a:pt x="42" y="56"/>
                  </a:lnTo>
                  <a:lnTo>
                    <a:pt x="37" y="56"/>
                  </a:lnTo>
                  <a:lnTo>
                    <a:pt x="35" y="58"/>
                  </a:lnTo>
                  <a:lnTo>
                    <a:pt x="33" y="60"/>
                  </a:lnTo>
                  <a:lnTo>
                    <a:pt x="33" y="61"/>
                  </a:lnTo>
                  <a:lnTo>
                    <a:pt x="33" y="63"/>
                  </a:lnTo>
                  <a:lnTo>
                    <a:pt x="35" y="65"/>
                  </a:lnTo>
                  <a:lnTo>
                    <a:pt x="37" y="67"/>
                  </a:lnTo>
                  <a:lnTo>
                    <a:pt x="41" y="67"/>
                  </a:lnTo>
                  <a:lnTo>
                    <a:pt x="41" y="71"/>
                  </a:lnTo>
                  <a:lnTo>
                    <a:pt x="41" y="74"/>
                  </a:lnTo>
                  <a:lnTo>
                    <a:pt x="37" y="74"/>
                  </a:lnTo>
                  <a:lnTo>
                    <a:pt x="35" y="74"/>
                  </a:lnTo>
                  <a:lnTo>
                    <a:pt x="33" y="76"/>
                  </a:lnTo>
                  <a:lnTo>
                    <a:pt x="33" y="80"/>
                  </a:lnTo>
                  <a:lnTo>
                    <a:pt x="33" y="82"/>
                  </a:lnTo>
                  <a:lnTo>
                    <a:pt x="35" y="84"/>
                  </a:lnTo>
                  <a:lnTo>
                    <a:pt x="37" y="84"/>
                  </a:lnTo>
                  <a:lnTo>
                    <a:pt x="42" y="84"/>
                  </a:lnTo>
                  <a:lnTo>
                    <a:pt x="50" y="97"/>
                  </a:lnTo>
                  <a:lnTo>
                    <a:pt x="59" y="106"/>
                  </a:lnTo>
                  <a:lnTo>
                    <a:pt x="74" y="108"/>
                  </a:lnTo>
                  <a:lnTo>
                    <a:pt x="81" y="108"/>
                  </a:lnTo>
                  <a:lnTo>
                    <a:pt x="87" y="106"/>
                  </a:lnTo>
                  <a:lnTo>
                    <a:pt x="93" y="102"/>
                  </a:lnTo>
                  <a:lnTo>
                    <a:pt x="98" y="97"/>
                  </a:lnTo>
                  <a:lnTo>
                    <a:pt x="98" y="95"/>
                  </a:lnTo>
                  <a:lnTo>
                    <a:pt x="98" y="93"/>
                  </a:lnTo>
                  <a:close/>
                  <a:moveTo>
                    <a:pt x="80" y="0"/>
                  </a:moveTo>
                  <a:lnTo>
                    <a:pt x="98" y="6"/>
                  </a:lnTo>
                  <a:lnTo>
                    <a:pt x="113" y="15"/>
                  </a:lnTo>
                  <a:lnTo>
                    <a:pt x="126" y="28"/>
                  </a:lnTo>
                  <a:lnTo>
                    <a:pt x="137" y="52"/>
                  </a:lnTo>
                  <a:lnTo>
                    <a:pt x="139" y="80"/>
                  </a:lnTo>
                  <a:lnTo>
                    <a:pt x="135" y="99"/>
                  </a:lnTo>
                  <a:lnTo>
                    <a:pt x="126" y="113"/>
                  </a:lnTo>
                  <a:lnTo>
                    <a:pt x="113" y="126"/>
                  </a:lnTo>
                  <a:lnTo>
                    <a:pt x="89" y="138"/>
                  </a:lnTo>
                  <a:lnTo>
                    <a:pt x="63" y="139"/>
                  </a:lnTo>
                  <a:lnTo>
                    <a:pt x="61" y="139"/>
                  </a:lnTo>
                  <a:lnTo>
                    <a:pt x="42" y="136"/>
                  </a:lnTo>
                  <a:lnTo>
                    <a:pt x="28" y="126"/>
                  </a:lnTo>
                  <a:lnTo>
                    <a:pt x="15" y="113"/>
                  </a:lnTo>
                  <a:lnTo>
                    <a:pt x="2" y="89"/>
                  </a:lnTo>
                  <a:lnTo>
                    <a:pt x="0" y="63"/>
                  </a:lnTo>
                  <a:lnTo>
                    <a:pt x="0" y="61"/>
                  </a:lnTo>
                  <a:lnTo>
                    <a:pt x="5" y="43"/>
                  </a:lnTo>
                  <a:lnTo>
                    <a:pt x="15" y="28"/>
                  </a:lnTo>
                  <a:lnTo>
                    <a:pt x="28" y="15"/>
                  </a:lnTo>
                  <a:lnTo>
                    <a:pt x="52" y="2"/>
                  </a:lnTo>
                  <a:lnTo>
                    <a:pt x="80" y="0"/>
                  </a:lnTo>
                  <a:close/>
                  <a:moveTo>
                    <a:pt x="109" y="39"/>
                  </a:moveTo>
                  <a:lnTo>
                    <a:pt x="94" y="28"/>
                  </a:lnTo>
                  <a:lnTo>
                    <a:pt x="76" y="21"/>
                  </a:lnTo>
                  <a:lnTo>
                    <a:pt x="57" y="22"/>
                  </a:lnTo>
                  <a:lnTo>
                    <a:pt x="39" y="30"/>
                  </a:lnTo>
                  <a:lnTo>
                    <a:pt x="26" y="45"/>
                  </a:lnTo>
                  <a:lnTo>
                    <a:pt x="20" y="63"/>
                  </a:lnTo>
                  <a:lnTo>
                    <a:pt x="20" y="63"/>
                  </a:lnTo>
                  <a:lnTo>
                    <a:pt x="22" y="84"/>
                  </a:lnTo>
                  <a:lnTo>
                    <a:pt x="29" y="100"/>
                  </a:lnTo>
                  <a:lnTo>
                    <a:pt x="44" y="113"/>
                  </a:lnTo>
                  <a:lnTo>
                    <a:pt x="63" y="121"/>
                  </a:lnTo>
                  <a:lnTo>
                    <a:pt x="63" y="121"/>
                  </a:lnTo>
                  <a:lnTo>
                    <a:pt x="83" y="119"/>
                  </a:lnTo>
                  <a:lnTo>
                    <a:pt x="100" y="110"/>
                  </a:lnTo>
                  <a:lnTo>
                    <a:pt x="113" y="97"/>
                  </a:lnTo>
                  <a:lnTo>
                    <a:pt x="120" y="76"/>
                  </a:lnTo>
                  <a:lnTo>
                    <a:pt x="119" y="58"/>
                  </a:lnTo>
                  <a:lnTo>
                    <a:pt x="109"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57"/>
            <p:cNvSpPr>
              <a:spLocks noEditPoints="1"/>
            </p:cNvSpPr>
            <p:nvPr/>
          </p:nvSpPr>
          <p:spPr bwMode="auto">
            <a:xfrm>
              <a:off x="3161301" y="6033662"/>
              <a:ext cx="109538" cy="112713"/>
            </a:xfrm>
            <a:custGeom>
              <a:avLst/>
              <a:gdLst/>
              <a:ahLst/>
              <a:cxnLst>
                <a:cxn ang="0">
                  <a:pos x="36" y="63"/>
                </a:cxn>
                <a:cxn ang="0">
                  <a:pos x="34" y="52"/>
                </a:cxn>
                <a:cxn ang="0">
                  <a:pos x="37" y="39"/>
                </a:cxn>
                <a:cxn ang="0">
                  <a:pos x="47" y="31"/>
                </a:cxn>
                <a:cxn ang="0">
                  <a:pos x="60" y="28"/>
                </a:cxn>
                <a:cxn ang="0">
                  <a:pos x="63" y="24"/>
                </a:cxn>
                <a:cxn ang="0">
                  <a:pos x="63" y="22"/>
                </a:cxn>
                <a:cxn ang="0">
                  <a:pos x="73" y="20"/>
                </a:cxn>
                <a:cxn ang="0">
                  <a:pos x="76" y="24"/>
                </a:cxn>
                <a:cxn ang="0">
                  <a:pos x="76" y="26"/>
                </a:cxn>
                <a:cxn ang="0">
                  <a:pos x="86" y="28"/>
                </a:cxn>
                <a:cxn ang="0">
                  <a:pos x="97" y="33"/>
                </a:cxn>
                <a:cxn ang="0">
                  <a:pos x="102" y="42"/>
                </a:cxn>
                <a:cxn ang="0">
                  <a:pos x="104" y="50"/>
                </a:cxn>
                <a:cxn ang="0">
                  <a:pos x="88" y="52"/>
                </a:cxn>
                <a:cxn ang="0">
                  <a:pos x="84" y="50"/>
                </a:cxn>
                <a:cxn ang="0">
                  <a:pos x="82" y="44"/>
                </a:cxn>
                <a:cxn ang="0">
                  <a:pos x="75" y="42"/>
                </a:cxn>
                <a:cxn ang="0">
                  <a:pos x="65" y="41"/>
                </a:cxn>
                <a:cxn ang="0">
                  <a:pos x="58" y="42"/>
                </a:cxn>
                <a:cxn ang="0">
                  <a:pos x="54" y="48"/>
                </a:cxn>
                <a:cxn ang="0">
                  <a:pos x="58" y="54"/>
                </a:cxn>
                <a:cxn ang="0">
                  <a:pos x="65" y="57"/>
                </a:cxn>
                <a:cxn ang="0">
                  <a:pos x="78" y="59"/>
                </a:cxn>
                <a:cxn ang="0">
                  <a:pos x="93" y="65"/>
                </a:cxn>
                <a:cxn ang="0">
                  <a:pos x="104" y="72"/>
                </a:cxn>
                <a:cxn ang="0">
                  <a:pos x="108" y="85"/>
                </a:cxn>
                <a:cxn ang="0">
                  <a:pos x="104" y="98"/>
                </a:cxn>
                <a:cxn ang="0">
                  <a:pos x="95" y="106"/>
                </a:cxn>
                <a:cxn ang="0">
                  <a:pos x="80" y="109"/>
                </a:cxn>
                <a:cxn ang="0">
                  <a:pos x="76" y="113"/>
                </a:cxn>
                <a:cxn ang="0">
                  <a:pos x="76" y="119"/>
                </a:cxn>
                <a:cxn ang="0">
                  <a:pos x="69" y="119"/>
                </a:cxn>
                <a:cxn ang="0">
                  <a:pos x="65" y="117"/>
                </a:cxn>
                <a:cxn ang="0">
                  <a:pos x="63" y="111"/>
                </a:cxn>
                <a:cxn ang="0">
                  <a:pos x="54" y="109"/>
                </a:cxn>
                <a:cxn ang="0">
                  <a:pos x="41" y="102"/>
                </a:cxn>
                <a:cxn ang="0">
                  <a:pos x="34" y="93"/>
                </a:cxn>
                <a:cxn ang="0">
                  <a:pos x="34" y="83"/>
                </a:cxn>
                <a:cxn ang="0">
                  <a:pos x="52" y="83"/>
                </a:cxn>
                <a:cxn ang="0">
                  <a:pos x="56" y="85"/>
                </a:cxn>
                <a:cxn ang="0">
                  <a:pos x="58" y="93"/>
                </a:cxn>
                <a:cxn ang="0">
                  <a:pos x="65" y="94"/>
                </a:cxn>
                <a:cxn ang="0">
                  <a:pos x="75" y="94"/>
                </a:cxn>
                <a:cxn ang="0">
                  <a:pos x="82" y="93"/>
                </a:cxn>
                <a:cxn ang="0">
                  <a:pos x="86" y="87"/>
                </a:cxn>
                <a:cxn ang="0">
                  <a:pos x="82" y="81"/>
                </a:cxn>
                <a:cxn ang="0">
                  <a:pos x="56" y="74"/>
                </a:cxn>
                <a:cxn ang="0">
                  <a:pos x="71" y="141"/>
                </a:cxn>
                <a:cxn ang="0">
                  <a:pos x="119" y="119"/>
                </a:cxn>
                <a:cxn ang="0">
                  <a:pos x="140" y="70"/>
                </a:cxn>
                <a:cxn ang="0">
                  <a:pos x="119" y="20"/>
                </a:cxn>
                <a:cxn ang="0">
                  <a:pos x="71" y="0"/>
                </a:cxn>
                <a:cxn ang="0">
                  <a:pos x="21" y="20"/>
                </a:cxn>
                <a:cxn ang="0">
                  <a:pos x="0" y="70"/>
                </a:cxn>
                <a:cxn ang="0">
                  <a:pos x="21" y="119"/>
                </a:cxn>
                <a:cxn ang="0">
                  <a:pos x="71" y="141"/>
                </a:cxn>
              </a:cxnLst>
              <a:rect l="0" t="0" r="r" b="b"/>
              <a:pathLst>
                <a:path w="140" h="141">
                  <a:moveTo>
                    <a:pt x="41" y="67"/>
                  </a:moveTo>
                  <a:lnTo>
                    <a:pt x="36" y="63"/>
                  </a:lnTo>
                  <a:lnTo>
                    <a:pt x="34" y="57"/>
                  </a:lnTo>
                  <a:lnTo>
                    <a:pt x="34" y="52"/>
                  </a:lnTo>
                  <a:lnTo>
                    <a:pt x="34" y="44"/>
                  </a:lnTo>
                  <a:lnTo>
                    <a:pt x="37" y="39"/>
                  </a:lnTo>
                  <a:lnTo>
                    <a:pt x="41" y="35"/>
                  </a:lnTo>
                  <a:lnTo>
                    <a:pt x="47" y="31"/>
                  </a:lnTo>
                  <a:lnTo>
                    <a:pt x="52" y="29"/>
                  </a:lnTo>
                  <a:lnTo>
                    <a:pt x="60" y="28"/>
                  </a:lnTo>
                  <a:lnTo>
                    <a:pt x="62" y="26"/>
                  </a:lnTo>
                  <a:lnTo>
                    <a:pt x="63" y="24"/>
                  </a:lnTo>
                  <a:lnTo>
                    <a:pt x="63" y="24"/>
                  </a:lnTo>
                  <a:lnTo>
                    <a:pt x="63" y="22"/>
                  </a:lnTo>
                  <a:lnTo>
                    <a:pt x="67" y="20"/>
                  </a:lnTo>
                  <a:lnTo>
                    <a:pt x="73" y="20"/>
                  </a:lnTo>
                  <a:lnTo>
                    <a:pt x="75" y="20"/>
                  </a:lnTo>
                  <a:lnTo>
                    <a:pt x="76" y="24"/>
                  </a:lnTo>
                  <a:lnTo>
                    <a:pt x="76" y="24"/>
                  </a:lnTo>
                  <a:lnTo>
                    <a:pt x="76" y="26"/>
                  </a:lnTo>
                  <a:lnTo>
                    <a:pt x="78" y="28"/>
                  </a:lnTo>
                  <a:lnTo>
                    <a:pt x="86" y="28"/>
                  </a:lnTo>
                  <a:lnTo>
                    <a:pt x="91" y="31"/>
                  </a:lnTo>
                  <a:lnTo>
                    <a:pt x="97" y="33"/>
                  </a:lnTo>
                  <a:lnTo>
                    <a:pt x="101" y="37"/>
                  </a:lnTo>
                  <a:lnTo>
                    <a:pt x="102" y="42"/>
                  </a:lnTo>
                  <a:lnTo>
                    <a:pt x="104" y="48"/>
                  </a:lnTo>
                  <a:lnTo>
                    <a:pt x="104" y="50"/>
                  </a:lnTo>
                  <a:lnTo>
                    <a:pt x="101" y="52"/>
                  </a:lnTo>
                  <a:lnTo>
                    <a:pt x="88" y="52"/>
                  </a:lnTo>
                  <a:lnTo>
                    <a:pt x="86" y="52"/>
                  </a:lnTo>
                  <a:lnTo>
                    <a:pt x="84" y="50"/>
                  </a:lnTo>
                  <a:lnTo>
                    <a:pt x="82" y="46"/>
                  </a:lnTo>
                  <a:lnTo>
                    <a:pt x="82" y="44"/>
                  </a:lnTo>
                  <a:lnTo>
                    <a:pt x="78" y="42"/>
                  </a:lnTo>
                  <a:lnTo>
                    <a:pt x="75" y="42"/>
                  </a:lnTo>
                  <a:lnTo>
                    <a:pt x="69" y="41"/>
                  </a:lnTo>
                  <a:lnTo>
                    <a:pt x="65" y="41"/>
                  </a:lnTo>
                  <a:lnTo>
                    <a:pt x="60" y="42"/>
                  </a:lnTo>
                  <a:lnTo>
                    <a:pt x="58" y="42"/>
                  </a:lnTo>
                  <a:lnTo>
                    <a:pt x="56" y="46"/>
                  </a:lnTo>
                  <a:lnTo>
                    <a:pt x="54" y="48"/>
                  </a:lnTo>
                  <a:lnTo>
                    <a:pt x="56" y="52"/>
                  </a:lnTo>
                  <a:lnTo>
                    <a:pt x="58" y="54"/>
                  </a:lnTo>
                  <a:lnTo>
                    <a:pt x="62" y="55"/>
                  </a:lnTo>
                  <a:lnTo>
                    <a:pt x="65" y="57"/>
                  </a:lnTo>
                  <a:lnTo>
                    <a:pt x="73" y="57"/>
                  </a:lnTo>
                  <a:lnTo>
                    <a:pt x="78" y="59"/>
                  </a:lnTo>
                  <a:lnTo>
                    <a:pt x="82" y="61"/>
                  </a:lnTo>
                  <a:lnTo>
                    <a:pt x="93" y="65"/>
                  </a:lnTo>
                  <a:lnTo>
                    <a:pt x="99" y="68"/>
                  </a:lnTo>
                  <a:lnTo>
                    <a:pt x="104" y="72"/>
                  </a:lnTo>
                  <a:lnTo>
                    <a:pt x="106" y="78"/>
                  </a:lnTo>
                  <a:lnTo>
                    <a:pt x="108" y="85"/>
                  </a:lnTo>
                  <a:lnTo>
                    <a:pt x="106" y="91"/>
                  </a:lnTo>
                  <a:lnTo>
                    <a:pt x="104" y="98"/>
                  </a:lnTo>
                  <a:lnTo>
                    <a:pt x="99" y="102"/>
                  </a:lnTo>
                  <a:lnTo>
                    <a:pt x="95" y="106"/>
                  </a:lnTo>
                  <a:lnTo>
                    <a:pt x="88" y="107"/>
                  </a:lnTo>
                  <a:lnTo>
                    <a:pt x="80" y="109"/>
                  </a:lnTo>
                  <a:lnTo>
                    <a:pt x="78" y="111"/>
                  </a:lnTo>
                  <a:lnTo>
                    <a:pt x="76" y="113"/>
                  </a:lnTo>
                  <a:lnTo>
                    <a:pt x="76" y="117"/>
                  </a:lnTo>
                  <a:lnTo>
                    <a:pt x="76" y="119"/>
                  </a:lnTo>
                  <a:lnTo>
                    <a:pt x="73" y="119"/>
                  </a:lnTo>
                  <a:lnTo>
                    <a:pt x="69" y="119"/>
                  </a:lnTo>
                  <a:lnTo>
                    <a:pt x="65" y="119"/>
                  </a:lnTo>
                  <a:lnTo>
                    <a:pt x="65" y="117"/>
                  </a:lnTo>
                  <a:lnTo>
                    <a:pt x="65" y="113"/>
                  </a:lnTo>
                  <a:lnTo>
                    <a:pt x="63" y="111"/>
                  </a:lnTo>
                  <a:lnTo>
                    <a:pt x="62" y="109"/>
                  </a:lnTo>
                  <a:lnTo>
                    <a:pt x="54" y="109"/>
                  </a:lnTo>
                  <a:lnTo>
                    <a:pt x="47" y="106"/>
                  </a:lnTo>
                  <a:lnTo>
                    <a:pt x="41" y="102"/>
                  </a:lnTo>
                  <a:lnTo>
                    <a:pt x="37" y="98"/>
                  </a:lnTo>
                  <a:lnTo>
                    <a:pt x="34" y="93"/>
                  </a:lnTo>
                  <a:lnTo>
                    <a:pt x="34" y="87"/>
                  </a:lnTo>
                  <a:lnTo>
                    <a:pt x="34" y="83"/>
                  </a:lnTo>
                  <a:lnTo>
                    <a:pt x="36" y="83"/>
                  </a:lnTo>
                  <a:lnTo>
                    <a:pt x="52" y="83"/>
                  </a:lnTo>
                  <a:lnTo>
                    <a:pt x="54" y="83"/>
                  </a:lnTo>
                  <a:lnTo>
                    <a:pt x="56" y="85"/>
                  </a:lnTo>
                  <a:lnTo>
                    <a:pt x="56" y="89"/>
                  </a:lnTo>
                  <a:lnTo>
                    <a:pt x="58" y="93"/>
                  </a:lnTo>
                  <a:lnTo>
                    <a:pt x="62" y="94"/>
                  </a:lnTo>
                  <a:lnTo>
                    <a:pt x="65" y="94"/>
                  </a:lnTo>
                  <a:lnTo>
                    <a:pt x="71" y="94"/>
                  </a:lnTo>
                  <a:lnTo>
                    <a:pt x="75" y="94"/>
                  </a:lnTo>
                  <a:lnTo>
                    <a:pt x="80" y="94"/>
                  </a:lnTo>
                  <a:lnTo>
                    <a:pt x="82" y="93"/>
                  </a:lnTo>
                  <a:lnTo>
                    <a:pt x="86" y="91"/>
                  </a:lnTo>
                  <a:lnTo>
                    <a:pt x="86" y="87"/>
                  </a:lnTo>
                  <a:lnTo>
                    <a:pt x="86" y="85"/>
                  </a:lnTo>
                  <a:lnTo>
                    <a:pt x="82" y="81"/>
                  </a:lnTo>
                  <a:lnTo>
                    <a:pt x="71" y="78"/>
                  </a:lnTo>
                  <a:lnTo>
                    <a:pt x="56" y="74"/>
                  </a:lnTo>
                  <a:lnTo>
                    <a:pt x="41" y="67"/>
                  </a:lnTo>
                  <a:close/>
                  <a:moveTo>
                    <a:pt x="71" y="141"/>
                  </a:moveTo>
                  <a:lnTo>
                    <a:pt x="97" y="135"/>
                  </a:lnTo>
                  <a:lnTo>
                    <a:pt x="119" y="119"/>
                  </a:lnTo>
                  <a:lnTo>
                    <a:pt x="134" y="96"/>
                  </a:lnTo>
                  <a:lnTo>
                    <a:pt x="140" y="70"/>
                  </a:lnTo>
                  <a:lnTo>
                    <a:pt x="134" y="42"/>
                  </a:lnTo>
                  <a:lnTo>
                    <a:pt x="119" y="20"/>
                  </a:lnTo>
                  <a:lnTo>
                    <a:pt x="97" y="5"/>
                  </a:lnTo>
                  <a:lnTo>
                    <a:pt x="71" y="0"/>
                  </a:lnTo>
                  <a:lnTo>
                    <a:pt x="43" y="5"/>
                  </a:lnTo>
                  <a:lnTo>
                    <a:pt x="21" y="20"/>
                  </a:lnTo>
                  <a:lnTo>
                    <a:pt x="6" y="42"/>
                  </a:lnTo>
                  <a:lnTo>
                    <a:pt x="0" y="70"/>
                  </a:lnTo>
                  <a:lnTo>
                    <a:pt x="6" y="96"/>
                  </a:lnTo>
                  <a:lnTo>
                    <a:pt x="21" y="119"/>
                  </a:lnTo>
                  <a:lnTo>
                    <a:pt x="43" y="135"/>
                  </a:lnTo>
                  <a:lnTo>
                    <a:pt x="71" y="14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grpSp>
        <p:nvGrpSpPr>
          <p:cNvPr id="25" name="Gruppieren 47"/>
          <p:cNvGrpSpPr>
            <a:grpSpLocks noChangeAspect="1"/>
          </p:cNvGrpSpPr>
          <p:nvPr/>
        </p:nvGrpSpPr>
        <p:grpSpPr>
          <a:xfrm>
            <a:off x="7007679" y="2882083"/>
            <a:ext cx="392613" cy="380933"/>
            <a:chOff x="4710180" y="5669831"/>
            <a:chExt cx="693738" cy="673100"/>
          </a:xfrm>
          <a:solidFill>
            <a:schemeClr val="bg1"/>
          </a:solidFill>
        </p:grpSpPr>
        <p:sp>
          <p:nvSpPr>
            <p:cNvPr id="26" name="Freeform 21"/>
            <p:cNvSpPr>
              <a:spLocks noEditPoints="1"/>
            </p:cNvSpPr>
            <p:nvPr/>
          </p:nvSpPr>
          <p:spPr bwMode="auto">
            <a:xfrm>
              <a:off x="4730817" y="6263556"/>
              <a:ext cx="196850" cy="79375"/>
            </a:xfrm>
            <a:custGeom>
              <a:avLst/>
              <a:gdLst/>
              <a:ahLst/>
              <a:cxnLst>
                <a:cxn ang="0">
                  <a:pos x="15" y="0"/>
                </a:cxn>
                <a:cxn ang="0">
                  <a:pos x="232" y="0"/>
                </a:cxn>
                <a:cxn ang="0">
                  <a:pos x="238" y="2"/>
                </a:cxn>
                <a:cxn ang="0">
                  <a:pos x="241" y="6"/>
                </a:cxn>
                <a:cxn ang="0">
                  <a:pos x="245" y="10"/>
                </a:cxn>
                <a:cxn ang="0">
                  <a:pos x="247" y="15"/>
                </a:cxn>
                <a:cxn ang="0">
                  <a:pos x="247" y="86"/>
                </a:cxn>
                <a:cxn ang="0">
                  <a:pos x="245" y="91"/>
                </a:cxn>
                <a:cxn ang="0">
                  <a:pos x="241" y="97"/>
                </a:cxn>
                <a:cxn ang="0">
                  <a:pos x="238" y="99"/>
                </a:cxn>
                <a:cxn ang="0">
                  <a:pos x="232" y="101"/>
                </a:cxn>
                <a:cxn ang="0">
                  <a:pos x="15" y="101"/>
                </a:cxn>
                <a:cxn ang="0">
                  <a:pos x="9" y="99"/>
                </a:cxn>
                <a:cxn ang="0">
                  <a:pos x="4" y="97"/>
                </a:cxn>
                <a:cxn ang="0">
                  <a:pos x="0" y="91"/>
                </a:cxn>
                <a:cxn ang="0">
                  <a:pos x="0" y="86"/>
                </a:cxn>
                <a:cxn ang="0">
                  <a:pos x="0" y="15"/>
                </a:cxn>
                <a:cxn ang="0">
                  <a:pos x="0" y="10"/>
                </a:cxn>
                <a:cxn ang="0">
                  <a:pos x="4" y="6"/>
                </a:cxn>
                <a:cxn ang="0">
                  <a:pos x="9" y="2"/>
                </a:cxn>
                <a:cxn ang="0">
                  <a:pos x="15" y="0"/>
                </a:cxn>
                <a:cxn ang="0">
                  <a:pos x="126" y="30"/>
                </a:cxn>
                <a:cxn ang="0">
                  <a:pos x="126" y="71"/>
                </a:cxn>
                <a:cxn ang="0">
                  <a:pos x="135" y="71"/>
                </a:cxn>
                <a:cxn ang="0">
                  <a:pos x="135" y="30"/>
                </a:cxn>
                <a:cxn ang="0">
                  <a:pos x="126" y="30"/>
                </a:cxn>
                <a:cxn ang="0">
                  <a:pos x="117" y="71"/>
                </a:cxn>
                <a:cxn ang="0">
                  <a:pos x="117" y="30"/>
                </a:cxn>
                <a:cxn ang="0">
                  <a:pos x="30" y="30"/>
                </a:cxn>
                <a:cxn ang="0">
                  <a:pos x="30" y="71"/>
                </a:cxn>
                <a:cxn ang="0">
                  <a:pos x="117" y="71"/>
                </a:cxn>
                <a:cxn ang="0">
                  <a:pos x="154" y="30"/>
                </a:cxn>
                <a:cxn ang="0">
                  <a:pos x="154" y="71"/>
                </a:cxn>
                <a:cxn ang="0">
                  <a:pos x="163" y="71"/>
                </a:cxn>
                <a:cxn ang="0">
                  <a:pos x="163" y="30"/>
                </a:cxn>
                <a:cxn ang="0">
                  <a:pos x="154" y="30"/>
                </a:cxn>
                <a:cxn ang="0">
                  <a:pos x="200" y="30"/>
                </a:cxn>
                <a:cxn ang="0">
                  <a:pos x="200" y="71"/>
                </a:cxn>
                <a:cxn ang="0">
                  <a:pos x="217" y="71"/>
                </a:cxn>
                <a:cxn ang="0">
                  <a:pos x="217" y="30"/>
                </a:cxn>
                <a:cxn ang="0">
                  <a:pos x="200" y="30"/>
                </a:cxn>
              </a:cxnLst>
              <a:rect l="0" t="0" r="r" b="b"/>
              <a:pathLst>
                <a:path w="247" h="101">
                  <a:moveTo>
                    <a:pt x="15" y="0"/>
                  </a:moveTo>
                  <a:lnTo>
                    <a:pt x="232" y="0"/>
                  </a:lnTo>
                  <a:lnTo>
                    <a:pt x="238" y="2"/>
                  </a:lnTo>
                  <a:lnTo>
                    <a:pt x="241" y="6"/>
                  </a:lnTo>
                  <a:lnTo>
                    <a:pt x="245" y="10"/>
                  </a:lnTo>
                  <a:lnTo>
                    <a:pt x="247" y="15"/>
                  </a:lnTo>
                  <a:lnTo>
                    <a:pt x="247" y="86"/>
                  </a:lnTo>
                  <a:lnTo>
                    <a:pt x="245" y="91"/>
                  </a:lnTo>
                  <a:lnTo>
                    <a:pt x="241" y="97"/>
                  </a:lnTo>
                  <a:lnTo>
                    <a:pt x="238" y="99"/>
                  </a:lnTo>
                  <a:lnTo>
                    <a:pt x="232" y="101"/>
                  </a:lnTo>
                  <a:lnTo>
                    <a:pt x="15" y="101"/>
                  </a:lnTo>
                  <a:lnTo>
                    <a:pt x="9" y="99"/>
                  </a:lnTo>
                  <a:lnTo>
                    <a:pt x="4" y="97"/>
                  </a:lnTo>
                  <a:lnTo>
                    <a:pt x="0" y="91"/>
                  </a:lnTo>
                  <a:lnTo>
                    <a:pt x="0" y="86"/>
                  </a:lnTo>
                  <a:lnTo>
                    <a:pt x="0" y="15"/>
                  </a:lnTo>
                  <a:lnTo>
                    <a:pt x="0" y="10"/>
                  </a:lnTo>
                  <a:lnTo>
                    <a:pt x="4" y="6"/>
                  </a:lnTo>
                  <a:lnTo>
                    <a:pt x="9" y="2"/>
                  </a:lnTo>
                  <a:lnTo>
                    <a:pt x="15" y="0"/>
                  </a:lnTo>
                  <a:close/>
                  <a:moveTo>
                    <a:pt x="126" y="30"/>
                  </a:moveTo>
                  <a:lnTo>
                    <a:pt x="126" y="71"/>
                  </a:lnTo>
                  <a:lnTo>
                    <a:pt x="135" y="71"/>
                  </a:lnTo>
                  <a:lnTo>
                    <a:pt x="135" y="30"/>
                  </a:lnTo>
                  <a:lnTo>
                    <a:pt x="126" y="30"/>
                  </a:lnTo>
                  <a:close/>
                  <a:moveTo>
                    <a:pt x="117" y="71"/>
                  </a:moveTo>
                  <a:lnTo>
                    <a:pt x="117" y="30"/>
                  </a:lnTo>
                  <a:lnTo>
                    <a:pt x="30" y="30"/>
                  </a:lnTo>
                  <a:lnTo>
                    <a:pt x="30" y="71"/>
                  </a:lnTo>
                  <a:lnTo>
                    <a:pt x="117" y="71"/>
                  </a:lnTo>
                  <a:close/>
                  <a:moveTo>
                    <a:pt x="154" y="30"/>
                  </a:moveTo>
                  <a:lnTo>
                    <a:pt x="154" y="71"/>
                  </a:lnTo>
                  <a:lnTo>
                    <a:pt x="163" y="71"/>
                  </a:lnTo>
                  <a:lnTo>
                    <a:pt x="163" y="30"/>
                  </a:lnTo>
                  <a:lnTo>
                    <a:pt x="154" y="30"/>
                  </a:lnTo>
                  <a:close/>
                  <a:moveTo>
                    <a:pt x="200" y="30"/>
                  </a:moveTo>
                  <a:lnTo>
                    <a:pt x="200" y="71"/>
                  </a:lnTo>
                  <a:lnTo>
                    <a:pt x="217" y="71"/>
                  </a:lnTo>
                  <a:lnTo>
                    <a:pt x="217" y="30"/>
                  </a:lnTo>
                  <a:lnTo>
                    <a:pt x="200" y="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22"/>
            <p:cNvSpPr>
              <a:spLocks noEditPoints="1"/>
            </p:cNvSpPr>
            <p:nvPr/>
          </p:nvSpPr>
          <p:spPr bwMode="auto">
            <a:xfrm>
              <a:off x="4710180" y="6207993"/>
              <a:ext cx="196850" cy="77788"/>
            </a:xfrm>
            <a:custGeom>
              <a:avLst/>
              <a:gdLst/>
              <a:ahLst/>
              <a:cxnLst>
                <a:cxn ang="0">
                  <a:pos x="15" y="0"/>
                </a:cxn>
                <a:cxn ang="0">
                  <a:pos x="232" y="0"/>
                </a:cxn>
                <a:cxn ang="0">
                  <a:pos x="238" y="0"/>
                </a:cxn>
                <a:cxn ang="0">
                  <a:pos x="243" y="3"/>
                </a:cxn>
                <a:cxn ang="0">
                  <a:pos x="247" y="9"/>
                </a:cxn>
                <a:cxn ang="0">
                  <a:pos x="247" y="14"/>
                </a:cxn>
                <a:cxn ang="0">
                  <a:pos x="247" y="83"/>
                </a:cxn>
                <a:cxn ang="0">
                  <a:pos x="247" y="91"/>
                </a:cxn>
                <a:cxn ang="0">
                  <a:pos x="243" y="94"/>
                </a:cxn>
                <a:cxn ang="0">
                  <a:pos x="238" y="98"/>
                </a:cxn>
                <a:cxn ang="0">
                  <a:pos x="232" y="98"/>
                </a:cxn>
                <a:cxn ang="0">
                  <a:pos x="15" y="98"/>
                </a:cxn>
                <a:cxn ang="0">
                  <a:pos x="9" y="98"/>
                </a:cxn>
                <a:cxn ang="0">
                  <a:pos x="5" y="94"/>
                </a:cxn>
                <a:cxn ang="0">
                  <a:pos x="2" y="91"/>
                </a:cxn>
                <a:cxn ang="0">
                  <a:pos x="0" y="83"/>
                </a:cxn>
                <a:cxn ang="0">
                  <a:pos x="0" y="14"/>
                </a:cxn>
                <a:cxn ang="0">
                  <a:pos x="2" y="9"/>
                </a:cxn>
                <a:cxn ang="0">
                  <a:pos x="5" y="3"/>
                </a:cxn>
                <a:cxn ang="0">
                  <a:pos x="9" y="0"/>
                </a:cxn>
                <a:cxn ang="0">
                  <a:pos x="15" y="0"/>
                </a:cxn>
                <a:cxn ang="0">
                  <a:pos x="128" y="29"/>
                </a:cxn>
                <a:cxn ang="0">
                  <a:pos x="128" y="68"/>
                </a:cxn>
                <a:cxn ang="0">
                  <a:pos x="135" y="68"/>
                </a:cxn>
                <a:cxn ang="0">
                  <a:pos x="135" y="29"/>
                </a:cxn>
                <a:cxn ang="0">
                  <a:pos x="128" y="29"/>
                </a:cxn>
                <a:cxn ang="0">
                  <a:pos x="119" y="68"/>
                </a:cxn>
                <a:cxn ang="0">
                  <a:pos x="119" y="29"/>
                </a:cxn>
                <a:cxn ang="0">
                  <a:pos x="30" y="29"/>
                </a:cxn>
                <a:cxn ang="0">
                  <a:pos x="30" y="68"/>
                </a:cxn>
                <a:cxn ang="0">
                  <a:pos x="119" y="68"/>
                </a:cxn>
                <a:cxn ang="0">
                  <a:pos x="154" y="29"/>
                </a:cxn>
                <a:cxn ang="0">
                  <a:pos x="154" y="68"/>
                </a:cxn>
                <a:cxn ang="0">
                  <a:pos x="163" y="68"/>
                </a:cxn>
                <a:cxn ang="0">
                  <a:pos x="163" y="29"/>
                </a:cxn>
                <a:cxn ang="0">
                  <a:pos x="154" y="29"/>
                </a:cxn>
                <a:cxn ang="0">
                  <a:pos x="200" y="29"/>
                </a:cxn>
                <a:cxn ang="0">
                  <a:pos x="200" y="68"/>
                </a:cxn>
                <a:cxn ang="0">
                  <a:pos x="217" y="68"/>
                </a:cxn>
                <a:cxn ang="0">
                  <a:pos x="217" y="29"/>
                </a:cxn>
                <a:cxn ang="0">
                  <a:pos x="200" y="29"/>
                </a:cxn>
              </a:cxnLst>
              <a:rect l="0" t="0" r="r" b="b"/>
              <a:pathLst>
                <a:path w="247" h="98">
                  <a:moveTo>
                    <a:pt x="15" y="0"/>
                  </a:moveTo>
                  <a:lnTo>
                    <a:pt x="232" y="0"/>
                  </a:lnTo>
                  <a:lnTo>
                    <a:pt x="238" y="0"/>
                  </a:lnTo>
                  <a:lnTo>
                    <a:pt x="243" y="3"/>
                  </a:lnTo>
                  <a:lnTo>
                    <a:pt x="247" y="9"/>
                  </a:lnTo>
                  <a:lnTo>
                    <a:pt x="247" y="14"/>
                  </a:lnTo>
                  <a:lnTo>
                    <a:pt x="247" y="83"/>
                  </a:lnTo>
                  <a:lnTo>
                    <a:pt x="247" y="91"/>
                  </a:lnTo>
                  <a:lnTo>
                    <a:pt x="243" y="94"/>
                  </a:lnTo>
                  <a:lnTo>
                    <a:pt x="238" y="98"/>
                  </a:lnTo>
                  <a:lnTo>
                    <a:pt x="232" y="98"/>
                  </a:lnTo>
                  <a:lnTo>
                    <a:pt x="15" y="98"/>
                  </a:lnTo>
                  <a:lnTo>
                    <a:pt x="9" y="98"/>
                  </a:lnTo>
                  <a:lnTo>
                    <a:pt x="5" y="94"/>
                  </a:lnTo>
                  <a:lnTo>
                    <a:pt x="2" y="91"/>
                  </a:lnTo>
                  <a:lnTo>
                    <a:pt x="0" y="83"/>
                  </a:lnTo>
                  <a:lnTo>
                    <a:pt x="0" y="14"/>
                  </a:lnTo>
                  <a:lnTo>
                    <a:pt x="2" y="9"/>
                  </a:lnTo>
                  <a:lnTo>
                    <a:pt x="5" y="3"/>
                  </a:lnTo>
                  <a:lnTo>
                    <a:pt x="9" y="0"/>
                  </a:lnTo>
                  <a:lnTo>
                    <a:pt x="15" y="0"/>
                  </a:lnTo>
                  <a:close/>
                  <a:moveTo>
                    <a:pt x="128" y="29"/>
                  </a:moveTo>
                  <a:lnTo>
                    <a:pt x="128" y="68"/>
                  </a:lnTo>
                  <a:lnTo>
                    <a:pt x="135" y="68"/>
                  </a:lnTo>
                  <a:lnTo>
                    <a:pt x="135" y="29"/>
                  </a:lnTo>
                  <a:lnTo>
                    <a:pt x="128" y="29"/>
                  </a:lnTo>
                  <a:close/>
                  <a:moveTo>
                    <a:pt x="119" y="68"/>
                  </a:moveTo>
                  <a:lnTo>
                    <a:pt x="119" y="29"/>
                  </a:lnTo>
                  <a:lnTo>
                    <a:pt x="30" y="29"/>
                  </a:lnTo>
                  <a:lnTo>
                    <a:pt x="30" y="68"/>
                  </a:lnTo>
                  <a:lnTo>
                    <a:pt x="119" y="68"/>
                  </a:lnTo>
                  <a:close/>
                  <a:moveTo>
                    <a:pt x="154" y="29"/>
                  </a:moveTo>
                  <a:lnTo>
                    <a:pt x="154" y="68"/>
                  </a:lnTo>
                  <a:lnTo>
                    <a:pt x="163" y="68"/>
                  </a:lnTo>
                  <a:lnTo>
                    <a:pt x="163" y="29"/>
                  </a:lnTo>
                  <a:lnTo>
                    <a:pt x="154" y="29"/>
                  </a:lnTo>
                  <a:close/>
                  <a:moveTo>
                    <a:pt x="200" y="29"/>
                  </a:moveTo>
                  <a:lnTo>
                    <a:pt x="200" y="68"/>
                  </a:lnTo>
                  <a:lnTo>
                    <a:pt x="217" y="68"/>
                  </a:lnTo>
                  <a:lnTo>
                    <a:pt x="217" y="29"/>
                  </a:lnTo>
                  <a:lnTo>
                    <a:pt x="200" y="2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28" name="Freeform 23"/>
            <p:cNvSpPr>
              <a:spLocks noEditPoints="1"/>
            </p:cNvSpPr>
            <p:nvPr/>
          </p:nvSpPr>
          <p:spPr bwMode="auto">
            <a:xfrm>
              <a:off x="4949892" y="6263556"/>
              <a:ext cx="195263" cy="79375"/>
            </a:xfrm>
            <a:custGeom>
              <a:avLst/>
              <a:gdLst/>
              <a:ahLst/>
              <a:cxnLst>
                <a:cxn ang="0">
                  <a:pos x="15" y="0"/>
                </a:cxn>
                <a:cxn ang="0">
                  <a:pos x="232" y="0"/>
                </a:cxn>
                <a:cxn ang="0">
                  <a:pos x="237" y="2"/>
                </a:cxn>
                <a:cxn ang="0">
                  <a:pos x="243" y="6"/>
                </a:cxn>
                <a:cxn ang="0">
                  <a:pos x="245" y="10"/>
                </a:cxn>
                <a:cxn ang="0">
                  <a:pos x="247" y="15"/>
                </a:cxn>
                <a:cxn ang="0">
                  <a:pos x="247" y="86"/>
                </a:cxn>
                <a:cxn ang="0">
                  <a:pos x="245" y="91"/>
                </a:cxn>
                <a:cxn ang="0">
                  <a:pos x="243" y="97"/>
                </a:cxn>
                <a:cxn ang="0">
                  <a:pos x="237" y="99"/>
                </a:cxn>
                <a:cxn ang="0">
                  <a:pos x="232" y="101"/>
                </a:cxn>
                <a:cxn ang="0">
                  <a:pos x="15" y="101"/>
                </a:cxn>
                <a:cxn ang="0">
                  <a:pos x="9" y="99"/>
                </a:cxn>
                <a:cxn ang="0">
                  <a:pos x="3" y="97"/>
                </a:cxn>
                <a:cxn ang="0">
                  <a:pos x="0" y="91"/>
                </a:cxn>
                <a:cxn ang="0">
                  <a:pos x="0" y="86"/>
                </a:cxn>
                <a:cxn ang="0">
                  <a:pos x="0" y="15"/>
                </a:cxn>
                <a:cxn ang="0">
                  <a:pos x="0" y="10"/>
                </a:cxn>
                <a:cxn ang="0">
                  <a:pos x="3" y="6"/>
                </a:cxn>
                <a:cxn ang="0">
                  <a:pos x="9" y="2"/>
                </a:cxn>
                <a:cxn ang="0">
                  <a:pos x="15" y="0"/>
                </a:cxn>
                <a:cxn ang="0">
                  <a:pos x="126" y="30"/>
                </a:cxn>
                <a:cxn ang="0">
                  <a:pos x="126" y="71"/>
                </a:cxn>
                <a:cxn ang="0">
                  <a:pos x="135" y="71"/>
                </a:cxn>
                <a:cxn ang="0">
                  <a:pos x="135" y="30"/>
                </a:cxn>
                <a:cxn ang="0">
                  <a:pos x="126" y="30"/>
                </a:cxn>
                <a:cxn ang="0">
                  <a:pos x="117" y="71"/>
                </a:cxn>
                <a:cxn ang="0">
                  <a:pos x="117" y="30"/>
                </a:cxn>
                <a:cxn ang="0">
                  <a:pos x="29" y="30"/>
                </a:cxn>
                <a:cxn ang="0">
                  <a:pos x="29" y="71"/>
                </a:cxn>
                <a:cxn ang="0">
                  <a:pos x="117" y="71"/>
                </a:cxn>
                <a:cxn ang="0">
                  <a:pos x="154" y="30"/>
                </a:cxn>
                <a:cxn ang="0">
                  <a:pos x="154" y="71"/>
                </a:cxn>
                <a:cxn ang="0">
                  <a:pos x="163" y="71"/>
                </a:cxn>
                <a:cxn ang="0">
                  <a:pos x="163" y="30"/>
                </a:cxn>
                <a:cxn ang="0">
                  <a:pos x="154" y="30"/>
                </a:cxn>
                <a:cxn ang="0">
                  <a:pos x="200" y="30"/>
                </a:cxn>
                <a:cxn ang="0">
                  <a:pos x="200" y="71"/>
                </a:cxn>
                <a:cxn ang="0">
                  <a:pos x="217" y="71"/>
                </a:cxn>
                <a:cxn ang="0">
                  <a:pos x="217" y="30"/>
                </a:cxn>
                <a:cxn ang="0">
                  <a:pos x="200" y="30"/>
                </a:cxn>
              </a:cxnLst>
              <a:rect l="0" t="0" r="r" b="b"/>
              <a:pathLst>
                <a:path w="247" h="101">
                  <a:moveTo>
                    <a:pt x="15" y="0"/>
                  </a:moveTo>
                  <a:lnTo>
                    <a:pt x="232" y="0"/>
                  </a:lnTo>
                  <a:lnTo>
                    <a:pt x="237" y="2"/>
                  </a:lnTo>
                  <a:lnTo>
                    <a:pt x="243" y="6"/>
                  </a:lnTo>
                  <a:lnTo>
                    <a:pt x="245" y="10"/>
                  </a:lnTo>
                  <a:lnTo>
                    <a:pt x="247" y="15"/>
                  </a:lnTo>
                  <a:lnTo>
                    <a:pt x="247" y="86"/>
                  </a:lnTo>
                  <a:lnTo>
                    <a:pt x="245" y="91"/>
                  </a:lnTo>
                  <a:lnTo>
                    <a:pt x="243" y="97"/>
                  </a:lnTo>
                  <a:lnTo>
                    <a:pt x="237" y="99"/>
                  </a:lnTo>
                  <a:lnTo>
                    <a:pt x="232" y="101"/>
                  </a:lnTo>
                  <a:lnTo>
                    <a:pt x="15" y="101"/>
                  </a:lnTo>
                  <a:lnTo>
                    <a:pt x="9" y="99"/>
                  </a:lnTo>
                  <a:lnTo>
                    <a:pt x="3" y="97"/>
                  </a:lnTo>
                  <a:lnTo>
                    <a:pt x="0" y="91"/>
                  </a:lnTo>
                  <a:lnTo>
                    <a:pt x="0" y="86"/>
                  </a:lnTo>
                  <a:lnTo>
                    <a:pt x="0" y="15"/>
                  </a:lnTo>
                  <a:lnTo>
                    <a:pt x="0" y="10"/>
                  </a:lnTo>
                  <a:lnTo>
                    <a:pt x="3" y="6"/>
                  </a:lnTo>
                  <a:lnTo>
                    <a:pt x="9" y="2"/>
                  </a:lnTo>
                  <a:lnTo>
                    <a:pt x="15" y="0"/>
                  </a:lnTo>
                  <a:close/>
                  <a:moveTo>
                    <a:pt x="126" y="30"/>
                  </a:moveTo>
                  <a:lnTo>
                    <a:pt x="126" y="71"/>
                  </a:lnTo>
                  <a:lnTo>
                    <a:pt x="135" y="71"/>
                  </a:lnTo>
                  <a:lnTo>
                    <a:pt x="135" y="30"/>
                  </a:lnTo>
                  <a:lnTo>
                    <a:pt x="126" y="30"/>
                  </a:lnTo>
                  <a:close/>
                  <a:moveTo>
                    <a:pt x="117" y="71"/>
                  </a:moveTo>
                  <a:lnTo>
                    <a:pt x="117" y="30"/>
                  </a:lnTo>
                  <a:lnTo>
                    <a:pt x="29" y="30"/>
                  </a:lnTo>
                  <a:lnTo>
                    <a:pt x="29" y="71"/>
                  </a:lnTo>
                  <a:lnTo>
                    <a:pt x="117" y="71"/>
                  </a:lnTo>
                  <a:close/>
                  <a:moveTo>
                    <a:pt x="154" y="30"/>
                  </a:moveTo>
                  <a:lnTo>
                    <a:pt x="154" y="71"/>
                  </a:lnTo>
                  <a:lnTo>
                    <a:pt x="163" y="71"/>
                  </a:lnTo>
                  <a:lnTo>
                    <a:pt x="163" y="30"/>
                  </a:lnTo>
                  <a:lnTo>
                    <a:pt x="154" y="30"/>
                  </a:lnTo>
                  <a:close/>
                  <a:moveTo>
                    <a:pt x="200" y="30"/>
                  </a:moveTo>
                  <a:lnTo>
                    <a:pt x="200" y="71"/>
                  </a:lnTo>
                  <a:lnTo>
                    <a:pt x="217" y="71"/>
                  </a:lnTo>
                  <a:lnTo>
                    <a:pt x="217" y="30"/>
                  </a:lnTo>
                  <a:lnTo>
                    <a:pt x="200" y="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24"/>
            <p:cNvSpPr>
              <a:spLocks noEditPoints="1"/>
            </p:cNvSpPr>
            <p:nvPr/>
          </p:nvSpPr>
          <p:spPr bwMode="auto">
            <a:xfrm>
              <a:off x="4949892" y="6207993"/>
              <a:ext cx="195263" cy="77788"/>
            </a:xfrm>
            <a:custGeom>
              <a:avLst/>
              <a:gdLst/>
              <a:ahLst/>
              <a:cxnLst>
                <a:cxn ang="0">
                  <a:pos x="15" y="0"/>
                </a:cxn>
                <a:cxn ang="0">
                  <a:pos x="232" y="0"/>
                </a:cxn>
                <a:cxn ang="0">
                  <a:pos x="237" y="0"/>
                </a:cxn>
                <a:cxn ang="0">
                  <a:pos x="243" y="3"/>
                </a:cxn>
                <a:cxn ang="0">
                  <a:pos x="245" y="9"/>
                </a:cxn>
                <a:cxn ang="0">
                  <a:pos x="247" y="14"/>
                </a:cxn>
                <a:cxn ang="0">
                  <a:pos x="247" y="83"/>
                </a:cxn>
                <a:cxn ang="0">
                  <a:pos x="245" y="91"/>
                </a:cxn>
                <a:cxn ang="0">
                  <a:pos x="243" y="94"/>
                </a:cxn>
                <a:cxn ang="0">
                  <a:pos x="237" y="98"/>
                </a:cxn>
                <a:cxn ang="0">
                  <a:pos x="232" y="98"/>
                </a:cxn>
                <a:cxn ang="0">
                  <a:pos x="15" y="98"/>
                </a:cxn>
                <a:cxn ang="0">
                  <a:pos x="9" y="98"/>
                </a:cxn>
                <a:cxn ang="0">
                  <a:pos x="3" y="94"/>
                </a:cxn>
                <a:cxn ang="0">
                  <a:pos x="0" y="91"/>
                </a:cxn>
                <a:cxn ang="0">
                  <a:pos x="0" y="83"/>
                </a:cxn>
                <a:cxn ang="0">
                  <a:pos x="0" y="14"/>
                </a:cxn>
                <a:cxn ang="0">
                  <a:pos x="0" y="9"/>
                </a:cxn>
                <a:cxn ang="0">
                  <a:pos x="3" y="3"/>
                </a:cxn>
                <a:cxn ang="0">
                  <a:pos x="9" y="0"/>
                </a:cxn>
                <a:cxn ang="0">
                  <a:pos x="15" y="0"/>
                </a:cxn>
                <a:cxn ang="0">
                  <a:pos x="126" y="29"/>
                </a:cxn>
                <a:cxn ang="0">
                  <a:pos x="126" y="68"/>
                </a:cxn>
                <a:cxn ang="0">
                  <a:pos x="135" y="68"/>
                </a:cxn>
                <a:cxn ang="0">
                  <a:pos x="135" y="29"/>
                </a:cxn>
                <a:cxn ang="0">
                  <a:pos x="126" y="29"/>
                </a:cxn>
                <a:cxn ang="0">
                  <a:pos x="117" y="68"/>
                </a:cxn>
                <a:cxn ang="0">
                  <a:pos x="117" y="29"/>
                </a:cxn>
                <a:cxn ang="0">
                  <a:pos x="29" y="29"/>
                </a:cxn>
                <a:cxn ang="0">
                  <a:pos x="29" y="68"/>
                </a:cxn>
                <a:cxn ang="0">
                  <a:pos x="117" y="68"/>
                </a:cxn>
                <a:cxn ang="0">
                  <a:pos x="154" y="29"/>
                </a:cxn>
                <a:cxn ang="0">
                  <a:pos x="154" y="68"/>
                </a:cxn>
                <a:cxn ang="0">
                  <a:pos x="163" y="68"/>
                </a:cxn>
                <a:cxn ang="0">
                  <a:pos x="163" y="29"/>
                </a:cxn>
                <a:cxn ang="0">
                  <a:pos x="154" y="29"/>
                </a:cxn>
                <a:cxn ang="0">
                  <a:pos x="200" y="29"/>
                </a:cxn>
                <a:cxn ang="0">
                  <a:pos x="200" y="68"/>
                </a:cxn>
                <a:cxn ang="0">
                  <a:pos x="217" y="68"/>
                </a:cxn>
                <a:cxn ang="0">
                  <a:pos x="217" y="29"/>
                </a:cxn>
                <a:cxn ang="0">
                  <a:pos x="200" y="29"/>
                </a:cxn>
              </a:cxnLst>
              <a:rect l="0" t="0" r="r" b="b"/>
              <a:pathLst>
                <a:path w="247" h="98">
                  <a:moveTo>
                    <a:pt x="15" y="0"/>
                  </a:moveTo>
                  <a:lnTo>
                    <a:pt x="232" y="0"/>
                  </a:lnTo>
                  <a:lnTo>
                    <a:pt x="237" y="0"/>
                  </a:lnTo>
                  <a:lnTo>
                    <a:pt x="243" y="3"/>
                  </a:lnTo>
                  <a:lnTo>
                    <a:pt x="245" y="9"/>
                  </a:lnTo>
                  <a:lnTo>
                    <a:pt x="247" y="14"/>
                  </a:lnTo>
                  <a:lnTo>
                    <a:pt x="247" y="83"/>
                  </a:lnTo>
                  <a:lnTo>
                    <a:pt x="245" y="91"/>
                  </a:lnTo>
                  <a:lnTo>
                    <a:pt x="243" y="94"/>
                  </a:lnTo>
                  <a:lnTo>
                    <a:pt x="237" y="98"/>
                  </a:lnTo>
                  <a:lnTo>
                    <a:pt x="232" y="98"/>
                  </a:lnTo>
                  <a:lnTo>
                    <a:pt x="15" y="98"/>
                  </a:lnTo>
                  <a:lnTo>
                    <a:pt x="9" y="98"/>
                  </a:lnTo>
                  <a:lnTo>
                    <a:pt x="3" y="94"/>
                  </a:lnTo>
                  <a:lnTo>
                    <a:pt x="0" y="91"/>
                  </a:lnTo>
                  <a:lnTo>
                    <a:pt x="0" y="83"/>
                  </a:lnTo>
                  <a:lnTo>
                    <a:pt x="0" y="14"/>
                  </a:lnTo>
                  <a:lnTo>
                    <a:pt x="0" y="9"/>
                  </a:lnTo>
                  <a:lnTo>
                    <a:pt x="3" y="3"/>
                  </a:lnTo>
                  <a:lnTo>
                    <a:pt x="9" y="0"/>
                  </a:lnTo>
                  <a:lnTo>
                    <a:pt x="15" y="0"/>
                  </a:lnTo>
                  <a:close/>
                  <a:moveTo>
                    <a:pt x="126" y="29"/>
                  </a:moveTo>
                  <a:lnTo>
                    <a:pt x="126" y="68"/>
                  </a:lnTo>
                  <a:lnTo>
                    <a:pt x="135" y="68"/>
                  </a:lnTo>
                  <a:lnTo>
                    <a:pt x="135" y="29"/>
                  </a:lnTo>
                  <a:lnTo>
                    <a:pt x="126" y="29"/>
                  </a:lnTo>
                  <a:close/>
                  <a:moveTo>
                    <a:pt x="117" y="68"/>
                  </a:moveTo>
                  <a:lnTo>
                    <a:pt x="117" y="29"/>
                  </a:lnTo>
                  <a:lnTo>
                    <a:pt x="29" y="29"/>
                  </a:lnTo>
                  <a:lnTo>
                    <a:pt x="29" y="68"/>
                  </a:lnTo>
                  <a:lnTo>
                    <a:pt x="117" y="68"/>
                  </a:lnTo>
                  <a:close/>
                  <a:moveTo>
                    <a:pt x="154" y="29"/>
                  </a:moveTo>
                  <a:lnTo>
                    <a:pt x="154" y="68"/>
                  </a:lnTo>
                  <a:lnTo>
                    <a:pt x="163" y="68"/>
                  </a:lnTo>
                  <a:lnTo>
                    <a:pt x="163" y="29"/>
                  </a:lnTo>
                  <a:lnTo>
                    <a:pt x="154" y="29"/>
                  </a:lnTo>
                  <a:close/>
                  <a:moveTo>
                    <a:pt x="200" y="29"/>
                  </a:moveTo>
                  <a:lnTo>
                    <a:pt x="200" y="68"/>
                  </a:lnTo>
                  <a:lnTo>
                    <a:pt x="217" y="68"/>
                  </a:lnTo>
                  <a:lnTo>
                    <a:pt x="217" y="29"/>
                  </a:lnTo>
                  <a:lnTo>
                    <a:pt x="200" y="2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25"/>
            <p:cNvSpPr>
              <a:spLocks noEditPoints="1"/>
            </p:cNvSpPr>
            <p:nvPr/>
          </p:nvSpPr>
          <p:spPr bwMode="auto">
            <a:xfrm>
              <a:off x="4949892" y="6098456"/>
              <a:ext cx="195263" cy="79375"/>
            </a:xfrm>
            <a:custGeom>
              <a:avLst/>
              <a:gdLst/>
              <a:ahLst/>
              <a:cxnLst>
                <a:cxn ang="0">
                  <a:pos x="15" y="0"/>
                </a:cxn>
                <a:cxn ang="0">
                  <a:pos x="232" y="0"/>
                </a:cxn>
                <a:cxn ang="0">
                  <a:pos x="237" y="2"/>
                </a:cxn>
                <a:cxn ang="0">
                  <a:pos x="243" y="4"/>
                </a:cxn>
                <a:cxn ang="0">
                  <a:pos x="245" y="10"/>
                </a:cxn>
                <a:cxn ang="0">
                  <a:pos x="247" y="15"/>
                </a:cxn>
                <a:cxn ang="0">
                  <a:pos x="247" y="86"/>
                </a:cxn>
                <a:cxn ang="0">
                  <a:pos x="245" y="91"/>
                </a:cxn>
                <a:cxn ang="0">
                  <a:pos x="243" y="95"/>
                </a:cxn>
                <a:cxn ang="0">
                  <a:pos x="237" y="99"/>
                </a:cxn>
                <a:cxn ang="0">
                  <a:pos x="232" y="101"/>
                </a:cxn>
                <a:cxn ang="0">
                  <a:pos x="15" y="101"/>
                </a:cxn>
                <a:cxn ang="0">
                  <a:pos x="9" y="99"/>
                </a:cxn>
                <a:cxn ang="0">
                  <a:pos x="3" y="95"/>
                </a:cxn>
                <a:cxn ang="0">
                  <a:pos x="0" y="91"/>
                </a:cxn>
                <a:cxn ang="0">
                  <a:pos x="0" y="86"/>
                </a:cxn>
                <a:cxn ang="0">
                  <a:pos x="0" y="15"/>
                </a:cxn>
                <a:cxn ang="0">
                  <a:pos x="0" y="10"/>
                </a:cxn>
                <a:cxn ang="0">
                  <a:pos x="3" y="4"/>
                </a:cxn>
                <a:cxn ang="0">
                  <a:pos x="9" y="2"/>
                </a:cxn>
                <a:cxn ang="0">
                  <a:pos x="15" y="0"/>
                </a:cxn>
                <a:cxn ang="0">
                  <a:pos x="126" y="30"/>
                </a:cxn>
                <a:cxn ang="0">
                  <a:pos x="126" y="69"/>
                </a:cxn>
                <a:cxn ang="0">
                  <a:pos x="135" y="69"/>
                </a:cxn>
                <a:cxn ang="0">
                  <a:pos x="135" y="30"/>
                </a:cxn>
                <a:cxn ang="0">
                  <a:pos x="126" y="30"/>
                </a:cxn>
                <a:cxn ang="0">
                  <a:pos x="117" y="69"/>
                </a:cxn>
                <a:cxn ang="0">
                  <a:pos x="117" y="30"/>
                </a:cxn>
                <a:cxn ang="0">
                  <a:pos x="29" y="30"/>
                </a:cxn>
                <a:cxn ang="0">
                  <a:pos x="29" y="69"/>
                </a:cxn>
                <a:cxn ang="0">
                  <a:pos x="117" y="69"/>
                </a:cxn>
                <a:cxn ang="0">
                  <a:pos x="154" y="30"/>
                </a:cxn>
                <a:cxn ang="0">
                  <a:pos x="154" y="69"/>
                </a:cxn>
                <a:cxn ang="0">
                  <a:pos x="163" y="69"/>
                </a:cxn>
                <a:cxn ang="0">
                  <a:pos x="163" y="30"/>
                </a:cxn>
                <a:cxn ang="0">
                  <a:pos x="154" y="30"/>
                </a:cxn>
                <a:cxn ang="0">
                  <a:pos x="200" y="30"/>
                </a:cxn>
                <a:cxn ang="0">
                  <a:pos x="200" y="69"/>
                </a:cxn>
                <a:cxn ang="0">
                  <a:pos x="217" y="69"/>
                </a:cxn>
                <a:cxn ang="0">
                  <a:pos x="217" y="30"/>
                </a:cxn>
                <a:cxn ang="0">
                  <a:pos x="200" y="30"/>
                </a:cxn>
              </a:cxnLst>
              <a:rect l="0" t="0" r="r" b="b"/>
              <a:pathLst>
                <a:path w="247" h="101">
                  <a:moveTo>
                    <a:pt x="15" y="0"/>
                  </a:moveTo>
                  <a:lnTo>
                    <a:pt x="232" y="0"/>
                  </a:lnTo>
                  <a:lnTo>
                    <a:pt x="237" y="2"/>
                  </a:lnTo>
                  <a:lnTo>
                    <a:pt x="243" y="4"/>
                  </a:lnTo>
                  <a:lnTo>
                    <a:pt x="245" y="10"/>
                  </a:lnTo>
                  <a:lnTo>
                    <a:pt x="247" y="15"/>
                  </a:lnTo>
                  <a:lnTo>
                    <a:pt x="247" y="86"/>
                  </a:lnTo>
                  <a:lnTo>
                    <a:pt x="245" y="91"/>
                  </a:lnTo>
                  <a:lnTo>
                    <a:pt x="243" y="95"/>
                  </a:lnTo>
                  <a:lnTo>
                    <a:pt x="237" y="99"/>
                  </a:lnTo>
                  <a:lnTo>
                    <a:pt x="232" y="101"/>
                  </a:lnTo>
                  <a:lnTo>
                    <a:pt x="15" y="101"/>
                  </a:lnTo>
                  <a:lnTo>
                    <a:pt x="9" y="99"/>
                  </a:lnTo>
                  <a:lnTo>
                    <a:pt x="3" y="95"/>
                  </a:lnTo>
                  <a:lnTo>
                    <a:pt x="0" y="91"/>
                  </a:lnTo>
                  <a:lnTo>
                    <a:pt x="0" y="86"/>
                  </a:lnTo>
                  <a:lnTo>
                    <a:pt x="0" y="15"/>
                  </a:lnTo>
                  <a:lnTo>
                    <a:pt x="0" y="10"/>
                  </a:lnTo>
                  <a:lnTo>
                    <a:pt x="3" y="4"/>
                  </a:lnTo>
                  <a:lnTo>
                    <a:pt x="9" y="2"/>
                  </a:lnTo>
                  <a:lnTo>
                    <a:pt x="15" y="0"/>
                  </a:lnTo>
                  <a:close/>
                  <a:moveTo>
                    <a:pt x="126" y="30"/>
                  </a:moveTo>
                  <a:lnTo>
                    <a:pt x="126" y="69"/>
                  </a:lnTo>
                  <a:lnTo>
                    <a:pt x="135" y="69"/>
                  </a:lnTo>
                  <a:lnTo>
                    <a:pt x="135" y="30"/>
                  </a:lnTo>
                  <a:lnTo>
                    <a:pt x="126" y="30"/>
                  </a:lnTo>
                  <a:close/>
                  <a:moveTo>
                    <a:pt x="117" y="69"/>
                  </a:moveTo>
                  <a:lnTo>
                    <a:pt x="117" y="30"/>
                  </a:lnTo>
                  <a:lnTo>
                    <a:pt x="29" y="30"/>
                  </a:lnTo>
                  <a:lnTo>
                    <a:pt x="29" y="69"/>
                  </a:lnTo>
                  <a:lnTo>
                    <a:pt x="117" y="69"/>
                  </a:lnTo>
                  <a:close/>
                  <a:moveTo>
                    <a:pt x="154" y="30"/>
                  </a:moveTo>
                  <a:lnTo>
                    <a:pt x="154" y="69"/>
                  </a:lnTo>
                  <a:lnTo>
                    <a:pt x="163" y="69"/>
                  </a:lnTo>
                  <a:lnTo>
                    <a:pt x="163" y="30"/>
                  </a:lnTo>
                  <a:lnTo>
                    <a:pt x="154" y="30"/>
                  </a:lnTo>
                  <a:close/>
                  <a:moveTo>
                    <a:pt x="200" y="30"/>
                  </a:moveTo>
                  <a:lnTo>
                    <a:pt x="200" y="69"/>
                  </a:lnTo>
                  <a:lnTo>
                    <a:pt x="217" y="69"/>
                  </a:lnTo>
                  <a:lnTo>
                    <a:pt x="217" y="30"/>
                  </a:lnTo>
                  <a:lnTo>
                    <a:pt x="200" y="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26"/>
            <p:cNvSpPr>
              <a:spLocks noEditPoints="1"/>
            </p:cNvSpPr>
            <p:nvPr/>
          </p:nvSpPr>
          <p:spPr bwMode="auto">
            <a:xfrm>
              <a:off x="4935605" y="6152431"/>
              <a:ext cx="196850" cy="79375"/>
            </a:xfrm>
            <a:custGeom>
              <a:avLst/>
              <a:gdLst/>
              <a:ahLst/>
              <a:cxnLst>
                <a:cxn ang="0">
                  <a:pos x="17" y="0"/>
                </a:cxn>
                <a:cxn ang="0">
                  <a:pos x="234" y="0"/>
                </a:cxn>
                <a:cxn ang="0">
                  <a:pos x="240" y="2"/>
                </a:cxn>
                <a:cxn ang="0">
                  <a:pos x="243" y="6"/>
                </a:cxn>
                <a:cxn ang="0">
                  <a:pos x="247" y="9"/>
                </a:cxn>
                <a:cxn ang="0">
                  <a:pos x="249" y="17"/>
                </a:cxn>
                <a:cxn ang="0">
                  <a:pos x="249" y="85"/>
                </a:cxn>
                <a:cxn ang="0">
                  <a:pos x="247" y="91"/>
                </a:cxn>
                <a:cxn ang="0">
                  <a:pos x="243" y="97"/>
                </a:cxn>
                <a:cxn ang="0">
                  <a:pos x="240" y="98"/>
                </a:cxn>
                <a:cxn ang="0">
                  <a:pos x="234" y="100"/>
                </a:cxn>
                <a:cxn ang="0">
                  <a:pos x="17" y="100"/>
                </a:cxn>
                <a:cxn ang="0">
                  <a:pos x="9" y="98"/>
                </a:cxn>
                <a:cxn ang="0">
                  <a:pos x="6" y="97"/>
                </a:cxn>
                <a:cxn ang="0">
                  <a:pos x="2" y="91"/>
                </a:cxn>
                <a:cxn ang="0">
                  <a:pos x="0" y="85"/>
                </a:cxn>
                <a:cxn ang="0">
                  <a:pos x="0" y="17"/>
                </a:cxn>
                <a:cxn ang="0">
                  <a:pos x="2" y="9"/>
                </a:cxn>
                <a:cxn ang="0">
                  <a:pos x="6" y="6"/>
                </a:cxn>
                <a:cxn ang="0">
                  <a:pos x="9" y="2"/>
                </a:cxn>
                <a:cxn ang="0">
                  <a:pos x="17" y="0"/>
                </a:cxn>
                <a:cxn ang="0">
                  <a:pos x="128" y="32"/>
                </a:cxn>
                <a:cxn ang="0">
                  <a:pos x="128" y="71"/>
                </a:cxn>
                <a:cxn ang="0">
                  <a:pos x="138" y="71"/>
                </a:cxn>
                <a:cxn ang="0">
                  <a:pos x="138" y="32"/>
                </a:cxn>
                <a:cxn ang="0">
                  <a:pos x="128" y="32"/>
                </a:cxn>
                <a:cxn ang="0">
                  <a:pos x="119" y="71"/>
                </a:cxn>
                <a:cxn ang="0">
                  <a:pos x="119" y="32"/>
                </a:cxn>
                <a:cxn ang="0">
                  <a:pos x="32" y="32"/>
                </a:cxn>
                <a:cxn ang="0">
                  <a:pos x="32" y="71"/>
                </a:cxn>
                <a:cxn ang="0">
                  <a:pos x="119" y="71"/>
                </a:cxn>
                <a:cxn ang="0">
                  <a:pos x="156" y="32"/>
                </a:cxn>
                <a:cxn ang="0">
                  <a:pos x="156" y="71"/>
                </a:cxn>
                <a:cxn ang="0">
                  <a:pos x="164" y="71"/>
                </a:cxn>
                <a:cxn ang="0">
                  <a:pos x="164" y="32"/>
                </a:cxn>
                <a:cxn ang="0">
                  <a:pos x="156" y="32"/>
                </a:cxn>
                <a:cxn ang="0">
                  <a:pos x="203" y="32"/>
                </a:cxn>
                <a:cxn ang="0">
                  <a:pos x="203" y="71"/>
                </a:cxn>
                <a:cxn ang="0">
                  <a:pos x="217" y="71"/>
                </a:cxn>
                <a:cxn ang="0">
                  <a:pos x="217" y="32"/>
                </a:cxn>
                <a:cxn ang="0">
                  <a:pos x="203" y="32"/>
                </a:cxn>
              </a:cxnLst>
              <a:rect l="0" t="0" r="r" b="b"/>
              <a:pathLst>
                <a:path w="249" h="100">
                  <a:moveTo>
                    <a:pt x="17" y="0"/>
                  </a:moveTo>
                  <a:lnTo>
                    <a:pt x="234" y="0"/>
                  </a:lnTo>
                  <a:lnTo>
                    <a:pt x="240" y="2"/>
                  </a:lnTo>
                  <a:lnTo>
                    <a:pt x="243" y="6"/>
                  </a:lnTo>
                  <a:lnTo>
                    <a:pt x="247" y="9"/>
                  </a:lnTo>
                  <a:lnTo>
                    <a:pt x="249" y="17"/>
                  </a:lnTo>
                  <a:lnTo>
                    <a:pt x="249" y="85"/>
                  </a:lnTo>
                  <a:lnTo>
                    <a:pt x="247" y="91"/>
                  </a:lnTo>
                  <a:lnTo>
                    <a:pt x="243" y="97"/>
                  </a:lnTo>
                  <a:lnTo>
                    <a:pt x="240" y="98"/>
                  </a:lnTo>
                  <a:lnTo>
                    <a:pt x="234" y="100"/>
                  </a:lnTo>
                  <a:lnTo>
                    <a:pt x="17" y="100"/>
                  </a:lnTo>
                  <a:lnTo>
                    <a:pt x="9" y="98"/>
                  </a:lnTo>
                  <a:lnTo>
                    <a:pt x="6" y="97"/>
                  </a:lnTo>
                  <a:lnTo>
                    <a:pt x="2" y="91"/>
                  </a:lnTo>
                  <a:lnTo>
                    <a:pt x="0" y="85"/>
                  </a:lnTo>
                  <a:lnTo>
                    <a:pt x="0" y="17"/>
                  </a:lnTo>
                  <a:lnTo>
                    <a:pt x="2" y="9"/>
                  </a:lnTo>
                  <a:lnTo>
                    <a:pt x="6" y="6"/>
                  </a:lnTo>
                  <a:lnTo>
                    <a:pt x="9" y="2"/>
                  </a:lnTo>
                  <a:lnTo>
                    <a:pt x="17" y="0"/>
                  </a:lnTo>
                  <a:close/>
                  <a:moveTo>
                    <a:pt x="128" y="32"/>
                  </a:moveTo>
                  <a:lnTo>
                    <a:pt x="128" y="71"/>
                  </a:lnTo>
                  <a:lnTo>
                    <a:pt x="138" y="71"/>
                  </a:lnTo>
                  <a:lnTo>
                    <a:pt x="138" y="32"/>
                  </a:lnTo>
                  <a:lnTo>
                    <a:pt x="128" y="32"/>
                  </a:lnTo>
                  <a:close/>
                  <a:moveTo>
                    <a:pt x="119" y="71"/>
                  </a:moveTo>
                  <a:lnTo>
                    <a:pt x="119" y="32"/>
                  </a:lnTo>
                  <a:lnTo>
                    <a:pt x="32" y="32"/>
                  </a:lnTo>
                  <a:lnTo>
                    <a:pt x="32" y="71"/>
                  </a:lnTo>
                  <a:lnTo>
                    <a:pt x="119" y="71"/>
                  </a:lnTo>
                  <a:close/>
                  <a:moveTo>
                    <a:pt x="156" y="32"/>
                  </a:moveTo>
                  <a:lnTo>
                    <a:pt x="156" y="71"/>
                  </a:lnTo>
                  <a:lnTo>
                    <a:pt x="164" y="71"/>
                  </a:lnTo>
                  <a:lnTo>
                    <a:pt x="164" y="32"/>
                  </a:lnTo>
                  <a:lnTo>
                    <a:pt x="156" y="32"/>
                  </a:lnTo>
                  <a:close/>
                  <a:moveTo>
                    <a:pt x="203" y="32"/>
                  </a:moveTo>
                  <a:lnTo>
                    <a:pt x="203" y="71"/>
                  </a:lnTo>
                  <a:lnTo>
                    <a:pt x="217" y="71"/>
                  </a:lnTo>
                  <a:lnTo>
                    <a:pt x="217" y="32"/>
                  </a:lnTo>
                  <a:lnTo>
                    <a:pt x="203" y="3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27"/>
            <p:cNvSpPr>
              <a:spLocks noEditPoints="1"/>
            </p:cNvSpPr>
            <p:nvPr/>
          </p:nvSpPr>
          <p:spPr bwMode="auto">
            <a:xfrm>
              <a:off x="5184842" y="6263556"/>
              <a:ext cx="195263" cy="79375"/>
            </a:xfrm>
            <a:custGeom>
              <a:avLst/>
              <a:gdLst/>
              <a:ahLst/>
              <a:cxnLst>
                <a:cxn ang="0">
                  <a:pos x="15" y="0"/>
                </a:cxn>
                <a:cxn ang="0">
                  <a:pos x="232" y="0"/>
                </a:cxn>
                <a:cxn ang="0">
                  <a:pos x="240" y="2"/>
                </a:cxn>
                <a:cxn ang="0">
                  <a:pos x="243" y="6"/>
                </a:cxn>
                <a:cxn ang="0">
                  <a:pos x="247" y="10"/>
                </a:cxn>
                <a:cxn ang="0">
                  <a:pos x="247" y="15"/>
                </a:cxn>
                <a:cxn ang="0">
                  <a:pos x="247" y="86"/>
                </a:cxn>
                <a:cxn ang="0">
                  <a:pos x="247" y="91"/>
                </a:cxn>
                <a:cxn ang="0">
                  <a:pos x="243" y="97"/>
                </a:cxn>
                <a:cxn ang="0">
                  <a:pos x="240" y="99"/>
                </a:cxn>
                <a:cxn ang="0">
                  <a:pos x="232" y="101"/>
                </a:cxn>
                <a:cxn ang="0">
                  <a:pos x="15" y="101"/>
                </a:cxn>
                <a:cxn ang="0">
                  <a:pos x="9" y="99"/>
                </a:cxn>
                <a:cxn ang="0">
                  <a:pos x="6" y="97"/>
                </a:cxn>
                <a:cxn ang="0">
                  <a:pos x="2" y="91"/>
                </a:cxn>
                <a:cxn ang="0">
                  <a:pos x="0" y="86"/>
                </a:cxn>
                <a:cxn ang="0">
                  <a:pos x="0" y="15"/>
                </a:cxn>
                <a:cxn ang="0">
                  <a:pos x="2" y="10"/>
                </a:cxn>
                <a:cxn ang="0">
                  <a:pos x="6" y="6"/>
                </a:cxn>
                <a:cxn ang="0">
                  <a:pos x="9" y="2"/>
                </a:cxn>
                <a:cxn ang="0">
                  <a:pos x="15" y="0"/>
                </a:cxn>
                <a:cxn ang="0">
                  <a:pos x="128" y="30"/>
                </a:cxn>
                <a:cxn ang="0">
                  <a:pos x="128" y="71"/>
                </a:cxn>
                <a:cxn ang="0">
                  <a:pos x="136" y="71"/>
                </a:cxn>
                <a:cxn ang="0">
                  <a:pos x="136" y="30"/>
                </a:cxn>
                <a:cxn ang="0">
                  <a:pos x="128" y="30"/>
                </a:cxn>
                <a:cxn ang="0">
                  <a:pos x="119" y="71"/>
                </a:cxn>
                <a:cxn ang="0">
                  <a:pos x="119" y="30"/>
                </a:cxn>
                <a:cxn ang="0">
                  <a:pos x="30" y="30"/>
                </a:cxn>
                <a:cxn ang="0">
                  <a:pos x="30" y="71"/>
                </a:cxn>
                <a:cxn ang="0">
                  <a:pos x="119" y="71"/>
                </a:cxn>
                <a:cxn ang="0">
                  <a:pos x="154" y="30"/>
                </a:cxn>
                <a:cxn ang="0">
                  <a:pos x="154" y="71"/>
                </a:cxn>
                <a:cxn ang="0">
                  <a:pos x="164" y="71"/>
                </a:cxn>
                <a:cxn ang="0">
                  <a:pos x="164" y="30"/>
                </a:cxn>
                <a:cxn ang="0">
                  <a:pos x="154" y="30"/>
                </a:cxn>
                <a:cxn ang="0">
                  <a:pos x="201" y="30"/>
                </a:cxn>
                <a:cxn ang="0">
                  <a:pos x="201" y="71"/>
                </a:cxn>
                <a:cxn ang="0">
                  <a:pos x="217" y="71"/>
                </a:cxn>
                <a:cxn ang="0">
                  <a:pos x="217" y="30"/>
                </a:cxn>
                <a:cxn ang="0">
                  <a:pos x="201" y="30"/>
                </a:cxn>
              </a:cxnLst>
              <a:rect l="0" t="0" r="r" b="b"/>
              <a:pathLst>
                <a:path w="247" h="101">
                  <a:moveTo>
                    <a:pt x="15" y="0"/>
                  </a:moveTo>
                  <a:lnTo>
                    <a:pt x="232" y="0"/>
                  </a:lnTo>
                  <a:lnTo>
                    <a:pt x="240" y="2"/>
                  </a:lnTo>
                  <a:lnTo>
                    <a:pt x="243" y="6"/>
                  </a:lnTo>
                  <a:lnTo>
                    <a:pt x="247" y="10"/>
                  </a:lnTo>
                  <a:lnTo>
                    <a:pt x="247" y="15"/>
                  </a:lnTo>
                  <a:lnTo>
                    <a:pt x="247" y="86"/>
                  </a:lnTo>
                  <a:lnTo>
                    <a:pt x="247" y="91"/>
                  </a:lnTo>
                  <a:lnTo>
                    <a:pt x="243" y="97"/>
                  </a:lnTo>
                  <a:lnTo>
                    <a:pt x="240" y="99"/>
                  </a:lnTo>
                  <a:lnTo>
                    <a:pt x="232" y="101"/>
                  </a:lnTo>
                  <a:lnTo>
                    <a:pt x="15" y="101"/>
                  </a:lnTo>
                  <a:lnTo>
                    <a:pt x="9" y="99"/>
                  </a:lnTo>
                  <a:lnTo>
                    <a:pt x="6" y="97"/>
                  </a:lnTo>
                  <a:lnTo>
                    <a:pt x="2" y="91"/>
                  </a:lnTo>
                  <a:lnTo>
                    <a:pt x="0" y="86"/>
                  </a:lnTo>
                  <a:lnTo>
                    <a:pt x="0" y="15"/>
                  </a:lnTo>
                  <a:lnTo>
                    <a:pt x="2" y="10"/>
                  </a:lnTo>
                  <a:lnTo>
                    <a:pt x="6" y="6"/>
                  </a:lnTo>
                  <a:lnTo>
                    <a:pt x="9" y="2"/>
                  </a:lnTo>
                  <a:lnTo>
                    <a:pt x="15" y="0"/>
                  </a:lnTo>
                  <a:close/>
                  <a:moveTo>
                    <a:pt x="128" y="30"/>
                  </a:moveTo>
                  <a:lnTo>
                    <a:pt x="128" y="71"/>
                  </a:lnTo>
                  <a:lnTo>
                    <a:pt x="136" y="71"/>
                  </a:lnTo>
                  <a:lnTo>
                    <a:pt x="136" y="30"/>
                  </a:lnTo>
                  <a:lnTo>
                    <a:pt x="128" y="30"/>
                  </a:lnTo>
                  <a:close/>
                  <a:moveTo>
                    <a:pt x="119" y="71"/>
                  </a:moveTo>
                  <a:lnTo>
                    <a:pt x="119" y="30"/>
                  </a:lnTo>
                  <a:lnTo>
                    <a:pt x="30" y="30"/>
                  </a:lnTo>
                  <a:lnTo>
                    <a:pt x="30" y="71"/>
                  </a:lnTo>
                  <a:lnTo>
                    <a:pt x="119" y="71"/>
                  </a:lnTo>
                  <a:close/>
                  <a:moveTo>
                    <a:pt x="154" y="30"/>
                  </a:moveTo>
                  <a:lnTo>
                    <a:pt x="154" y="71"/>
                  </a:lnTo>
                  <a:lnTo>
                    <a:pt x="164" y="71"/>
                  </a:lnTo>
                  <a:lnTo>
                    <a:pt x="164" y="30"/>
                  </a:lnTo>
                  <a:lnTo>
                    <a:pt x="154" y="30"/>
                  </a:lnTo>
                  <a:close/>
                  <a:moveTo>
                    <a:pt x="201" y="30"/>
                  </a:moveTo>
                  <a:lnTo>
                    <a:pt x="201" y="71"/>
                  </a:lnTo>
                  <a:lnTo>
                    <a:pt x="217" y="71"/>
                  </a:lnTo>
                  <a:lnTo>
                    <a:pt x="217" y="30"/>
                  </a:lnTo>
                  <a:lnTo>
                    <a:pt x="201" y="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28"/>
            <p:cNvSpPr>
              <a:spLocks noEditPoints="1"/>
            </p:cNvSpPr>
            <p:nvPr/>
          </p:nvSpPr>
          <p:spPr bwMode="auto">
            <a:xfrm>
              <a:off x="5205480" y="6207993"/>
              <a:ext cx="198438" cy="77788"/>
            </a:xfrm>
            <a:custGeom>
              <a:avLst/>
              <a:gdLst/>
              <a:ahLst/>
              <a:cxnLst>
                <a:cxn ang="0">
                  <a:pos x="15" y="0"/>
                </a:cxn>
                <a:cxn ang="0">
                  <a:pos x="232" y="0"/>
                </a:cxn>
                <a:cxn ang="0">
                  <a:pos x="240" y="0"/>
                </a:cxn>
                <a:cxn ang="0">
                  <a:pos x="243" y="3"/>
                </a:cxn>
                <a:cxn ang="0">
                  <a:pos x="247" y="9"/>
                </a:cxn>
                <a:cxn ang="0">
                  <a:pos x="249" y="14"/>
                </a:cxn>
                <a:cxn ang="0">
                  <a:pos x="249" y="83"/>
                </a:cxn>
                <a:cxn ang="0">
                  <a:pos x="247" y="91"/>
                </a:cxn>
                <a:cxn ang="0">
                  <a:pos x="243" y="94"/>
                </a:cxn>
                <a:cxn ang="0">
                  <a:pos x="240" y="98"/>
                </a:cxn>
                <a:cxn ang="0">
                  <a:pos x="232" y="98"/>
                </a:cxn>
                <a:cxn ang="0">
                  <a:pos x="15" y="98"/>
                </a:cxn>
                <a:cxn ang="0">
                  <a:pos x="9" y="98"/>
                </a:cxn>
                <a:cxn ang="0">
                  <a:pos x="6" y="94"/>
                </a:cxn>
                <a:cxn ang="0">
                  <a:pos x="2" y="91"/>
                </a:cxn>
                <a:cxn ang="0">
                  <a:pos x="0" y="83"/>
                </a:cxn>
                <a:cxn ang="0">
                  <a:pos x="0" y="14"/>
                </a:cxn>
                <a:cxn ang="0">
                  <a:pos x="2" y="9"/>
                </a:cxn>
                <a:cxn ang="0">
                  <a:pos x="6" y="3"/>
                </a:cxn>
                <a:cxn ang="0">
                  <a:pos x="9" y="0"/>
                </a:cxn>
                <a:cxn ang="0">
                  <a:pos x="15" y="0"/>
                </a:cxn>
                <a:cxn ang="0">
                  <a:pos x="128" y="29"/>
                </a:cxn>
                <a:cxn ang="0">
                  <a:pos x="128" y="68"/>
                </a:cxn>
                <a:cxn ang="0">
                  <a:pos x="136" y="68"/>
                </a:cxn>
                <a:cxn ang="0">
                  <a:pos x="136" y="29"/>
                </a:cxn>
                <a:cxn ang="0">
                  <a:pos x="128" y="29"/>
                </a:cxn>
                <a:cxn ang="0">
                  <a:pos x="119" y="68"/>
                </a:cxn>
                <a:cxn ang="0">
                  <a:pos x="119" y="29"/>
                </a:cxn>
                <a:cxn ang="0">
                  <a:pos x="32" y="29"/>
                </a:cxn>
                <a:cxn ang="0">
                  <a:pos x="32" y="68"/>
                </a:cxn>
                <a:cxn ang="0">
                  <a:pos x="119" y="68"/>
                </a:cxn>
                <a:cxn ang="0">
                  <a:pos x="156" y="29"/>
                </a:cxn>
                <a:cxn ang="0">
                  <a:pos x="156" y="68"/>
                </a:cxn>
                <a:cxn ang="0">
                  <a:pos x="163" y="68"/>
                </a:cxn>
                <a:cxn ang="0">
                  <a:pos x="163" y="29"/>
                </a:cxn>
                <a:cxn ang="0">
                  <a:pos x="156" y="29"/>
                </a:cxn>
                <a:cxn ang="0">
                  <a:pos x="201" y="29"/>
                </a:cxn>
                <a:cxn ang="0">
                  <a:pos x="201" y="68"/>
                </a:cxn>
                <a:cxn ang="0">
                  <a:pos x="217" y="68"/>
                </a:cxn>
                <a:cxn ang="0">
                  <a:pos x="217" y="29"/>
                </a:cxn>
                <a:cxn ang="0">
                  <a:pos x="201" y="29"/>
                </a:cxn>
              </a:cxnLst>
              <a:rect l="0" t="0" r="r" b="b"/>
              <a:pathLst>
                <a:path w="249" h="98">
                  <a:moveTo>
                    <a:pt x="15" y="0"/>
                  </a:moveTo>
                  <a:lnTo>
                    <a:pt x="232" y="0"/>
                  </a:lnTo>
                  <a:lnTo>
                    <a:pt x="240" y="0"/>
                  </a:lnTo>
                  <a:lnTo>
                    <a:pt x="243" y="3"/>
                  </a:lnTo>
                  <a:lnTo>
                    <a:pt x="247" y="9"/>
                  </a:lnTo>
                  <a:lnTo>
                    <a:pt x="249" y="14"/>
                  </a:lnTo>
                  <a:lnTo>
                    <a:pt x="249" y="83"/>
                  </a:lnTo>
                  <a:lnTo>
                    <a:pt x="247" y="91"/>
                  </a:lnTo>
                  <a:lnTo>
                    <a:pt x="243" y="94"/>
                  </a:lnTo>
                  <a:lnTo>
                    <a:pt x="240" y="98"/>
                  </a:lnTo>
                  <a:lnTo>
                    <a:pt x="232" y="98"/>
                  </a:lnTo>
                  <a:lnTo>
                    <a:pt x="15" y="98"/>
                  </a:lnTo>
                  <a:lnTo>
                    <a:pt x="9" y="98"/>
                  </a:lnTo>
                  <a:lnTo>
                    <a:pt x="6" y="94"/>
                  </a:lnTo>
                  <a:lnTo>
                    <a:pt x="2" y="91"/>
                  </a:lnTo>
                  <a:lnTo>
                    <a:pt x="0" y="83"/>
                  </a:lnTo>
                  <a:lnTo>
                    <a:pt x="0" y="14"/>
                  </a:lnTo>
                  <a:lnTo>
                    <a:pt x="2" y="9"/>
                  </a:lnTo>
                  <a:lnTo>
                    <a:pt x="6" y="3"/>
                  </a:lnTo>
                  <a:lnTo>
                    <a:pt x="9" y="0"/>
                  </a:lnTo>
                  <a:lnTo>
                    <a:pt x="15" y="0"/>
                  </a:lnTo>
                  <a:close/>
                  <a:moveTo>
                    <a:pt x="128" y="29"/>
                  </a:moveTo>
                  <a:lnTo>
                    <a:pt x="128" y="68"/>
                  </a:lnTo>
                  <a:lnTo>
                    <a:pt x="136" y="68"/>
                  </a:lnTo>
                  <a:lnTo>
                    <a:pt x="136" y="29"/>
                  </a:lnTo>
                  <a:lnTo>
                    <a:pt x="128" y="29"/>
                  </a:lnTo>
                  <a:close/>
                  <a:moveTo>
                    <a:pt x="119" y="68"/>
                  </a:moveTo>
                  <a:lnTo>
                    <a:pt x="119" y="29"/>
                  </a:lnTo>
                  <a:lnTo>
                    <a:pt x="32" y="29"/>
                  </a:lnTo>
                  <a:lnTo>
                    <a:pt x="32" y="68"/>
                  </a:lnTo>
                  <a:lnTo>
                    <a:pt x="119" y="68"/>
                  </a:lnTo>
                  <a:close/>
                  <a:moveTo>
                    <a:pt x="156" y="29"/>
                  </a:moveTo>
                  <a:lnTo>
                    <a:pt x="156" y="68"/>
                  </a:lnTo>
                  <a:lnTo>
                    <a:pt x="163" y="68"/>
                  </a:lnTo>
                  <a:lnTo>
                    <a:pt x="163" y="29"/>
                  </a:lnTo>
                  <a:lnTo>
                    <a:pt x="156" y="29"/>
                  </a:lnTo>
                  <a:close/>
                  <a:moveTo>
                    <a:pt x="201" y="29"/>
                  </a:moveTo>
                  <a:lnTo>
                    <a:pt x="201" y="68"/>
                  </a:lnTo>
                  <a:lnTo>
                    <a:pt x="217" y="68"/>
                  </a:lnTo>
                  <a:lnTo>
                    <a:pt x="217" y="29"/>
                  </a:lnTo>
                  <a:lnTo>
                    <a:pt x="201" y="2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29"/>
            <p:cNvSpPr>
              <a:spLocks noEditPoints="1"/>
            </p:cNvSpPr>
            <p:nvPr/>
          </p:nvSpPr>
          <p:spPr bwMode="auto">
            <a:xfrm>
              <a:off x="5184842" y="6098456"/>
              <a:ext cx="195263" cy="79375"/>
            </a:xfrm>
            <a:custGeom>
              <a:avLst/>
              <a:gdLst/>
              <a:ahLst/>
              <a:cxnLst>
                <a:cxn ang="0">
                  <a:pos x="15" y="0"/>
                </a:cxn>
                <a:cxn ang="0">
                  <a:pos x="232" y="0"/>
                </a:cxn>
                <a:cxn ang="0">
                  <a:pos x="240" y="2"/>
                </a:cxn>
                <a:cxn ang="0">
                  <a:pos x="243" y="4"/>
                </a:cxn>
                <a:cxn ang="0">
                  <a:pos x="247" y="10"/>
                </a:cxn>
                <a:cxn ang="0">
                  <a:pos x="247" y="15"/>
                </a:cxn>
                <a:cxn ang="0">
                  <a:pos x="247" y="86"/>
                </a:cxn>
                <a:cxn ang="0">
                  <a:pos x="247" y="91"/>
                </a:cxn>
                <a:cxn ang="0">
                  <a:pos x="243" y="95"/>
                </a:cxn>
                <a:cxn ang="0">
                  <a:pos x="240" y="99"/>
                </a:cxn>
                <a:cxn ang="0">
                  <a:pos x="232" y="101"/>
                </a:cxn>
                <a:cxn ang="0">
                  <a:pos x="15" y="101"/>
                </a:cxn>
                <a:cxn ang="0">
                  <a:pos x="9" y="99"/>
                </a:cxn>
                <a:cxn ang="0">
                  <a:pos x="6" y="95"/>
                </a:cxn>
                <a:cxn ang="0">
                  <a:pos x="2" y="91"/>
                </a:cxn>
                <a:cxn ang="0">
                  <a:pos x="0" y="86"/>
                </a:cxn>
                <a:cxn ang="0">
                  <a:pos x="0" y="15"/>
                </a:cxn>
                <a:cxn ang="0">
                  <a:pos x="2" y="10"/>
                </a:cxn>
                <a:cxn ang="0">
                  <a:pos x="6" y="4"/>
                </a:cxn>
                <a:cxn ang="0">
                  <a:pos x="9" y="2"/>
                </a:cxn>
                <a:cxn ang="0">
                  <a:pos x="15" y="0"/>
                </a:cxn>
                <a:cxn ang="0">
                  <a:pos x="128" y="30"/>
                </a:cxn>
                <a:cxn ang="0">
                  <a:pos x="128" y="69"/>
                </a:cxn>
                <a:cxn ang="0">
                  <a:pos x="136" y="69"/>
                </a:cxn>
                <a:cxn ang="0">
                  <a:pos x="136" y="30"/>
                </a:cxn>
                <a:cxn ang="0">
                  <a:pos x="128" y="30"/>
                </a:cxn>
                <a:cxn ang="0">
                  <a:pos x="119" y="69"/>
                </a:cxn>
                <a:cxn ang="0">
                  <a:pos x="119" y="30"/>
                </a:cxn>
                <a:cxn ang="0">
                  <a:pos x="30" y="30"/>
                </a:cxn>
                <a:cxn ang="0">
                  <a:pos x="30" y="69"/>
                </a:cxn>
                <a:cxn ang="0">
                  <a:pos x="119" y="69"/>
                </a:cxn>
                <a:cxn ang="0">
                  <a:pos x="154" y="30"/>
                </a:cxn>
                <a:cxn ang="0">
                  <a:pos x="154" y="69"/>
                </a:cxn>
                <a:cxn ang="0">
                  <a:pos x="164" y="69"/>
                </a:cxn>
                <a:cxn ang="0">
                  <a:pos x="164" y="30"/>
                </a:cxn>
                <a:cxn ang="0">
                  <a:pos x="154" y="30"/>
                </a:cxn>
                <a:cxn ang="0">
                  <a:pos x="201" y="30"/>
                </a:cxn>
                <a:cxn ang="0">
                  <a:pos x="201" y="69"/>
                </a:cxn>
                <a:cxn ang="0">
                  <a:pos x="217" y="69"/>
                </a:cxn>
                <a:cxn ang="0">
                  <a:pos x="217" y="30"/>
                </a:cxn>
                <a:cxn ang="0">
                  <a:pos x="201" y="30"/>
                </a:cxn>
              </a:cxnLst>
              <a:rect l="0" t="0" r="r" b="b"/>
              <a:pathLst>
                <a:path w="247" h="101">
                  <a:moveTo>
                    <a:pt x="15" y="0"/>
                  </a:moveTo>
                  <a:lnTo>
                    <a:pt x="232" y="0"/>
                  </a:lnTo>
                  <a:lnTo>
                    <a:pt x="240" y="2"/>
                  </a:lnTo>
                  <a:lnTo>
                    <a:pt x="243" y="4"/>
                  </a:lnTo>
                  <a:lnTo>
                    <a:pt x="247" y="10"/>
                  </a:lnTo>
                  <a:lnTo>
                    <a:pt x="247" y="15"/>
                  </a:lnTo>
                  <a:lnTo>
                    <a:pt x="247" y="86"/>
                  </a:lnTo>
                  <a:lnTo>
                    <a:pt x="247" y="91"/>
                  </a:lnTo>
                  <a:lnTo>
                    <a:pt x="243" y="95"/>
                  </a:lnTo>
                  <a:lnTo>
                    <a:pt x="240" y="99"/>
                  </a:lnTo>
                  <a:lnTo>
                    <a:pt x="232" y="101"/>
                  </a:lnTo>
                  <a:lnTo>
                    <a:pt x="15" y="101"/>
                  </a:lnTo>
                  <a:lnTo>
                    <a:pt x="9" y="99"/>
                  </a:lnTo>
                  <a:lnTo>
                    <a:pt x="6" y="95"/>
                  </a:lnTo>
                  <a:lnTo>
                    <a:pt x="2" y="91"/>
                  </a:lnTo>
                  <a:lnTo>
                    <a:pt x="0" y="86"/>
                  </a:lnTo>
                  <a:lnTo>
                    <a:pt x="0" y="15"/>
                  </a:lnTo>
                  <a:lnTo>
                    <a:pt x="2" y="10"/>
                  </a:lnTo>
                  <a:lnTo>
                    <a:pt x="6" y="4"/>
                  </a:lnTo>
                  <a:lnTo>
                    <a:pt x="9" y="2"/>
                  </a:lnTo>
                  <a:lnTo>
                    <a:pt x="15" y="0"/>
                  </a:lnTo>
                  <a:close/>
                  <a:moveTo>
                    <a:pt x="128" y="30"/>
                  </a:moveTo>
                  <a:lnTo>
                    <a:pt x="128" y="69"/>
                  </a:lnTo>
                  <a:lnTo>
                    <a:pt x="136" y="69"/>
                  </a:lnTo>
                  <a:lnTo>
                    <a:pt x="136" y="30"/>
                  </a:lnTo>
                  <a:lnTo>
                    <a:pt x="128" y="30"/>
                  </a:lnTo>
                  <a:close/>
                  <a:moveTo>
                    <a:pt x="119" y="69"/>
                  </a:moveTo>
                  <a:lnTo>
                    <a:pt x="119" y="30"/>
                  </a:lnTo>
                  <a:lnTo>
                    <a:pt x="30" y="30"/>
                  </a:lnTo>
                  <a:lnTo>
                    <a:pt x="30" y="69"/>
                  </a:lnTo>
                  <a:lnTo>
                    <a:pt x="119" y="69"/>
                  </a:lnTo>
                  <a:close/>
                  <a:moveTo>
                    <a:pt x="154" y="30"/>
                  </a:moveTo>
                  <a:lnTo>
                    <a:pt x="154" y="69"/>
                  </a:lnTo>
                  <a:lnTo>
                    <a:pt x="164" y="69"/>
                  </a:lnTo>
                  <a:lnTo>
                    <a:pt x="164" y="30"/>
                  </a:lnTo>
                  <a:lnTo>
                    <a:pt x="154" y="30"/>
                  </a:lnTo>
                  <a:close/>
                  <a:moveTo>
                    <a:pt x="201" y="30"/>
                  </a:moveTo>
                  <a:lnTo>
                    <a:pt x="201" y="69"/>
                  </a:lnTo>
                  <a:lnTo>
                    <a:pt x="217" y="69"/>
                  </a:lnTo>
                  <a:lnTo>
                    <a:pt x="217" y="30"/>
                  </a:lnTo>
                  <a:lnTo>
                    <a:pt x="201" y="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30"/>
            <p:cNvSpPr>
              <a:spLocks noEditPoints="1"/>
            </p:cNvSpPr>
            <p:nvPr/>
          </p:nvSpPr>
          <p:spPr bwMode="auto">
            <a:xfrm>
              <a:off x="5184842" y="6152431"/>
              <a:ext cx="195263" cy="79375"/>
            </a:xfrm>
            <a:custGeom>
              <a:avLst/>
              <a:gdLst/>
              <a:ahLst/>
              <a:cxnLst>
                <a:cxn ang="0">
                  <a:pos x="15" y="0"/>
                </a:cxn>
                <a:cxn ang="0">
                  <a:pos x="232" y="0"/>
                </a:cxn>
                <a:cxn ang="0">
                  <a:pos x="240" y="2"/>
                </a:cxn>
                <a:cxn ang="0">
                  <a:pos x="243" y="6"/>
                </a:cxn>
                <a:cxn ang="0">
                  <a:pos x="247" y="9"/>
                </a:cxn>
                <a:cxn ang="0">
                  <a:pos x="247" y="17"/>
                </a:cxn>
                <a:cxn ang="0">
                  <a:pos x="247" y="85"/>
                </a:cxn>
                <a:cxn ang="0">
                  <a:pos x="247" y="91"/>
                </a:cxn>
                <a:cxn ang="0">
                  <a:pos x="243" y="97"/>
                </a:cxn>
                <a:cxn ang="0">
                  <a:pos x="240" y="98"/>
                </a:cxn>
                <a:cxn ang="0">
                  <a:pos x="232" y="100"/>
                </a:cxn>
                <a:cxn ang="0">
                  <a:pos x="15" y="100"/>
                </a:cxn>
                <a:cxn ang="0">
                  <a:pos x="9" y="98"/>
                </a:cxn>
                <a:cxn ang="0">
                  <a:pos x="6" y="97"/>
                </a:cxn>
                <a:cxn ang="0">
                  <a:pos x="2" y="91"/>
                </a:cxn>
                <a:cxn ang="0">
                  <a:pos x="0" y="85"/>
                </a:cxn>
                <a:cxn ang="0">
                  <a:pos x="0" y="17"/>
                </a:cxn>
                <a:cxn ang="0">
                  <a:pos x="2" y="9"/>
                </a:cxn>
                <a:cxn ang="0">
                  <a:pos x="6" y="6"/>
                </a:cxn>
                <a:cxn ang="0">
                  <a:pos x="9" y="2"/>
                </a:cxn>
                <a:cxn ang="0">
                  <a:pos x="15" y="0"/>
                </a:cxn>
                <a:cxn ang="0">
                  <a:pos x="128" y="32"/>
                </a:cxn>
                <a:cxn ang="0">
                  <a:pos x="128" y="71"/>
                </a:cxn>
                <a:cxn ang="0">
                  <a:pos x="136" y="71"/>
                </a:cxn>
                <a:cxn ang="0">
                  <a:pos x="136" y="32"/>
                </a:cxn>
                <a:cxn ang="0">
                  <a:pos x="128" y="32"/>
                </a:cxn>
                <a:cxn ang="0">
                  <a:pos x="119" y="71"/>
                </a:cxn>
                <a:cxn ang="0">
                  <a:pos x="119" y="32"/>
                </a:cxn>
                <a:cxn ang="0">
                  <a:pos x="30" y="32"/>
                </a:cxn>
                <a:cxn ang="0">
                  <a:pos x="30" y="71"/>
                </a:cxn>
                <a:cxn ang="0">
                  <a:pos x="119" y="71"/>
                </a:cxn>
                <a:cxn ang="0">
                  <a:pos x="154" y="32"/>
                </a:cxn>
                <a:cxn ang="0">
                  <a:pos x="154" y="71"/>
                </a:cxn>
                <a:cxn ang="0">
                  <a:pos x="164" y="71"/>
                </a:cxn>
                <a:cxn ang="0">
                  <a:pos x="164" y="32"/>
                </a:cxn>
                <a:cxn ang="0">
                  <a:pos x="154" y="32"/>
                </a:cxn>
                <a:cxn ang="0">
                  <a:pos x="201" y="32"/>
                </a:cxn>
                <a:cxn ang="0">
                  <a:pos x="201" y="71"/>
                </a:cxn>
                <a:cxn ang="0">
                  <a:pos x="217" y="71"/>
                </a:cxn>
                <a:cxn ang="0">
                  <a:pos x="217" y="32"/>
                </a:cxn>
                <a:cxn ang="0">
                  <a:pos x="201" y="32"/>
                </a:cxn>
              </a:cxnLst>
              <a:rect l="0" t="0" r="r" b="b"/>
              <a:pathLst>
                <a:path w="247" h="100">
                  <a:moveTo>
                    <a:pt x="15" y="0"/>
                  </a:moveTo>
                  <a:lnTo>
                    <a:pt x="232" y="0"/>
                  </a:lnTo>
                  <a:lnTo>
                    <a:pt x="240" y="2"/>
                  </a:lnTo>
                  <a:lnTo>
                    <a:pt x="243" y="6"/>
                  </a:lnTo>
                  <a:lnTo>
                    <a:pt x="247" y="9"/>
                  </a:lnTo>
                  <a:lnTo>
                    <a:pt x="247" y="17"/>
                  </a:lnTo>
                  <a:lnTo>
                    <a:pt x="247" y="85"/>
                  </a:lnTo>
                  <a:lnTo>
                    <a:pt x="247" y="91"/>
                  </a:lnTo>
                  <a:lnTo>
                    <a:pt x="243" y="97"/>
                  </a:lnTo>
                  <a:lnTo>
                    <a:pt x="240" y="98"/>
                  </a:lnTo>
                  <a:lnTo>
                    <a:pt x="232" y="100"/>
                  </a:lnTo>
                  <a:lnTo>
                    <a:pt x="15" y="100"/>
                  </a:lnTo>
                  <a:lnTo>
                    <a:pt x="9" y="98"/>
                  </a:lnTo>
                  <a:lnTo>
                    <a:pt x="6" y="97"/>
                  </a:lnTo>
                  <a:lnTo>
                    <a:pt x="2" y="91"/>
                  </a:lnTo>
                  <a:lnTo>
                    <a:pt x="0" y="85"/>
                  </a:lnTo>
                  <a:lnTo>
                    <a:pt x="0" y="17"/>
                  </a:lnTo>
                  <a:lnTo>
                    <a:pt x="2" y="9"/>
                  </a:lnTo>
                  <a:lnTo>
                    <a:pt x="6" y="6"/>
                  </a:lnTo>
                  <a:lnTo>
                    <a:pt x="9" y="2"/>
                  </a:lnTo>
                  <a:lnTo>
                    <a:pt x="15" y="0"/>
                  </a:lnTo>
                  <a:close/>
                  <a:moveTo>
                    <a:pt x="128" y="32"/>
                  </a:moveTo>
                  <a:lnTo>
                    <a:pt x="128" y="71"/>
                  </a:lnTo>
                  <a:lnTo>
                    <a:pt x="136" y="71"/>
                  </a:lnTo>
                  <a:lnTo>
                    <a:pt x="136" y="32"/>
                  </a:lnTo>
                  <a:lnTo>
                    <a:pt x="128" y="32"/>
                  </a:lnTo>
                  <a:close/>
                  <a:moveTo>
                    <a:pt x="119" y="71"/>
                  </a:moveTo>
                  <a:lnTo>
                    <a:pt x="119" y="32"/>
                  </a:lnTo>
                  <a:lnTo>
                    <a:pt x="30" y="32"/>
                  </a:lnTo>
                  <a:lnTo>
                    <a:pt x="30" y="71"/>
                  </a:lnTo>
                  <a:lnTo>
                    <a:pt x="119" y="71"/>
                  </a:lnTo>
                  <a:close/>
                  <a:moveTo>
                    <a:pt x="154" y="32"/>
                  </a:moveTo>
                  <a:lnTo>
                    <a:pt x="154" y="71"/>
                  </a:lnTo>
                  <a:lnTo>
                    <a:pt x="164" y="71"/>
                  </a:lnTo>
                  <a:lnTo>
                    <a:pt x="164" y="32"/>
                  </a:lnTo>
                  <a:lnTo>
                    <a:pt x="154" y="32"/>
                  </a:lnTo>
                  <a:close/>
                  <a:moveTo>
                    <a:pt x="201" y="32"/>
                  </a:moveTo>
                  <a:lnTo>
                    <a:pt x="201" y="71"/>
                  </a:lnTo>
                  <a:lnTo>
                    <a:pt x="217" y="71"/>
                  </a:lnTo>
                  <a:lnTo>
                    <a:pt x="217" y="32"/>
                  </a:lnTo>
                  <a:lnTo>
                    <a:pt x="201" y="3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31"/>
            <p:cNvSpPr>
              <a:spLocks noEditPoints="1"/>
            </p:cNvSpPr>
            <p:nvPr/>
          </p:nvSpPr>
          <p:spPr bwMode="auto">
            <a:xfrm>
              <a:off x="5161030" y="5987331"/>
              <a:ext cx="195263" cy="79375"/>
            </a:xfrm>
            <a:custGeom>
              <a:avLst/>
              <a:gdLst/>
              <a:ahLst/>
              <a:cxnLst>
                <a:cxn ang="0">
                  <a:pos x="15" y="0"/>
                </a:cxn>
                <a:cxn ang="0">
                  <a:pos x="233" y="0"/>
                </a:cxn>
                <a:cxn ang="0">
                  <a:pos x="238" y="2"/>
                </a:cxn>
                <a:cxn ang="0">
                  <a:pos x="242" y="4"/>
                </a:cxn>
                <a:cxn ang="0">
                  <a:pos x="246" y="9"/>
                </a:cxn>
                <a:cxn ang="0">
                  <a:pos x="247" y="15"/>
                </a:cxn>
                <a:cxn ang="0">
                  <a:pos x="247" y="85"/>
                </a:cxn>
                <a:cxn ang="0">
                  <a:pos x="246" y="91"/>
                </a:cxn>
                <a:cxn ang="0">
                  <a:pos x="242" y="95"/>
                </a:cxn>
                <a:cxn ang="0">
                  <a:pos x="238" y="98"/>
                </a:cxn>
                <a:cxn ang="0">
                  <a:pos x="233" y="100"/>
                </a:cxn>
                <a:cxn ang="0">
                  <a:pos x="15" y="100"/>
                </a:cxn>
                <a:cxn ang="0">
                  <a:pos x="8" y="98"/>
                </a:cxn>
                <a:cxn ang="0">
                  <a:pos x="4" y="95"/>
                </a:cxn>
                <a:cxn ang="0">
                  <a:pos x="0" y="91"/>
                </a:cxn>
                <a:cxn ang="0">
                  <a:pos x="0" y="85"/>
                </a:cxn>
                <a:cxn ang="0">
                  <a:pos x="0" y="15"/>
                </a:cxn>
                <a:cxn ang="0">
                  <a:pos x="0" y="9"/>
                </a:cxn>
                <a:cxn ang="0">
                  <a:pos x="4" y="4"/>
                </a:cxn>
                <a:cxn ang="0">
                  <a:pos x="8" y="2"/>
                </a:cxn>
                <a:cxn ang="0">
                  <a:pos x="15" y="0"/>
                </a:cxn>
                <a:cxn ang="0">
                  <a:pos x="127" y="30"/>
                </a:cxn>
                <a:cxn ang="0">
                  <a:pos x="127" y="71"/>
                </a:cxn>
                <a:cxn ang="0">
                  <a:pos x="136" y="71"/>
                </a:cxn>
                <a:cxn ang="0">
                  <a:pos x="136" y="30"/>
                </a:cxn>
                <a:cxn ang="0">
                  <a:pos x="127" y="30"/>
                </a:cxn>
                <a:cxn ang="0">
                  <a:pos x="117" y="71"/>
                </a:cxn>
                <a:cxn ang="0">
                  <a:pos x="117" y="30"/>
                </a:cxn>
                <a:cxn ang="0">
                  <a:pos x="30" y="30"/>
                </a:cxn>
                <a:cxn ang="0">
                  <a:pos x="30" y="71"/>
                </a:cxn>
                <a:cxn ang="0">
                  <a:pos x="117" y="71"/>
                </a:cxn>
                <a:cxn ang="0">
                  <a:pos x="155" y="30"/>
                </a:cxn>
                <a:cxn ang="0">
                  <a:pos x="155" y="71"/>
                </a:cxn>
                <a:cxn ang="0">
                  <a:pos x="162" y="71"/>
                </a:cxn>
                <a:cxn ang="0">
                  <a:pos x="162" y="30"/>
                </a:cxn>
                <a:cxn ang="0">
                  <a:pos x="155" y="30"/>
                </a:cxn>
                <a:cxn ang="0">
                  <a:pos x="201" y="30"/>
                </a:cxn>
                <a:cxn ang="0">
                  <a:pos x="201" y="71"/>
                </a:cxn>
                <a:cxn ang="0">
                  <a:pos x="218" y="71"/>
                </a:cxn>
                <a:cxn ang="0">
                  <a:pos x="218" y="30"/>
                </a:cxn>
                <a:cxn ang="0">
                  <a:pos x="201" y="30"/>
                </a:cxn>
              </a:cxnLst>
              <a:rect l="0" t="0" r="r" b="b"/>
              <a:pathLst>
                <a:path w="247" h="100">
                  <a:moveTo>
                    <a:pt x="15" y="0"/>
                  </a:moveTo>
                  <a:lnTo>
                    <a:pt x="233" y="0"/>
                  </a:lnTo>
                  <a:lnTo>
                    <a:pt x="238" y="2"/>
                  </a:lnTo>
                  <a:lnTo>
                    <a:pt x="242" y="4"/>
                  </a:lnTo>
                  <a:lnTo>
                    <a:pt x="246" y="9"/>
                  </a:lnTo>
                  <a:lnTo>
                    <a:pt x="247" y="15"/>
                  </a:lnTo>
                  <a:lnTo>
                    <a:pt x="247" y="85"/>
                  </a:lnTo>
                  <a:lnTo>
                    <a:pt x="246" y="91"/>
                  </a:lnTo>
                  <a:lnTo>
                    <a:pt x="242" y="95"/>
                  </a:lnTo>
                  <a:lnTo>
                    <a:pt x="238" y="98"/>
                  </a:lnTo>
                  <a:lnTo>
                    <a:pt x="233" y="100"/>
                  </a:lnTo>
                  <a:lnTo>
                    <a:pt x="15" y="100"/>
                  </a:lnTo>
                  <a:lnTo>
                    <a:pt x="8" y="98"/>
                  </a:lnTo>
                  <a:lnTo>
                    <a:pt x="4" y="95"/>
                  </a:lnTo>
                  <a:lnTo>
                    <a:pt x="0" y="91"/>
                  </a:lnTo>
                  <a:lnTo>
                    <a:pt x="0" y="85"/>
                  </a:lnTo>
                  <a:lnTo>
                    <a:pt x="0" y="15"/>
                  </a:lnTo>
                  <a:lnTo>
                    <a:pt x="0" y="9"/>
                  </a:lnTo>
                  <a:lnTo>
                    <a:pt x="4" y="4"/>
                  </a:lnTo>
                  <a:lnTo>
                    <a:pt x="8" y="2"/>
                  </a:lnTo>
                  <a:lnTo>
                    <a:pt x="15" y="0"/>
                  </a:lnTo>
                  <a:close/>
                  <a:moveTo>
                    <a:pt x="127" y="30"/>
                  </a:moveTo>
                  <a:lnTo>
                    <a:pt x="127" y="71"/>
                  </a:lnTo>
                  <a:lnTo>
                    <a:pt x="136" y="71"/>
                  </a:lnTo>
                  <a:lnTo>
                    <a:pt x="136" y="30"/>
                  </a:lnTo>
                  <a:lnTo>
                    <a:pt x="127" y="30"/>
                  </a:lnTo>
                  <a:close/>
                  <a:moveTo>
                    <a:pt x="117" y="71"/>
                  </a:moveTo>
                  <a:lnTo>
                    <a:pt x="117" y="30"/>
                  </a:lnTo>
                  <a:lnTo>
                    <a:pt x="30" y="30"/>
                  </a:lnTo>
                  <a:lnTo>
                    <a:pt x="30" y="71"/>
                  </a:lnTo>
                  <a:lnTo>
                    <a:pt x="117" y="71"/>
                  </a:lnTo>
                  <a:close/>
                  <a:moveTo>
                    <a:pt x="155" y="30"/>
                  </a:moveTo>
                  <a:lnTo>
                    <a:pt x="155" y="71"/>
                  </a:lnTo>
                  <a:lnTo>
                    <a:pt x="162" y="71"/>
                  </a:lnTo>
                  <a:lnTo>
                    <a:pt x="162" y="30"/>
                  </a:lnTo>
                  <a:lnTo>
                    <a:pt x="155" y="30"/>
                  </a:lnTo>
                  <a:close/>
                  <a:moveTo>
                    <a:pt x="201" y="30"/>
                  </a:moveTo>
                  <a:lnTo>
                    <a:pt x="201" y="71"/>
                  </a:lnTo>
                  <a:lnTo>
                    <a:pt x="218" y="71"/>
                  </a:lnTo>
                  <a:lnTo>
                    <a:pt x="218" y="30"/>
                  </a:lnTo>
                  <a:lnTo>
                    <a:pt x="201" y="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32"/>
            <p:cNvSpPr>
              <a:spLocks noEditPoints="1"/>
            </p:cNvSpPr>
            <p:nvPr/>
          </p:nvSpPr>
          <p:spPr bwMode="auto">
            <a:xfrm>
              <a:off x="5184842" y="6042893"/>
              <a:ext cx="195263" cy="77788"/>
            </a:xfrm>
            <a:custGeom>
              <a:avLst/>
              <a:gdLst/>
              <a:ahLst/>
              <a:cxnLst>
                <a:cxn ang="0">
                  <a:pos x="15" y="0"/>
                </a:cxn>
                <a:cxn ang="0">
                  <a:pos x="232" y="0"/>
                </a:cxn>
                <a:cxn ang="0">
                  <a:pos x="240" y="0"/>
                </a:cxn>
                <a:cxn ang="0">
                  <a:pos x="243" y="3"/>
                </a:cxn>
                <a:cxn ang="0">
                  <a:pos x="247" y="7"/>
                </a:cxn>
                <a:cxn ang="0">
                  <a:pos x="247" y="14"/>
                </a:cxn>
                <a:cxn ang="0">
                  <a:pos x="247" y="83"/>
                </a:cxn>
                <a:cxn ang="0">
                  <a:pos x="247" y="89"/>
                </a:cxn>
                <a:cxn ang="0">
                  <a:pos x="243" y="94"/>
                </a:cxn>
                <a:cxn ang="0">
                  <a:pos x="240" y="98"/>
                </a:cxn>
                <a:cxn ang="0">
                  <a:pos x="232" y="98"/>
                </a:cxn>
                <a:cxn ang="0">
                  <a:pos x="15" y="98"/>
                </a:cxn>
                <a:cxn ang="0">
                  <a:pos x="9" y="98"/>
                </a:cxn>
                <a:cxn ang="0">
                  <a:pos x="6" y="94"/>
                </a:cxn>
                <a:cxn ang="0">
                  <a:pos x="2" y="89"/>
                </a:cxn>
                <a:cxn ang="0">
                  <a:pos x="0" y="83"/>
                </a:cxn>
                <a:cxn ang="0">
                  <a:pos x="0" y="14"/>
                </a:cxn>
                <a:cxn ang="0">
                  <a:pos x="2" y="7"/>
                </a:cxn>
                <a:cxn ang="0">
                  <a:pos x="6" y="3"/>
                </a:cxn>
                <a:cxn ang="0">
                  <a:pos x="9" y="0"/>
                </a:cxn>
                <a:cxn ang="0">
                  <a:pos x="15" y="0"/>
                </a:cxn>
                <a:cxn ang="0">
                  <a:pos x="217" y="29"/>
                </a:cxn>
                <a:cxn ang="0">
                  <a:pos x="30" y="29"/>
                </a:cxn>
                <a:cxn ang="0">
                  <a:pos x="30" y="68"/>
                </a:cxn>
                <a:cxn ang="0">
                  <a:pos x="217" y="68"/>
                </a:cxn>
                <a:cxn ang="0">
                  <a:pos x="217" y="29"/>
                </a:cxn>
              </a:cxnLst>
              <a:rect l="0" t="0" r="r" b="b"/>
              <a:pathLst>
                <a:path w="247" h="98">
                  <a:moveTo>
                    <a:pt x="15" y="0"/>
                  </a:moveTo>
                  <a:lnTo>
                    <a:pt x="232" y="0"/>
                  </a:lnTo>
                  <a:lnTo>
                    <a:pt x="240" y="0"/>
                  </a:lnTo>
                  <a:lnTo>
                    <a:pt x="243" y="3"/>
                  </a:lnTo>
                  <a:lnTo>
                    <a:pt x="247" y="7"/>
                  </a:lnTo>
                  <a:lnTo>
                    <a:pt x="247" y="14"/>
                  </a:lnTo>
                  <a:lnTo>
                    <a:pt x="247" y="83"/>
                  </a:lnTo>
                  <a:lnTo>
                    <a:pt x="247" y="89"/>
                  </a:lnTo>
                  <a:lnTo>
                    <a:pt x="243" y="94"/>
                  </a:lnTo>
                  <a:lnTo>
                    <a:pt x="240" y="98"/>
                  </a:lnTo>
                  <a:lnTo>
                    <a:pt x="232" y="98"/>
                  </a:lnTo>
                  <a:lnTo>
                    <a:pt x="15" y="98"/>
                  </a:lnTo>
                  <a:lnTo>
                    <a:pt x="9" y="98"/>
                  </a:lnTo>
                  <a:lnTo>
                    <a:pt x="6" y="94"/>
                  </a:lnTo>
                  <a:lnTo>
                    <a:pt x="2" y="89"/>
                  </a:lnTo>
                  <a:lnTo>
                    <a:pt x="0" y="83"/>
                  </a:lnTo>
                  <a:lnTo>
                    <a:pt x="0" y="14"/>
                  </a:lnTo>
                  <a:lnTo>
                    <a:pt x="2" y="7"/>
                  </a:lnTo>
                  <a:lnTo>
                    <a:pt x="6" y="3"/>
                  </a:lnTo>
                  <a:lnTo>
                    <a:pt x="9" y="0"/>
                  </a:lnTo>
                  <a:lnTo>
                    <a:pt x="15" y="0"/>
                  </a:lnTo>
                  <a:close/>
                  <a:moveTo>
                    <a:pt x="217" y="29"/>
                  </a:moveTo>
                  <a:lnTo>
                    <a:pt x="30" y="29"/>
                  </a:lnTo>
                  <a:lnTo>
                    <a:pt x="30" y="68"/>
                  </a:lnTo>
                  <a:lnTo>
                    <a:pt x="217" y="68"/>
                  </a:lnTo>
                  <a:lnTo>
                    <a:pt x="217" y="2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Rectangle 33"/>
            <p:cNvSpPr>
              <a:spLocks noChangeArrowheads="1"/>
            </p:cNvSpPr>
            <p:nvPr/>
          </p:nvSpPr>
          <p:spPr bwMode="auto">
            <a:xfrm>
              <a:off x="5313430" y="6055593"/>
              <a:ext cx="30163" cy="539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9" name="Rectangle 34"/>
            <p:cNvSpPr>
              <a:spLocks noChangeArrowheads="1"/>
            </p:cNvSpPr>
            <p:nvPr/>
          </p:nvSpPr>
          <p:spPr bwMode="auto">
            <a:xfrm>
              <a:off x="5291205" y="6055593"/>
              <a:ext cx="15875" cy="539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0" name="Rectangle 35"/>
            <p:cNvSpPr>
              <a:spLocks noChangeArrowheads="1"/>
            </p:cNvSpPr>
            <p:nvPr/>
          </p:nvSpPr>
          <p:spPr bwMode="auto">
            <a:xfrm>
              <a:off x="5278505" y="6055593"/>
              <a:ext cx="7938" cy="539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36"/>
            <p:cNvSpPr>
              <a:spLocks/>
            </p:cNvSpPr>
            <p:nvPr/>
          </p:nvSpPr>
          <p:spPr bwMode="auto">
            <a:xfrm>
              <a:off x="4737167" y="5669831"/>
              <a:ext cx="639763" cy="476250"/>
            </a:xfrm>
            <a:custGeom>
              <a:avLst/>
              <a:gdLst/>
              <a:ahLst/>
              <a:cxnLst>
                <a:cxn ang="0">
                  <a:pos x="580" y="0"/>
                </a:cxn>
                <a:cxn ang="0">
                  <a:pos x="806" y="0"/>
                </a:cxn>
                <a:cxn ang="0">
                  <a:pos x="734" y="213"/>
                </a:cxn>
                <a:cxn ang="0">
                  <a:pos x="680" y="139"/>
                </a:cxn>
                <a:cxn ang="0">
                  <a:pos x="414" y="330"/>
                </a:cxn>
                <a:cxn ang="0">
                  <a:pos x="314" y="271"/>
                </a:cxn>
                <a:cxn ang="0">
                  <a:pos x="50" y="600"/>
                </a:cxn>
                <a:cxn ang="0">
                  <a:pos x="0" y="600"/>
                </a:cxn>
                <a:cxn ang="0">
                  <a:pos x="290" y="180"/>
                </a:cxn>
                <a:cxn ang="0">
                  <a:pos x="407" y="237"/>
                </a:cxn>
                <a:cxn ang="0">
                  <a:pos x="634" y="74"/>
                </a:cxn>
                <a:cxn ang="0">
                  <a:pos x="580" y="0"/>
                </a:cxn>
              </a:cxnLst>
              <a:rect l="0" t="0" r="r" b="b"/>
              <a:pathLst>
                <a:path w="806" h="600">
                  <a:moveTo>
                    <a:pt x="580" y="0"/>
                  </a:moveTo>
                  <a:lnTo>
                    <a:pt x="806" y="0"/>
                  </a:lnTo>
                  <a:lnTo>
                    <a:pt x="734" y="213"/>
                  </a:lnTo>
                  <a:lnTo>
                    <a:pt x="680" y="139"/>
                  </a:lnTo>
                  <a:lnTo>
                    <a:pt x="414" y="330"/>
                  </a:lnTo>
                  <a:lnTo>
                    <a:pt x="314" y="271"/>
                  </a:lnTo>
                  <a:lnTo>
                    <a:pt x="50" y="600"/>
                  </a:lnTo>
                  <a:lnTo>
                    <a:pt x="0" y="600"/>
                  </a:lnTo>
                  <a:lnTo>
                    <a:pt x="290" y="180"/>
                  </a:lnTo>
                  <a:lnTo>
                    <a:pt x="407" y="237"/>
                  </a:lnTo>
                  <a:lnTo>
                    <a:pt x="634" y="74"/>
                  </a:lnTo>
                  <a:lnTo>
                    <a:pt x="58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42" name="Rechteck 2"/>
          <p:cNvSpPr/>
          <p:nvPr/>
        </p:nvSpPr>
        <p:spPr>
          <a:xfrm>
            <a:off x="2902519" y="2809806"/>
            <a:ext cx="71930" cy="749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3" name="Rechteck 72"/>
          <p:cNvSpPr/>
          <p:nvPr/>
        </p:nvSpPr>
        <p:spPr>
          <a:xfrm>
            <a:off x="2714460" y="2968178"/>
            <a:ext cx="60917" cy="634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4" name="Rechteck 73"/>
          <p:cNvSpPr/>
          <p:nvPr/>
        </p:nvSpPr>
        <p:spPr>
          <a:xfrm>
            <a:off x="2828163" y="3004178"/>
            <a:ext cx="60917" cy="634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5" name="Rechteck 74"/>
          <p:cNvSpPr/>
          <p:nvPr/>
        </p:nvSpPr>
        <p:spPr>
          <a:xfrm>
            <a:off x="2851703" y="2515499"/>
            <a:ext cx="60917" cy="634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6" name="Rechteck 75"/>
          <p:cNvSpPr>
            <a:spLocks noChangeAspect="1"/>
          </p:cNvSpPr>
          <p:nvPr/>
        </p:nvSpPr>
        <p:spPr>
          <a:xfrm>
            <a:off x="2833703" y="2875478"/>
            <a:ext cx="47617" cy="47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7" name="Rechteck 76"/>
          <p:cNvSpPr>
            <a:spLocks noChangeAspect="1"/>
          </p:cNvSpPr>
          <p:nvPr/>
        </p:nvSpPr>
        <p:spPr>
          <a:xfrm>
            <a:off x="2588676" y="3067688"/>
            <a:ext cx="47617" cy="47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8" name="Rechteck 77"/>
          <p:cNvSpPr/>
          <p:nvPr/>
        </p:nvSpPr>
        <p:spPr>
          <a:xfrm>
            <a:off x="2873317" y="3122120"/>
            <a:ext cx="60917" cy="634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9" name="Rechteck 78"/>
          <p:cNvSpPr/>
          <p:nvPr/>
        </p:nvSpPr>
        <p:spPr>
          <a:xfrm>
            <a:off x="2700708" y="3122120"/>
            <a:ext cx="60917" cy="634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0" name="Rechteck 79"/>
          <p:cNvSpPr>
            <a:spLocks noChangeAspect="1"/>
          </p:cNvSpPr>
          <p:nvPr/>
        </p:nvSpPr>
        <p:spPr>
          <a:xfrm>
            <a:off x="2612780" y="2919456"/>
            <a:ext cx="47617" cy="47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1" name="Rechteck 80"/>
          <p:cNvSpPr/>
          <p:nvPr/>
        </p:nvSpPr>
        <p:spPr>
          <a:xfrm>
            <a:off x="2771468" y="2745901"/>
            <a:ext cx="71930" cy="749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2" name="Rechteck 81"/>
          <p:cNvSpPr/>
          <p:nvPr/>
        </p:nvSpPr>
        <p:spPr>
          <a:xfrm>
            <a:off x="2703340" y="2856840"/>
            <a:ext cx="60917" cy="634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3" name="Rechteck 82"/>
          <p:cNvSpPr>
            <a:spLocks noChangeAspect="1"/>
          </p:cNvSpPr>
          <p:nvPr/>
        </p:nvSpPr>
        <p:spPr>
          <a:xfrm>
            <a:off x="2924814" y="2907327"/>
            <a:ext cx="45719"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4" name="Rechteck 83"/>
          <p:cNvSpPr>
            <a:spLocks noChangeAspect="1"/>
          </p:cNvSpPr>
          <p:nvPr/>
        </p:nvSpPr>
        <p:spPr>
          <a:xfrm>
            <a:off x="3001605" y="3129813"/>
            <a:ext cx="45719"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5" name="Rechteck 84"/>
          <p:cNvSpPr>
            <a:spLocks noChangeAspect="1"/>
          </p:cNvSpPr>
          <p:nvPr/>
        </p:nvSpPr>
        <p:spPr>
          <a:xfrm>
            <a:off x="2681596" y="2755669"/>
            <a:ext cx="47617" cy="47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6" name="Rechteck 85"/>
          <p:cNvSpPr>
            <a:spLocks noChangeAspect="1"/>
          </p:cNvSpPr>
          <p:nvPr/>
        </p:nvSpPr>
        <p:spPr>
          <a:xfrm>
            <a:off x="2955429" y="3043214"/>
            <a:ext cx="47617" cy="47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7" name="Rechteck 86"/>
          <p:cNvSpPr/>
          <p:nvPr/>
        </p:nvSpPr>
        <p:spPr>
          <a:xfrm>
            <a:off x="2815703" y="3003033"/>
            <a:ext cx="60917" cy="634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8" name="Rechteck 87"/>
          <p:cNvSpPr/>
          <p:nvPr/>
        </p:nvSpPr>
        <p:spPr>
          <a:xfrm>
            <a:off x="2643094" y="3003033"/>
            <a:ext cx="60917" cy="634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9" name="Rechteck 88"/>
          <p:cNvSpPr>
            <a:spLocks noChangeAspect="1"/>
          </p:cNvSpPr>
          <p:nvPr/>
        </p:nvSpPr>
        <p:spPr>
          <a:xfrm>
            <a:off x="2579314" y="2799382"/>
            <a:ext cx="47617" cy="47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0" name="Freeform 26"/>
          <p:cNvSpPr>
            <a:spLocks noEditPoints="1"/>
          </p:cNvSpPr>
          <p:nvPr/>
        </p:nvSpPr>
        <p:spPr bwMode="auto">
          <a:xfrm flipH="1">
            <a:off x="5093838" y="3029318"/>
            <a:ext cx="197070" cy="233698"/>
          </a:xfrm>
          <a:custGeom>
            <a:avLst/>
            <a:gdLst/>
            <a:ahLst/>
            <a:cxnLst>
              <a:cxn ang="0">
                <a:pos x="94" y="105"/>
              </a:cxn>
              <a:cxn ang="0">
                <a:pos x="87" y="167"/>
              </a:cxn>
              <a:cxn ang="0">
                <a:pos x="143" y="199"/>
              </a:cxn>
              <a:cxn ang="0">
                <a:pos x="192" y="160"/>
              </a:cxn>
              <a:cxn ang="0">
                <a:pos x="175" y="99"/>
              </a:cxn>
              <a:cxn ang="0">
                <a:pos x="173" y="0"/>
              </a:cxn>
              <a:cxn ang="0">
                <a:pos x="279" y="39"/>
              </a:cxn>
              <a:cxn ang="0">
                <a:pos x="337" y="139"/>
              </a:cxn>
              <a:cxn ang="0">
                <a:pos x="320" y="250"/>
              </a:cxn>
              <a:cxn ang="0">
                <a:pos x="503" y="395"/>
              </a:cxn>
              <a:cxn ang="0">
                <a:pos x="512" y="395"/>
              </a:cxn>
              <a:cxn ang="0">
                <a:pos x="539" y="419"/>
              </a:cxn>
              <a:cxn ang="0">
                <a:pos x="535" y="429"/>
              </a:cxn>
              <a:cxn ang="0">
                <a:pos x="682" y="576"/>
              </a:cxn>
              <a:cxn ang="0">
                <a:pos x="642" y="604"/>
              </a:cxn>
              <a:cxn ang="0">
                <a:pos x="557" y="583"/>
              </a:cxn>
              <a:cxn ang="0">
                <a:pos x="567" y="651"/>
              </a:cxn>
              <a:cxn ang="0">
                <a:pos x="514" y="626"/>
              </a:cxn>
              <a:cxn ang="0">
                <a:pos x="514" y="602"/>
              </a:cxn>
              <a:cxn ang="0">
                <a:pos x="480" y="572"/>
              </a:cxn>
              <a:cxn ang="0">
                <a:pos x="458" y="572"/>
              </a:cxn>
              <a:cxn ang="0">
                <a:pos x="450" y="591"/>
              </a:cxn>
              <a:cxn ang="0">
                <a:pos x="473" y="628"/>
              </a:cxn>
              <a:cxn ang="0">
                <a:pos x="503" y="677"/>
              </a:cxn>
              <a:cxn ang="0">
                <a:pos x="495" y="749"/>
              </a:cxn>
              <a:cxn ang="0">
                <a:pos x="427" y="775"/>
              </a:cxn>
              <a:cxn ang="0">
                <a:pos x="363" y="775"/>
              </a:cxn>
              <a:cxn ang="0">
                <a:pos x="333" y="707"/>
              </a:cxn>
              <a:cxn ang="0">
                <a:pos x="326" y="634"/>
              </a:cxn>
              <a:cxn ang="0">
                <a:pos x="380" y="668"/>
              </a:cxn>
              <a:cxn ang="0">
                <a:pos x="403" y="711"/>
              </a:cxn>
              <a:cxn ang="0">
                <a:pos x="433" y="724"/>
              </a:cxn>
              <a:cxn ang="0">
                <a:pos x="446" y="717"/>
              </a:cxn>
              <a:cxn ang="0">
                <a:pos x="450" y="704"/>
              </a:cxn>
              <a:cxn ang="0">
                <a:pos x="427" y="662"/>
              </a:cxn>
              <a:cxn ang="0">
                <a:pos x="388" y="592"/>
              </a:cxn>
              <a:cxn ang="0">
                <a:pos x="420" y="528"/>
              </a:cxn>
              <a:cxn ang="0">
                <a:pos x="488" y="527"/>
              </a:cxn>
              <a:cxn ang="0">
                <a:pos x="488" y="485"/>
              </a:cxn>
              <a:cxn ang="0">
                <a:pos x="478" y="487"/>
              </a:cxn>
              <a:cxn ang="0">
                <a:pos x="450" y="464"/>
              </a:cxn>
              <a:cxn ang="0">
                <a:pos x="452" y="455"/>
              </a:cxn>
              <a:cxn ang="0">
                <a:pos x="243" y="323"/>
              </a:cxn>
              <a:cxn ang="0">
                <a:pos x="130" y="335"/>
              </a:cxn>
              <a:cxn ang="0">
                <a:pos x="34" y="271"/>
              </a:cxn>
              <a:cxn ang="0">
                <a:pos x="0" y="165"/>
              </a:cxn>
              <a:cxn ang="0">
                <a:pos x="40" y="60"/>
              </a:cxn>
              <a:cxn ang="0">
                <a:pos x="136" y="1"/>
              </a:cxn>
            </a:cxnLst>
            <a:rect l="0" t="0" r="r" b="b"/>
            <a:pathLst>
              <a:path w="682" h="775">
                <a:moveTo>
                  <a:pt x="134" y="86"/>
                </a:moveTo>
                <a:lnTo>
                  <a:pt x="113" y="92"/>
                </a:lnTo>
                <a:lnTo>
                  <a:pt x="94" y="105"/>
                </a:lnTo>
                <a:lnTo>
                  <a:pt x="83" y="126"/>
                </a:lnTo>
                <a:lnTo>
                  <a:pt x="81" y="146"/>
                </a:lnTo>
                <a:lnTo>
                  <a:pt x="87" y="167"/>
                </a:lnTo>
                <a:lnTo>
                  <a:pt x="102" y="186"/>
                </a:lnTo>
                <a:lnTo>
                  <a:pt x="121" y="197"/>
                </a:lnTo>
                <a:lnTo>
                  <a:pt x="143" y="199"/>
                </a:lnTo>
                <a:lnTo>
                  <a:pt x="164" y="193"/>
                </a:lnTo>
                <a:lnTo>
                  <a:pt x="181" y="178"/>
                </a:lnTo>
                <a:lnTo>
                  <a:pt x="192" y="160"/>
                </a:lnTo>
                <a:lnTo>
                  <a:pt x="194" y="137"/>
                </a:lnTo>
                <a:lnTo>
                  <a:pt x="188" y="116"/>
                </a:lnTo>
                <a:lnTo>
                  <a:pt x="175" y="99"/>
                </a:lnTo>
                <a:lnTo>
                  <a:pt x="154" y="88"/>
                </a:lnTo>
                <a:lnTo>
                  <a:pt x="134" y="86"/>
                </a:lnTo>
                <a:close/>
                <a:moveTo>
                  <a:pt x="173" y="0"/>
                </a:moveTo>
                <a:lnTo>
                  <a:pt x="211" y="3"/>
                </a:lnTo>
                <a:lnTo>
                  <a:pt x="247" y="16"/>
                </a:lnTo>
                <a:lnTo>
                  <a:pt x="279" y="39"/>
                </a:lnTo>
                <a:lnTo>
                  <a:pt x="307" y="67"/>
                </a:lnTo>
                <a:lnTo>
                  <a:pt x="326" y="101"/>
                </a:lnTo>
                <a:lnTo>
                  <a:pt x="337" y="139"/>
                </a:lnTo>
                <a:lnTo>
                  <a:pt x="341" y="176"/>
                </a:lnTo>
                <a:lnTo>
                  <a:pt x="335" y="214"/>
                </a:lnTo>
                <a:lnTo>
                  <a:pt x="320" y="250"/>
                </a:lnTo>
                <a:lnTo>
                  <a:pt x="497" y="399"/>
                </a:lnTo>
                <a:lnTo>
                  <a:pt x="499" y="397"/>
                </a:lnTo>
                <a:lnTo>
                  <a:pt x="503" y="395"/>
                </a:lnTo>
                <a:lnTo>
                  <a:pt x="507" y="393"/>
                </a:lnTo>
                <a:lnTo>
                  <a:pt x="510" y="393"/>
                </a:lnTo>
                <a:lnTo>
                  <a:pt x="512" y="395"/>
                </a:lnTo>
                <a:lnTo>
                  <a:pt x="535" y="414"/>
                </a:lnTo>
                <a:lnTo>
                  <a:pt x="537" y="417"/>
                </a:lnTo>
                <a:lnTo>
                  <a:pt x="539" y="419"/>
                </a:lnTo>
                <a:lnTo>
                  <a:pt x="539" y="423"/>
                </a:lnTo>
                <a:lnTo>
                  <a:pt x="537" y="427"/>
                </a:lnTo>
                <a:lnTo>
                  <a:pt x="535" y="429"/>
                </a:lnTo>
                <a:lnTo>
                  <a:pt x="670" y="544"/>
                </a:lnTo>
                <a:lnTo>
                  <a:pt x="680" y="559"/>
                </a:lnTo>
                <a:lnTo>
                  <a:pt x="682" y="576"/>
                </a:lnTo>
                <a:lnTo>
                  <a:pt x="674" y="592"/>
                </a:lnTo>
                <a:lnTo>
                  <a:pt x="659" y="602"/>
                </a:lnTo>
                <a:lnTo>
                  <a:pt x="642" y="604"/>
                </a:lnTo>
                <a:lnTo>
                  <a:pt x="625" y="596"/>
                </a:lnTo>
                <a:lnTo>
                  <a:pt x="580" y="557"/>
                </a:lnTo>
                <a:lnTo>
                  <a:pt x="557" y="583"/>
                </a:lnTo>
                <a:lnTo>
                  <a:pt x="569" y="606"/>
                </a:lnTo>
                <a:lnTo>
                  <a:pt x="571" y="628"/>
                </a:lnTo>
                <a:lnTo>
                  <a:pt x="567" y="651"/>
                </a:lnTo>
                <a:lnTo>
                  <a:pt x="554" y="672"/>
                </a:lnTo>
                <a:lnTo>
                  <a:pt x="510" y="634"/>
                </a:lnTo>
                <a:lnTo>
                  <a:pt x="514" y="626"/>
                </a:lnTo>
                <a:lnTo>
                  <a:pt x="518" y="619"/>
                </a:lnTo>
                <a:lnTo>
                  <a:pt x="518" y="613"/>
                </a:lnTo>
                <a:lnTo>
                  <a:pt x="514" y="602"/>
                </a:lnTo>
                <a:lnTo>
                  <a:pt x="505" y="591"/>
                </a:lnTo>
                <a:lnTo>
                  <a:pt x="493" y="579"/>
                </a:lnTo>
                <a:lnTo>
                  <a:pt x="480" y="572"/>
                </a:lnTo>
                <a:lnTo>
                  <a:pt x="471" y="568"/>
                </a:lnTo>
                <a:lnTo>
                  <a:pt x="463" y="570"/>
                </a:lnTo>
                <a:lnTo>
                  <a:pt x="458" y="572"/>
                </a:lnTo>
                <a:lnTo>
                  <a:pt x="452" y="577"/>
                </a:lnTo>
                <a:lnTo>
                  <a:pt x="450" y="585"/>
                </a:lnTo>
                <a:lnTo>
                  <a:pt x="450" y="591"/>
                </a:lnTo>
                <a:lnTo>
                  <a:pt x="454" y="602"/>
                </a:lnTo>
                <a:lnTo>
                  <a:pt x="463" y="613"/>
                </a:lnTo>
                <a:lnTo>
                  <a:pt x="473" y="628"/>
                </a:lnTo>
                <a:lnTo>
                  <a:pt x="482" y="640"/>
                </a:lnTo>
                <a:lnTo>
                  <a:pt x="490" y="651"/>
                </a:lnTo>
                <a:lnTo>
                  <a:pt x="503" y="677"/>
                </a:lnTo>
                <a:lnTo>
                  <a:pt x="510" y="700"/>
                </a:lnTo>
                <a:lnTo>
                  <a:pt x="508" y="724"/>
                </a:lnTo>
                <a:lnTo>
                  <a:pt x="495" y="749"/>
                </a:lnTo>
                <a:lnTo>
                  <a:pt x="475" y="767"/>
                </a:lnTo>
                <a:lnTo>
                  <a:pt x="452" y="775"/>
                </a:lnTo>
                <a:lnTo>
                  <a:pt x="427" y="775"/>
                </a:lnTo>
                <a:lnTo>
                  <a:pt x="405" y="767"/>
                </a:lnTo>
                <a:lnTo>
                  <a:pt x="382" y="752"/>
                </a:lnTo>
                <a:lnTo>
                  <a:pt x="363" y="775"/>
                </a:lnTo>
                <a:lnTo>
                  <a:pt x="331" y="749"/>
                </a:lnTo>
                <a:lnTo>
                  <a:pt x="350" y="728"/>
                </a:lnTo>
                <a:lnTo>
                  <a:pt x="333" y="707"/>
                </a:lnTo>
                <a:lnTo>
                  <a:pt x="324" y="683"/>
                </a:lnTo>
                <a:lnTo>
                  <a:pt x="320" y="658"/>
                </a:lnTo>
                <a:lnTo>
                  <a:pt x="326" y="634"/>
                </a:lnTo>
                <a:lnTo>
                  <a:pt x="339" y="611"/>
                </a:lnTo>
                <a:lnTo>
                  <a:pt x="388" y="653"/>
                </a:lnTo>
                <a:lnTo>
                  <a:pt x="380" y="668"/>
                </a:lnTo>
                <a:lnTo>
                  <a:pt x="382" y="683"/>
                </a:lnTo>
                <a:lnTo>
                  <a:pt x="390" y="698"/>
                </a:lnTo>
                <a:lnTo>
                  <a:pt x="403" y="711"/>
                </a:lnTo>
                <a:lnTo>
                  <a:pt x="416" y="719"/>
                </a:lnTo>
                <a:lnTo>
                  <a:pt x="427" y="724"/>
                </a:lnTo>
                <a:lnTo>
                  <a:pt x="433" y="724"/>
                </a:lnTo>
                <a:lnTo>
                  <a:pt x="439" y="722"/>
                </a:lnTo>
                <a:lnTo>
                  <a:pt x="444" y="720"/>
                </a:lnTo>
                <a:lnTo>
                  <a:pt x="446" y="717"/>
                </a:lnTo>
                <a:lnTo>
                  <a:pt x="448" y="713"/>
                </a:lnTo>
                <a:lnTo>
                  <a:pt x="448" y="709"/>
                </a:lnTo>
                <a:lnTo>
                  <a:pt x="450" y="704"/>
                </a:lnTo>
                <a:lnTo>
                  <a:pt x="448" y="700"/>
                </a:lnTo>
                <a:lnTo>
                  <a:pt x="441" y="681"/>
                </a:lnTo>
                <a:lnTo>
                  <a:pt x="427" y="662"/>
                </a:lnTo>
                <a:lnTo>
                  <a:pt x="411" y="641"/>
                </a:lnTo>
                <a:lnTo>
                  <a:pt x="397" y="617"/>
                </a:lnTo>
                <a:lnTo>
                  <a:pt x="388" y="592"/>
                </a:lnTo>
                <a:lnTo>
                  <a:pt x="390" y="566"/>
                </a:lnTo>
                <a:lnTo>
                  <a:pt x="403" y="544"/>
                </a:lnTo>
                <a:lnTo>
                  <a:pt x="420" y="528"/>
                </a:lnTo>
                <a:lnTo>
                  <a:pt x="443" y="521"/>
                </a:lnTo>
                <a:lnTo>
                  <a:pt x="465" y="521"/>
                </a:lnTo>
                <a:lnTo>
                  <a:pt x="488" y="527"/>
                </a:lnTo>
                <a:lnTo>
                  <a:pt x="510" y="500"/>
                </a:lnTo>
                <a:lnTo>
                  <a:pt x="490" y="481"/>
                </a:lnTo>
                <a:lnTo>
                  <a:pt x="488" y="485"/>
                </a:lnTo>
                <a:lnTo>
                  <a:pt x="484" y="487"/>
                </a:lnTo>
                <a:lnTo>
                  <a:pt x="482" y="489"/>
                </a:lnTo>
                <a:lnTo>
                  <a:pt x="478" y="487"/>
                </a:lnTo>
                <a:lnTo>
                  <a:pt x="475" y="487"/>
                </a:lnTo>
                <a:lnTo>
                  <a:pt x="452" y="468"/>
                </a:lnTo>
                <a:lnTo>
                  <a:pt x="450" y="464"/>
                </a:lnTo>
                <a:lnTo>
                  <a:pt x="450" y="461"/>
                </a:lnTo>
                <a:lnTo>
                  <a:pt x="450" y="457"/>
                </a:lnTo>
                <a:lnTo>
                  <a:pt x="452" y="455"/>
                </a:lnTo>
                <a:lnTo>
                  <a:pt x="454" y="451"/>
                </a:lnTo>
                <a:lnTo>
                  <a:pt x="277" y="303"/>
                </a:lnTo>
                <a:lnTo>
                  <a:pt x="243" y="323"/>
                </a:lnTo>
                <a:lnTo>
                  <a:pt x="207" y="336"/>
                </a:lnTo>
                <a:lnTo>
                  <a:pt x="169" y="340"/>
                </a:lnTo>
                <a:lnTo>
                  <a:pt x="130" y="335"/>
                </a:lnTo>
                <a:lnTo>
                  <a:pt x="94" y="321"/>
                </a:lnTo>
                <a:lnTo>
                  <a:pt x="60" y="299"/>
                </a:lnTo>
                <a:lnTo>
                  <a:pt x="34" y="271"/>
                </a:lnTo>
                <a:lnTo>
                  <a:pt x="13" y="239"/>
                </a:lnTo>
                <a:lnTo>
                  <a:pt x="2" y="203"/>
                </a:lnTo>
                <a:lnTo>
                  <a:pt x="0" y="165"/>
                </a:lnTo>
                <a:lnTo>
                  <a:pt x="4" y="128"/>
                </a:lnTo>
                <a:lnTo>
                  <a:pt x="17" y="92"/>
                </a:lnTo>
                <a:lnTo>
                  <a:pt x="40" y="60"/>
                </a:lnTo>
                <a:lnTo>
                  <a:pt x="68" y="32"/>
                </a:lnTo>
                <a:lnTo>
                  <a:pt x="100" y="13"/>
                </a:lnTo>
                <a:lnTo>
                  <a:pt x="136" y="1"/>
                </a:lnTo>
                <a:lnTo>
                  <a:pt x="17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61" name="Gruppieren 90"/>
          <p:cNvGrpSpPr>
            <a:grpSpLocks noChangeAspect="1"/>
          </p:cNvGrpSpPr>
          <p:nvPr/>
        </p:nvGrpSpPr>
        <p:grpSpPr>
          <a:xfrm>
            <a:off x="4921476" y="2932058"/>
            <a:ext cx="384023" cy="349189"/>
            <a:chOff x="4755763" y="2470896"/>
            <a:chExt cx="717550" cy="652463"/>
          </a:xfrm>
          <a:solidFill>
            <a:schemeClr val="bg1"/>
          </a:solidFill>
        </p:grpSpPr>
        <p:sp>
          <p:nvSpPr>
            <p:cNvPr id="62" name="Freeform 15"/>
            <p:cNvSpPr>
              <a:spLocks/>
            </p:cNvSpPr>
            <p:nvPr/>
          </p:nvSpPr>
          <p:spPr bwMode="auto">
            <a:xfrm>
              <a:off x="4817676" y="2566146"/>
              <a:ext cx="592138" cy="347663"/>
            </a:xfrm>
            <a:custGeom>
              <a:avLst/>
              <a:gdLst/>
              <a:ahLst/>
              <a:cxnLst>
                <a:cxn ang="0">
                  <a:pos x="720" y="438"/>
                </a:cxn>
                <a:cxn ang="0">
                  <a:pos x="720" y="162"/>
                </a:cxn>
                <a:cxn ang="0">
                  <a:pos x="677" y="191"/>
                </a:cxn>
                <a:cxn ang="0">
                  <a:pos x="677" y="438"/>
                </a:cxn>
                <a:cxn ang="0">
                  <a:pos x="647" y="438"/>
                </a:cxn>
                <a:cxn ang="0">
                  <a:pos x="647" y="211"/>
                </a:cxn>
                <a:cxn ang="0">
                  <a:pos x="606" y="243"/>
                </a:cxn>
                <a:cxn ang="0">
                  <a:pos x="606" y="438"/>
                </a:cxn>
                <a:cxn ang="0">
                  <a:pos x="576" y="438"/>
                </a:cxn>
                <a:cxn ang="0">
                  <a:pos x="576" y="239"/>
                </a:cxn>
                <a:cxn ang="0">
                  <a:pos x="532" y="174"/>
                </a:cxn>
                <a:cxn ang="0">
                  <a:pos x="532" y="438"/>
                </a:cxn>
                <a:cxn ang="0">
                  <a:pos x="505" y="438"/>
                </a:cxn>
                <a:cxn ang="0">
                  <a:pos x="505" y="128"/>
                </a:cxn>
                <a:cxn ang="0">
                  <a:pos x="461" y="63"/>
                </a:cxn>
                <a:cxn ang="0">
                  <a:pos x="461" y="438"/>
                </a:cxn>
                <a:cxn ang="0">
                  <a:pos x="432" y="438"/>
                </a:cxn>
                <a:cxn ang="0">
                  <a:pos x="432" y="61"/>
                </a:cxn>
                <a:cxn ang="0">
                  <a:pos x="390" y="124"/>
                </a:cxn>
                <a:cxn ang="0">
                  <a:pos x="390" y="438"/>
                </a:cxn>
                <a:cxn ang="0">
                  <a:pos x="360" y="438"/>
                </a:cxn>
                <a:cxn ang="0">
                  <a:pos x="360" y="166"/>
                </a:cxn>
                <a:cxn ang="0">
                  <a:pos x="317" y="229"/>
                </a:cxn>
                <a:cxn ang="0">
                  <a:pos x="317" y="438"/>
                </a:cxn>
                <a:cxn ang="0">
                  <a:pos x="289" y="438"/>
                </a:cxn>
                <a:cxn ang="0">
                  <a:pos x="289" y="272"/>
                </a:cxn>
                <a:cxn ang="0">
                  <a:pos x="246" y="336"/>
                </a:cxn>
                <a:cxn ang="0">
                  <a:pos x="246" y="438"/>
                </a:cxn>
                <a:cxn ang="0">
                  <a:pos x="216" y="438"/>
                </a:cxn>
                <a:cxn ang="0">
                  <a:pos x="216" y="338"/>
                </a:cxn>
                <a:cxn ang="0">
                  <a:pos x="174" y="306"/>
                </a:cxn>
                <a:cxn ang="0">
                  <a:pos x="174" y="438"/>
                </a:cxn>
                <a:cxn ang="0">
                  <a:pos x="145" y="438"/>
                </a:cxn>
                <a:cxn ang="0">
                  <a:pos x="145" y="284"/>
                </a:cxn>
                <a:cxn ang="0">
                  <a:pos x="101" y="251"/>
                </a:cxn>
                <a:cxn ang="0">
                  <a:pos x="101" y="438"/>
                </a:cxn>
                <a:cxn ang="0">
                  <a:pos x="74" y="438"/>
                </a:cxn>
                <a:cxn ang="0">
                  <a:pos x="74" y="264"/>
                </a:cxn>
                <a:cxn ang="0">
                  <a:pos x="30" y="322"/>
                </a:cxn>
                <a:cxn ang="0">
                  <a:pos x="30" y="438"/>
                </a:cxn>
                <a:cxn ang="0">
                  <a:pos x="0" y="438"/>
                </a:cxn>
                <a:cxn ang="0">
                  <a:pos x="0" y="312"/>
                </a:cxn>
                <a:cxn ang="0">
                  <a:pos x="76" y="215"/>
                </a:cxn>
                <a:cxn ang="0">
                  <a:pos x="80" y="209"/>
                </a:cxn>
                <a:cxn ang="0">
                  <a:pos x="85" y="207"/>
                </a:cxn>
                <a:cxn ang="0">
                  <a:pos x="91" y="207"/>
                </a:cxn>
                <a:cxn ang="0">
                  <a:pos x="97" y="211"/>
                </a:cxn>
                <a:cxn ang="0">
                  <a:pos x="133" y="239"/>
                </a:cxn>
                <a:cxn ang="0">
                  <a:pos x="169" y="264"/>
                </a:cxn>
                <a:cxn ang="0">
                  <a:pos x="228" y="310"/>
                </a:cxn>
                <a:cxn ang="0">
                  <a:pos x="434" y="7"/>
                </a:cxn>
                <a:cxn ang="0">
                  <a:pos x="437" y="4"/>
                </a:cxn>
                <a:cxn ang="0">
                  <a:pos x="441" y="0"/>
                </a:cxn>
                <a:cxn ang="0">
                  <a:pos x="447" y="0"/>
                </a:cxn>
                <a:cxn ang="0">
                  <a:pos x="451" y="0"/>
                </a:cxn>
                <a:cxn ang="0">
                  <a:pos x="455" y="4"/>
                </a:cxn>
                <a:cxn ang="0">
                  <a:pos x="459" y="7"/>
                </a:cxn>
                <a:cxn ang="0">
                  <a:pos x="594" y="215"/>
                </a:cxn>
                <a:cxn ang="0">
                  <a:pos x="748" y="106"/>
                </a:cxn>
                <a:cxn ang="0">
                  <a:pos x="748" y="142"/>
                </a:cxn>
                <a:cxn ang="0">
                  <a:pos x="748" y="142"/>
                </a:cxn>
                <a:cxn ang="0">
                  <a:pos x="748" y="438"/>
                </a:cxn>
                <a:cxn ang="0">
                  <a:pos x="720" y="438"/>
                </a:cxn>
              </a:cxnLst>
              <a:rect l="0" t="0" r="r" b="b"/>
              <a:pathLst>
                <a:path w="748" h="438">
                  <a:moveTo>
                    <a:pt x="720" y="438"/>
                  </a:moveTo>
                  <a:lnTo>
                    <a:pt x="720" y="162"/>
                  </a:lnTo>
                  <a:lnTo>
                    <a:pt x="677" y="191"/>
                  </a:lnTo>
                  <a:lnTo>
                    <a:pt x="677" y="438"/>
                  </a:lnTo>
                  <a:lnTo>
                    <a:pt x="647" y="438"/>
                  </a:lnTo>
                  <a:lnTo>
                    <a:pt x="647" y="211"/>
                  </a:lnTo>
                  <a:lnTo>
                    <a:pt x="606" y="243"/>
                  </a:lnTo>
                  <a:lnTo>
                    <a:pt x="606" y="438"/>
                  </a:lnTo>
                  <a:lnTo>
                    <a:pt x="576" y="438"/>
                  </a:lnTo>
                  <a:lnTo>
                    <a:pt x="576" y="239"/>
                  </a:lnTo>
                  <a:lnTo>
                    <a:pt x="532" y="174"/>
                  </a:lnTo>
                  <a:lnTo>
                    <a:pt x="532" y="438"/>
                  </a:lnTo>
                  <a:lnTo>
                    <a:pt x="505" y="438"/>
                  </a:lnTo>
                  <a:lnTo>
                    <a:pt x="505" y="128"/>
                  </a:lnTo>
                  <a:lnTo>
                    <a:pt x="461" y="63"/>
                  </a:lnTo>
                  <a:lnTo>
                    <a:pt x="461" y="438"/>
                  </a:lnTo>
                  <a:lnTo>
                    <a:pt x="432" y="438"/>
                  </a:lnTo>
                  <a:lnTo>
                    <a:pt x="432" y="61"/>
                  </a:lnTo>
                  <a:lnTo>
                    <a:pt x="390" y="124"/>
                  </a:lnTo>
                  <a:lnTo>
                    <a:pt x="390" y="438"/>
                  </a:lnTo>
                  <a:lnTo>
                    <a:pt x="360" y="438"/>
                  </a:lnTo>
                  <a:lnTo>
                    <a:pt x="360" y="166"/>
                  </a:lnTo>
                  <a:lnTo>
                    <a:pt x="317" y="229"/>
                  </a:lnTo>
                  <a:lnTo>
                    <a:pt x="317" y="438"/>
                  </a:lnTo>
                  <a:lnTo>
                    <a:pt x="289" y="438"/>
                  </a:lnTo>
                  <a:lnTo>
                    <a:pt x="289" y="272"/>
                  </a:lnTo>
                  <a:lnTo>
                    <a:pt x="246" y="336"/>
                  </a:lnTo>
                  <a:lnTo>
                    <a:pt x="246" y="438"/>
                  </a:lnTo>
                  <a:lnTo>
                    <a:pt x="216" y="438"/>
                  </a:lnTo>
                  <a:lnTo>
                    <a:pt x="216" y="338"/>
                  </a:lnTo>
                  <a:lnTo>
                    <a:pt x="174" y="306"/>
                  </a:lnTo>
                  <a:lnTo>
                    <a:pt x="174" y="438"/>
                  </a:lnTo>
                  <a:lnTo>
                    <a:pt x="145" y="438"/>
                  </a:lnTo>
                  <a:lnTo>
                    <a:pt x="145" y="284"/>
                  </a:lnTo>
                  <a:lnTo>
                    <a:pt x="101" y="251"/>
                  </a:lnTo>
                  <a:lnTo>
                    <a:pt x="101" y="438"/>
                  </a:lnTo>
                  <a:lnTo>
                    <a:pt x="74" y="438"/>
                  </a:lnTo>
                  <a:lnTo>
                    <a:pt x="74" y="264"/>
                  </a:lnTo>
                  <a:lnTo>
                    <a:pt x="30" y="322"/>
                  </a:lnTo>
                  <a:lnTo>
                    <a:pt x="30" y="438"/>
                  </a:lnTo>
                  <a:lnTo>
                    <a:pt x="0" y="438"/>
                  </a:lnTo>
                  <a:lnTo>
                    <a:pt x="0" y="312"/>
                  </a:lnTo>
                  <a:lnTo>
                    <a:pt x="76" y="215"/>
                  </a:lnTo>
                  <a:lnTo>
                    <a:pt x="80" y="209"/>
                  </a:lnTo>
                  <a:lnTo>
                    <a:pt x="85" y="207"/>
                  </a:lnTo>
                  <a:lnTo>
                    <a:pt x="91" y="207"/>
                  </a:lnTo>
                  <a:lnTo>
                    <a:pt x="97" y="211"/>
                  </a:lnTo>
                  <a:lnTo>
                    <a:pt x="133" y="239"/>
                  </a:lnTo>
                  <a:lnTo>
                    <a:pt x="169" y="264"/>
                  </a:lnTo>
                  <a:lnTo>
                    <a:pt x="228" y="310"/>
                  </a:lnTo>
                  <a:lnTo>
                    <a:pt x="434" y="7"/>
                  </a:lnTo>
                  <a:lnTo>
                    <a:pt x="437" y="4"/>
                  </a:lnTo>
                  <a:lnTo>
                    <a:pt x="441" y="0"/>
                  </a:lnTo>
                  <a:lnTo>
                    <a:pt x="447" y="0"/>
                  </a:lnTo>
                  <a:lnTo>
                    <a:pt x="451" y="0"/>
                  </a:lnTo>
                  <a:lnTo>
                    <a:pt x="455" y="4"/>
                  </a:lnTo>
                  <a:lnTo>
                    <a:pt x="459" y="7"/>
                  </a:lnTo>
                  <a:lnTo>
                    <a:pt x="594" y="215"/>
                  </a:lnTo>
                  <a:lnTo>
                    <a:pt x="748" y="106"/>
                  </a:lnTo>
                  <a:lnTo>
                    <a:pt x="748" y="142"/>
                  </a:lnTo>
                  <a:lnTo>
                    <a:pt x="748" y="142"/>
                  </a:lnTo>
                  <a:lnTo>
                    <a:pt x="748" y="438"/>
                  </a:lnTo>
                  <a:lnTo>
                    <a:pt x="720" y="43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3" name="Freeform 16"/>
            <p:cNvSpPr>
              <a:spLocks noEditPoints="1"/>
            </p:cNvSpPr>
            <p:nvPr/>
          </p:nvSpPr>
          <p:spPr bwMode="auto">
            <a:xfrm>
              <a:off x="4755763" y="2470896"/>
              <a:ext cx="717550" cy="652463"/>
            </a:xfrm>
            <a:custGeom>
              <a:avLst/>
              <a:gdLst/>
              <a:ahLst/>
              <a:cxnLst>
                <a:cxn ang="0">
                  <a:pos x="396" y="668"/>
                </a:cxn>
                <a:cxn ang="0">
                  <a:pos x="509" y="668"/>
                </a:cxn>
                <a:cxn ang="0">
                  <a:pos x="509" y="779"/>
                </a:cxn>
                <a:cxn ang="0">
                  <a:pos x="631" y="779"/>
                </a:cxn>
                <a:cxn ang="0">
                  <a:pos x="639" y="781"/>
                </a:cxn>
                <a:cxn ang="0">
                  <a:pos x="645" y="783"/>
                </a:cxn>
                <a:cxn ang="0">
                  <a:pos x="649" y="787"/>
                </a:cxn>
                <a:cxn ang="0">
                  <a:pos x="651" y="793"/>
                </a:cxn>
                <a:cxn ang="0">
                  <a:pos x="653" y="800"/>
                </a:cxn>
                <a:cxn ang="0">
                  <a:pos x="651" y="806"/>
                </a:cxn>
                <a:cxn ang="0">
                  <a:pos x="649" y="812"/>
                </a:cxn>
                <a:cxn ang="0">
                  <a:pos x="645" y="818"/>
                </a:cxn>
                <a:cxn ang="0">
                  <a:pos x="639" y="820"/>
                </a:cxn>
                <a:cxn ang="0">
                  <a:pos x="631" y="822"/>
                </a:cxn>
                <a:cxn ang="0">
                  <a:pos x="273" y="822"/>
                </a:cxn>
                <a:cxn ang="0">
                  <a:pos x="265" y="820"/>
                </a:cxn>
                <a:cxn ang="0">
                  <a:pos x="259" y="818"/>
                </a:cxn>
                <a:cxn ang="0">
                  <a:pos x="255" y="812"/>
                </a:cxn>
                <a:cxn ang="0">
                  <a:pos x="251" y="806"/>
                </a:cxn>
                <a:cxn ang="0">
                  <a:pos x="251" y="800"/>
                </a:cxn>
                <a:cxn ang="0">
                  <a:pos x="251" y="793"/>
                </a:cxn>
                <a:cxn ang="0">
                  <a:pos x="255" y="787"/>
                </a:cxn>
                <a:cxn ang="0">
                  <a:pos x="259" y="783"/>
                </a:cxn>
                <a:cxn ang="0">
                  <a:pos x="265" y="781"/>
                </a:cxn>
                <a:cxn ang="0">
                  <a:pos x="273" y="779"/>
                </a:cxn>
                <a:cxn ang="0">
                  <a:pos x="396" y="779"/>
                </a:cxn>
                <a:cxn ang="0">
                  <a:pos x="396" y="668"/>
                </a:cxn>
                <a:cxn ang="0">
                  <a:pos x="20" y="0"/>
                </a:cxn>
                <a:cxn ang="0">
                  <a:pos x="882" y="0"/>
                </a:cxn>
                <a:cxn ang="0">
                  <a:pos x="890" y="0"/>
                </a:cxn>
                <a:cxn ang="0">
                  <a:pos x="896" y="4"/>
                </a:cxn>
                <a:cxn ang="0">
                  <a:pos x="900" y="8"/>
                </a:cxn>
                <a:cxn ang="0">
                  <a:pos x="904" y="14"/>
                </a:cxn>
                <a:cxn ang="0">
                  <a:pos x="904" y="22"/>
                </a:cxn>
                <a:cxn ang="0">
                  <a:pos x="904" y="617"/>
                </a:cxn>
                <a:cxn ang="0">
                  <a:pos x="904" y="625"/>
                </a:cxn>
                <a:cxn ang="0">
                  <a:pos x="900" y="630"/>
                </a:cxn>
                <a:cxn ang="0">
                  <a:pos x="896" y="634"/>
                </a:cxn>
                <a:cxn ang="0">
                  <a:pos x="890" y="638"/>
                </a:cxn>
                <a:cxn ang="0">
                  <a:pos x="882" y="638"/>
                </a:cxn>
                <a:cxn ang="0">
                  <a:pos x="20" y="638"/>
                </a:cxn>
                <a:cxn ang="0">
                  <a:pos x="14" y="638"/>
                </a:cxn>
                <a:cxn ang="0">
                  <a:pos x="8" y="634"/>
                </a:cxn>
                <a:cxn ang="0">
                  <a:pos x="4" y="630"/>
                </a:cxn>
                <a:cxn ang="0">
                  <a:pos x="0" y="625"/>
                </a:cxn>
                <a:cxn ang="0">
                  <a:pos x="0" y="617"/>
                </a:cxn>
                <a:cxn ang="0">
                  <a:pos x="0" y="22"/>
                </a:cxn>
                <a:cxn ang="0">
                  <a:pos x="0" y="14"/>
                </a:cxn>
                <a:cxn ang="0">
                  <a:pos x="4" y="8"/>
                </a:cxn>
                <a:cxn ang="0">
                  <a:pos x="8" y="4"/>
                </a:cxn>
                <a:cxn ang="0">
                  <a:pos x="14" y="0"/>
                </a:cxn>
                <a:cxn ang="0">
                  <a:pos x="20" y="0"/>
                </a:cxn>
                <a:cxn ang="0">
                  <a:pos x="861" y="595"/>
                </a:cxn>
                <a:cxn ang="0">
                  <a:pos x="861" y="42"/>
                </a:cxn>
                <a:cxn ang="0">
                  <a:pos x="42" y="42"/>
                </a:cxn>
                <a:cxn ang="0">
                  <a:pos x="42" y="595"/>
                </a:cxn>
                <a:cxn ang="0">
                  <a:pos x="861" y="595"/>
                </a:cxn>
              </a:cxnLst>
              <a:rect l="0" t="0" r="r" b="b"/>
              <a:pathLst>
                <a:path w="904" h="822">
                  <a:moveTo>
                    <a:pt x="396" y="668"/>
                  </a:moveTo>
                  <a:lnTo>
                    <a:pt x="509" y="668"/>
                  </a:lnTo>
                  <a:lnTo>
                    <a:pt x="509" y="779"/>
                  </a:lnTo>
                  <a:lnTo>
                    <a:pt x="631" y="779"/>
                  </a:lnTo>
                  <a:lnTo>
                    <a:pt x="639" y="781"/>
                  </a:lnTo>
                  <a:lnTo>
                    <a:pt x="645" y="783"/>
                  </a:lnTo>
                  <a:lnTo>
                    <a:pt x="649" y="787"/>
                  </a:lnTo>
                  <a:lnTo>
                    <a:pt x="651" y="793"/>
                  </a:lnTo>
                  <a:lnTo>
                    <a:pt x="653" y="800"/>
                  </a:lnTo>
                  <a:lnTo>
                    <a:pt x="651" y="806"/>
                  </a:lnTo>
                  <a:lnTo>
                    <a:pt x="649" y="812"/>
                  </a:lnTo>
                  <a:lnTo>
                    <a:pt x="645" y="818"/>
                  </a:lnTo>
                  <a:lnTo>
                    <a:pt x="639" y="820"/>
                  </a:lnTo>
                  <a:lnTo>
                    <a:pt x="631" y="822"/>
                  </a:lnTo>
                  <a:lnTo>
                    <a:pt x="273" y="822"/>
                  </a:lnTo>
                  <a:lnTo>
                    <a:pt x="265" y="820"/>
                  </a:lnTo>
                  <a:lnTo>
                    <a:pt x="259" y="818"/>
                  </a:lnTo>
                  <a:lnTo>
                    <a:pt x="255" y="812"/>
                  </a:lnTo>
                  <a:lnTo>
                    <a:pt x="251" y="806"/>
                  </a:lnTo>
                  <a:lnTo>
                    <a:pt x="251" y="800"/>
                  </a:lnTo>
                  <a:lnTo>
                    <a:pt x="251" y="793"/>
                  </a:lnTo>
                  <a:lnTo>
                    <a:pt x="255" y="787"/>
                  </a:lnTo>
                  <a:lnTo>
                    <a:pt x="259" y="783"/>
                  </a:lnTo>
                  <a:lnTo>
                    <a:pt x="265" y="781"/>
                  </a:lnTo>
                  <a:lnTo>
                    <a:pt x="273" y="779"/>
                  </a:lnTo>
                  <a:lnTo>
                    <a:pt x="396" y="779"/>
                  </a:lnTo>
                  <a:lnTo>
                    <a:pt x="396" y="668"/>
                  </a:lnTo>
                  <a:close/>
                  <a:moveTo>
                    <a:pt x="20" y="0"/>
                  </a:moveTo>
                  <a:lnTo>
                    <a:pt x="882" y="0"/>
                  </a:lnTo>
                  <a:lnTo>
                    <a:pt x="890" y="0"/>
                  </a:lnTo>
                  <a:lnTo>
                    <a:pt x="896" y="4"/>
                  </a:lnTo>
                  <a:lnTo>
                    <a:pt x="900" y="8"/>
                  </a:lnTo>
                  <a:lnTo>
                    <a:pt x="904" y="14"/>
                  </a:lnTo>
                  <a:lnTo>
                    <a:pt x="904" y="22"/>
                  </a:lnTo>
                  <a:lnTo>
                    <a:pt x="904" y="617"/>
                  </a:lnTo>
                  <a:lnTo>
                    <a:pt x="904" y="625"/>
                  </a:lnTo>
                  <a:lnTo>
                    <a:pt x="900" y="630"/>
                  </a:lnTo>
                  <a:lnTo>
                    <a:pt x="896" y="634"/>
                  </a:lnTo>
                  <a:lnTo>
                    <a:pt x="890" y="638"/>
                  </a:lnTo>
                  <a:lnTo>
                    <a:pt x="882" y="638"/>
                  </a:lnTo>
                  <a:lnTo>
                    <a:pt x="20" y="638"/>
                  </a:lnTo>
                  <a:lnTo>
                    <a:pt x="14" y="638"/>
                  </a:lnTo>
                  <a:lnTo>
                    <a:pt x="8" y="634"/>
                  </a:lnTo>
                  <a:lnTo>
                    <a:pt x="4" y="630"/>
                  </a:lnTo>
                  <a:lnTo>
                    <a:pt x="0" y="625"/>
                  </a:lnTo>
                  <a:lnTo>
                    <a:pt x="0" y="617"/>
                  </a:lnTo>
                  <a:lnTo>
                    <a:pt x="0" y="22"/>
                  </a:lnTo>
                  <a:lnTo>
                    <a:pt x="0" y="14"/>
                  </a:lnTo>
                  <a:lnTo>
                    <a:pt x="4" y="8"/>
                  </a:lnTo>
                  <a:lnTo>
                    <a:pt x="8" y="4"/>
                  </a:lnTo>
                  <a:lnTo>
                    <a:pt x="14" y="0"/>
                  </a:lnTo>
                  <a:lnTo>
                    <a:pt x="20" y="0"/>
                  </a:lnTo>
                  <a:close/>
                  <a:moveTo>
                    <a:pt x="861" y="595"/>
                  </a:moveTo>
                  <a:lnTo>
                    <a:pt x="861" y="42"/>
                  </a:lnTo>
                  <a:lnTo>
                    <a:pt x="42" y="42"/>
                  </a:lnTo>
                  <a:lnTo>
                    <a:pt x="42" y="595"/>
                  </a:lnTo>
                  <a:lnTo>
                    <a:pt x="861" y="59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grpSp>
        <p:nvGrpSpPr>
          <p:cNvPr id="64" name="Gruppieren 93"/>
          <p:cNvGrpSpPr/>
          <p:nvPr/>
        </p:nvGrpSpPr>
        <p:grpSpPr>
          <a:xfrm>
            <a:off x="6937037" y="3749787"/>
            <a:ext cx="457553" cy="476870"/>
            <a:chOff x="414338" y="2421961"/>
            <a:chExt cx="698500" cy="698500"/>
          </a:xfrm>
          <a:solidFill>
            <a:schemeClr val="bg1"/>
          </a:solidFill>
        </p:grpSpPr>
        <p:sp>
          <p:nvSpPr>
            <p:cNvPr id="65" name="Freeform 19"/>
            <p:cNvSpPr>
              <a:spLocks noEditPoints="1"/>
            </p:cNvSpPr>
            <p:nvPr/>
          </p:nvSpPr>
          <p:spPr bwMode="auto">
            <a:xfrm>
              <a:off x="414338" y="2421961"/>
              <a:ext cx="698500" cy="698500"/>
            </a:xfrm>
            <a:custGeom>
              <a:avLst/>
              <a:gdLst/>
              <a:ahLst/>
              <a:cxnLst>
                <a:cxn ang="0">
                  <a:pos x="173" y="704"/>
                </a:cxn>
                <a:cxn ang="0">
                  <a:pos x="268" y="706"/>
                </a:cxn>
                <a:cxn ang="0">
                  <a:pos x="359" y="704"/>
                </a:cxn>
                <a:cxn ang="0">
                  <a:pos x="450" y="696"/>
                </a:cxn>
                <a:cxn ang="0">
                  <a:pos x="539" y="681"/>
                </a:cxn>
                <a:cxn ang="0">
                  <a:pos x="628" y="657"/>
                </a:cxn>
                <a:cxn ang="0">
                  <a:pos x="574" y="706"/>
                </a:cxn>
                <a:cxn ang="0">
                  <a:pos x="522" y="743"/>
                </a:cxn>
                <a:cxn ang="0">
                  <a:pos x="468" y="772"/>
                </a:cxn>
                <a:cxn ang="0">
                  <a:pos x="414" y="793"/>
                </a:cxn>
                <a:cxn ang="0">
                  <a:pos x="359" y="806"/>
                </a:cxn>
                <a:cxn ang="0">
                  <a:pos x="301" y="813"/>
                </a:cxn>
                <a:cxn ang="0">
                  <a:pos x="238" y="817"/>
                </a:cxn>
                <a:cxn ang="0">
                  <a:pos x="173" y="819"/>
                </a:cxn>
                <a:cxn ang="0">
                  <a:pos x="173" y="880"/>
                </a:cxn>
                <a:cxn ang="0">
                  <a:pos x="0" y="761"/>
                </a:cxn>
                <a:cxn ang="0">
                  <a:pos x="173" y="637"/>
                </a:cxn>
                <a:cxn ang="0">
                  <a:pos x="173" y="704"/>
                </a:cxn>
                <a:cxn ang="0">
                  <a:pos x="710" y="176"/>
                </a:cxn>
                <a:cxn ang="0">
                  <a:pos x="615" y="174"/>
                </a:cxn>
                <a:cxn ang="0">
                  <a:pos x="522" y="176"/>
                </a:cxn>
                <a:cxn ang="0">
                  <a:pos x="431" y="184"/>
                </a:cxn>
                <a:cxn ang="0">
                  <a:pos x="342" y="199"/>
                </a:cxn>
                <a:cxn ang="0">
                  <a:pos x="253" y="223"/>
                </a:cxn>
                <a:cxn ang="0">
                  <a:pos x="307" y="174"/>
                </a:cxn>
                <a:cxn ang="0">
                  <a:pos x="361" y="137"/>
                </a:cxn>
                <a:cxn ang="0">
                  <a:pos x="413" y="109"/>
                </a:cxn>
                <a:cxn ang="0">
                  <a:pos x="466" y="89"/>
                </a:cxn>
                <a:cxn ang="0">
                  <a:pos x="522" y="74"/>
                </a:cxn>
                <a:cxn ang="0">
                  <a:pos x="582" y="67"/>
                </a:cxn>
                <a:cxn ang="0">
                  <a:pos x="643" y="63"/>
                </a:cxn>
                <a:cxn ang="0">
                  <a:pos x="710" y="61"/>
                </a:cxn>
                <a:cxn ang="0">
                  <a:pos x="710" y="0"/>
                </a:cxn>
                <a:cxn ang="0">
                  <a:pos x="881" y="119"/>
                </a:cxn>
                <a:cxn ang="0">
                  <a:pos x="710" y="243"/>
                </a:cxn>
                <a:cxn ang="0">
                  <a:pos x="710" y="176"/>
                </a:cxn>
              </a:cxnLst>
              <a:rect l="0" t="0" r="r" b="b"/>
              <a:pathLst>
                <a:path w="881" h="880">
                  <a:moveTo>
                    <a:pt x="173" y="704"/>
                  </a:moveTo>
                  <a:lnTo>
                    <a:pt x="268" y="706"/>
                  </a:lnTo>
                  <a:lnTo>
                    <a:pt x="359" y="704"/>
                  </a:lnTo>
                  <a:lnTo>
                    <a:pt x="450" y="696"/>
                  </a:lnTo>
                  <a:lnTo>
                    <a:pt x="539" y="681"/>
                  </a:lnTo>
                  <a:lnTo>
                    <a:pt x="628" y="657"/>
                  </a:lnTo>
                  <a:lnTo>
                    <a:pt x="574" y="706"/>
                  </a:lnTo>
                  <a:lnTo>
                    <a:pt x="522" y="743"/>
                  </a:lnTo>
                  <a:lnTo>
                    <a:pt x="468" y="772"/>
                  </a:lnTo>
                  <a:lnTo>
                    <a:pt x="414" y="793"/>
                  </a:lnTo>
                  <a:lnTo>
                    <a:pt x="359" y="806"/>
                  </a:lnTo>
                  <a:lnTo>
                    <a:pt x="301" y="813"/>
                  </a:lnTo>
                  <a:lnTo>
                    <a:pt x="238" y="817"/>
                  </a:lnTo>
                  <a:lnTo>
                    <a:pt x="173" y="819"/>
                  </a:lnTo>
                  <a:lnTo>
                    <a:pt x="173" y="880"/>
                  </a:lnTo>
                  <a:lnTo>
                    <a:pt x="0" y="761"/>
                  </a:lnTo>
                  <a:lnTo>
                    <a:pt x="173" y="637"/>
                  </a:lnTo>
                  <a:lnTo>
                    <a:pt x="173" y="704"/>
                  </a:lnTo>
                  <a:close/>
                  <a:moveTo>
                    <a:pt x="710" y="176"/>
                  </a:moveTo>
                  <a:lnTo>
                    <a:pt x="615" y="174"/>
                  </a:lnTo>
                  <a:lnTo>
                    <a:pt x="522" y="176"/>
                  </a:lnTo>
                  <a:lnTo>
                    <a:pt x="431" y="184"/>
                  </a:lnTo>
                  <a:lnTo>
                    <a:pt x="342" y="199"/>
                  </a:lnTo>
                  <a:lnTo>
                    <a:pt x="253" y="223"/>
                  </a:lnTo>
                  <a:lnTo>
                    <a:pt x="307" y="174"/>
                  </a:lnTo>
                  <a:lnTo>
                    <a:pt x="361" y="137"/>
                  </a:lnTo>
                  <a:lnTo>
                    <a:pt x="413" y="109"/>
                  </a:lnTo>
                  <a:lnTo>
                    <a:pt x="466" y="89"/>
                  </a:lnTo>
                  <a:lnTo>
                    <a:pt x="522" y="74"/>
                  </a:lnTo>
                  <a:lnTo>
                    <a:pt x="582" y="67"/>
                  </a:lnTo>
                  <a:lnTo>
                    <a:pt x="643" y="63"/>
                  </a:lnTo>
                  <a:lnTo>
                    <a:pt x="710" y="61"/>
                  </a:lnTo>
                  <a:lnTo>
                    <a:pt x="710" y="0"/>
                  </a:lnTo>
                  <a:lnTo>
                    <a:pt x="881" y="119"/>
                  </a:lnTo>
                  <a:lnTo>
                    <a:pt x="710" y="243"/>
                  </a:lnTo>
                  <a:lnTo>
                    <a:pt x="710" y="17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6" name="Freeform 20"/>
            <p:cNvSpPr>
              <a:spLocks noEditPoints="1"/>
            </p:cNvSpPr>
            <p:nvPr/>
          </p:nvSpPr>
          <p:spPr bwMode="auto">
            <a:xfrm>
              <a:off x="490538" y="2618811"/>
              <a:ext cx="546100" cy="304800"/>
            </a:xfrm>
            <a:custGeom>
              <a:avLst/>
              <a:gdLst/>
              <a:ahLst/>
              <a:cxnLst>
                <a:cxn ang="0">
                  <a:pos x="667" y="377"/>
                </a:cxn>
                <a:cxn ang="0">
                  <a:pos x="178" y="356"/>
                </a:cxn>
                <a:cxn ang="0">
                  <a:pos x="5" y="360"/>
                </a:cxn>
                <a:cxn ang="0">
                  <a:pos x="15" y="11"/>
                </a:cxn>
                <a:cxn ang="0">
                  <a:pos x="427" y="24"/>
                </a:cxn>
                <a:cxn ang="0">
                  <a:pos x="678" y="22"/>
                </a:cxn>
                <a:cxn ang="0">
                  <a:pos x="579" y="61"/>
                </a:cxn>
                <a:cxn ang="0">
                  <a:pos x="111" y="35"/>
                </a:cxn>
                <a:cxn ang="0">
                  <a:pos x="180" y="321"/>
                </a:cxn>
                <a:cxn ang="0">
                  <a:pos x="648" y="343"/>
                </a:cxn>
                <a:cxn ang="0">
                  <a:pos x="316" y="70"/>
                </a:cxn>
                <a:cxn ang="0">
                  <a:pos x="249" y="189"/>
                </a:cxn>
                <a:cxn ang="0">
                  <a:pos x="301" y="306"/>
                </a:cxn>
                <a:cxn ang="0">
                  <a:pos x="109" y="302"/>
                </a:cxn>
                <a:cxn ang="0">
                  <a:pos x="89" y="269"/>
                </a:cxn>
                <a:cxn ang="0">
                  <a:pos x="55" y="250"/>
                </a:cxn>
                <a:cxn ang="0">
                  <a:pos x="94" y="94"/>
                </a:cxn>
                <a:cxn ang="0">
                  <a:pos x="107" y="61"/>
                </a:cxn>
                <a:cxn ang="0">
                  <a:pos x="291" y="74"/>
                </a:cxn>
                <a:cxn ang="0">
                  <a:pos x="70" y="117"/>
                </a:cxn>
                <a:cxn ang="0">
                  <a:pos x="202" y="291"/>
                </a:cxn>
                <a:cxn ang="0">
                  <a:pos x="241" y="148"/>
                </a:cxn>
                <a:cxn ang="0">
                  <a:pos x="629" y="275"/>
                </a:cxn>
                <a:cxn ang="0">
                  <a:pos x="581" y="319"/>
                </a:cxn>
                <a:cxn ang="0">
                  <a:pos x="577" y="328"/>
                </a:cxn>
                <a:cxn ang="0">
                  <a:pos x="368" y="317"/>
                </a:cxn>
                <a:cxn ang="0">
                  <a:pos x="420" y="265"/>
                </a:cxn>
                <a:cxn ang="0">
                  <a:pos x="394" y="85"/>
                </a:cxn>
                <a:cxn ang="0">
                  <a:pos x="397" y="74"/>
                </a:cxn>
                <a:cxn ang="0">
                  <a:pos x="585" y="85"/>
                </a:cxn>
                <a:cxn ang="0">
                  <a:pos x="628" y="126"/>
                </a:cxn>
                <a:cxn ang="0">
                  <a:pos x="603" y="132"/>
                </a:cxn>
                <a:cxn ang="0">
                  <a:pos x="427" y="106"/>
                </a:cxn>
                <a:cxn ang="0">
                  <a:pos x="431" y="273"/>
                </a:cxn>
                <a:cxn ang="0">
                  <a:pos x="585" y="280"/>
                </a:cxn>
                <a:cxn ang="0">
                  <a:pos x="550" y="211"/>
                </a:cxn>
                <a:cxn ang="0">
                  <a:pos x="540" y="184"/>
                </a:cxn>
                <a:cxn ang="0">
                  <a:pos x="518" y="200"/>
                </a:cxn>
                <a:cxn ang="0">
                  <a:pos x="152" y="191"/>
                </a:cxn>
                <a:cxn ang="0">
                  <a:pos x="171" y="169"/>
                </a:cxn>
                <a:cxn ang="0">
                  <a:pos x="143" y="159"/>
                </a:cxn>
                <a:cxn ang="0">
                  <a:pos x="143" y="187"/>
                </a:cxn>
                <a:cxn ang="0">
                  <a:pos x="288" y="133"/>
                </a:cxn>
                <a:cxn ang="0">
                  <a:pos x="342" y="104"/>
                </a:cxn>
                <a:cxn ang="0">
                  <a:pos x="360" y="100"/>
                </a:cxn>
                <a:cxn ang="0">
                  <a:pos x="368" y="113"/>
                </a:cxn>
                <a:cxn ang="0">
                  <a:pos x="407" y="145"/>
                </a:cxn>
                <a:cxn ang="0">
                  <a:pos x="377" y="159"/>
                </a:cxn>
                <a:cxn ang="0">
                  <a:pos x="360" y="141"/>
                </a:cxn>
                <a:cxn ang="0">
                  <a:pos x="321" y="150"/>
                </a:cxn>
                <a:cxn ang="0">
                  <a:pos x="379" y="182"/>
                </a:cxn>
                <a:cxn ang="0">
                  <a:pos x="388" y="258"/>
                </a:cxn>
                <a:cxn ang="0">
                  <a:pos x="345" y="280"/>
                </a:cxn>
                <a:cxn ang="0">
                  <a:pos x="325" y="280"/>
                </a:cxn>
                <a:cxn ang="0">
                  <a:pos x="301" y="260"/>
                </a:cxn>
                <a:cxn ang="0">
                  <a:pos x="280" y="211"/>
                </a:cxn>
                <a:cxn ang="0">
                  <a:pos x="316" y="226"/>
                </a:cxn>
                <a:cxn ang="0">
                  <a:pos x="364" y="234"/>
                </a:cxn>
                <a:cxn ang="0">
                  <a:pos x="330" y="202"/>
                </a:cxn>
              </a:cxnLst>
              <a:rect l="0" t="0" r="r" b="b"/>
              <a:pathLst>
                <a:path w="687" h="382">
                  <a:moveTo>
                    <a:pt x="687" y="37"/>
                  </a:moveTo>
                  <a:lnTo>
                    <a:pt x="681" y="358"/>
                  </a:lnTo>
                  <a:lnTo>
                    <a:pt x="681" y="366"/>
                  </a:lnTo>
                  <a:lnTo>
                    <a:pt x="678" y="371"/>
                  </a:lnTo>
                  <a:lnTo>
                    <a:pt x="672" y="375"/>
                  </a:lnTo>
                  <a:lnTo>
                    <a:pt x="667" y="377"/>
                  </a:lnTo>
                  <a:lnTo>
                    <a:pt x="583" y="382"/>
                  </a:lnTo>
                  <a:lnTo>
                    <a:pt x="501" y="382"/>
                  </a:lnTo>
                  <a:lnTo>
                    <a:pt x="420" y="379"/>
                  </a:lnTo>
                  <a:lnTo>
                    <a:pt x="340" y="371"/>
                  </a:lnTo>
                  <a:lnTo>
                    <a:pt x="258" y="360"/>
                  </a:lnTo>
                  <a:lnTo>
                    <a:pt x="178" y="356"/>
                  </a:lnTo>
                  <a:lnTo>
                    <a:pt x="178" y="356"/>
                  </a:lnTo>
                  <a:lnTo>
                    <a:pt x="100" y="356"/>
                  </a:lnTo>
                  <a:lnTo>
                    <a:pt x="20" y="364"/>
                  </a:lnTo>
                  <a:lnTo>
                    <a:pt x="16" y="366"/>
                  </a:lnTo>
                  <a:lnTo>
                    <a:pt x="11" y="364"/>
                  </a:lnTo>
                  <a:lnTo>
                    <a:pt x="5" y="360"/>
                  </a:lnTo>
                  <a:lnTo>
                    <a:pt x="2" y="354"/>
                  </a:lnTo>
                  <a:lnTo>
                    <a:pt x="0" y="347"/>
                  </a:lnTo>
                  <a:lnTo>
                    <a:pt x="5" y="26"/>
                  </a:lnTo>
                  <a:lnTo>
                    <a:pt x="7" y="20"/>
                  </a:lnTo>
                  <a:lnTo>
                    <a:pt x="9" y="15"/>
                  </a:lnTo>
                  <a:lnTo>
                    <a:pt x="15" y="11"/>
                  </a:lnTo>
                  <a:lnTo>
                    <a:pt x="20" y="9"/>
                  </a:lnTo>
                  <a:lnTo>
                    <a:pt x="102" y="2"/>
                  </a:lnTo>
                  <a:lnTo>
                    <a:pt x="185" y="0"/>
                  </a:lnTo>
                  <a:lnTo>
                    <a:pt x="267" y="5"/>
                  </a:lnTo>
                  <a:lnTo>
                    <a:pt x="349" y="15"/>
                  </a:lnTo>
                  <a:lnTo>
                    <a:pt x="427" y="24"/>
                  </a:lnTo>
                  <a:lnTo>
                    <a:pt x="507" y="28"/>
                  </a:lnTo>
                  <a:lnTo>
                    <a:pt x="589" y="26"/>
                  </a:lnTo>
                  <a:lnTo>
                    <a:pt x="668" y="20"/>
                  </a:lnTo>
                  <a:lnTo>
                    <a:pt x="668" y="20"/>
                  </a:lnTo>
                  <a:lnTo>
                    <a:pt x="670" y="20"/>
                  </a:lnTo>
                  <a:lnTo>
                    <a:pt x="678" y="22"/>
                  </a:lnTo>
                  <a:lnTo>
                    <a:pt x="683" y="26"/>
                  </a:lnTo>
                  <a:lnTo>
                    <a:pt x="687" y="31"/>
                  </a:lnTo>
                  <a:lnTo>
                    <a:pt x="687" y="37"/>
                  </a:lnTo>
                  <a:close/>
                  <a:moveTo>
                    <a:pt x="648" y="343"/>
                  </a:moveTo>
                  <a:lnTo>
                    <a:pt x="654" y="55"/>
                  </a:lnTo>
                  <a:lnTo>
                    <a:pt x="579" y="61"/>
                  </a:lnTo>
                  <a:lnTo>
                    <a:pt x="507" y="61"/>
                  </a:lnTo>
                  <a:lnTo>
                    <a:pt x="425" y="57"/>
                  </a:lnTo>
                  <a:lnTo>
                    <a:pt x="345" y="48"/>
                  </a:lnTo>
                  <a:lnTo>
                    <a:pt x="264" y="39"/>
                  </a:lnTo>
                  <a:lnTo>
                    <a:pt x="184" y="33"/>
                  </a:lnTo>
                  <a:lnTo>
                    <a:pt x="111" y="35"/>
                  </a:lnTo>
                  <a:lnTo>
                    <a:pt x="39" y="41"/>
                  </a:lnTo>
                  <a:lnTo>
                    <a:pt x="35" y="328"/>
                  </a:lnTo>
                  <a:lnTo>
                    <a:pt x="107" y="323"/>
                  </a:lnTo>
                  <a:lnTo>
                    <a:pt x="180" y="321"/>
                  </a:lnTo>
                  <a:lnTo>
                    <a:pt x="180" y="321"/>
                  </a:lnTo>
                  <a:lnTo>
                    <a:pt x="180" y="321"/>
                  </a:lnTo>
                  <a:lnTo>
                    <a:pt x="262" y="327"/>
                  </a:lnTo>
                  <a:lnTo>
                    <a:pt x="343" y="336"/>
                  </a:lnTo>
                  <a:lnTo>
                    <a:pt x="421" y="345"/>
                  </a:lnTo>
                  <a:lnTo>
                    <a:pt x="501" y="349"/>
                  </a:lnTo>
                  <a:lnTo>
                    <a:pt x="576" y="349"/>
                  </a:lnTo>
                  <a:lnTo>
                    <a:pt x="648" y="343"/>
                  </a:lnTo>
                  <a:close/>
                  <a:moveTo>
                    <a:pt x="211" y="55"/>
                  </a:moveTo>
                  <a:lnTo>
                    <a:pt x="312" y="63"/>
                  </a:lnTo>
                  <a:lnTo>
                    <a:pt x="312" y="63"/>
                  </a:lnTo>
                  <a:lnTo>
                    <a:pt x="314" y="65"/>
                  </a:lnTo>
                  <a:lnTo>
                    <a:pt x="316" y="67"/>
                  </a:lnTo>
                  <a:lnTo>
                    <a:pt x="316" y="70"/>
                  </a:lnTo>
                  <a:lnTo>
                    <a:pt x="316" y="74"/>
                  </a:lnTo>
                  <a:lnTo>
                    <a:pt x="312" y="76"/>
                  </a:lnTo>
                  <a:lnTo>
                    <a:pt x="288" y="93"/>
                  </a:lnTo>
                  <a:lnTo>
                    <a:pt x="267" y="119"/>
                  </a:lnTo>
                  <a:lnTo>
                    <a:pt x="252" y="152"/>
                  </a:lnTo>
                  <a:lnTo>
                    <a:pt x="249" y="189"/>
                  </a:lnTo>
                  <a:lnTo>
                    <a:pt x="251" y="224"/>
                  </a:lnTo>
                  <a:lnTo>
                    <a:pt x="262" y="254"/>
                  </a:lnTo>
                  <a:lnTo>
                    <a:pt x="277" y="280"/>
                  </a:lnTo>
                  <a:lnTo>
                    <a:pt x="297" y="301"/>
                  </a:lnTo>
                  <a:lnTo>
                    <a:pt x="301" y="302"/>
                  </a:lnTo>
                  <a:lnTo>
                    <a:pt x="301" y="306"/>
                  </a:lnTo>
                  <a:lnTo>
                    <a:pt x="299" y="308"/>
                  </a:lnTo>
                  <a:lnTo>
                    <a:pt x="297" y="310"/>
                  </a:lnTo>
                  <a:lnTo>
                    <a:pt x="293" y="312"/>
                  </a:lnTo>
                  <a:lnTo>
                    <a:pt x="202" y="304"/>
                  </a:lnTo>
                  <a:lnTo>
                    <a:pt x="109" y="302"/>
                  </a:lnTo>
                  <a:lnTo>
                    <a:pt x="109" y="302"/>
                  </a:lnTo>
                  <a:lnTo>
                    <a:pt x="106" y="302"/>
                  </a:lnTo>
                  <a:lnTo>
                    <a:pt x="104" y="301"/>
                  </a:lnTo>
                  <a:lnTo>
                    <a:pt x="102" y="297"/>
                  </a:lnTo>
                  <a:lnTo>
                    <a:pt x="100" y="286"/>
                  </a:lnTo>
                  <a:lnTo>
                    <a:pt x="96" y="276"/>
                  </a:lnTo>
                  <a:lnTo>
                    <a:pt x="89" y="269"/>
                  </a:lnTo>
                  <a:lnTo>
                    <a:pt x="81" y="263"/>
                  </a:lnTo>
                  <a:lnTo>
                    <a:pt x="72" y="260"/>
                  </a:lnTo>
                  <a:lnTo>
                    <a:pt x="61" y="258"/>
                  </a:lnTo>
                  <a:lnTo>
                    <a:pt x="57" y="256"/>
                  </a:lnTo>
                  <a:lnTo>
                    <a:pt x="55" y="254"/>
                  </a:lnTo>
                  <a:lnTo>
                    <a:pt x="55" y="250"/>
                  </a:lnTo>
                  <a:lnTo>
                    <a:pt x="57" y="111"/>
                  </a:lnTo>
                  <a:lnTo>
                    <a:pt x="59" y="109"/>
                  </a:lnTo>
                  <a:lnTo>
                    <a:pt x="61" y="107"/>
                  </a:lnTo>
                  <a:lnTo>
                    <a:pt x="63" y="106"/>
                  </a:lnTo>
                  <a:lnTo>
                    <a:pt x="80" y="102"/>
                  </a:lnTo>
                  <a:lnTo>
                    <a:pt x="94" y="94"/>
                  </a:lnTo>
                  <a:lnTo>
                    <a:pt x="104" y="80"/>
                  </a:lnTo>
                  <a:lnTo>
                    <a:pt x="107" y="65"/>
                  </a:lnTo>
                  <a:lnTo>
                    <a:pt x="107" y="63"/>
                  </a:lnTo>
                  <a:lnTo>
                    <a:pt x="107" y="63"/>
                  </a:lnTo>
                  <a:lnTo>
                    <a:pt x="107" y="61"/>
                  </a:lnTo>
                  <a:lnTo>
                    <a:pt x="107" y="61"/>
                  </a:lnTo>
                  <a:lnTo>
                    <a:pt x="107" y="59"/>
                  </a:lnTo>
                  <a:lnTo>
                    <a:pt x="107" y="57"/>
                  </a:lnTo>
                  <a:lnTo>
                    <a:pt x="109" y="55"/>
                  </a:lnTo>
                  <a:lnTo>
                    <a:pt x="113" y="54"/>
                  </a:lnTo>
                  <a:lnTo>
                    <a:pt x="211" y="55"/>
                  </a:lnTo>
                  <a:close/>
                  <a:moveTo>
                    <a:pt x="291" y="74"/>
                  </a:moveTo>
                  <a:lnTo>
                    <a:pt x="211" y="67"/>
                  </a:lnTo>
                  <a:lnTo>
                    <a:pt x="119" y="65"/>
                  </a:lnTo>
                  <a:lnTo>
                    <a:pt x="113" y="85"/>
                  </a:lnTo>
                  <a:lnTo>
                    <a:pt x="102" y="102"/>
                  </a:lnTo>
                  <a:lnTo>
                    <a:pt x="87" y="113"/>
                  </a:lnTo>
                  <a:lnTo>
                    <a:pt x="70" y="117"/>
                  </a:lnTo>
                  <a:lnTo>
                    <a:pt x="67" y="247"/>
                  </a:lnTo>
                  <a:lnTo>
                    <a:pt x="83" y="250"/>
                  </a:lnTo>
                  <a:lnTo>
                    <a:pt x="98" y="260"/>
                  </a:lnTo>
                  <a:lnTo>
                    <a:pt x="107" y="275"/>
                  </a:lnTo>
                  <a:lnTo>
                    <a:pt x="113" y="291"/>
                  </a:lnTo>
                  <a:lnTo>
                    <a:pt x="202" y="291"/>
                  </a:lnTo>
                  <a:lnTo>
                    <a:pt x="277" y="297"/>
                  </a:lnTo>
                  <a:lnTo>
                    <a:pt x="262" y="280"/>
                  </a:lnTo>
                  <a:lnTo>
                    <a:pt x="251" y="260"/>
                  </a:lnTo>
                  <a:lnTo>
                    <a:pt x="239" y="226"/>
                  </a:lnTo>
                  <a:lnTo>
                    <a:pt x="236" y="189"/>
                  </a:lnTo>
                  <a:lnTo>
                    <a:pt x="241" y="148"/>
                  </a:lnTo>
                  <a:lnTo>
                    <a:pt x="256" y="113"/>
                  </a:lnTo>
                  <a:lnTo>
                    <a:pt x="273" y="91"/>
                  </a:lnTo>
                  <a:lnTo>
                    <a:pt x="291" y="74"/>
                  </a:lnTo>
                  <a:close/>
                  <a:moveTo>
                    <a:pt x="633" y="132"/>
                  </a:moveTo>
                  <a:lnTo>
                    <a:pt x="629" y="271"/>
                  </a:lnTo>
                  <a:lnTo>
                    <a:pt x="629" y="275"/>
                  </a:lnTo>
                  <a:lnTo>
                    <a:pt x="628" y="276"/>
                  </a:lnTo>
                  <a:lnTo>
                    <a:pt x="624" y="278"/>
                  </a:lnTo>
                  <a:lnTo>
                    <a:pt x="607" y="280"/>
                  </a:lnTo>
                  <a:lnTo>
                    <a:pt x="594" y="289"/>
                  </a:lnTo>
                  <a:lnTo>
                    <a:pt x="585" y="302"/>
                  </a:lnTo>
                  <a:lnTo>
                    <a:pt x="581" y="319"/>
                  </a:lnTo>
                  <a:lnTo>
                    <a:pt x="581" y="321"/>
                  </a:lnTo>
                  <a:lnTo>
                    <a:pt x="581" y="323"/>
                  </a:lnTo>
                  <a:lnTo>
                    <a:pt x="581" y="323"/>
                  </a:lnTo>
                  <a:lnTo>
                    <a:pt x="581" y="323"/>
                  </a:lnTo>
                  <a:lnTo>
                    <a:pt x="581" y="325"/>
                  </a:lnTo>
                  <a:lnTo>
                    <a:pt x="577" y="328"/>
                  </a:lnTo>
                  <a:lnTo>
                    <a:pt x="576" y="328"/>
                  </a:lnTo>
                  <a:lnTo>
                    <a:pt x="473" y="328"/>
                  </a:lnTo>
                  <a:lnTo>
                    <a:pt x="373" y="321"/>
                  </a:lnTo>
                  <a:lnTo>
                    <a:pt x="373" y="321"/>
                  </a:lnTo>
                  <a:lnTo>
                    <a:pt x="369" y="319"/>
                  </a:lnTo>
                  <a:lnTo>
                    <a:pt x="368" y="317"/>
                  </a:lnTo>
                  <a:lnTo>
                    <a:pt x="368" y="314"/>
                  </a:lnTo>
                  <a:lnTo>
                    <a:pt x="368" y="312"/>
                  </a:lnTo>
                  <a:lnTo>
                    <a:pt x="371" y="310"/>
                  </a:lnTo>
                  <a:lnTo>
                    <a:pt x="390" y="299"/>
                  </a:lnTo>
                  <a:lnTo>
                    <a:pt x="407" y="284"/>
                  </a:lnTo>
                  <a:lnTo>
                    <a:pt x="420" y="265"/>
                  </a:lnTo>
                  <a:lnTo>
                    <a:pt x="434" y="232"/>
                  </a:lnTo>
                  <a:lnTo>
                    <a:pt x="440" y="193"/>
                  </a:lnTo>
                  <a:lnTo>
                    <a:pt x="436" y="159"/>
                  </a:lnTo>
                  <a:lnTo>
                    <a:pt x="429" y="130"/>
                  </a:lnTo>
                  <a:lnTo>
                    <a:pt x="412" y="106"/>
                  </a:lnTo>
                  <a:lnTo>
                    <a:pt x="394" y="85"/>
                  </a:lnTo>
                  <a:lnTo>
                    <a:pt x="394" y="85"/>
                  </a:lnTo>
                  <a:lnTo>
                    <a:pt x="392" y="83"/>
                  </a:lnTo>
                  <a:lnTo>
                    <a:pt x="390" y="80"/>
                  </a:lnTo>
                  <a:lnTo>
                    <a:pt x="392" y="76"/>
                  </a:lnTo>
                  <a:lnTo>
                    <a:pt x="394" y="74"/>
                  </a:lnTo>
                  <a:lnTo>
                    <a:pt x="397" y="74"/>
                  </a:lnTo>
                  <a:lnTo>
                    <a:pt x="488" y="80"/>
                  </a:lnTo>
                  <a:lnTo>
                    <a:pt x="579" y="80"/>
                  </a:lnTo>
                  <a:lnTo>
                    <a:pt x="579" y="80"/>
                  </a:lnTo>
                  <a:lnTo>
                    <a:pt x="581" y="80"/>
                  </a:lnTo>
                  <a:lnTo>
                    <a:pt x="585" y="81"/>
                  </a:lnTo>
                  <a:lnTo>
                    <a:pt x="585" y="85"/>
                  </a:lnTo>
                  <a:lnTo>
                    <a:pt x="587" y="96"/>
                  </a:lnTo>
                  <a:lnTo>
                    <a:pt x="592" y="106"/>
                  </a:lnTo>
                  <a:lnTo>
                    <a:pt x="598" y="113"/>
                  </a:lnTo>
                  <a:lnTo>
                    <a:pt x="607" y="120"/>
                  </a:lnTo>
                  <a:lnTo>
                    <a:pt x="616" y="124"/>
                  </a:lnTo>
                  <a:lnTo>
                    <a:pt x="628" y="126"/>
                  </a:lnTo>
                  <a:lnTo>
                    <a:pt x="629" y="126"/>
                  </a:lnTo>
                  <a:lnTo>
                    <a:pt x="631" y="128"/>
                  </a:lnTo>
                  <a:lnTo>
                    <a:pt x="633" y="132"/>
                  </a:lnTo>
                  <a:close/>
                  <a:moveTo>
                    <a:pt x="618" y="265"/>
                  </a:moveTo>
                  <a:lnTo>
                    <a:pt x="620" y="137"/>
                  </a:lnTo>
                  <a:lnTo>
                    <a:pt x="603" y="132"/>
                  </a:lnTo>
                  <a:lnTo>
                    <a:pt x="590" y="122"/>
                  </a:lnTo>
                  <a:lnTo>
                    <a:pt x="579" y="109"/>
                  </a:lnTo>
                  <a:lnTo>
                    <a:pt x="574" y="93"/>
                  </a:lnTo>
                  <a:lnTo>
                    <a:pt x="486" y="93"/>
                  </a:lnTo>
                  <a:lnTo>
                    <a:pt x="414" y="87"/>
                  </a:lnTo>
                  <a:lnTo>
                    <a:pt x="427" y="106"/>
                  </a:lnTo>
                  <a:lnTo>
                    <a:pt x="438" y="126"/>
                  </a:lnTo>
                  <a:lnTo>
                    <a:pt x="449" y="158"/>
                  </a:lnTo>
                  <a:lnTo>
                    <a:pt x="451" y="193"/>
                  </a:lnTo>
                  <a:lnTo>
                    <a:pt x="449" y="223"/>
                  </a:lnTo>
                  <a:lnTo>
                    <a:pt x="442" y="249"/>
                  </a:lnTo>
                  <a:lnTo>
                    <a:pt x="431" y="273"/>
                  </a:lnTo>
                  <a:lnTo>
                    <a:pt x="414" y="293"/>
                  </a:lnTo>
                  <a:lnTo>
                    <a:pt x="394" y="312"/>
                  </a:lnTo>
                  <a:lnTo>
                    <a:pt x="473" y="317"/>
                  </a:lnTo>
                  <a:lnTo>
                    <a:pt x="568" y="317"/>
                  </a:lnTo>
                  <a:lnTo>
                    <a:pt x="574" y="297"/>
                  </a:lnTo>
                  <a:lnTo>
                    <a:pt x="585" y="280"/>
                  </a:lnTo>
                  <a:lnTo>
                    <a:pt x="600" y="271"/>
                  </a:lnTo>
                  <a:lnTo>
                    <a:pt x="618" y="265"/>
                  </a:lnTo>
                  <a:close/>
                  <a:moveTo>
                    <a:pt x="535" y="219"/>
                  </a:moveTo>
                  <a:lnTo>
                    <a:pt x="540" y="217"/>
                  </a:lnTo>
                  <a:lnTo>
                    <a:pt x="546" y="215"/>
                  </a:lnTo>
                  <a:lnTo>
                    <a:pt x="550" y="211"/>
                  </a:lnTo>
                  <a:lnTo>
                    <a:pt x="551" y="206"/>
                  </a:lnTo>
                  <a:lnTo>
                    <a:pt x="553" y="200"/>
                  </a:lnTo>
                  <a:lnTo>
                    <a:pt x="551" y="195"/>
                  </a:lnTo>
                  <a:lnTo>
                    <a:pt x="550" y="189"/>
                  </a:lnTo>
                  <a:lnTo>
                    <a:pt x="546" y="185"/>
                  </a:lnTo>
                  <a:lnTo>
                    <a:pt x="540" y="184"/>
                  </a:lnTo>
                  <a:lnTo>
                    <a:pt x="535" y="182"/>
                  </a:lnTo>
                  <a:lnTo>
                    <a:pt x="529" y="184"/>
                  </a:lnTo>
                  <a:lnTo>
                    <a:pt x="525" y="185"/>
                  </a:lnTo>
                  <a:lnTo>
                    <a:pt x="522" y="189"/>
                  </a:lnTo>
                  <a:lnTo>
                    <a:pt x="518" y="195"/>
                  </a:lnTo>
                  <a:lnTo>
                    <a:pt x="518" y="200"/>
                  </a:lnTo>
                  <a:lnTo>
                    <a:pt x="518" y="206"/>
                  </a:lnTo>
                  <a:lnTo>
                    <a:pt x="520" y="210"/>
                  </a:lnTo>
                  <a:lnTo>
                    <a:pt x="524" y="215"/>
                  </a:lnTo>
                  <a:lnTo>
                    <a:pt x="529" y="217"/>
                  </a:lnTo>
                  <a:lnTo>
                    <a:pt x="535" y="219"/>
                  </a:lnTo>
                  <a:close/>
                  <a:moveTo>
                    <a:pt x="152" y="191"/>
                  </a:moveTo>
                  <a:lnTo>
                    <a:pt x="158" y="191"/>
                  </a:lnTo>
                  <a:lnTo>
                    <a:pt x="163" y="187"/>
                  </a:lnTo>
                  <a:lnTo>
                    <a:pt x="167" y="184"/>
                  </a:lnTo>
                  <a:lnTo>
                    <a:pt x="169" y="180"/>
                  </a:lnTo>
                  <a:lnTo>
                    <a:pt x="171" y="174"/>
                  </a:lnTo>
                  <a:lnTo>
                    <a:pt x="171" y="169"/>
                  </a:lnTo>
                  <a:lnTo>
                    <a:pt x="167" y="163"/>
                  </a:lnTo>
                  <a:lnTo>
                    <a:pt x="163" y="159"/>
                  </a:lnTo>
                  <a:lnTo>
                    <a:pt x="159" y="156"/>
                  </a:lnTo>
                  <a:lnTo>
                    <a:pt x="154" y="156"/>
                  </a:lnTo>
                  <a:lnTo>
                    <a:pt x="146" y="156"/>
                  </a:lnTo>
                  <a:lnTo>
                    <a:pt x="143" y="159"/>
                  </a:lnTo>
                  <a:lnTo>
                    <a:pt x="139" y="163"/>
                  </a:lnTo>
                  <a:lnTo>
                    <a:pt x="135" y="167"/>
                  </a:lnTo>
                  <a:lnTo>
                    <a:pt x="135" y="172"/>
                  </a:lnTo>
                  <a:lnTo>
                    <a:pt x="135" y="178"/>
                  </a:lnTo>
                  <a:lnTo>
                    <a:pt x="139" y="184"/>
                  </a:lnTo>
                  <a:lnTo>
                    <a:pt x="143" y="187"/>
                  </a:lnTo>
                  <a:lnTo>
                    <a:pt x="146" y="191"/>
                  </a:lnTo>
                  <a:lnTo>
                    <a:pt x="152" y="191"/>
                  </a:lnTo>
                  <a:close/>
                  <a:moveTo>
                    <a:pt x="293" y="182"/>
                  </a:moveTo>
                  <a:lnTo>
                    <a:pt x="284" y="169"/>
                  </a:lnTo>
                  <a:lnTo>
                    <a:pt x="282" y="152"/>
                  </a:lnTo>
                  <a:lnTo>
                    <a:pt x="288" y="133"/>
                  </a:lnTo>
                  <a:lnTo>
                    <a:pt x="301" y="120"/>
                  </a:lnTo>
                  <a:lnTo>
                    <a:pt x="316" y="113"/>
                  </a:lnTo>
                  <a:lnTo>
                    <a:pt x="334" y="111"/>
                  </a:lnTo>
                  <a:lnTo>
                    <a:pt x="338" y="109"/>
                  </a:lnTo>
                  <a:lnTo>
                    <a:pt x="340" y="107"/>
                  </a:lnTo>
                  <a:lnTo>
                    <a:pt x="342" y="104"/>
                  </a:lnTo>
                  <a:lnTo>
                    <a:pt x="342" y="104"/>
                  </a:lnTo>
                  <a:lnTo>
                    <a:pt x="342" y="100"/>
                  </a:lnTo>
                  <a:lnTo>
                    <a:pt x="345" y="98"/>
                  </a:lnTo>
                  <a:lnTo>
                    <a:pt x="347" y="98"/>
                  </a:lnTo>
                  <a:lnTo>
                    <a:pt x="356" y="98"/>
                  </a:lnTo>
                  <a:lnTo>
                    <a:pt x="360" y="100"/>
                  </a:lnTo>
                  <a:lnTo>
                    <a:pt x="362" y="102"/>
                  </a:lnTo>
                  <a:lnTo>
                    <a:pt x="362" y="106"/>
                  </a:lnTo>
                  <a:lnTo>
                    <a:pt x="362" y="106"/>
                  </a:lnTo>
                  <a:lnTo>
                    <a:pt x="364" y="109"/>
                  </a:lnTo>
                  <a:lnTo>
                    <a:pt x="366" y="111"/>
                  </a:lnTo>
                  <a:lnTo>
                    <a:pt x="368" y="113"/>
                  </a:lnTo>
                  <a:lnTo>
                    <a:pt x="377" y="115"/>
                  </a:lnTo>
                  <a:lnTo>
                    <a:pt x="384" y="119"/>
                  </a:lnTo>
                  <a:lnTo>
                    <a:pt x="392" y="122"/>
                  </a:lnTo>
                  <a:lnTo>
                    <a:pt x="397" y="128"/>
                  </a:lnTo>
                  <a:lnTo>
                    <a:pt x="403" y="135"/>
                  </a:lnTo>
                  <a:lnTo>
                    <a:pt x="407" y="145"/>
                  </a:lnTo>
                  <a:lnTo>
                    <a:pt x="408" y="156"/>
                  </a:lnTo>
                  <a:lnTo>
                    <a:pt x="408" y="158"/>
                  </a:lnTo>
                  <a:lnTo>
                    <a:pt x="407" y="159"/>
                  </a:lnTo>
                  <a:lnTo>
                    <a:pt x="405" y="161"/>
                  </a:lnTo>
                  <a:lnTo>
                    <a:pt x="401" y="161"/>
                  </a:lnTo>
                  <a:lnTo>
                    <a:pt x="377" y="159"/>
                  </a:lnTo>
                  <a:lnTo>
                    <a:pt x="375" y="159"/>
                  </a:lnTo>
                  <a:lnTo>
                    <a:pt x="373" y="158"/>
                  </a:lnTo>
                  <a:lnTo>
                    <a:pt x="371" y="154"/>
                  </a:lnTo>
                  <a:lnTo>
                    <a:pt x="371" y="150"/>
                  </a:lnTo>
                  <a:lnTo>
                    <a:pt x="368" y="145"/>
                  </a:lnTo>
                  <a:lnTo>
                    <a:pt x="360" y="141"/>
                  </a:lnTo>
                  <a:lnTo>
                    <a:pt x="349" y="137"/>
                  </a:lnTo>
                  <a:lnTo>
                    <a:pt x="336" y="137"/>
                  </a:lnTo>
                  <a:lnTo>
                    <a:pt x="327" y="139"/>
                  </a:lnTo>
                  <a:lnTo>
                    <a:pt x="323" y="143"/>
                  </a:lnTo>
                  <a:lnTo>
                    <a:pt x="321" y="146"/>
                  </a:lnTo>
                  <a:lnTo>
                    <a:pt x="321" y="150"/>
                  </a:lnTo>
                  <a:lnTo>
                    <a:pt x="323" y="156"/>
                  </a:lnTo>
                  <a:lnTo>
                    <a:pt x="325" y="159"/>
                  </a:lnTo>
                  <a:lnTo>
                    <a:pt x="336" y="165"/>
                  </a:lnTo>
                  <a:lnTo>
                    <a:pt x="353" y="171"/>
                  </a:lnTo>
                  <a:lnTo>
                    <a:pt x="368" y="176"/>
                  </a:lnTo>
                  <a:lnTo>
                    <a:pt x="379" y="182"/>
                  </a:lnTo>
                  <a:lnTo>
                    <a:pt x="388" y="187"/>
                  </a:lnTo>
                  <a:lnTo>
                    <a:pt x="395" y="193"/>
                  </a:lnTo>
                  <a:lnTo>
                    <a:pt x="405" y="208"/>
                  </a:lnTo>
                  <a:lnTo>
                    <a:pt x="407" y="224"/>
                  </a:lnTo>
                  <a:lnTo>
                    <a:pt x="401" y="245"/>
                  </a:lnTo>
                  <a:lnTo>
                    <a:pt x="388" y="258"/>
                  </a:lnTo>
                  <a:lnTo>
                    <a:pt x="373" y="265"/>
                  </a:lnTo>
                  <a:lnTo>
                    <a:pt x="353" y="269"/>
                  </a:lnTo>
                  <a:lnTo>
                    <a:pt x="349" y="269"/>
                  </a:lnTo>
                  <a:lnTo>
                    <a:pt x="347" y="271"/>
                  </a:lnTo>
                  <a:lnTo>
                    <a:pt x="347" y="275"/>
                  </a:lnTo>
                  <a:lnTo>
                    <a:pt x="345" y="280"/>
                  </a:lnTo>
                  <a:lnTo>
                    <a:pt x="345" y="282"/>
                  </a:lnTo>
                  <a:lnTo>
                    <a:pt x="342" y="284"/>
                  </a:lnTo>
                  <a:lnTo>
                    <a:pt x="340" y="286"/>
                  </a:lnTo>
                  <a:lnTo>
                    <a:pt x="330" y="284"/>
                  </a:lnTo>
                  <a:lnTo>
                    <a:pt x="327" y="284"/>
                  </a:lnTo>
                  <a:lnTo>
                    <a:pt x="325" y="280"/>
                  </a:lnTo>
                  <a:lnTo>
                    <a:pt x="325" y="278"/>
                  </a:lnTo>
                  <a:lnTo>
                    <a:pt x="325" y="273"/>
                  </a:lnTo>
                  <a:lnTo>
                    <a:pt x="325" y="269"/>
                  </a:lnTo>
                  <a:lnTo>
                    <a:pt x="323" y="267"/>
                  </a:lnTo>
                  <a:lnTo>
                    <a:pt x="319" y="265"/>
                  </a:lnTo>
                  <a:lnTo>
                    <a:pt x="301" y="260"/>
                  </a:lnTo>
                  <a:lnTo>
                    <a:pt x="288" y="249"/>
                  </a:lnTo>
                  <a:lnTo>
                    <a:pt x="278" y="234"/>
                  </a:lnTo>
                  <a:lnTo>
                    <a:pt x="275" y="217"/>
                  </a:lnTo>
                  <a:lnTo>
                    <a:pt x="277" y="215"/>
                  </a:lnTo>
                  <a:lnTo>
                    <a:pt x="277" y="211"/>
                  </a:lnTo>
                  <a:lnTo>
                    <a:pt x="280" y="211"/>
                  </a:lnTo>
                  <a:lnTo>
                    <a:pt x="282" y="211"/>
                  </a:lnTo>
                  <a:lnTo>
                    <a:pt x="308" y="213"/>
                  </a:lnTo>
                  <a:lnTo>
                    <a:pt x="312" y="213"/>
                  </a:lnTo>
                  <a:lnTo>
                    <a:pt x="314" y="215"/>
                  </a:lnTo>
                  <a:lnTo>
                    <a:pt x="314" y="219"/>
                  </a:lnTo>
                  <a:lnTo>
                    <a:pt x="316" y="226"/>
                  </a:lnTo>
                  <a:lnTo>
                    <a:pt x="317" y="230"/>
                  </a:lnTo>
                  <a:lnTo>
                    <a:pt x="327" y="236"/>
                  </a:lnTo>
                  <a:lnTo>
                    <a:pt x="340" y="239"/>
                  </a:lnTo>
                  <a:lnTo>
                    <a:pt x="353" y="239"/>
                  </a:lnTo>
                  <a:lnTo>
                    <a:pt x="362" y="237"/>
                  </a:lnTo>
                  <a:lnTo>
                    <a:pt x="364" y="234"/>
                  </a:lnTo>
                  <a:lnTo>
                    <a:pt x="368" y="230"/>
                  </a:lnTo>
                  <a:lnTo>
                    <a:pt x="368" y="224"/>
                  </a:lnTo>
                  <a:lnTo>
                    <a:pt x="366" y="221"/>
                  </a:lnTo>
                  <a:lnTo>
                    <a:pt x="364" y="217"/>
                  </a:lnTo>
                  <a:lnTo>
                    <a:pt x="349" y="208"/>
                  </a:lnTo>
                  <a:lnTo>
                    <a:pt x="330" y="202"/>
                  </a:lnTo>
                  <a:lnTo>
                    <a:pt x="310" y="195"/>
                  </a:lnTo>
                  <a:lnTo>
                    <a:pt x="293" y="18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67" name="Freeform 18"/>
          <p:cNvSpPr>
            <a:spLocks noEditPoints="1"/>
          </p:cNvSpPr>
          <p:nvPr/>
        </p:nvSpPr>
        <p:spPr bwMode="auto">
          <a:xfrm>
            <a:off x="2561309" y="3853992"/>
            <a:ext cx="428136" cy="325927"/>
          </a:xfrm>
          <a:custGeom>
            <a:avLst/>
            <a:gdLst/>
            <a:ahLst/>
            <a:cxnLst>
              <a:cxn ang="0">
                <a:pos x="330" y="80"/>
              </a:cxn>
              <a:cxn ang="0">
                <a:pos x="432" y="72"/>
              </a:cxn>
              <a:cxn ang="0">
                <a:pos x="490" y="74"/>
              </a:cxn>
              <a:cxn ang="0">
                <a:pos x="613" y="85"/>
              </a:cxn>
              <a:cxn ang="0">
                <a:pos x="813" y="403"/>
              </a:cxn>
              <a:cxn ang="0">
                <a:pos x="765" y="464"/>
              </a:cxn>
              <a:cxn ang="0">
                <a:pos x="696" y="546"/>
              </a:cxn>
              <a:cxn ang="0">
                <a:pos x="624" y="616"/>
              </a:cxn>
              <a:cxn ang="0">
                <a:pos x="544" y="667"/>
              </a:cxn>
              <a:cxn ang="0">
                <a:pos x="451" y="650"/>
              </a:cxn>
              <a:cxn ang="0">
                <a:pos x="360" y="616"/>
              </a:cxn>
              <a:cxn ang="0">
                <a:pos x="276" y="572"/>
              </a:cxn>
              <a:cxn ang="0">
                <a:pos x="198" y="531"/>
              </a:cxn>
              <a:cxn ang="0">
                <a:pos x="135" y="462"/>
              </a:cxn>
              <a:cxn ang="0">
                <a:pos x="133" y="390"/>
              </a:cxn>
              <a:cxn ang="0">
                <a:pos x="156" y="317"/>
              </a:cxn>
              <a:cxn ang="0">
                <a:pos x="195" y="377"/>
              </a:cxn>
              <a:cxn ang="0">
                <a:pos x="269" y="440"/>
              </a:cxn>
              <a:cxn ang="0">
                <a:pos x="358" y="498"/>
              </a:cxn>
              <a:cxn ang="0">
                <a:pos x="497" y="631"/>
              </a:cxn>
              <a:cxn ang="0">
                <a:pos x="490" y="583"/>
              </a:cxn>
              <a:cxn ang="0">
                <a:pos x="496" y="559"/>
              </a:cxn>
              <a:cxn ang="0">
                <a:pos x="529" y="568"/>
              </a:cxn>
              <a:cxn ang="0">
                <a:pos x="607" y="581"/>
              </a:cxn>
              <a:cxn ang="0">
                <a:pos x="594" y="550"/>
              </a:cxn>
              <a:cxn ang="0">
                <a:pos x="557" y="499"/>
              </a:cxn>
              <a:cxn ang="0">
                <a:pos x="613" y="518"/>
              </a:cxn>
              <a:cxn ang="0">
                <a:pos x="670" y="518"/>
              </a:cxn>
              <a:cxn ang="0">
                <a:pos x="628" y="475"/>
              </a:cxn>
              <a:cxn ang="0">
                <a:pos x="637" y="436"/>
              </a:cxn>
              <a:cxn ang="0">
                <a:pos x="711" y="468"/>
              </a:cxn>
              <a:cxn ang="0">
                <a:pos x="668" y="377"/>
              </a:cxn>
              <a:cxn ang="0">
                <a:pos x="486" y="236"/>
              </a:cxn>
              <a:cxn ang="0">
                <a:pos x="392" y="299"/>
              </a:cxn>
              <a:cxn ang="0">
                <a:pos x="306" y="319"/>
              </a:cxn>
              <a:cxn ang="0">
                <a:pos x="288" y="232"/>
              </a:cxn>
              <a:cxn ang="0">
                <a:pos x="392" y="130"/>
              </a:cxn>
              <a:cxn ang="0">
                <a:pos x="308" y="124"/>
              </a:cxn>
              <a:cxn ang="0">
                <a:pos x="763" y="327"/>
              </a:cxn>
              <a:cxn ang="0">
                <a:pos x="655" y="316"/>
              </a:cxn>
              <a:cxn ang="0">
                <a:pos x="613" y="236"/>
              </a:cxn>
              <a:cxn ang="0">
                <a:pos x="611" y="206"/>
              </a:cxn>
              <a:cxn ang="0">
                <a:pos x="477" y="199"/>
              </a:cxn>
              <a:cxn ang="0">
                <a:pos x="375" y="265"/>
              </a:cxn>
              <a:cxn ang="0">
                <a:pos x="315" y="277"/>
              </a:cxn>
              <a:cxn ang="0">
                <a:pos x="388" y="182"/>
              </a:cxn>
              <a:cxn ang="0">
                <a:pos x="497" y="111"/>
              </a:cxn>
              <a:cxn ang="0">
                <a:pos x="607" y="122"/>
              </a:cxn>
              <a:cxn ang="0">
                <a:pos x="195" y="414"/>
              </a:cxn>
              <a:cxn ang="0">
                <a:pos x="178" y="466"/>
              </a:cxn>
              <a:cxn ang="0">
                <a:pos x="230" y="449"/>
              </a:cxn>
              <a:cxn ang="0">
                <a:pos x="250" y="486"/>
              </a:cxn>
              <a:cxn ang="0">
                <a:pos x="262" y="537"/>
              </a:cxn>
              <a:cxn ang="0">
                <a:pos x="289" y="483"/>
              </a:cxn>
              <a:cxn ang="0">
                <a:pos x="334" y="533"/>
              </a:cxn>
              <a:cxn ang="0">
                <a:pos x="319" y="577"/>
              </a:cxn>
              <a:cxn ang="0">
                <a:pos x="366" y="551"/>
              </a:cxn>
            </a:cxnLst>
            <a:rect l="0" t="0" r="r" b="b"/>
            <a:pathLst>
              <a:path w="919" h="672">
                <a:moveTo>
                  <a:pt x="0" y="342"/>
                </a:moveTo>
                <a:lnTo>
                  <a:pt x="202" y="0"/>
                </a:lnTo>
                <a:lnTo>
                  <a:pt x="308" y="61"/>
                </a:lnTo>
                <a:lnTo>
                  <a:pt x="289" y="89"/>
                </a:lnTo>
                <a:lnTo>
                  <a:pt x="330" y="80"/>
                </a:lnTo>
                <a:lnTo>
                  <a:pt x="373" y="74"/>
                </a:lnTo>
                <a:lnTo>
                  <a:pt x="373" y="74"/>
                </a:lnTo>
                <a:lnTo>
                  <a:pt x="393" y="72"/>
                </a:lnTo>
                <a:lnTo>
                  <a:pt x="416" y="70"/>
                </a:lnTo>
                <a:lnTo>
                  <a:pt x="432" y="72"/>
                </a:lnTo>
                <a:lnTo>
                  <a:pt x="432" y="72"/>
                </a:lnTo>
                <a:lnTo>
                  <a:pt x="444" y="76"/>
                </a:lnTo>
                <a:lnTo>
                  <a:pt x="453" y="80"/>
                </a:lnTo>
                <a:lnTo>
                  <a:pt x="460" y="85"/>
                </a:lnTo>
                <a:lnTo>
                  <a:pt x="490" y="74"/>
                </a:lnTo>
                <a:lnTo>
                  <a:pt x="509" y="72"/>
                </a:lnTo>
                <a:lnTo>
                  <a:pt x="535" y="74"/>
                </a:lnTo>
                <a:lnTo>
                  <a:pt x="561" y="78"/>
                </a:lnTo>
                <a:lnTo>
                  <a:pt x="589" y="82"/>
                </a:lnTo>
                <a:lnTo>
                  <a:pt x="613" y="85"/>
                </a:lnTo>
                <a:lnTo>
                  <a:pt x="629" y="91"/>
                </a:lnTo>
                <a:lnTo>
                  <a:pt x="613" y="61"/>
                </a:lnTo>
                <a:lnTo>
                  <a:pt x="719" y="0"/>
                </a:lnTo>
                <a:lnTo>
                  <a:pt x="919" y="342"/>
                </a:lnTo>
                <a:lnTo>
                  <a:pt x="813" y="403"/>
                </a:lnTo>
                <a:lnTo>
                  <a:pt x="793" y="368"/>
                </a:lnTo>
                <a:lnTo>
                  <a:pt x="782" y="395"/>
                </a:lnTo>
                <a:lnTo>
                  <a:pt x="765" y="420"/>
                </a:lnTo>
                <a:lnTo>
                  <a:pt x="769" y="442"/>
                </a:lnTo>
                <a:lnTo>
                  <a:pt x="765" y="464"/>
                </a:lnTo>
                <a:lnTo>
                  <a:pt x="752" y="483"/>
                </a:lnTo>
                <a:lnTo>
                  <a:pt x="735" y="498"/>
                </a:lnTo>
                <a:lnTo>
                  <a:pt x="713" y="505"/>
                </a:lnTo>
                <a:lnTo>
                  <a:pt x="707" y="527"/>
                </a:lnTo>
                <a:lnTo>
                  <a:pt x="696" y="546"/>
                </a:lnTo>
                <a:lnTo>
                  <a:pt x="678" y="559"/>
                </a:lnTo>
                <a:lnTo>
                  <a:pt x="655" y="564"/>
                </a:lnTo>
                <a:lnTo>
                  <a:pt x="650" y="587"/>
                </a:lnTo>
                <a:lnTo>
                  <a:pt x="639" y="603"/>
                </a:lnTo>
                <a:lnTo>
                  <a:pt x="624" y="616"/>
                </a:lnTo>
                <a:lnTo>
                  <a:pt x="605" y="624"/>
                </a:lnTo>
                <a:lnTo>
                  <a:pt x="583" y="629"/>
                </a:lnTo>
                <a:lnTo>
                  <a:pt x="574" y="646"/>
                </a:lnTo>
                <a:lnTo>
                  <a:pt x="561" y="657"/>
                </a:lnTo>
                <a:lnTo>
                  <a:pt x="544" y="667"/>
                </a:lnTo>
                <a:lnTo>
                  <a:pt x="523" y="672"/>
                </a:lnTo>
                <a:lnTo>
                  <a:pt x="505" y="672"/>
                </a:lnTo>
                <a:lnTo>
                  <a:pt x="486" y="667"/>
                </a:lnTo>
                <a:lnTo>
                  <a:pt x="470" y="659"/>
                </a:lnTo>
                <a:lnTo>
                  <a:pt x="451" y="650"/>
                </a:lnTo>
                <a:lnTo>
                  <a:pt x="431" y="655"/>
                </a:lnTo>
                <a:lnTo>
                  <a:pt x="408" y="655"/>
                </a:lnTo>
                <a:lnTo>
                  <a:pt x="388" y="650"/>
                </a:lnTo>
                <a:lnTo>
                  <a:pt x="371" y="637"/>
                </a:lnTo>
                <a:lnTo>
                  <a:pt x="360" y="616"/>
                </a:lnTo>
                <a:lnTo>
                  <a:pt x="338" y="620"/>
                </a:lnTo>
                <a:lnTo>
                  <a:pt x="315" y="618"/>
                </a:lnTo>
                <a:lnTo>
                  <a:pt x="297" y="607"/>
                </a:lnTo>
                <a:lnTo>
                  <a:pt x="284" y="592"/>
                </a:lnTo>
                <a:lnTo>
                  <a:pt x="276" y="572"/>
                </a:lnTo>
                <a:lnTo>
                  <a:pt x="256" y="574"/>
                </a:lnTo>
                <a:lnTo>
                  <a:pt x="237" y="570"/>
                </a:lnTo>
                <a:lnTo>
                  <a:pt x="221" y="561"/>
                </a:lnTo>
                <a:lnTo>
                  <a:pt x="208" y="548"/>
                </a:lnTo>
                <a:lnTo>
                  <a:pt x="198" y="531"/>
                </a:lnTo>
                <a:lnTo>
                  <a:pt x="198" y="511"/>
                </a:lnTo>
                <a:lnTo>
                  <a:pt x="176" y="507"/>
                </a:lnTo>
                <a:lnTo>
                  <a:pt x="158" y="498"/>
                </a:lnTo>
                <a:lnTo>
                  <a:pt x="143" y="483"/>
                </a:lnTo>
                <a:lnTo>
                  <a:pt x="135" y="462"/>
                </a:lnTo>
                <a:lnTo>
                  <a:pt x="135" y="462"/>
                </a:lnTo>
                <a:lnTo>
                  <a:pt x="133" y="444"/>
                </a:lnTo>
                <a:lnTo>
                  <a:pt x="135" y="425"/>
                </a:lnTo>
                <a:lnTo>
                  <a:pt x="145" y="407"/>
                </a:lnTo>
                <a:lnTo>
                  <a:pt x="133" y="390"/>
                </a:lnTo>
                <a:lnTo>
                  <a:pt x="126" y="369"/>
                </a:lnTo>
                <a:lnTo>
                  <a:pt x="106" y="403"/>
                </a:lnTo>
                <a:lnTo>
                  <a:pt x="0" y="342"/>
                </a:lnTo>
                <a:close/>
                <a:moveTo>
                  <a:pt x="254" y="152"/>
                </a:moveTo>
                <a:lnTo>
                  <a:pt x="156" y="317"/>
                </a:lnTo>
                <a:lnTo>
                  <a:pt x="156" y="330"/>
                </a:lnTo>
                <a:lnTo>
                  <a:pt x="158" y="347"/>
                </a:lnTo>
                <a:lnTo>
                  <a:pt x="161" y="364"/>
                </a:lnTo>
                <a:lnTo>
                  <a:pt x="172" y="382"/>
                </a:lnTo>
                <a:lnTo>
                  <a:pt x="195" y="377"/>
                </a:lnTo>
                <a:lnTo>
                  <a:pt x="217" y="377"/>
                </a:lnTo>
                <a:lnTo>
                  <a:pt x="236" y="386"/>
                </a:lnTo>
                <a:lnTo>
                  <a:pt x="252" y="399"/>
                </a:lnTo>
                <a:lnTo>
                  <a:pt x="263" y="418"/>
                </a:lnTo>
                <a:lnTo>
                  <a:pt x="269" y="440"/>
                </a:lnTo>
                <a:lnTo>
                  <a:pt x="293" y="442"/>
                </a:lnTo>
                <a:lnTo>
                  <a:pt x="312" y="455"/>
                </a:lnTo>
                <a:lnTo>
                  <a:pt x="327" y="472"/>
                </a:lnTo>
                <a:lnTo>
                  <a:pt x="334" y="496"/>
                </a:lnTo>
                <a:lnTo>
                  <a:pt x="358" y="498"/>
                </a:lnTo>
                <a:lnTo>
                  <a:pt x="380" y="509"/>
                </a:lnTo>
                <a:lnTo>
                  <a:pt x="395" y="527"/>
                </a:lnTo>
                <a:lnTo>
                  <a:pt x="405" y="551"/>
                </a:lnTo>
                <a:lnTo>
                  <a:pt x="401" y="576"/>
                </a:lnTo>
                <a:lnTo>
                  <a:pt x="497" y="631"/>
                </a:lnTo>
                <a:lnTo>
                  <a:pt x="514" y="635"/>
                </a:lnTo>
                <a:lnTo>
                  <a:pt x="531" y="631"/>
                </a:lnTo>
                <a:lnTo>
                  <a:pt x="544" y="622"/>
                </a:lnTo>
                <a:lnTo>
                  <a:pt x="494" y="589"/>
                </a:lnTo>
                <a:lnTo>
                  <a:pt x="490" y="583"/>
                </a:lnTo>
                <a:lnTo>
                  <a:pt x="488" y="577"/>
                </a:lnTo>
                <a:lnTo>
                  <a:pt x="486" y="572"/>
                </a:lnTo>
                <a:lnTo>
                  <a:pt x="488" y="568"/>
                </a:lnTo>
                <a:lnTo>
                  <a:pt x="492" y="563"/>
                </a:lnTo>
                <a:lnTo>
                  <a:pt x="496" y="559"/>
                </a:lnTo>
                <a:lnTo>
                  <a:pt x="501" y="557"/>
                </a:lnTo>
                <a:lnTo>
                  <a:pt x="507" y="555"/>
                </a:lnTo>
                <a:lnTo>
                  <a:pt x="512" y="557"/>
                </a:lnTo>
                <a:lnTo>
                  <a:pt x="518" y="561"/>
                </a:lnTo>
                <a:lnTo>
                  <a:pt x="529" y="568"/>
                </a:lnTo>
                <a:lnTo>
                  <a:pt x="544" y="579"/>
                </a:lnTo>
                <a:lnTo>
                  <a:pt x="559" y="589"/>
                </a:lnTo>
                <a:lnTo>
                  <a:pt x="572" y="592"/>
                </a:lnTo>
                <a:lnTo>
                  <a:pt x="592" y="590"/>
                </a:lnTo>
                <a:lnTo>
                  <a:pt x="607" y="581"/>
                </a:lnTo>
                <a:lnTo>
                  <a:pt x="613" y="576"/>
                </a:lnTo>
                <a:lnTo>
                  <a:pt x="616" y="570"/>
                </a:lnTo>
                <a:lnTo>
                  <a:pt x="618" y="561"/>
                </a:lnTo>
                <a:lnTo>
                  <a:pt x="594" y="550"/>
                </a:lnTo>
                <a:lnTo>
                  <a:pt x="594" y="550"/>
                </a:lnTo>
                <a:lnTo>
                  <a:pt x="583" y="542"/>
                </a:lnTo>
                <a:lnTo>
                  <a:pt x="570" y="535"/>
                </a:lnTo>
                <a:lnTo>
                  <a:pt x="559" y="524"/>
                </a:lnTo>
                <a:lnTo>
                  <a:pt x="553" y="512"/>
                </a:lnTo>
                <a:lnTo>
                  <a:pt x="557" y="499"/>
                </a:lnTo>
                <a:lnTo>
                  <a:pt x="566" y="492"/>
                </a:lnTo>
                <a:lnTo>
                  <a:pt x="577" y="494"/>
                </a:lnTo>
                <a:lnTo>
                  <a:pt x="590" y="501"/>
                </a:lnTo>
                <a:lnTo>
                  <a:pt x="602" y="511"/>
                </a:lnTo>
                <a:lnTo>
                  <a:pt x="613" y="518"/>
                </a:lnTo>
                <a:lnTo>
                  <a:pt x="613" y="518"/>
                </a:lnTo>
                <a:lnTo>
                  <a:pt x="628" y="524"/>
                </a:lnTo>
                <a:lnTo>
                  <a:pt x="641" y="529"/>
                </a:lnTo>
                <a:lnTo>
                  <a:pt x="659" y="527"/>
                </a:lnTo>
                <a:lnTo>
                  <a:pt x="670" y="518"/>
                </a:lnTo>
                <a:lnTo>
                  <a:pt x="676" y="501"/>
                </a:lnTo>
                <a:lnTo>
                  <a:pt x="663" y="498"/>
                </a:lnTo>
                <a:lnTo>
                  <a:pt x="652" y="490"/>
                </a:lnTo>
                <a:lnTo>
                  <a:pt x="641" y="483"/>
                </a:lnTo>
                <a:lnTo>
                  <a:pt x="628" y="475"/>
                </a:lnTo>
                <a:lnTo>
                  <a:pt x="616" y="464"/>
                </a:lnTo>
                <a:lnTo>
                  <a:pt x="611" y="453"/>
                </a:lnTo>
                <a:lnTo>
                  <a:pt x="615" y="440"/>
                </a:lnTo>
                <a:lnTo>
                  <a:pt x="626" y="433"/>
                </a:lnTo>
                <a:lnTo>
                  <a:pt x="637" y="436"/>
                </a:lnTo>
                <a:lnTo>
                  <a:pt x="650" y="444"/>
                </a:lnTo>
                <a:lnTo>
                  <a:pt x="665" y="455"/>
                </a:lnTo>
                <a:lnTo>
                  <a:pt x="680" y="464"/>
                </a:lnTo>
                <a:lnTo>
                  <a:pt x="696" y="470"/>
                </a:lnTo>
                <a:lnTo>
                  <a:pt x="711" y="468"/>
                </a:lnTo>
                <a:lnTo>
                  <a:pt x="722" y="460"/>
                </a:lnTo>
                <a:lnTo>
                  <a:pt x="730" y="451"/>
                </a:lnTo>
                <a:lnTo>
                  <a:pt x="732" y="438"/>
                </a:lnTo>
                <a:lnTo>
                  <a:pt x="728" y="429"/>
                </a:lnTo>
                <a:lnTo>
                  <a:pt x="668" y="377"/>
                </a:lnTo>
                <a:lnTo>
                  <a:pt x="615" y="327"/>
                </a:lnTo>
                <a:lnTo>
                  <a:pt x="522" y="228"/>
                </a:lnTo>
                <a:lnTo>
                  <a:pt x="509" y="230"/>
                </a:lnTo>
                <a:lnTo>
                  <a:pt x="496" y="230"/>
                </a:lnTo>
                <a:lnTo>
                  <a:pt x="486" y="236"/>
                </a:lnTo>
                <a:lnTo>
                  <a:pt x="471" y="245"/>
                </a:lnTo>
                <a:lnTo>
                  <a:pt x="453" y="256"/>
                </a:lnTo>
                <a:lnTo>
                  <a:pt x="432" y="271"/>
                </a:lnTo>
                <a:lnTo>
                  <a:pt x="412" y="284"/>
                </a:lnTo>
                <a:lnTo>
                  <a:pt x="392" y="299"/>
                </a:lnTo>
                <a:lnTo>
                  <a:pt x="375" y="310"/>
                </a:lnTo>
                <a:lnTo>
                  <a:pt x="364" y="317"/>
                </a:lnTo>
                <a:lnTo>
                  <a:pt x="343" y="327"/>
                </a:lnTo>
                <a:lnTo>
                  <a:pt x="323" y="325"/>
                </a:lnTo>
                <a:lnTo>
                  <a:pt x="306" y="319"/>
                </a:lnTo>
                <a:lnTo>
                  <a:pt x="291" y="306"/>
                </a:lnTo>
                <a:lnTo>
                  <a:pt x="280" y="290"/>
                </a:lnTo>
                <a:lnTo>
                  <a:pt x="276" y="271"/>
                </a:lnTo>
                <a:lnTo>
                  <a:pt x="278" y="251"/>
                </a:lnTo>
                <a:lnTo>
                  <a:pt x="288" y="232"/>
                </a:lnTo>
                <a:lnTo>
                  <a:pt x="288" y="232"/>
                </a:lnTo>
                <a:lnTo>
                  <a:pt x="323" y="191"/>
                </a:lnTo>
                <a:lnTo>
                  <a:pt x="362" y="154"/>
                </a:lnTo>
                <a:lnTo>
                  <a:pt x="362" y="154"/>
                </a:lnTo>
                <a:lnTo>
                  <a:pt x="392" y="130"/>
                </a:lnTo>
                <a:lnTo>
                  <a:pt x="421" y="108"/>
                </a:lnTo>
                <a:lnTo>
                  <a:pt x="377" y="111"/>
                </a:lnTo>
                <a:lnTo>
                  <a:pt x="377" y="111"/>
                </a:lnTo>
                <a:lnTo>
                  <a:pt x="341" y="117"/>
                </a:lnTo>
                <a:lnTo>
                  <a:pt x="308" y="124"/>
                </a:lnTo>
                <a:lnTo>
                  <a:pt x="278" y="135"/>
                </a:lnTo>
                <a:lnTo>
                  <a:pt x="254" y="152"/>
                </a:lnTo>
                <a:close/>
                <a:moveTo>
                  <a:pt x="665" y="150"/>
                </a:moveTo>
                <a:lnTo>
                  <a:pt x="761" y="312"/>
                </a:lnTo>
                <a:lnTo>
                  <a:pt x="763" y="327"/>
                </a:lnTo>
                <a:lnTo>
                  <a:pt x="761" y="343"/>
                </a:lnTo>
                <a:lnTo>
                  <a:pt x="756" y="362"/>
                </a:lnTo>
                <a:lnTo>
                  <a:pt x="748" y="379"/>
                </a:lnTo>
                <a:lnTo>
                  <a:pt x="741" y="392"/>
                </a:lnTo>
                <a:lnTo>
                  <a:pt x="655" y="316"/>
                </a:lnTo>
                <a:lnTo>
                  <a:pt x="577" y="236"/>
                </a:lnTo>
                <a:lnTo>
                  <a:pt x="587" y="238"/>
                </a:lnTo>
                <a:lnTo>
                  <a:pt x="596" y="239"/>
                </a:lnTo>
                <a:lnTo>
                  <a:pt x="605" y="239"/>
                </a:lnTo>
                <a:lnTo>
                  <a:pt x="613" y="236"/>
                </a:lnTo>
                <a:lnTo>
                  <a:pt x="618" y="226"/>
                </a:lnTo>
                <a:lnTo>
                  <a:pt x="618" y="221"/>
                </a:lnTo>
                <a:lnTo>
                  <a:pt x="618" y="215"/>
                </a:lnTo>
                <a:lnTo>
                  <a:pt x="615" y="210"/>
                </a:lnTo>
                <a:lnTo>
                  <a:pt x="611" y="206"/>
                </a:lnTo>
                <a:lnTo>
                  <a:pt x="605" y="204"/>
                </a:lnTo>
                <a:lnTo>
                  <a:pt x="564" y="195"/>
                </a:lnTo>
                <a:lnTo>
                  <a:pt x="527" y="191"/>
                </a:lnTo>
                <a:lnTo>
                  <a:pt x="486" y="195"/>
                </a:lnTo>
                <a:lnTo>
                  <a:pt x="477" y="199"/>
                </a:lnTo>
                <a:lnTo>
                  <a:pt x="460" y="208"/>
                </a:lnTo>
                <a:lnTo>
                  <a:pt x="442" y="221"/>
                </a:lnTo>
                <a:lnTo>
                  <a:pt x="419" y="234"/>
                </a:lnTo>
                <a:lnTo>
                  <a:pt x="395" y="251"/>
                </a:lnTo>
                <a:lnTo>
                  <a:pt x="375" y="265"/>
                </a:lnTo>
                <a:lnTo>
                  <a:pt x="356" y="278"/>
                </a:lnTo>
                <a:lnTo>
                  <a:pt x="343" y="286"/>
                </a:lnTo>
                <a:lnTo>
                  <a:pt x="332" y="290"/>
                </a:lnTo>
                <a:lnTo>
                  <a:pt x="323" y="286"/>
                </a:lnTo>
                <a:lnTo>
                  <a:pt x="315" y="277"/>
                </a:lnTo>
                <a:lnTo>
                  <a:pt x="314" y="265"/>
                </a:lnTo>
                <a:lnTo>
                  <a:pt x="317" y="256"/>
                </a:lnTo>
                <a:lnTo>
                  <a:pt x="317" y="254"/>
                </a:lnTo>
                <a:lnTo>
                  <a:pt x="388" y="182"/>
                </a:lnTo>
                <a:lnTo>
                  <a:pt x="388" y="182"/>
                </a:lnTo>
                <a:lnTo>
                  <a:pt x="405" y="167"/>
                </a:lnTo>
                <a:lnTo>
                  <a:pt x="427" y="150"/>
                </a:lnTo>
                <a:lnTo>
                  <a:pt x="451" y="134"/>
                </a:lnTo>
                <a:lnTo>
                  <a:pt x="475" y="119"/>
                </a:lnTo>
                <a:lnTo>
                  <a:pt x="497" y="111"/>
                </a:lnTo>
                <a:lnTo>
                  <a:pt x="516" y="109"/>
                </a:lnTo>
                <a:lnTo>
                  <a:pt x="536" y="111"/>
                </a:lnTo>
                <a:lnTo>
                  <a:pt x="557" y="115"/>
                </a:lnTo>
                <a:lnTo>
                  <a:pt x="581" y="119"/>
                </a:lnTo>
                <a:lnTo>
                  <a:pt x="607" y="122"/>
                </a:lnTo>
                <a:lnTo>
                  <a:pt x="629" y="128"/>
                </a:lnTo>
                <a:lnTo>
                  <a:pt x="650" y="137"/>
                </a:lnTo>
                <a:lnTo>
                  <a:pt x="665" y="150"/>
                </a:lnTo>
                <a:close/>
                <a:moveTo>
                  <a:pt x="211" y="414"/>
                </a:moveTo>
                <a:lnTo>
                  <a:pt x="195" y="414"/>
                </a:lnTo>
                <a:lnTo>
                  <a:pt x="180" y="421"/>
                </a:lnTo>
                <a:lnTo>
                  <a:pt x="171" y="436"/>
                </a:lnTo>
                <a:lnTo>
                  <a:pt x="171" y="453"/>
                </a:lnTo>
                <a:lnTo>
                  <a:pt x="171" y="453"/>
                </a:lnTo>
                <a:lnTo>
                  <a:pt x="178" y="466"/>
                </a:lnTo>
                <a:lnTo>
                  <a:pt x="189" y="472"/>
                </a:lnTo>
                <a:lnTo>
                  <a:pt x="202" y="472"/>
                </a:lnTo>
                <a:lnTo>
                  <a:pt x="213" y="468"/>
                </a:lnTo>
                <a:lnTo>
                  <a:pt x="224" y="459"/>
                </a:lnTo>
                <a:lnTo>
                  <a:pt x="230" y="449"/>
                </a:lnTo>
                <a:lnTo>
                  <a:pt x="232" y="436"/>
                </a:lnTo>
                <a:lnTo>
                  <a:pt x="223" y="423"/>
                </a:lnTo>
                <a:lnTo>
                  <a:pt x="219" y="418"/>
                </a:lnTo>
                <a:lnTo>
                  <a:pt x="211" y="414"/>
                </a:lnTo>
                <a:close/>
                <a:moveTo>
                  <a:pt x="250" y="486"/>
                </a:moveTo>
                <a:lnTo>
                  <a:pt x="239" y="505"/>
                </a:lnTo>
                <a:lnTo>
                  <a:pt x="236" y="518"/>
                </a:lnTo>
                <a:lnTo>
                  <a:pt x="239" y="529"/>
                </a:lnTo>
                <a:lnTo>
                  <a:pt x="249" y="537"/>
                </a:lnTo>
                <a:lnTo>
                  <a:pt x="262" y="537"/>
                </a:lnTo>
                <a:lnTo>
                  <a:pt x="276" y="531"/>
                </a:lnTo>
                <a:lnTo>
                  <a:pt x="289" y="520"/>
                </a:lnTo>
                <a:lnTo>
                  <a:pt x="297" y="505"/>
                </a:lnTo>
                <a:lnTo>
                  <a:pt x="295" y="492"/>
                </a:lnTo>
                <a:lnTo>
                  <a:pt x="289" y="483"/>
                </a:lnTo>
                <a:lnTo>
                  <a:pt x="278" y="477"/>
                </a:lnTo>
                <a:lnTo>
                  <a:pt x="265" y="479"/>
                </a:lnTo>
                <a:lnTo>
                  <a:pt x="250" y="486"/>
                </a:lnTo>
                <a:close/>
                <a:moveTo>
                  <a:pt x="347" y="533"/>
                </a:moveTo>
                <a:lnTo>
                  <a:pt x="334" y="533"/>
                </a:lnTo>
                <a:lnTo>
                  <a:pt x="325" y="538"/>
                </a:lnTo>
                <a:lnTo>
                  <a:pt x="317" y="548"/>
                </a:lnTo>
                <a:lnTo>
                  <a:pt x="314" y="559"/>
                </a:lnTo>
                <a:lnTo>
                  <a:pt x="314" y="570"/>
                </a:lnTo>
                <a:lnTo>
                  <a:pt x="319" y="577"/>
                </a:lnTo>
                <a:lnTo>
                  <a:pt x="332" y="583"/>
                </a:lnTo>
                <a:lnTo>
                  <a:pt x="345" y="583"/>
                </a:lnTo>
                <a:lnTo>
                  <a:pt x="358" y="576"/>
                </a:lnTo>
                <a:lnTo>
                  <a:pt x="366" y="564"/>
                </a:lnTo>
                <a:lnTo>
                  <a:pt x="366" y="551"/>
                </a:lnTo>
                <a:lnTo>
                  <a:pt x="356" y="538"/>
                </a:lnTo>
                <a:lnTo>
                  <a:pt x="353" y="535"/>
                </a:lnTo>
                <a:lnTo>
                  <a:pt x="347" y="533"/>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8" name="Up Arrow 67"/>
          <p:cNvSpPr/>
          <p:nvPr/>
        </p:nvSpPr>
        <p:spPr>
          <a:xfrm>
            <a:off x="631831" y="4533070"/>
            <a:ext cx="1052360" cy="94395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879629" y="4734826"/>
            <a:ext cx="689978" cy="261610"/>
          </a:xfrm>
          <a:prstGeom prst="rect">
            <a:avLst/>
          </a:prstGeom>
          <a:noFill/>
        </p:spPr>
        <p:txBody>
          <a:bodyPr wrap="square" rtlCol="0">
            <a:spAutoFit/>
          </a:bodyPr>
          <a:lstStyle/>
          <a:p>
            <a:r>
              <a:rPr lang="de-CH" sz="1100" dirty="0" smtClean="0">
                <a:solidFill>
                  <a:schemeClr val="bg2"/>
                </a:solidFill>
              </a:rPr>
              <a:t>UCITS</a:t>
            </a:r>
            <a:endParaRPr lang="en-US" sz="1100" dirty="0">
              <a:solidFill>
                <a:schemeClr val="bg2"/>
              </a:solidFill>
            </a:endParaRPr>
          </a:p>
        </p:txBody>
      </p:sp>
      <p:sp>
        <p:nvSpPr>
          <p:cNvPr id="70" name="Up Arrow 69"/>
          <p:cNvSpPr/>
          <p:nvPr/>
        </p:nvSpPr>
        <p:spPr>
          <a:xfrm>
            <a:off x="2009159" y="4524247"/>
            <a:ext cx="1006755" cy="92555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2195736" y="4726002"/>
            <a:ext cx="703715" cy="261610"/>
          </a:xfrm>
          <a:prstGeom prst="rect">
            <a:avLst/>
          </a:prstGeom>
          <a:noFill/>
        </p:spPr>
        <p:txBody>
          <a:bodyPr wrap="square" rtlCol="0">
            <a:spAutoFit/>
          </a:bodyPr>
          <a:lstStyle/>
          <a:p>
            <a:r>
              <a:rPr lang="de-CH" sz="1100" dirty="0" smtClean="0">
                <a:solidFill>
                  <a:schemeClr val="bg2"/>
                </a:solidFill>
              </a:rPr>
              <a:t>AIFMD</a:t>
            </a:r>
            <a:endParaRPr lang="en-US" sz="1100" dirty="0">
              <a:solidFill>
                <a:schemeClr val="bg2"/>
              </a:solidFill>
            </a:endParaRPr>
          </a:p>
        </p:txBody>
      </p:sp>
      <p:sp>
        <p:nvSpPr>
          <p:cNvPr id="72" name="Up Arrow 71"/>
          <p:cNvSpPr/>
          <p:nvPr/>
        </p:nvSpPr>
        <p:spPr>
          <a:xfrm>
            <a:off x="3357812" y="4524246"/>
            <a:ext cx="1006755" cy="92555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3563889" y="4698901"/>
            <a:ext cx="675350" cy="430887"/>
          </a:xfrm>
          <a:prstGeom prst="rect">
            <a:avLst/>
          </a:prstGeom>
          <a:noFill/>
        </p:spPr>
        <p:txBody>
          <a:bodyPr wrap="square" rtlCol="0">
            <a:spAutoFit/>
          </a:bodyPr>
          <a:lstStyle/>
          <a:p>
            <a:r>
              <a:rPr lang="de-CH" sz="1100" dirty="0" smtClean="0">
                <a:solidFill>
                  <a:schemeClr val="bg2"/>
                </a:solidFill>
              </a:rPr>
              <a:t>PRIIP / </a:t>
            </a:r>
          </a:p>
          <a:p>
            <a:r>
              <a:rPr lang="de-CH" sz="1100" dirty="0" smtClean="0">
                <a:solidFill>
                  <a:schemeClr val="bg2"/>
                </a:solidFill>
              </a:rPr>
              <a:t>KIID</a:t>
            </a:r>
            <a:endParaRPr lang="en-US" sz="1100" dirty="0">
              <a:solidFill>
                <a:schemeClr val="bg2"/>
              </a:solidFill>
            </a:endParaRPr>
          </a:p>
        </p:txBody>
      </p:sp>
      <p:sp>
        <p:nvSpPr>
          <p:cNvPr id="74" name="Up Arrow 73"/>
          <p:cNvSpPr/>
          <p:nvPr/>
        </p:nvSpPr>
        <p:spPr>
          <a:xfrm>
            <a:off x="4680560" y="4516020"/>
            <a:ext cx="1006755" cy="92555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4846251" y="4717775"/>
            <a:ext cx="629383" cy="261610"/>
          </a:xfrm>
          <a:prstGeom prst="rect">
            <a:avLst/>
          </a:prstGeom>
          <a:noFill/>
        </p:spPr>
        <p:txBody>
          <a:bodyPr wrap="square" rtlCol="0">
            <a:spAutoFit/>
          </a:bodyPr>
          <a:lstStyle/>
          <a:p>
            <a:pPr algn="ctr"/>
            <a:r>
              <a:rPr lang="de-CH" sz="1100" dirty="0" smtClean="0">
                <a:solidFill>
                  <a:schemeClr val="bg2"/>
                </a:solidFill>
              </a:rPr>
              <a:t>EMIR</a:t>
            </a:r>
            <a:endParaRPr lang="en-US" sz="1100" dirty="0">
              <a:solidFill>
                <a:schemeClr val="bg2"/>
              </a:solidFill>
            </a:endParaRPr>
          </a:p>
        </p:txBody>
      </p:sp>
      <p:sp>
        <p:nvSpPr>
          <p:cNvPr id="76" name="Up Arrow 75"/>
          <p:cNvSpPr/>
          <p:nvPr/>
        </p:nvSpPr>
        <p:spPr>
          <a:xfrm>
            <a:off x="6030413" y="4533071"/>
            <a:ext cx="1006755" cy="92555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6200860" y="4726002"/>
            <a:ext cx="669311" cy="261610"/>
          </a:xfrm>
          <a:prstGeom prst="rect">
            <a:avLst/>
          </a:prstGeom>
          <a:noFill/>
        </p:spPr>
        <p:txBody>
          <a:bodyPr wrap="square" rtlCol="0">
            <a:spAutoFit/>
          </a:bodyPr>
          <a:lstStyle/>
          <a:p>
            <a:pPr algn="ctr"/>
            <a:r>
              <a:rPr lang="de-CH" sz="1100" dirty="0" smtClean="0">
                <a:solidFill>
                  <a:schemeClr val="bg2"/>
                </a:solidFill>
              </a:rPr>
              <a:t>MAR</a:t>
            </a:r>
            <a:endParaRPr lang="en-US" sz="1100" dirty="0">
              <a:solidFill>
                <a:schemeClr val="bg2"/>
              </a:solidFill>
            </a:endParaRPr>
          </a:p>
        </p:txBody>
      </p:sp>
      <p:pic>
        <p:nvPicPr>
          <p:cNvPr id="78" name="Picture 2" descr="C:\Users\tkg2j\AppData\Local\Microsoft\Windows\Temporary Internet Files\Content.IE5\DRIMAV1U\esma[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4563" y="5057998"/>
            <a:ext cx="326895" cy="310949"/>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C:\Users\tkg2j\AppData\Local\Microsoft\Windows\Temporary Internet Files\Content.IE5\DRIMAV1U\esma[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49817" y="5064299"/>
            <a:ext cx="326895" cy="310949"/>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2" descr="C:\Users\tkg2j\AppData\Local\Microsoft\Windows\Temporary Internet Files\Content.IE5\DRIMAV1U\esma[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97741" y="5114400"/>
            <a:ext cx="326895" cy="310949"/>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 descr="C:\Users\tkg2j\AppData\Local\Microsoft\Windows\Temporary Internet Files\Content.IE5\DRIMAV1U\esma[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20489" y="5064300"/>
            <a:ext cx="326895" cy="310949"/>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2" descr="C:\Users\tkg2j\AppData\Local\Microsoft\Windows\Temporary Internet Files\Content.IE5\DRIMAV1U\esma[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73714" y="5071695"/>
            <a:ext cx="326895" cy="310949"/>
          </a:xfrm>
          <a:prstGeom prst="rect">
            <a:avLst/>
          </a:prstGeom>
          <a:noFill/>
          <a:extLst>
            <a:ext uri="{909E8E84-426E-40DD-AFC4-6F175D3DCCD1}">
              <a14:hiddenFill xmlns:a14="http://schemas.microsoft.com/office/drawing/2010/main">
                <a:solidFill>
                  <a:srgbClr val="FFFFFF"/>
                </a:solidFill>
              </a14:hiddenFill>
            </a:ext>
          </a:extLst>
        </p:spPr>
      </p:pic>
      <p:sp>
        <p:nvSpPr>
          <p:cNvPr id="83" name="Up Arrow 82"/>
          <p:cNvSpPr/>
          <p:nvPr/>
        </p:nvSpPr>
        <p:spPr>
          <a:xfrm>
            <a:off x="7447034" y="4561290"/>
            <a:ext cx="1006755" cy="92555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7542367" y="4734826"/>
            <a:ext cx="864096" cy="430887"/>
          </a:xfrm>
          <a:prstGeom prst="rect">
            <a:avLst/>
          </a:prstGeom>
          <a:noFill/>
        </p:spPr>
        <p:txBody>
          <a:bodyPr wrap="square" rtlCol="0">
            <a:spAutoFit/>
          </a:bodyPr>
          <a:lstStyle/>
          <a:p>
            <a:pPr algn="ctr"/>
            <a:r>
              <a:rPr lang="de-CH" sz="1100" dirty="0" smtClean="0">
                <a:solidFill>
                  <a:schemeClr val="bg2"/>
                </a:solidFill>
              </a:rPr>
              <a:t>FINFRAG</a:t>
            </a:r>
          </a:p>
          <a:p>
            <a:pPr algn="ctr"/>
            <a:r>
              <a:rPr lang="de-CH" sz="1100" dirty="0" smtClean="0">
                <a:solidFill>
                  <a:schemeClr val="bg2"/>
                </a:solidFill>
              </a:rPr>
              <a:t>FIDLEG</a:t>
            </a:r>
            <a:endParaRPr lang="en-US" sz="1100" dirty="0">
              <a:solidFill>
                <a:schemeClr val="bg2"/>
              </a:solidFill>
            </a:endParaRPr>
          </a:p>
        </p:txBody>
      </p:sp>
      <p:pic>
        <p:nvPicPr>
          <p:cNvPr id="85" name="Picture 4" descr="https://upload.wikimedia.org/wikipedia/de/thumb/d/db/Eidgen%C3%B6ssische_Finanzmarktaufsicht_logo.svg/2000px-Eidgen%C3%B6ssische_Finanzmarktaufsicht_logo.svg.png">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38557" y="5195954"/>
            <a:ext cx="471716" cy="196285"/>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 descr="C:\Users\tkg2j\AppData\Local\Microsoft\Windows\Temporary Internet Files\Content.IE5\DRIMAV1U\esma[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236572" y="1290573"/>
            <a:ext cx="410640" cy="390609"/>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6" descr="http://europa.eu/about-eu/basic-information/symbols/images/flag_white_high.jpg">
            <a:hlinkClick r:id="rId8"/>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878689" y="502113"/>
            <a:ext cx="1048136" cy="693802"/>
          </a:xfrm>
          <a:prstGeom prst="rect">
            <a:avLst/>
          </a:prstGeom>
          <a:noFill/>
          <a:extLst>
            <a:ext uri="{909E8E84-426E-40DD-AFC4-6F175D3DCCD1}">
              <a14:hiddenFill xmlns:a14="http://schemas.microsoft.com/office/drawing/2010/main">
                <a:solidFill>
                  <a:srgbClr val="FFFFFF"/>
                </a:solidFill>
              </a14:hiddenFill>
            </a:ext>
          </a:extLst>
        </p:spPr>
      </p:pic>
      <p:sp>
        <p:nvSpPr>
          <p:cNvPr id="88" name="TextBox 87"/>
          <p:cNvSpPr txBox="1"/>
          <p:nvPr/>
        </p:nvSpPr>
        <p:spPr>
          <a:xfrm>
            <a:off x="120997" y="247028"/>
            <a:ext cx="1814034" cy="954107"/>
          </a:xfrm>
          <a:prstGeom prst="rect">
            <a:avLst/>
          </a:prstGeom>
          <a:noFill/>
        </p:spPr>
        <p:txBody>
          <a:bodyPr wrap="square" rtlCol="0">
            <a:spAutoFit/>
          </a:bodyPr>
          <a:lstStyle/>
          <a:p>
            <a:r>
              <a:rPr lang="en-US" sz="1400" b="1" dirty="0" smtClean="0">
                <a:solidFill>
                  <a:srgbClr val="FF0000"/>
                </a:solidFill>
                <a:latin typeface="Arial" panose="020B0604020202020204" pitchFamily="34" charset="0"/>
                <a:cs typeface="Arial" panose="020B0604020202020204" pitchFamily="34" charset="0"/>
              </a:rPr>
              <a:t>MiFID II -requirements &amp;</a:t>
            </a:r>
          </a:p>
          <a:p>
            <a:r>
              <a:rPr lang="en-US" sz="1400" b="1" dirty="0" smtClean="0">
                <a:solidFill>
                  <a:srgbClr val="FF0000"/>
                </a:solidFill>
                <a:latin typeface="Arial" panose="020B0604020202020204" pitchFamily="34" charset="0"/>
                <a:cs typeface="Arial" panose="020B0604020202020204" pitchFamily="34" charset="0"/>
              </a:rPr>
              <a:t>Regulatory Landscape </a:t>
            </a:r>
            <a:endParaRPr lang="en-US" sz="1400" b="1" dirty="0">
              <a:solidFill>
                <a:srgbClr val="FF0000"/>
              </a:solidFill>
              <a:latin typeface="Arial" panose="020B0604020202020204" pitchFamily="34" charset="0"/>
              <a:cs typeface="Arial" panose="020B0604020202020204" pitchFamily="34" charset="0"/>
            </a:endParaRPr>
          </a:p>
        </p:txBody>
      </p:sp>
      <p:sp>
        <p:nvSpPr>
          <p:cNvPr id="89" name="AutoShape 12" descr="Bildergebnis für singapore mas logo"/>
          <p:cNvSpPr>
            <a:spLocks noChangeAspect="1" noChangeArrowheads="1"/>
          </p:cNvSpPr>
          <p:nvPr/>
        </p:nvSpPr>
        <p:spPr bwMode="auto">
          <a:xfrm>
            <a:off x="159965" y="-423572"/>
            <a:ext cx="268770" cy="2687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AutoShape 14" descr="Bildergebnis für singapore mas logo"/>
          <p:cNvSpPr>
            <a:spLocks noChangeAspect="1" noChangeArrowheads="1"/>
          </p:cNvSpPr>
          <p:nvPr/>
        </p:nvSpPr>
        <p:spPr bwMode="auto">
          <a:xfrm>
            <a:off x="312365" y="-271172"/>
            <a:ext cx="268770" cy="2687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Up Arrow 90"/>
          <p:cNvSpPr/>
          <p:nvPr/>
        </p:nvSpPr>
        <p:spPr>
          <a:xfrm>
            <a:off x="1272727" y="5477028"/>
            <a:ext cx="1006755" cy="84569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1432717" y="5598935"/>
            <a:ext cx="769589" cy="430887"/>
          </a:xfrm>
          <a:prstGeom prst="rect">
            <a:avLst/>
          </a:prstGeom>
          <a:noFill/>
        </p:spPr>
        <p:txBody>
          <a:bodyPr wrap="square" rtlCol="0">
            <a:spAutoFit/>
          </a:bodyPr>
          <a:lstStyle/>
          <a:p>
            <a:r>
              <a:rPr lang="de-CH" sz="1100" dirty="0" smtClean="0">
                <a:solidFill>
                  <a:schemeClr val="bg2"/>
                </a:solidFill>
              </a:rPr>
              <a:t>SEC Rules</a:t>
            </a:r>
            <a:endParaRPr lang="en-US" sz="1100" dirty="0">
              <a:solidFill>
                <a:schemeClr val="bg2"/>
              </a:solidFill>
            </a:endParaRPr>
          </a:p>
        </p:txBody>
      </p:sp>
      <p:pic>
        <p:nvPicPr>
          <p:cNvPr id="93" name="Picture 8" descr="http://digitalkaufmann.de/wp-content/uploads/2014/11/SEC-logo-large.jpg">
            <a:hlinkClick r:id="rId10"/>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617176" y="5966373"/>
            <a:ext cx="317855" cy="317855"/>
          </a:xfrm>
          <a:prstGeom prst="rect">
            <a:avLst/>
          </a:prstGeom>
          <a:noFill/>
          <a:extLst>
            <a:ext uri="{909E8E84-426E-40DD-AFC4-6F175D3DCCD1}">
              <a14:hiddenFill xmlns:a14="http://schemas.microsoft.com/office/drawing/2010/main">
                <a:solidFill>
                  <a:srgbClr val="FFFFFF"/>
                </a:solidFill>
              </a14:hiddenFill>
            </a:ext>
          </a:extLst>
        </p:spPr>
      </p:pic>
      <p:sp>
        <p:nvSpPr>
          <p:cNvPr id="94" name="Up Arrow 93"/>
          <p:cNvSpPr/>
          <p:nvPr/>
        </p:nvSpPr>
        <p:spPr>
          <a:xfrm>
            <a:off x="3999399" y="5472512"/>
            <a:ext cx="1006755" cy="84569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4191722" y="5598935"/>
            <a:ext cx="769589" cy="430887"/>
          </a:xfrm>
          <a:prstGeom prst="rect">
            <a:avLst/>
          </a:prstGeom>
          <a:noFill/>
        </p:spPr>
        <p:txBody>
          <a:bodyPr wrap="square" rtlCol="0">
            <a:spAutoFit/>
          </a:bodyPr>
          <a:lstStyle/>
          <a:p>
            <a:r>
              <a:rPr lang="de-CH" sz="1100" dirty="0" smtClean="0">
                <a:solidFill>
                  <a:schemeClr val="bg2"/>
                </a:solidFill>
              </a:rPr>
              <a:t>HK Rules</a:t>
            </a:r>
            <a:endParaRPr lang="en-US" sz="1100" dirty="0">
              <a:solidFill>
                <a:schemeClr val="bg2"/>
              </a:solidFill>
            </a:endParaRPr>
          </a:p>
        </p:txBody>
      </p:sp>
      <p:pic>
        <p:nvPicPr>
          <p:cNvPr id="96" name="Picture 10" descr="http://www.atozforex.com/wp-content/uploads/2015/01/sfc_logo_8413.jpg">
            <a:hlinkClick r:id="rId12"/>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273635" y="5974497"/>
            <a:ext cx="458282" cy="343711"/>
          </a:xfrm>
          <a:prstGeom prst="rect">
            <a:avLst/>
          </a:prstGeom>
          <a:noFill/>
          <a:extLst>
            <a:ext uri="{909E8E84-426E-40DD-AFC4-6F175D3DCCD1}">
              <a14:hiddenFill xmlns:a14="http://schemas.microsoft.com/office/drawing/2010/main">
                <a:solidFill>
                  <a:srgbClr val="FFFFFF"/>
                </a:solidFill>
              </a14:hiddenFill>
            </a:ext>
          </a:extLst>
        </p:spPr>
      </p:pic>
      <p:sp>
        <p:nvSpPr>
          <p:cNvPr id="97" name="Up Arrow 96"/>
          <p:cNvSpPr/>
          <p:nvPr/>
        </p:nvSpPr>
        <p:spPr>
          <a:xfrm>
            <a:off x="6700609" y="5462233"/>
            <a:ext cx="1006755" cy="84569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6891513" y="5603544"/>
            <a:ext cx="769589" cy="430887"/>
          </a:xfrm>
          <a:prstGeom prst="rect">
            <a:avLst/>
          </a:prstGeom>
          <a:noFill/>
        </p:spPr>
        <p:txBody>
          <a:bodyPr wrap="square" rtlCol="0">
            <a:spAutoFit/>
          </a:bodyPr>
          <a:lstStyle/>
          <a:p>
            <a:r>
              <a:rPr lang="de-CH" sz="1100" dirty="0" smtClean="0">
                <a:solidFill>
                  <a:schemeClr val="bg2"/>
                </a:solidFill>
              </a:rPr>
              <a:t>SG Rules</a:t>
            </a:r>
            <a:endParaRPr lang="en-US" sz="1100" dirty="0">
              <a:solidFill>
                <a:schemeClr val="bg2"/>
              </a:solidFill>
            </a:endParaRPr>
          </a:p>
        </p:txBody>
      </p:sp>
      <p:pic>
        <p:nvPicPr>
          <p:cNvPr id="99" name="Picture 16" descr="http://www.eci.com/MAS%20LOGO.jpg">
            <a:hlinkClick r:id="rId14"/>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026345" y="5979251"/>
            <a:ext cx="344497" cy="319401"/>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 descr="https://www.ecb.europa.eu/shared/img/ecblogo_enw.gif">
            <a:hlinkClick r:id="rId16"/>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089525" y="1339759"/>
            <a:ext cx="582979" cy="356265"/>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4" descr="https://upload.wikimedia.org/wikipedia/de/7/7f/EIOPA_Logo.jpg">
            <a:hlinkClick r:id="rId18"/>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5336515" y="1326126"/>
            <a:ext cx="531194" cy="40362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0"/>
          </p:nvPr>
        </p:nvSpPr>
        <p:spPr/>
        <p:txBody>
          <a:bodyPr/>
          <a:lstStyle/>
          <a:p>
            <a:pPr>
              <a:defRPr/>
            </a:pPr>
            <a:r>
              <a:rPr lang="en-GB" dirty="0" smtClean="0"/>
              <a:t>Page 1</a:t>
            </a:r>
            <a:endParaRPr lang="en-GB" dirty="0"/>
          </a:p>
        </p:txBody>
      </p:sp>
      <p:sp>
        <p:nvSpPr>
          <p:cNvPr id="102" name="Datumsplatzhalter 3"/>
          <p:cNvSpPr txBox="1">
            <a:spLocks/>
          </p:cNvSpPr>
          <p:nvPr>
            <p:custDataLst>
              <p:tags r:id="rId1"/>
            </p:custDataLst>
          </p:nvPr>
        </p:nvSpPr>
        <p:spPr>
          <a:xfrm>
            <a:off x="3640216" y="6453336"/>
            <a:ext cx="936300" cy="14383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00" dirty="0"/>
          </a:p>
        </p:txBody>
      </p:sp>
      <p:sp>
        <p:nvSpPr>
          <p:cNvPr id="104" name="Slide Number Placeholder 3"/>
          <p:cNvSpPr txBox="1">
            <a:spLocks/>
          </p:cNvSpPr>
          <p:nvPr/>
        </p:nvSpPr>
        <p:spPr>
          <a:xfrm>
            <a:off x="428736" y="6453173"/>
            <a:ext cx="467656" cy="143999"/>
          </a:xfrm>
          <a:prstGeom prst="rect">
            <a:avLst/>
          </a:prstGeom>
        </p:spPr>
        <p:txBody>
          <a:bodyPr vert="horz" lIns="0" tIns="0" rIns="0" bIns="0" rtlCol="0" anchor="ctr"/>
          <a:lstStyle>
            <a:defPPr>
              <a:defRPr lang="de-DE"/>
            </a:defPPr>
            <a:lvl1pPr marL="0" algn="l" defTabSz="914400" rtl="0" eaLnBrk="1" latinLnBrk="0" hangingPunct="1">
              <a:defRPr sz="800" b="0" kern="1200">
                <a:solidFill>
                  <a:schemeClr val="tx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dirty="0" smtClean="0"/>
              <a:t>Page 1 </a:t>
            </a:r>
            <a:endParaRPr lang="en-GB" dirty="0"/>
          </a:p>
        </p:txBody>
      </p:sp>
    </p:spTree>
    <p:extLst>
      <p:ext uri="{BB962C8B-B14F-4D97-AF65-F5344CB8AC3E}">
        <p14:creationId xmlns:p14="http://schemas.microsoft.com/office/powerpoint/2010/main" val="3198601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043608" y="5169"/>
            <a:ext cx="7524000" cy="720000"/>
          </a:xfrm>
        </p:spPr>
        <p:txBody>
          <a:bodyPr>
            <a:normAutofit/>
          </a:bodyPr>
          <a:lstStyle/>
          <a:p>
            <a:r>
              <a:rPr lang="en-US" sz="1400" dirty="0">
                <a:latin typeface="Arial" panose="020B0604020202020204" pitchFamily="34" charset="0"/>
                <a:cs typeface="Arial" panose="020B0604020202020204" pitchFamily="34" charset="0"/>
              </a:rPr>
              <a:t>Overview of new Regulations / Directives / Announcements </a:t>
            </a:r>
            <a:r>
              <a:rPr lang="en-US" sz="1400" dirty="0" smtClean="0">
                <a:latin typeface="Arial" panose="020B0604020202020204" pitchFamily="34" charset="0"/>
                <a:cs typeface="Arial" panose="020B0604020202020204" pitchFamily="34" charset="0"/>
              </a:rPr>
              <a:t>follow-up</a:t>
            </a:r>
            <a:endParaRPr lang="en-US" sz="1400"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215924680"/>
              </p:ext>
            </p:extLst>
          </p:nvPr>
        </p:nvGraphicFramePr>
        <p:xfrm>
          <a:off x="107504" y="290656"/>
          <a:ext cx="8876532" cy="6036802"/>
        </p:xfrm>
        <a:graphic>
          <a:graphicData uri="http://schemas.openxmlformats.org/drawingml/2006/table">
            <a:tbl>
              <a:tblPr firstRow="1" bandRow="1">
                <a:tableStyleId>{5C22544A-7EE6-4342-B048-85BDC9FD1C3A}</a:tableStyleId>
              </a:tblPr>
              <a:tblGrid>
                <a:gridCol w="1127097"/>
                <a:gridCol w="908674"/>
                <a:gridCol w="1296144"/>
                <a:gridCol w="2666256"/>
                <a:gridCol w="2878361"/>
              </a:tblGrid>
              <a:tr h="615171">
                <a:tc>
                  <a:txBody>
                    <a:bodyPr/>
                    <a:lstStyle/>
                    <a:p>
                      <a:pPr algn="ctr"/>
                      <a:r>
                        <a:rPr lang="en-US" noProof="0" dirty="0" smtClean="0"/>
                        <a:t>Regulator</a:t>
                      </a:r>
                      <a:endParaRPr lang="en-US" noProof="0" dirty="0"/>
                    </a:p>
                  </a:txBody>
                  <a:tcPr/>
                </a:tc>
                <a:tc>
                  <a:txBody>
                    <a:bodyPr/>
                    <a:lstStyle/>
                    <a:p>
                      <a:pPr algn="ctr"/>
                      <a:r>
                        <a:rPr lang="en-US" noProof="0" dirty="0" smtClean="0"/>
                        <a:t>Date</a:t>
                      </a:r>
                      <a:endParaRPr lang="en-US" noProof="0" dirty="0"/>
                    </a:p>
                  </a:txBody>
                  <a:tcPr/>
                </a:tc>
                <a:tc>
                  <a:txBody>
                    <a:bodyPr/>
                    <a:lstStyle/>
                    <a:p>
                      <a:pPr algn="ctr"/>
                      <a:r>
                        <a:rPr lang="en-US" noProof="0" dirty="0" smtClean="0"/>
                        <a:t>Type of Publication</a:t>
                      </a:r>
                      <a:endParaRPr lang="en-US" noProof="0" dirty="0"/>
                    </a:p>
                  </a:txBody>
                  <a:tcPr/>
                </a:tc>
                <a:tc>
                  <a:txBody>
                    <a:bodyPr/>
                    <a:lstStyle/>
                    <a:p>
                      <a:pPr algn="ctr"/>
                      <a:r>
                        <a:rPr lang="en-US" noProof="0" dirty="0" smtClean="0"/>
                        <a:t>Description</a:t>
                      </a:r>
                      <a:endParaRPr lang="en-US" noProof="0" dirty="0"/>
                    </a:p>
                  </a:txBody>
                  <a:tcPr/>
                </a:tc>
                <a:tc>
                  <a:txBody>
                    <a:bodyPr/>
                    <a:lstStyle/>
                    <a:p>
                      <a:pPr algn="ctr"/>
                      <a:r>
                        <a:rPr lang="en-US" noProof="0" dirty="0" smtClean="0"/>
                        <a:t>Highlights</a:t>
                      </a:r>
                      <a:endParaRPr lang="en-US" noProof="0" dirty="0"/>
                    </a:p>
                  </a:txBody>
                  <a:tcPr/>
                </a:tc>
              </a:tr>
              <a:tr h="1611163">
                <a:tc>
                  <a:txBody>
                    <a:bodyPr/>
                    <a:lstStyle/>
                    <a:p>
                      <a:r>
                        <a:rPr lang="de-CH" sz="1100" noProof="0" dirty="0" smtClean="0">
                          <a:latin typeface="Arial" panose="020B0604020202020204" pitchFamily="34" charset="0"/>
                          <a:cs typeface="Arial" panose="020B0604020202020204" pitchFamily="34" charset="0"/>
                        </a:rPr>
                        <a:t>ESMA</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de-CH" sz="1100" noProof="0" dirty="0" smtClean="0">
                          <a:latin typeface="Arial" panose="020B0604020202020204" pitchFamily="34" charset="0"/>
                          <a:cs typeface="Arial" panose="020B0604020202020204" pitchFamily="34" charset="0"/>
                        </a:rPr>
                        <a:t>16.12.2016</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de-CH" sz="1100" noProof="0" dirty="0" smtClean="0">
                          <a:latin typeface="Arial" panose="020B0604020202020204" pitchFamily="34" charset="0"/>
                          <a:cs typeface="Arial" panose="020B0604020202020204" pitchFamily="34" charset="0"/>
                        </a:rPr>
                        <a:t>Q&amp;A</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kern="1200" dirty="0" smtClean="0">
                          <a:solidFill>
                            <a:schemeClr val="dk1"/>
                          </a:solidFill>
                          <a:effectLst/>
                          <a:latin typeface="Arial" panose="020B0604020202020204" pitchFamily="34" charset="0"/>
                          <a:ea typeface="+mn-ea"/>
                          <a:cs typeface="Arial" panose="020B0604020202020204" pitchFamily="34" charset="0"/>
                        </a:rPr>
                        <a:t>2016-1444 Q&amp;A on MiFID II Investor Protection Topics </a:t>
                      </a:r>
                      <a:endParaRPr lang="en-US" sz="1100" b="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CH" sz="1000" noProof="0" dirty="0" smtClean="0">
                          <a:latin typeface="Arial" panose="020B0604020202020204" pitchFamily="34" charset="0"/>
                          <a:cs typeface="Arial" panose="020B0604020202020204" pitchFamily="34" charset="0"/>
                        </a:rPr>
                        <a:t>Definition </a:t>
                      </a:r>
                      <a:r>
                        <a:rPr lang="en-US" sz="1000" noProof="0" dirty="0" smtClean="0">
                          <a:latin typeface="Arial" panose="020B0604020202020204" pitchFamily="34" charset="0"/>
                          <a:cs typeface="Arial" panose="020B0604020202020204" pitchFamily="34" charset="0"/>
                        </a:rPr>
                        <a:t>of leveraged instruments</a:t>
                      </a:r>
                      <a:r>
                        <a:rPr lang="de-CH" sz="1000" noProof="0" dirty="0" smtClean="0">
                          <a:latin typeface="Arial" panose="020B0604020202020204" pitchFamily="34" charset="0"/>
                          <a:cs typeface="Arial" panose="020B0604020202020204" pitchFamily="34" charset="0"/>
                        </a:rPr>
                        <a:t>: </a:t>
                      </a:r>
                      <a:r>
                        <a:rPr lang="en-US" sz="1100" b="0" kern="1200" dirty="0" smtClean="0">
                          <a:solidFill>
                            <a:schemeClr val="dk1"/>
                          </a:solidFill>
                          <a:effectLst/>
                          <a:latin typeface="Arial" panose="020B0604020202020204" pitchFamily="34" charset="0"/>
                          <a:ea typeface="+mn-ea"/>
                          <a:cs typeface="Arial" panose="020B0604020202020204" pitchFamily="34" charset="0"/>
                        </a:rPr>
                        <a:t>financial instrument has the potential of magnifying an investor’s exposure to an underlying risk then this will result in the instrument being a leveraged financial instrument”.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u="sng" kern="1200" dirty="0" smtClean="0">
                        <a:solidFill>
                          <a:schemeClr val="dk1"/>
                        </a:solidFill>
                        <a:effectLst/>
                        <a:latin typeface="Arial" panose="020B0604020202020204" pitchFamily="34" charset="0"/>
                        <a:ea typeface="+mn-ea"/>
                        <a:cs typeface="Arial" panose="020B0604020202020204" pitchFamily="34" charset="0"/>
                        <a:hlinkClick r:id="rId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u="sng" kern="1200" dirty="0" smtClean="0">
                          <a:solidFill>
                            <a:schemeClr val="dk1"/>
                          </a:solidFill>
                          <a:effectLst/>
                          <a:latin typeface="Arial" panose="020B0604020202020204" pitchFamily="34" charset="0"/>
                          <a:ea typeface="+mn-ea"/>
                          <a:cs typeface="Arial" panose="020B0604020202020204" pitchFamily="34" charset="0"/>
                          <a:hlinkClick r:id="rId2"/>
                        </a:rPr>
                        <a:t>https://www.esma.europa.eu/document/2016-1444-qa-mifid-ii-investor-protection-topics</a:t>
                      </a:r>
                      <a:r>
                        <a:rPr lang="en-US" sz="1000" u="sng" kern="1200" dirty="0" smtClean="0">
                          <a:solidFill>
                            <a:schemeClr val="dk1"/>
                          </a:solidFill>
                          <a:effectLst/>
                          <a:latin typeface="Arial" panose="020B0604020202020204" pitchFamily="34" charset="0"/>
                          <a:ea typeface="+mn-ea"/>
                          <a:cs typeface="Arial" panose="020B0604020202020204" pitchFamily="34" charset="0"/>
                        </a:rPr>
                        <a:t> </a:t>
                      </a:r>
                      <a:endParaRPr lang="en-US" sz="1000" kern="1200" dirty="0" smtClean="0">
                        <a:solidFill>
                          <a:schemeClr val="dk1"/>
                        </a:solidFill>
                        <a:effectLst/>
                        <a:latin typeface="Arial" panose="020B0604020202020204" pitchFamily="34" charset="0"/>
                        <a:ea typeface="+mn-ea"/>
                        <a:cs typeface="Arial" panose="020B0604020202020204" pitchFamily="34" charset="0"/>
                      </a:endParaRPr>
                    </a:p>
                    <a:p>
                      <a:r>
                        <a:rPr lang="en-US" sz="1800" kern="1200" dirty="0" smtClean="0">
                          <a:solidFill>
                            <a:schemeClr val="dk1"/>
                          </a:solidFill>
                          <a:effectLst/>
                          <a:latin typeface="Arial" panose="020B0604020202020204" pitchFamily="34" charset="0"/>
                          <a:ea typeface="+mn-ea"/>
                          <a:cs typeface="Arial" panose="020B0604020202020204" pitchFamily="34" charset="0"/>
                        </a:rPr>
                        <a:t> </a:t>
                      </a:r>
                      <a:endParaRPr lang="en-US" sz="10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r>
              <a:tr h="2021277">
                <a:tc>
                  <a:txBody>
                    <a:bodyPr/>
                    <a:lstStyle/>
                    <a:p>
                      <a:r>
                        <a:rPr lang="de-CH" sz="1100" noProof="0" dirty="0" smtClean="0">
                          <a:latin typeface="Arial" panose="020B0604020202020204" pitchFamily="34" charset="0"/>
                          <a:cs typeface="Arial" panose="020B0604020202020204" pitchFamily="34" charset="0"/>
                        </a:rPr>
                        <a:t>ESMA</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de-CH" sz="1100" noProof="0" dirty="0" smtClean="0">
                          <a:latin typeface="Arial" panose="020B0604020202020204" pitchFamily="34" charset="0"/>
                          <a:cs typeface="Arial" panose="020B0604020202020204" pitchFamily="34" charset="0"/>
                        </a:rPr>
                        <a:t>19.12.2016</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CH" sz="1100" noProof="0" dirty="0" smtClean="0">
                          <a:latin typeface="Arial" panose="020B0604020202020204" pitchFamily="34" charset="0"/>
                          <a:cs typeface="Arial" panose="020B0604020202020204" pitchFamily="34" charset="0"/>
                        </a:rPr>
                        <a:t>Q&amp;A</a:t>
                      </a:r>
                      <a:endParaRPr lang="en-US" sz="1100" noProof="0" dirty="0" smtClean="0">
                        <a:latin typeface="Arial" panose="020B0604020202020204" pitchFamily="34" charset="0"/>
                        <a:cs typeface="Arial" panose="020B0604020202020204" pitchFamily="34" charset="0"/>
                      </a:endParaRPr>
                    </a:p>
                    <a:p>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kern="1200" dirty="0" smtClean="0">
                          <a:solidFill>
                            <a:schemeClr val="dk1"/>
                          </a:solidFill>
                          <a:effectLst/>
                          <a:latin typeface="+mn-lt"/>
                          <a:ea typeface="+mn-ea"/>
                          <a:cs typeface="+mn-cs"/>
                        </a:rPr>
                        <a:t>2016-1673 Q&amp;A on MiFID II commodity derivatives topics </a:t>
                      </a:r>
                      <a:endParaRPr lang="en-US" sz="1100" b="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kern="1200" dirty="0" smtClean="0">
                          <a:solidFill>
                            <a:schemeClr val="dk1"/>
                          </a:solidFill>
                          <a:effectLst/>
                          <a:latin typeface="Arial" panose="020B0604020202020204" pitchFamily="34" charset="0"/>
                          <a:ea typeface="+mn-ea"/>
                          <a:cs typeface="Arial" panose="020B0604020202020204" pitchFamily="34" charset="0"/>
                        </a:rPr>
                        <a:t>Securitized derivatives are transferable securities whose value is based upon underlying assets. However, neither MiFID I (incl. level 2 thereof), nor MiFID II/</a:t>
                      </a:r>
                      <a:r>
                        <a:rPr lang="en-US" sz="1100" kern="1200" dirty="0" err="1" smtClean="0">
                          <a:solidFill>
                            <a:schemeClr val="dk1"/>
                          </a:solidFill>
                          <a:effectLst/>
                          <a:latin typeface="Arial" panose="020B0604020202020204" pitchFamily="34" charset="0"/>
                          <a:ea typeface="+mn-ea"/>
                          <a:cs typeface="Arial" panose="020B0604020202020204" pitchFamily="34" charset="0"/>
                        </a:rPr>
                        <a:t>MiFIR</a:t>
                      </a:r>
                      <a:r>
                        <a:rPr lang="en-US" sz="1100" kern="1200" dirty="0" smtClean="0">
                          <a:solidFill>
                            <a:schemeClr val="dk1"/>
                          </a:solidFill>
                          <a:effectLst/>
                          <a:latin typeface="Arial" panose="020B0604020202020204" pitchFamily="34" charset="0"/>
                          <a:ea typeface="+mn-ea"/>
                          <a:cs typeface="Arial" panose="020B0604020202020204" pitchFamily="34" charset="0"/>
                        </a:rPr>
                        <a:t> contain a specific definition of these instruments.  The Q&amp;A provides characteristics of such instruments.</a:t>
                      </a:r>
                      <a:endParaRPr lang="en-US" sz="1100" u="sng" kern="1200" dirty="0" smtClean="0">
                        <a:solidFill>
                          <a:schemeClr val="dk1"/>
                        </a:solidFill>
                        <a:effectLst/>
                        <a:latin typeface="Arial" panose="020B0604020202020204" pitchFamily="34" charset="0"/>
                        <a:ea typeface="+mn-ea"/>
                        <a:cs typeface="Arial" panose="020B0604020202020204" pitchFamily="34" charset="0"/>
                        <a:hlinkClick r:id="rId3"/>
                      </a:endParaRPr>
                    </a:p>
                    <a:p>
                      <a:endParaRPr lang="en-US" sz="1100" u="sng" kern="1200" dirty="0" smtClean="0">
                        <a:solidFill>
                          <a:schemeClr val="dk1"/>
                        </a:solidFill>
                        <a:effectLst/>
                        <a:latin typeface="Arial" panose="020B0604020202020204" pitchFamily="34" charset="0"/>
                        <a:ea typeface="+mn-ea"/>
                        <a:cs typeface="Arial" panose="020B0604020202020204" pitchFamily="34" charset="0"/>
                        <a:hlinkClick r:id="rId3"/>
                      </a:endParaRPr>
                    </a:p>
                    <a:p>
                      <a:r>
                        <a:rPr lang="en-US" sz="1100" u="sng" kern="1200" dirty="0" smtClean="0">
                          <a:solidFill>
                            <a:schemeClr val="dk1"/>
                          </a:solidFill>
                          <a:effectLst/>
                          <a:latin typeface="Arial" panose="020B0604020202020204" pitchFamily="34" charset="0"/>
                          <a:ea typeface="+mn-ea"/>
                          <a:cs typeface="Arial" panose="020B0604020202020204" pitchFamily="34" charset="0"/>
                          <a:hlinkClick r:id="rId3"/>
                        </a:rPr>
                        <a:t>https://www.esma.europa.eu/document/2016-1673-qa-mifid-ii-commodity-derivatives-topics</a:t>
                      </a:r>
                      <a:r>
                        <a:rPr lang="en-US" sz="1100" kern="1200" dirty="0" smtClean="0">
                          <a:solidFill>
                            <a:schemeClr val="dk1"/>
                          </a:solidFill>
                          <a:effectLst/>
                          <a:latin typeface="Arial" panose="020B0604020202020204" pitchFamily="34" charset="0"/>
                          <a:ea typeface="+mn-ea"/>
                          <a:cs typeface="Arial" panose="020B0604020202020204" pitchFamily="34" charset="0"/>
                        </a:rPr>
                        <a:t> </a:t>
                      </a:r>
                      <a:endParaRPr lang="de-CH"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r>
              <a:tr h="1699045">
                <a:tc>
                  <a:txBody>
                    <a:bodyPr/>
                    <a:lstStyle/>
                    <a:p>
                      <a:r>
                        <a:rPr lang="de-CH" sz="1100" noProof="0" dirty="0" smtClean="0">
                          <a:latin typeface="Arial" panose="020B0604020202020204" pitchFamily="34" charset="0"/>
                          <a:cs typeface="Arial" panose="020B0604020202020204" pitchFamily="34" charset="0"/>
                        </a:rPr>
                        <a:t>ESMA</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de-CH" sz="1100" noProof="0" dirty="0" smtClean="0">
                          <a:latin typeface="Arial" panose="020B0604020202020204" pitchFamily="34" charset="0"/>
                          <a:cs typeface="Arial" panose="020B0604020202020204" pitchFamily="34" charset="0"/>
                        </a:rPr>
                        <a:t>19.12.2016</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CH" sz="1100" noProof="0" dirty="0" smtClean="0">
                          <a:latin typeface="Arial" panose="020B0604020202020204" pitchFamily="34" charset="0"/>
                          <a:cs typeface="Arial" panose="020B0604020202020204" pitchFamily="34" charset="0"/>
                        </a:rPr>
                        <a:t>Q&amp;A</a:t>
                      </a:r>
                      <a:endParaRPr lang="en-US" sz="1100" noProof="0" dirty="0" smtClean="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kern="1200" dirty="0" smtClean="0">
                          <a:solidFill>
                            <a:schemeClr val="dk1"/>
                          </a:solidFill>
                          <a:effectLst/>
                          <a:latin typeface="Arial" panose="020B0604020202020204" pitchFamily="34" charset="0"/>
                          <a:ea typeface="+mn-ea"/>
                          <a:cs typeface="Arial" panose="020B0604020202020204" pitchFamily="34" charset="0"/>
                        </a:rPr>
                        <a:t>2016-1424 Q&amp;A on MiFID II transparency topics </a:t>
                      </a:r>
                      <a:endParaRPr lang="en-US" sz="1100" b="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kern="1200" dirty="0" smtClean="0">
                          <a:solidFill>
                            <a:schemeClr val="dk1"/>
                          </a:solidFill>
                          <a:effectLst/>
                          <a:latin typeface="+mn-lt"/>
                          <a:ea typeface="+mn-ea"/>
                          <a:cs typeface="+mn-cs"/>
                        </a:rPr>
                        <a:t>the question and answer are considering the waiver process  prior to the MiFID II in-force date 3.1.2018. Please pay attention to the “waiver process”. It is interesting when and how ESMA will make public the waivers already in 2017(!)</a:t>
                      </a:r>
                      <a:endParaRPr lang="en-US" sz="1100" u="sng" kern="1200" dirty="0" smtClean="0">
                        <a:solidFill>
                          <a:schemeClr val="dk1"/>
                        </a:solidFill>
                        <a:effectLst/>
                        <a:latin typeface="Arial" panose="020B0604020202020204" pitchFamily="34" charset="0"/>
                        <a:ea typeface="+mn-ea"/>
                        <a:cs typeface="Arial" panose="020B0604020202020204" pitchFamily="34" charset="0"/>
                        <a:hlinkClick r:id="rId4"/>
                      </a:endParaRPr>
                    </a:p>
                    <a:p>
                      <a:endParaRPr lang="en-US" sz="1100" u="sng" kern="1200" dirty="0" smtClean="0">
                        <a:solidFill>
                          <a:schemeClr val="dk1"/>
                        </a:solidFill>
                        <a:effectLst/>
                        <a:latin typeface="Arial" panose="020B0604020202020204" pitchFamily="34" charset="0"/>
                        <a:ea typeface="+mn-ea"/>
                        <a:cs typeface="Arial" panose="020B0604020202020204" pitchFamily="34" charset="0"/>
                        <a:hlinkClick r:id="rId4"/>
                      </a:endParaRPr>
                    </a:p>
                    <a:p>
                      <a:r>
                        <a:rPr lang="en-US" sz="1100" u="sng" kern="1200" dirty="0" smtClean="0">
                          <a:solidFill>
                            <a:schemeClr val="dk1"/>
                          </a:solidFill>
                          <a:effectLst/>
                          <a:latin typeface="Arial" panose="020B0604020202020204" pitchFamily="34" charset="0"/>
                          <a:ea typeface="+mn-ea"/>
                          <a:cs typeface="Arial" panose="020B0604020202020204" pitchFamily="34" charset="0"/>
                          <a:hlinkClick r:id="rId4"/>
                        </a:rPr>
                        <a:t>https://www.esma.europa.eu/document/2016-1424-qa-mifid-ii-transparency-topics</a:t>
                      </a:r>
                      <a:endParaRPr lang="de-CH"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r>
            </a:tbl>
          </a:graphicData>
        </a:graphic>
      </p:graphicFrame>
      <p:sp>
        <p:nvSpPr>
          <p:cNvPr id="7" name="Slide Number Placeholder 3"/>
          <p:cNvSpPr txBox="1">
            <a:spLocks/>
          </p:cNvSpPr>
          <p:nvPr/>
        </p:nvSpPr>
        <p:spPr>
          <a:xfrm>
            <a:off x="428736" y="6453173"/>
            <a:ext cx="467656" cy="143999"/>
          </a:xfrm>
          <a:prstGeom prst="rect">
            <a:avLst/>
          </a:prstGeom>
        </p:spPr>
        <p:txBody>
          <a:bodyPr vert="horz" lIns="0" tIns="0" rIns="0" bIns="0" rtlCol="0" anchor="ctr"/>
          <a:lstStyle>
            <a:defPPr>
              <a:defRPr lang="de-DE"/>
            </a:defPPr>
            <a:lvl1pPr marL="0" algn="l" defTabSz="914400" rtl="0" eaLnBrk="1" latinLnBrk="0" hangingPunct="1">
              <a:defRPr sz="800" b="0" kern="1200">
                <a:solidFill>
                  <a:schemeClr val="tx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dirty="0" smtClean="0"/>
              <a:t>Page 10 </a:t>
            </a:r>
            <a:endParaRPr lang="en-GB" dirty="0"/>
          </a:p>
        </p:txBody>
      </p:sp>
    </p:spTree>
    <p:extLst>
      <p:ext uri="{BB962C8B-B14F-4D97-AF65-F5344CB8AC3E}">
        <p14:creationId xmlns:p14="http://schemas.microsoft.com/office/powerpoint/2010/main" val="366894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043608" y="5169"/>
            <a:ext cx="7524000" cy="720000"/>
          </a:xfrm>
        </p:spPr>
        <p:txBody>
          <a:bodyPr>
            <a:normAutofit/>
          </a:bodyPr>
          <a:lstStyle/>
          <a:p>
            <a:r>
              <a:rPr lang="en-US" sz="1400" dirty="0">
                <a:latin typeface="Arial" panose="020B0604020202020204" pitchFamily="34" charset="0"/>
                <a:cs typeface="Arial" panose="020B0604020202020204" pitchFamily="34" charset="0"/>
              </a:rPr>
              <a:t>Overview of new Regulations / Directives / Announcements </a:t>
            </a:r>
            <a:r>
              <a:rPr lang="en-US" sz="1400" dirty="0" smtClean="0">
                <a:latin typeface="Arial" panose="020B0604020202020204" pitchFamily="34" charset="0"/>
                <a:cs typeface="Arial" panose="020B0604020202020204" pitchFamily="34" charset="0"/>
              </a:rPr>
              <a:t>follow-up</a:t>
            </a:r>
            <a:endParaRPr lang="en-US" sz="1400"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768094627"/>
              </p:ext>
            </p:extLst>
          </p:nvPr>
        </p:nvGraphicFramePr>
        <p:xfrm>
          <a:off x="107504" y="620688"/>
          <a:ext cx="8876532" cy="5440680"/>
        </p:xfrm>
        <a:graphic>
          <a:graphicData uri="http://schemas.openxmlformats.org/drawingml/2006/table">
            <a:tbl>
              <a:tblPr firstRow="1" bandRow="1">
                <a:tableStyleId>{5C22544A-7EE6-4342-B048-85BDC9FD1C3A}</a:tableStyleId>
              </a:tblPr>
              <a:tblGrid>
                <a:gridCol w="1127097"/>
                <a:gridCol w="908674"/>
                <a:gridCol w="1296144"/>
                <a:gridCol w="2666256"/>
                <a:gridCol w="2878361"/>
              </a:tblGrid>
              <a:tr h="621361">
                <a:tc>
                  <a:txBody>
                    <a:bodyPr/>
                    <a:lstStyle/>
                    <a:p>
                      <a:pPr algn="ctr"/>
                      <a:r>
                        <a:rPr lang="en-US" noProof="0" dirty="0" smtClean="0"/>
                        <a:t>Regulator</a:t>
                      </a:r>
                      <a:endParaRPr lang="en-US" noProof="0" dirty="0"/>
                    </a:p>
                  </a:txBody>
                  <a:tcPr/>
                </a:tc>
                <a:tc>
                  <a:txBody>
                    <a:bodyPr/>
                    <a:lstStyle/>
                    <a:p>
                      <a:pPr algn="ctr"/>
                      <a:r>
                        <a:rPr lang="en-US" noProof="0" dirty="0" smtClean="0"/>
                        <a:t>Date</a:t>
                      </a:r>
                      <a:endParaRPr lang="en-US" noProof="0" dirty="0"/>
                    </a:p>
                  </a:txBody>
                  <a:tcPr/>
                </a:tc>
                <a:tc>
                  <a:txBody>
                    <a:bodyPr/>
                    <a:lstStyle/>
                    <a:p>
                      <a:pPr algn="ctr"/>
                      <a:r>
                        <a:rPr lang="en-US" noProof="0" dirty="0" smtClean="0"/>
                        <a:t>Type of Publication</a:t>
                      </a:r>
                      <a:endParaRPr lang="en-US" noProof="0" dirty="0"/>
                    </a:p>
                  </a:txBody>
                  <a:tcPr/>
                </a:tc>
                <a:tc>
                  <a:txBody>
                    <a:bodyPr/>
                    <a:lstStyle/>
                    <a:p>
                      <a:pPr algn="ctr"/>
                      <a:r>
                        <a:rPr lang="en-US" noProof="0" dirty="0" smtClean="0"/>
                        <a:t>Description</a:t>
                      </a:r>
                      <a:endParaRPr lang="en-US" noProof="0" dirty="0"/>
                    </a:p>
                  </a:txBody>
                  <a:tcPr/>
                </a:tc>
                <a:tc>
                  <a:txBody>
                    <a:bodyPr/>
                    <a:lstStyle/>
                    <a:p>
                      <a:pPr algn="ctr"/>
                      <a:r>
                        <a:rPr lang="en-US" noProof="0" dirty="0" smtClean="0"/>
                        <a:t>Highlights</a:t>
                      </a:r>
                      <a:endParaRPr lang="en-US" noProof="0" dirty="0"/>
                    </a:p>
                  </a:txBody>
                  <a:tcPr/>
                </a:tc>
              </a:tr>
              <a:tr h="1390664">
                <a:tc>
                  <a:txBody>
                    <a:bodyPr/>
                    <a:lstStyle/>
                    <a:p>
                      <a:r>
                        <a:rPr lang="de-CH" sz="1100" noProof="0" dirty="0" smtClean="0">
                          <a:latin typeface="Arial" panose="020B0604020202020204" pitchFamily="34" charset="0"/>
                          <a:cs typeface="Arial" panose="020B0604020202020204" pitchFamily="34" charset="0"/>
                        </a:rPr>
                        <a:t>ESMA</a:t>
                      </a:r>
                      <a:endParaRPr lang="en-US" sz="1100" noProof="0" dirty="0">
                        <a:latin typeface="Arial" panose="020B0604020202020204" pitchFamily="34" charset="0"/>
                        <a:cs typeface="Arial" panose="020B0604020202020204" pitchFamily="34" charset="0"/>
                      </a:endParaRPr>
                    </a:p>
                  </a:txBody>
                  <a:tcPr>
                    <a:solidFill>
                      <a:schemeClr val="accent1">
                        <a:lumMod val="40000"/>
                        <a:lumOff val="60000"/>
                      </a:schemeClr>
                    </a:solidFill>
                  </a:tcPr>
                </a:tc>
                <a:tc>
                  <a:txBody>
                    <a:bodyPr/>
                    <a:lstStyle/>
                    <a:p>
                      <a:r>
                        <a:rPr lang="de-CH" sz="1100" noProof="0" dirty="0" smtClean="0">
                          <a:latin typeface="Arial" panose="020B0604020202020204" pitchFamily="34" charset="0"/>
                          <a:cs typeface="Arial" panose="020B0604020202020204" pitchFamily="34" charset="0"/>
                        </a:rPr>
                        <a:t>19.12.2016</a:t>
                      </a:r>
                      <a:endParaRPr lang="en-US" sz="1100" noProof="0" dirty="0">
                        <a:latin typeface="Arial" panose="020B0604020202020204" pitchFamily="34" charset="0"/>
                        <a:cs typeface="Arial" panose="020B0604020202020204" pitchFamily="34" charset="0"/>
                      </a:endParaRPr>
                    </a:p>
                  </a:txBody>
                  <a:tcPr>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CH" sz="1100" noProof="0" dirty="0" smtClean="0">
                          <a:latin typeface="Arial" panose="020B0604020202020204" pitchFamily="34" charset="0"/>
                          <a:cs typeface="Arial" panose="020B0604020202020204" pitchFamily="34" charset="0"/>
                        </a:rPr>
                        <a:t>Q&amp;A</a:t>
                      </a:r>
                      <a:endParaRPr lang="en-US" sz="1100" noProof="0" dirty="0" smtClean="0">
                        <a:latin typeface="Arial" panose="020B0604020202020204" pitchFamily="34" charset="0"/>
                        <a:cs typeface="Arial" panose="020B0604020202020204" pitchFamily="34" charset="0"/>
                      </a:endParaRPr>
                    </a:p>
                  </a:txBody>
                  <a:tcPr>
                    <a:solidFill>
                      <a:schemeClr val="accent1">
                        <a:lumMod val="40000"/>
                        <a:lumOff val="60000"/>
                      </a:schemeClr>
                    </a:solidFill>
                  </a:tcPr>
                </a:tc>
                <a:tc>
                  <a:txBody>
                    <a:bodyPr/>
                    <a:lstStyle/>
                    <a:p>
                      <a:r>
                        <a:rPr lang="en-US" sz="1100" kern="1200" dirty="0" smtClean="0">
                          <a:solidFill>
                            <a:schemeClr val="dk1"/>
                          </a:solidFill>
                          <a:effectLst/>
                          <a:latin typeface="Arial" panose="020B0604020202020204" pitchFamily="34" charset="0"/>
                          <a:ea typeface="+mn-ea"/>
                          <a:cs typeface="Arial" panose="020B0604020202020204" pitchFamily="34" charset="0"/>
                        </a:rPr>
                        <a:t>2016-1583 Q&amp;A on MiFID II market structures topics </a:t>
                      </a:r>
                      <a:endParaRPr lang="en-US" sz="1100" b="0" noProof="0" dirty="0">
                        <a:latin typeface="Arial" panose="020B0604020202020204" pitchFamily="34" charset="0"/>
                        <a:cs typeface="Arial" panose="020B0604020202020204" pitchFamily="34" charset="0"/>
                      </a:endParaRPr>
                    </a:p>
                  </a:txBody>
                  <a:tcPr>
                    <a:solidFill>
                      <a:schemeClr val="accent1">
                        <a:lumMod val="40000"/>
                        <a:lumOff val="60000"/>
                      </a:schemeClr>
                    </a:solidFill>
                  </a:tcPr>
                </a:tc>
                <a:tc>
                  <a:txBody>
                    <a:bodyPr/>
                    <a:lstStyle/>
                    <a:p>
                      <a:r>
                        <a:rPr lang="en-US" sz="1100" kern="1200" dirty="0" smtClean="0">
                          <a:solidFill>
                            <a:schemeClr val="dk1"/>
                          </a:solidFill>
                          <a:effectLst/>
                          <a:latin typeface="Arial" panose="020B0604020202020204" pitchFamily="34" charset="0"/>
                          <a:ea typeface="+mn-ea"/>
                          <a:cs typeface="Arial" panose="020B0604020202020204" pitchFamily="34" charset="0"/>
                        </a:rPr>
                        <a:t>Disaggregation is required at the level </a:t>
                      </a:r>
                      <a:r>
                        <a:rPr lang="en-US" sz="1100" b="1" kern="1200" dirty="0" smtClean="0">
                          <a:solidFill>
                            <a:schemeClr val="dk1"/>
                          </a:solidFill>
                          <a:effectLst/>
                          <a:latin typeface="Arial" panose="020B0604020202020204" pitchFamily="34" charset="0"/>
                          <a:ea typeface="+mn-ea"/>
                          <a:cs typeface="Arial" panose="020B0604020202020204" pitchFamily="34" charset="0"/>
                        </a:rPr>
                        <a:t>of each trading venue</a:t>
                      </a:r>
                      <a:r>
                        <a:rPr lang="en-US" sz="1100" kern="1200" dirty="0" smtClean="0">
                          <a:solidFill>
                            <a:schemeClr val="dk1"/>
                          </a:solidFill>
                          <a:effectLst/>
                          <a:latin typeface="Arial" panose="020B0604020202020204" pitchFamily="34" charset="0"/>
                          <a:ea typeface="+mn-ea"/>
                          <a:cs typeface="Arial" panose="020B0604020202020204" pitchFamily="34" charset="0"/>
                        </a:rPr>
                        <a:t> for which the market operator or investment firm operating a trading venue has received a specific authorization under MiFID II</a:t>
                      </a:r>
                      <a:endParaRPr lang="en-US" sz="1100" u="sng" kern="1200" dirty="0" smtClean="0">
                        <a:solidFill>
                          <a:schemeClr val="dk1"/>
                        </a:solidFill>
                        <a:effectLst/>
                        <a:latin typeface="Arial" panose="020B0604020202020204" pitchFamily="34" charset="0"/>
                        <a:ea typeface="+mn-ea"/>
                        <a:cs typeface="Arial" panose="020B0604020202020204" pitchFamily="34" charset="0"/>
                        <a:hlinkClick r:id="rId2"/>
                      </a:endParaRPr>
                    </a:p>
                    <a:p>
                      <a:endParaRPr lang="en-US" sz="1100" u="sng" kern="1200" dirty="0" smtClean="0">
                        <a:solidFill>
                          <a:schemeClr val="dk1"/>
                        </a:solidFill>
                        <a:effectLst/>
                        <a:latin typeface="Arial" panose="020B0604020202020204" pitchFamily="34" charset="0"/>
                        <a:ea typeface="+mn-ea"/>
                        <a:cs typeface="Arial" panose="020B0604020202020204" pitchFamily="34" charset="0"/>
                        <a:hlinkClick r:id="rId2"/>
                      </a:endParaRPr>
                    </a:p>
                    <a:p>
                      <a:r>
                        <a:rPr lang="en-US" sz="1100" u="sng" kern="1200" dirty="0" smtClean="0">
                          <a:solidFill>
                            <a:schemeClr val="dk1"/>
                          </a:solidFill>
                          <a:effectLst/>
                          <a:latin typeface="Arial" panose="020B0604020202020204" pitchFamily="34" charset="0"/>
                          <a:ea typeface="+mn-ea"/>
                          <a:cs typeface="Arial" panose="020B0604020202020204" pitchFamily="34" charset="0"/>
                          <a:hlinkClick r:id="rId2"/>
                        </a:rPr>
                        <a:t>https://www.esma.europa.eu/document/2016-1583-qa-mifid-ii-market-structures-topics</a:t>
                      </a:r>
                      <a:endParaRPr lang="en-US" sz="1100" noProof="0" dirty="0">
                        <a:latin typeface="Arial" panose="020B0604020202020204" pitchFamily="34" charset="0"/>
                        <a:cs typeface="Arial" panose="020B0604020202020204" pitchFamily="34" charset="0"/>
                      </a:endParaRPr>
                    </a:p>
                  </a:txBody>
                  <a:tcPr>
                    <a:solidFill>
                      <a:schemeClr val="accent1">
                        <a:lumMod val="40000"/>
                        <a:lumOff val="60000"/>
                      </a:schemeClr>
                    </a:solidFill>
                  </a:tcPr>
                </a:tc>
              </a:tr>
              <a:tr h="1227927">
                <a:tc>
                  <a:txBody>
                    <a:bodyPr/>
                    <a:lstStyle/>
                    <a:p>
                      <a:r>
                        <a:rPr lang="de-CH" sz="1100" noProof="0" dirty="0" smtClean="0">
                          <a:latin typeface="Arial" panose="020B0604020202020204" pitchFamily="34" charset="0"/>
                          <a:cs typeface="Arial" panose="020B0604020202020204" pitchFamily="34" charset="0"/>
                        </a:rPr>
                        <a:t>ESMA</a:t>
                      </a:r>
                      <a:endParaRPr lang="en-US" sz="1100" noProof="0" dirty="0">
                        <a:latin typeface="Arial" panose="020B0604020202020204" pitchFamily="34" charset="0"/>
                        <a:cs typeface="Arial" panose="020B0604020202020204" pitchFamily="34" charset="0"/>
                      </a:endParaRPr>
                    </a:p>
                  </a:txBody>
                  <a:tcPr>
                    <a:solidFill>
                      <a:schemeClr val="accent1">
                        <a:lumMod val="40000"/>
                        <a:lumOff val="60000"/>
                      </a:schemeClr>
                    </a:solidFill>
                  </a:tcPr>
                </a:tc>
                <a:tc>
                  <a:txBody>
                    <a:bodyPr/>
                    <a:lstStyle/>
                    <a:p>
                      <a:r>
                        <a:rPr lang="de-CH" sz="1100" noProof="0" dirty="0" smtClean="0">
                          <a:latin typeface="Arial" panose="020B0604020202020204" pitchFamily="34" charset="0"/>
                          <a:cs typeface="Arial" panose="020B0604020202020204" pitchFamily="34" charset="0"/>
                        </a:rPr>
                        <a:t>20.12.2016</a:t>
                      </a:r>
                      <a:endParaRPr lang="en-US" sz="1100" noProof="0" dirty="0">
                        <a:latin typeface="Arial" panose="020B0604020202020204" pitchFamily="34" charset="0"/>
                        <a:cs typeface="Arial" panose="020B0604020202020204" pitchFamily="34" charset="0"/>
                      </a:endParaRPr>
                    </a:p>
                  </a:txBody>
                  <a:tcPr>
                    <a:solidFill>
                      <a:schemeClr val="accent1">
                        <a:lumMod val="40000"/>
                        <a:lumOff val="60000"/>
                      </a:schemeClr>
                    </a:solidFill>
                  </a:tcPr>
                </a:tc>
                <a:tc>
                  <a:txBody>
                    <a:bodyPr/>
                    <a:lstStyle/>
                    <a:p>
                      <a:r>
                        <a:rPr lang="de-CH" sz="1100" noProof="0" dirty="0" smtClean="0">
                          <a:latin typeface="Arial" panose="020B0604020202020204" pitchFamily="34" charset="0"/>
                          <a:cs typeface="Arial" panose="020B0604020202020204" pitchFamily="34" charset="0"/>
                        </a:rPr>
                        <a:t>Q&amp;A</a:t>
                      </a:r>
                      <a:endParaRPr lang="en-US" sz="1100" noProof="0" dirty="0">
                        <a:latin typeface="Arial" panose="020B0604020202020204" pitchFamily="34" charset="0"/>
                        <a:cs typeface="Arial" panose="020B0604020202020204" pitchFamily="34" charset="0"/>
                      </a:endParaRPr>
                    </a:p>
                  </a:txBody>
                  <a:tcPr>
                    <a:solidFill>
                      <a:schemeClr val="accent1">
                        <a:lumMod val="40000"/>
                        <a:lumOff val="60000"/>
                      </a:schemeClr>
                    </a:solidFill>
                  </a:tcPr>
                </a:tc>
                <a:tc>
                  <a:txBody>
                    <a:bodyPr/>
                    <a:lstStyle/>
                    <a:p>
                      <a:r>
                        <a:rPr lang="en-US" sz="1100" b="0" noProof="0" dirty="0" smtClean="0">
                          <a:latin typeface="Arial" panose="020B0604020202020204" pitchFamily="34" charset="0"/>
                          <a:cs typeface="Arial" panose="020B0604020202020204" pitchFamily="34" charset="0"/>
                        </a:rPr>
                        <a:t>2016-1680 Q&amp;A on </a:t>
                      </a:r>
                      <a:r>
                        <a:rPr lang="en-US" sz="1100" b="0" noProof="0" dirty="0" err="1" smtClean="0">
                          <a:latin typeface="Arial" panose="020B0604020202020204" pitchFamily="34" charset="0"/>
                          <a:cs typeface="Arial" panose="020B0604020202020204" pitchFamily="34" charset="0"/>
                        </a:rPr>
                        <a:t>MiFIR</a:t>
                      </a:r>
                      <a:r>
                        <a:rPr lang="en-US" sz="1100" b="0" noProof="0" dirty="0" smtClean="0">
                          <a:latin typeface="Arial" panose="020B0604020202020204" pitchFamily="34" charset="0"/>
                          <a:cs typeface="Arial" panose="020B0604020202020204" pitchFamily="34" charset="0"/>
                        </a:rPr>
                        <a:t> data reporting</a:t>
                      </a:r>
                      <a:endParaRPr lang="en-US" sz="1100" b="0" noProof="0" dirty="0">
                        <a:latin typeface="Arial" panose="020B0604020202020204" pitchFamily="34" charset="0"/>
                        <a:cs typeface="Arial" panose="020B0604020202020204" pitchFamily="34" charset="0"/>
                      </a:endParaRPr>
                    </a:p>
                  </a:txBody>
                  <a:tcPr>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smtClean="0">
                          <a:latin typeface="Arial" panose="020B0604020202020204" pitchFamily="34" charset="0"/>
                          <a:cs typeface="Arial" panose="020B0604020202020204" pitchFamily="34" charset="0"/>
                        </a:rPr>
                        <a:t>The LEI</a:t>
                      </a:r>
                      <a:r>
                        <a:rPr lang="en-US" sz="1100" baseline="0" noProof="0" dirty="0" smtClean="0">
                          <a:latin typeface="Arial" panose="020B0604020202020204" pitchFamily="34" charset="0"/>
                          <a:cs typeface="Arial" panose="020B0604020202020204" pitchFamily="34" charset="0"/>
                        </a:rPr>
                        <a:t> is a must identifier to be reported as identifier for issuers of financial instruments</a:t>
                      </a:r>
                      <a:endParaRPr lang="en-US" sz="1100" noProof="0"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noProof="0"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smtClean="0">
                          <a:latin typeface="Arial" panose="020B0604020202020204" pitchFamily="34" charset="0"/>
                          <a:cs typeface="Arial" panose="020B0604020202020204" pitchFamily="34" charset="0"/>
                          <a:hlinkClick r:id="rId3"/>
                        </a:rPr>
                        <a:t>https://www.esma.europa.eu/sites/default/files/library/2016-1680_qas_mifir_data_reporting.pdf</a:t>
                      </a:r>
                      <a:r>
                        <a:rPr lang="en-US" sz="1100" noProof="0" dirty="0" smtClean="0">
                          <a:latin typeface="Arial" panose="020B0604020202020204" pitchFamily="34" charset="0"/>
                          <a:cs typeface="Arial" panose="020B0604020202020204" pitchFamily="34" charset="0"/>
                        </a:rPr>
                        <a:t> </a:t>
                      </a:r>
                      <a:endParaRPr lang="en-US" sz="1100" noProof="0" dirty="0">
                        <a:latin typeface="Arial" panose="020B0604020202020204" pitchFamily="34" charset="0"/>
                        <a:cs typeface="Arial" panose="020B0604020202020204" pitchFamily="34" charset="0"/>
                      </a:endParaRPr>
                    </a:p>
                  </a:txBody>
                  <a:tcPr>
                    <a:solidFill>
                      <a:schemeClr val="accent1">
                        <a:lumMod val="40000"/>
                        <a:lumOff val="60000"/>
                      </a:schemeClr>
                    </a:solidFill>
                  </a:tcPr>
                </a:tc>
              </a:tr>
              <a:tr h="1188336">
                <a:tc>
                  <a:txBody>
                    <a:bodyPr/>
                    <a:lstStyle/>
                    <a:p>
                      <a:r>
                        <a:rPr lang="de-CH" sz="1100" noProof="0" dirty="0" smtClean="0">
                          <a:latin typeface="Arial" panose="020B0604020202020204" pitchFamily="34" charset="0"/>
                          <a:cs typeface="Arial" panose="020B0604020202020204" pitchFamily="34" charset="0"/>
                        </a:rPr>
                        <a:t>ESMA</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de-CH" sz="1100" noProof="0" dirty="0" smtClean="0">
                          <a:latin typeface="Arial" panose="020B0604020202020204" pitchFamily="34" charset="0"/>
                          <a:cs typeface="Arial" panose="020B0604020202020204" pitchFamily="34" charset="0"/>
                        </a:rPr>
                        <a:t>11.1.2017</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de-CH" sz="1100" noProof="0" dirty="0" smtClean="0">
                          <a:latin typeface="Arial" panose="020B0604020202020204" pitchFamily="34" charset="0"/>
                          <a:cs typeface="Arial" panose="020B0604020202020204" pitchFamily="34" charset="0"/>
                        </a:rPr>
                        <a:t>Peer Review</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b="0" dirty="0" smtClean="0"/>
                        <a:t>ESMA finds improvement in regulators’ supervision of MiFID best execution requirements</a:t>
                      </a:r>
                      <a:endParaRPr lang="en-US" sz="1100" b="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The European Securities and Markets Authority (ESMA) finds that national regulators are giving greater attention to best execution requirements under the Markets in Financial Instruments Directive (MiFID) in the follow-up </a:t>
                      </a:r>
                      <a:r>
                        <a:rPr lang="en-US" sz="1100" dirty="0" smtClean="0">
                          <a:latin typeface="Arial" panose="020B0604020202020204" pitchFamily="34" charset="0"/>
                          <a:cs typeface="Arial" panose="020B0604020202020204" pitchFamily="34" charset="0"/>
                          <a:hlinkClick r:id="rId4"/>
                        </a:rPr>
                        <a:t>report</a:t>
                      </a:r>
                      <a:r>
                        <a:rPr lang="en-US" sz="1100" dirty="0" smtClean="0">
                          <a:latin typeface="Arial" panose="020B0604020202020204" pitchFamily="34" charset="0"/>
                          <a:cs typeface="Arial" panose="020B0604020202020204" pitchFamily="34" charset="0"/>
                        </a:rPr>
                        <a:t> to its </a:t>
                      </a:r>
                      <a:r>
                        <a:rPr lang="en-US" sz="1100" dirty="0" smtClean="0">
                          <a:latin typeface="Arial" panose="020B0604020202020204" pitchFamily="34" charset="0"/>
                          <a:cs typeface="Arial" panose="020B0604020202020204" pitchFamily="34" charset="0"/>
                          <a:hlinkClick r:id="rId5"/>
                        </a:rPr>
                        <a:t>Peer Review</a:t>
                      </a:r>
                      <a:r>
                        <a:rPr lang="en-US" sz="1100" dirty="0" smtClean="0">
                          <a:latin typeface="Arial" panose="020B0604020202020204" pitchFamily="34" charset="0"/>
                          <a:cs typeface="Arial" panose="020B0604020202020204" pitchFamily="34" charset="0"/>
                        </a:rPr>
                        <a:t> published in 2015</a:t>
                      </a:r>
                    </a:p>
                    <a:p>
                      <a:pPr marL="0" marR="0" indent="0" algn="l" defTabSz="914400" rtl="0" eaLnBrk="1" fontAlgn="auto" latinLnBrk="0" hangingPunct="1">
                        <a:lnSpc>
                          <a:spcPct val="100000"/>
                        </a:lnSpc>
                        <a:spcBef>
                          <a:spcPts val="0"/>
                        </a:spcBef>
                        <a:spcAft>
                          <a:spcPts val="0"/>
                        </a:spcAft>
                        <a:buClrTx/>
                        <a:buSzTx/>
                        <a:buFontTx/>
                        <a:buNone/>
                        <a:tabLst/>
                        <a:defRPr/>
                      </a:pPr>
                      <a:endParaRPr lang="de-CH" sz="1100" noProof="0"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de-CH" sz="1100" noProof="0" dirty="0" smtClean="0">
                          <a:latin typeface="Arial" panose="020B0604020202020204" pitchFamily="34" charset="0"/>
                          <a:cs typeface="Arial" panose="020B0604020202020204" pitchFamily="34" charset="0"/>
                          <a:hlinkClick r:id="rId6"/>
                        </a:rPr>
                        <a:t>https://www.esma.europa.eu/press-news/esma-news/esma-finds-improvement-in-regulators%E2%80%99-supervision-mifid-best-execution</a:t>
                      </a:r>
                      <a:r>
                        <a:rPr lang="de-CH" sz="1100" noProof="0" dirty="0" smtClean="0">
                          <a:latin typeface="Arial" panose="020B0604020202020204" pitchFamily="34" charset="0"/>
                          <a:cs typeface="Arial" panose="020B0604020202020204" pitchFamily="34" charset="0"/>
                        </a:rPr>
                        <a:t> </a:t>
                      </a:r>
                      <a:endParaRPr lang="de-CH"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r>
            </a:tbl>
          </a:graphicData>
        </a:graphic>
      </p:graphicFrame>
      <p:sp>
        <p:nvSpPr>
          <p:cNvPr id="7" name="Slide Number Placeholder 3"/>
          <p:cNvSpPr txBox="1">
            <a:spLocks/>
          </p:cNvSpPr>
          <p:nvPr/>
        </p:nvSpPr>
        <p:spPr>
          <a:xfrm>
            <a:off x="428736" y="6453173"/>
            <a:ext cx="467656" cy="143999"/>
          </a:xfrm>
          <a:prstGeom prst="rect">
            <a:avLst/>
          </a:prstGeom>
        </p:spPr>
        <p:txBody>
          <a:bodyPr vert="horz" lIns="0" tIns="0" rIns="0" bIns="0" rtlCol="0" anchor="ctr"/>
          <a:lstStyle>
            <a:defPPr>
              <a:defRPr lang="de-DE"/>
            </a:defPPr>
            <a:lvl1pPr marL="0" algn="l" defTabSz="914400" rtl="0" eaLnBrk="1" latinLnBrk="0" hangingPunct="1">
              <a:defRPr sz="800" b="0" kern="1200">
                <a:solidFill>
                  <a:schemeClr val="tx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dirty="0" smtClean="0"/>
              <a:t>Page 11 </a:t>
            </a:r>
            <a:endParaRPr lang="en-GB" dirty="0"/>
          </a:p>
        </p:txBody>
      </p:sp>
    </p:spTree>
    <p:extLst>
      <p:ext uri="{BB962C8B-B14F-4D97-AF65-F5344CB8AC3E}">
        <p14:creationId xmlns:p14="http://schemas.microsoft.com/office/powerpoint/2010/main" val="1846323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GB" smtClean="0"/>
              <a:t>Page 1</a:t>
            </a:r>
            <a:endParaRPr lang="en-GB" dirty="0"/>
          </a:p>
        </p:txBody>
      </p:sp>
      <p:sp>
        <p:nvSpPr>
          <p:cNvPr id="5" name="Title 1"/>
          <p:cNvSpPr>
            <a:spLocks noGrp="1"/>
          </p:cNvSpPr>
          <p:nvPr>
            <p:ph type="title"/>
          </p:nvPr>
        </p:nvSpPr>
        <p:spPr>
          <a:xfrm>
            <a:off x="1043608" y="5169"/>
            <a:ext cx="7524000" cy="720000"/>
          </a:xfrm>
        </p:spPr>
        <p:txBody>
          <a:bodyPr>
            <a:normAutofit/>
          </a:bodyPr>
          <a:lstStyle/>
          <a:p>
            <a:r>
              <a:rPr lang="en-US" sz="1400" dirty="0">
                <a:latin typeface="Arial" panose="020B0604020202020204" pitchFamily="34" charset="0"/>
                <a:cs typeface="Arial" panose="020B0604020202020204" pitchFamily="34" charset="0"/>
              </a:rPr>
              <a:t>Overview of new Regulations / Directives / Announcements </a:t>
            </a:r>
            <a:r>
              <a:rPr lang="en-US" sz="1400" dirty="0" smtClean="0">
                <a:latin typeface="Arial" panose="020B0604020202020204" pitchFamily="34" charset="0"/>
                <a:cs typeface="Arial" panose="020B0604020202020204" pitchFamily="34" charset="0"/>
              </a:rPr>
              <a:t>follow-up</a:t>
            </a:r>
            <a:endParaRPr lang="en-US" sz="1400"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809488241"/>
              </p:ext>
            </p:extLst>
          </p:nvPr>
        </p:nvGraphicFramePr>
        <p:xfrm>
          <a:off x="107504" y="620688"/>
          <a:ext cx="8876532" cy="5400599"/>
        </p:xfrm>
        <a:graphic>
          <a:graphicData uri="http://schemas.openxmlformats.org/drawingml/2006/table">
            <a:tbl>
              <a:tblPr firstRow="1" bandRow="1">
                <a:tableStyleId>{5C22544A-7EE6-4342-B048-85BDC9FD1C3A}</a:tableStyleId>
              </a:tblPr>
              <a:tblGrid>
                <a:gridCol w="1127097"/>
                <a:gridCol w="908674"/>
                <a:gridCol w="1296144"/>
                <a:gridCol w="2666256"/>
                <a:gridCol w="2878361"/>
              </a:tblGrid>
              <a:tr h="713287">
                <a:tc>
                  <a:txBody>
                    <a:bodyPr/>
                    <a:lstStyle/>
                    <a:p>
                      <a:pPr algn="ctr"/>
                      <a:r>
                        <a:rPr lang="en-US" noProof="0" dirty="0" smtClean="0"/>
                        <a:t>Regulator</a:t>
                      </a:r>
                      <a:endParaRPr lang="en-US" noProof="0" dirty="0"/>
                    </a:p>
                  </a:txBody>
                  <a:tcPr/>
                </a:tc>
                <a:tc>
                  <a:txBody>
                    <a:bodyPr/>
                    <a:lstStyle/>
                    <a:p>
                      <a:pPr algn="ctr"/>
                      <a:r>
                        <a:rPr lang="en-US" noProof="0" dirty="0" smtClean="0"/>
                        <a:t>Date</a:t>
                      </a:r>
                      <a:endParaRPr lang="en-US" noProof="0" dirty="0"/>
                    </a:p>
                  </a:txBody>
                  <a:tcPr/>
                </a:tc>
                <a:tc>
                  <a:txBody>
                    <a:bodyPr/>
                    <a:lstStyle/>
                    <a:p>
                      <a:pPr algn="ctr"/>
                      <a:r>
                        <a:rPr lang="en-US" noProof="0" dirty="0" smtClean="0"/>
                        <a:t>Type of Publication</a:t>
                      </a:r>
                      <a:endParaRPr lang="en-US" noProof="0" dirty="0"/>
                    </a:p>
                  </a:txBody>
                  <a:tcPr/>
                </a:tc>
                <a:tc>
                  <a:txBody>
                    <a:bodyPr/>
                    <a:lstStyle/>
                    <a:p>
                      <a:pPr algn="ctr"/>
                      <a:r>
                        <a:rPr lang="en-US" noProof="0" dirty="0" smtClean="0"/>
                        <a:t>Description</a:t>
                      </a:r>
                      <a:endParaRPr lang="en-US" noProof="0" dirty="0"/>
                    </a:p>
                  </a:txBody>
                  <a:tcPr/>
                </a:tc>
                <a:tc>
                  <a:txBody>
                    <a:bodyPr/>
                    <a:lstStyle/>
                    <a:p>
                      <a:pPr algn="ctr"/>
                      <a:r>
                        <a:rPr lang="en-US" noProof="0" dirty="0" smtClean="0"/>
                        <a:t>Highlights</a:t>
                      </a:r>
                      <a:endParaRPr lang="en-US" noProof="0" dirty="0"/>
                    </a:p>
                  </a:txBody>
                  <a:tcPr/>
                </a:tc>
              </a:tr>
              <a:tr h="2530469">
                <a:tc>
                  <a:txBody>
                    <a:bodyPr/>
                    <a:lstStyle/>
                    <a:p>
                      <a:r>
                        <a:rPr lang="de-CH" sz="1100" noProof="0" dirty="0" smtClean="0">
                          <a:latin typeface="Arial" panose="020B0604020202020204" pitchFamily="34" charset="0"/>
                          <a:cs typeface="Arial" panose="020B0604020202020204" pitchFamily="34" charset="0"/>
                        </a:rPr>
                        <a:t>ESMA</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de-CH" sz="1100" noProof="0" dirty="0" smtClean="0">
                          <a:latin typeface="Arial" panose="020B0604020202020204" pitchFamily="34" charset="0"/>
                          <a:cs typeface="Arial" panose="020B0604020202020204" pitchFamily="34" charset="0"/>
                        </a:rPr>
                        <a:t>11.1.2017</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smtClean="0">
                          <a:latin typeface="Arial" panose="020B0604020202020204" pitchFamily="34" charset="0"/>
                          <a:cs typeface="Arial" panose="020B0604020202020204" pitchFamily="34" charset="0"/>
                        </a:rPr>
                        <a:t>Instructions</a:t>
                      </a:r>
                    </a:p>
                  </a:txBody>
                  <a:tcPr>
                    <a:solidFill>
                      <a:schemeClr val="tx2">
                        <a:lumMod val="20000"/>
                        <a:lumOff val="80000"/>
                      </a:schemeClr>
                    </a:solidFill>
                  </a:tcPr>
                </a:tc>
                <a:tc>
                  <a:txBody>
                    <a:bodyPr/>
                    <a:lstStyle/>
                    <a:p>
                      <a:r>
                        <a:rPr lang="en-US" sz="1100" b="1" dirty="0" err="1" smtClean="0"/>
                        <a:t>MiFIR</a:t>
                      </a:r>
                      <a:r>
                        <a:rPr lang="en-US" sz="1100" b="1" dirty="0" smtClean="0"/>
                        <a:t> reporting instructions</a:t>
                      </a:r>
                      <a:endParaRPr lang="en-US" sz="1100" b="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dirty="0" smtClean="0">
                          <a:latin typeface="Arial" panose="020B0604020202020204" pitchFamily="34" charset="0"/>
                          <a:cs typeface="Arial" panose="020B0604020202020204" pitchFamily="34" charset="0"/>
                        </a:rPr>
                        <a:t>The Financial Instruments Reference Data System (FIRDS) covers the Markets in Financial Instruments Regulation (</a:t>
                      </a:r>
                      <a:r>
                        <a:rPr lang="en-US" sz="1100" dirty="0" err="1" smtClean="0">
                          <a:latin typeface="Arial" panose="020B0604020202020204" pitchFamily="34" charset="0"/>
                          <a:cs typeface="Arial" panose="020B0604020202020204" pitchFamily="34" charset="0"/>
                        </a:rPr>
                        <a:t>MiFIR</a:t>
                      </a:r>
                      <a:r>
                        <a:rPr lang="en-US" sz="1100" dirty="0" smtClean="0">
                          <a:latin typeface="Arial" panose="020B0604020202020204" pitchFamily="34" charset="0"/>
                          <a:cs typeface="Arial" panose="020B0604020202020204" pitchFamily="34" charset="0"/>
                        </a:rPr>
                        <a:t>) and Market Abuse Regulation (MAR) requirements for reference data collection and publication, collection and processing of additional data to support the </a:t>
                      </a:r>
                      <a:r>
                        <a:rPr lang="en-US" sz="1100" dirty="0" err="1" smtClean="0">
                          <a:latin typeface="Arial" panose="020B0604020202020204" pitchFamily="34" charset="0"/>
                          <a:cs typeface="Arial" panose="020B0604020202020204" pitchFamily="34" charset="0"/>
                        </a:rPr>
                        <a:t>MiFIR</a:t>
                      </a:r>
                      <a:r>
                        <a:rPr lang="en-US" sz="1100" dirty="0" smtClean="0">
                          <a:latin typeface="Arial" panose="020B0604020202020204" pitchFamily="34" charset="0"/>
                          <a:cs typeface="Arial" panose="020B0604020202020204" pitchFamily="34" charset="0"/>
                        </a:rPr>
                        <a:t> transparency regime and suspensions’ coordination.</a:t>
                      </a:r>
                      <a:endParaRPr lang="de-CH" sz="1100" noProof="0" dirty="0" smtClean="0">
                        <a:latin typeface="Arial" panose="020B0604020202020204" pitchFamily="34" charset="0"/>
                        <a:cs typeface="Arial" panose="020B0604020202020204" pitchFamily="34" charset="0"/>
                      </a:endParaRPr>
                    </a:p>
                    <a:p>
                      <a:endParaRPr lang="de-CH" sz="1100" noProof="0" dirty="0" smtClean="0">
                        <a:latin typeface="Arial" panose="020B0604020202020204" pitchFamily="34" charset="0"/>
                        <a:cs typeface="Arial" panose="020B0604020202020204" pitchFamily="34" charset="0"/>
                      </a:endParaRPr>
                    </a:p>
                    <a:p>
                      <a:r>
                        <a:rPr lang="en-US" sz="1100" u="sng" kern="1200" dirty="0" smtClean="0">
                          <a:solidFill>
                            <a:schemeClr val="dk1"/>
                          </a:solidFill>
                          <a:effectLst/>
                          <a:latin typeface="Arial" panose="020B0604020202020204" pitchFamily="34" charset="0"/>
                          <a:ea typeface="+mn-ea"/>
                          <a:cs typeface="Arial" panose="020B0604020202020204" pitchFamily="34" charset="0"/>
                          <a:hlinkClick r:id="rId2"/>
                        </a:rPr>
                        <a:t>https://www.esma.europa.eu/policy-rules/mifid-ii-and-mifir/mifir-reporting-instructions</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r>
              <a:tr h="2156843">
                <a:tc>
                  <a:txBody>
                    <a:bodyPr/>
                    <a:lstStyle/>
                    <a:p>
                      <a:r>
                        <a:rPr lang="de-CH" sz="1100" noProof="0" dirty="0" smtClean="0">
                          <a:latin typeface="Arial" panose="020B0604020202020204" pitchFamily="34" charset="0"/>
                          <a:cs typeface="Arial" panose="020B0604020202020204" pitchFamily="34" charset="0"/>
                        </a:rPr>
                        <a:t>ESMA </a:t>
                      </a:r>
                      <a:endParaRPr lang="en-US" sz="1100" noProof="0" dirty="0">
                        <a:latin typeface="Arial" panose="020B0604020202020204" pitchFamily="34" charset="0"/>
                        <a:cs typeface="Arial" panose="020B0604020202020204" pitchFamily="34" charset="0"/>
                      </a:endParaRPr>
                    </a:p>
                  </a:txBody>
                  <a:tcPr>
                    <a:solidFill>
                      <a:srgbClr val="FFC000"/>
                    </a:solidFill>
                  </a:tcPr>
                </a:tc>
                <a:tc>
                  <a:txBody>
                    <a:bodyPr/>
                    <a:lstStyle/>
                    <a:p>
                      <a:r>
                        <a:rPr lang="de-CH" sz="1100" noProof="0" dirty="0" smtClean="0">
                          <a:latin typeface="Arial" panose="020B0604020202020204" pitchFamily="34" charset="0"/>
                          <a:cs typeface="Arial" panose="020B0604020202020204" pitchFamily="34" charset="0"/>
                        </a:rPr>
                        <a:t>30.1.2017</a:t>
                      </a:r>
                      <a:endParaRPr lang="en-US" sz="1100" noProof="0" dirty="0">
                        <a:latin typeface="Arial" panose="020B0604020202020204" pitchFamily="34" charset="0"/>
                        <a:cs typeface="Arial" panose="020B0604020202020204" pitchFamily="34" charset="0"/>
                      </a:endParaRPr>
                    </a:p>
                  </a:txBody>
                  <a:tcPr>
                    <a:solidFill>
                      <a:srgbClr val="FFC000"/>
                    </a:solidFill>
                  </a:tcPr>
                </a:tc>
                <a:tc>
                  <a:txBody>
                    <a:bodyPr/>
                    <a:lstStyle/>
                    <a:p>
                      <a:r>
                        <a:rPr lang="de-CH" sz="1100" noProof="0" dirty="0" smtClean="0">
                          <a:latin typeface="Arial" panose="020B0604020202020204" pitchFamily="34" charset="0"/>
                          <a:cs typeface="Arial" panose="020B0604020202020204" pitchFamily="34" charset="0"/>
                        </a:rPr>
                        <a:t>Opinion</a:t>
                      </a:r>
                      <a:endParaRPr lang="en-US" sz="1100" noProof="0" dirty="0">
                        <a:latin typeface="Arial" panose="020B0604020202020204" pitchFamily="34" charset="0"/>
                        <a:cs typeface="Arial" panose="020B0604020202020204" pitchFamily="34" charset="0"/>
                      </a:endParaRPr>
                    </a:p>
                  </a:txBody>
                  <a:tcPr>
                    <a:solidFill>
                      <a:srgbClr val="FFC000"/>
                    </a:solidFill>
                  </a:tcPr>
                </a:tc>
                <a:tc>
                  <a:txBody>
                    <a:bodyPr/>
                    <a:lstStyle/>
                    <a:p>
                      <a:r>
                        <a:rPr lang="en-US" sz="1100" b="0" noProof="0" dirty="0" smtClean="0">
                          <a:latin typeface="Arial" panose="020B0604020202020204" pitchFamily="34" charset="0"/>
                          <a:cs typeface="Arial" panose="020B0604020202020204" pitchFamily="34" charset="0"/>
                        </a:rPr>
                        <a:t>ESMA</a:t>
                      </a:r>
                      <a:r>
                        <a:rPr lang="en-US" sz="1100" b="0" baseline="0" noProof="0" dirty="0" smtClean="0">
                          <a:latin typeface="Arial" panose="020B0604020202020204" pitchFamily="34" charset="0"/>
                          <a:cs typeface="Arial" panose="020B0604020202020204" pitchFamily="34" charset="0"/>
                        </a:rPr>
                        <a:t> advocates common principles for setting us share classes in UCITS funds</a:t>
                      </a:r>
                      <a:endParaRPr lang="en-US" sz="1100" b="0" noProof="0" dirty="0">
                        <a:latin typeface="Arial" panose="020B0604020202020204" pitchFamily="34" charset="0"/>
                        <a:cs typeface="Arial" panose="020B0604020202020204" pitchFamily="34" charset="0"/>
                      </a:endParaRPr>
                    </a:p>
                  </a:txBody>
                  <a:tcPr>
                    <a:solidFill>
                      <a:srgbClr val="FFC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smtClean="0">
                          <a:latin typeface="Arial" panose="020B0604020202020204" pitchFamily="34" charset="0"/>
                          <a:cs typeface="Arial" panose="020B0604020202020204" pitchFamily="34" charset="0"/>
                        </a:rPr>
                        <a:t>Main points: </a:t>
                      </a:r>
                      <a:r>
                        <a:rPr lang="en-US" sz="1100" i="0" dirty="0" smtClean="0">
                          <a:latin typeface="Arial" panose="020B0604020202020204" pitchFamily="34" charset="0"/>
                          <a:cs typeface="Arial" panose="020B0604020202020204" pitchFamily="34" charset="0"/>
                        </a:rPr>
                        <a:t>Common investment objective, Non-contagion, Pre-determination, Transparency: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noProof="0"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smtClean="0">
                          <a:latin typeface="Arial" panose="020B0604020202020204" pitchFamily="34" charset="0"/>
                          <a:cs typeface="Arial" panose="020B0604020202020204" pitchFamily="34" charset="0"/>
                        </a:rPr>
                        <a:t>In-force</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smtClean="0">
                          <a:latin typeface="Arial" panose="020B0604020202020204" pitchFamily="34" charset="0"/>
                          <a:cs typeface="Arial" panose="020B0604020202020204" pitchFamily="34" charset="0"/>
                        </a:rPr>
                        <a:t> – for new</a:t>
                      </a:r>
                      <a:r>
                        <a:rPr lang="en-US" sz="1100" baseline="0" noProof="0" dirty="0" smtClean="0">
                          <a:latin typeface="Arial" panose="020B0604020202020204" pitchFamily="34" charset="0"/>
                          <a:cs typeface="Arial" panose="020B0604020202020204" pitchFamily="34" charset="0"/>
                        </a:rPr>
                        <a:t> investors – as of 30.7.2017.</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aseline="0" noProof="0" dirty="0" smtClean="0">
                          <a:latin typeface="Arial" panose="020B0604020202020204" pitchFamily="34" charset="0"/>
                          <a:cs typeface="Arial" panose="020B0604020202020204" pitchFamily="34" charset="0"/>
                        </a:rPr>
                        <a:t>- Existing investors – 30.7.2018</a:t>
                      </a:r>
                    </a:p>
                    <a:p>
                      <a:pPr marL="0" marR="0" indent="0" algn="l" defTabSz="914400" rtl="0" eaLnBrk="1" fontAlgn="auto" latinLnBrk="0" hangingPunct="1">
                        <a:lnSpc>
                          <a:spcPct val="100000"/>
                        </a:lnSpc>
                        <a:spcBef>
                          <a:spcPts val="0"/>
                        </a:spcBef>
                        <a:spcAft>
                          <a:spcPts val="0"/>
                        </a:spcAft>
                        <a:buClrTx/>
                        <a:buSzTx/>
                        <a:buFontTx/>
                        <a:buNone/>
                        <a:tabLst/>
                        <a:defRPr/>
                      </a:pPr>
                      <a:endParaRPr lang="de-CH" sz="1100" baseline="0" noProof="0"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smtClean="0">
                          <a:latin typeface="Arial" panose="020B0604020202020204" pitchFamily="34" charset="0"/>
                          <a:cs typeface="Arial" panose="020B0604020202020204" pitchFamily="34" charset="0"/>
                          <a:hlinkClick r:id="rId3"/>
                        </a:rPr>
                        <a:t>https://www.esma.europa.eu/sites/default/files/library/opinion_on_ucits_share_classes.pdf</a:t>
                      </a:r>
                      <a:r>
                        <a:rPr lang="en-US" sz="1100" noProof="0" dirty="0" smtClean="0">
                          <a:latin typeface="Arial" panose="020B0604020202020204" pitchFamily="34" charset="0"/>
                          <a:cs typeface="Arial" panose="020B0604020202020204" pitchFamily="34" charset="0"/>
                        </a:rPr>
                        <a:t> </a:t>
                      </a:r>
                      <a:endParaRPr lang="en-US" sz="1100" noProof="0" dirty="0">
                        <a:latin typeface="Arial" panose="020B0604020202020204" pitchFamily="34" charset="0"/>
                        <a:cs typeface="Arial" panose="020B0604020202020204" pitchFamily="34" charset="0"/>
                      </a:endParaRPr>
                    </a:p>
                  </a:txBody>
                  <a:tcPr>
                    <a:solidFill>
                      <a:srgbClr val="FFC000"/>
                    </a:solidFill>
                  </a:tcPr>
                </a:tc>
              </a:tr>
            </a:tbl>
          </a:graphicData>
        </a:graphic>
      </p:graphicFrame>
      <p:sp>
        <p:nvSpPr>
          <p:cNvPr id="7" name="Slide Number Placeholder 3"/>
          <p:cNvSpPr txBox="1">
            <a:spLocks/>
          </p:cNvSpPr>
          <p:nvPr/>
        </p:nvSpPr>
        <p:spPr>
          <a:xfrm>
            <a:off x="428736" y="6453173"/>
            <a:ext cx="467656" cy="143999"/>
          </a:xfrm>
          <a:prstGeom prst="rect">
            <a:avLst/>
          </a:prstGeom>
        </p:spPr>
        <p:txBody>
          <a:bodyPr vert="horz" lIns="0" tIns="0" rIns="0" bIns="0" rtlCol="0" anchor="ctr"/>
          <a:lstStyle>
            <a:defPPr>
              <a:defRPr lang="de-DE"/>
            </a:defPPr>
            <a:lvl1pPr marL="0" algn="l" defTabSz="914400" rtl="0" eaLnBrk="1" latinLnBrk="0" hangingPunct="1">
              <a:defRPr sz="800" b="0" kern="1200">
                <a:solidFill>
                  <a:schemeClr val="tx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dirty="0" smtClean="0"/>
              <a:t>Page 12 </a:t>
            </a:r>
            <a:endParaRPr lang="en-GB" dirty="0"/>
          </a:p>
        </p:txBody>
      </p:sp>
    </p:spTree>
    <p:extLst>
      <p:ext uri="{BB962C8B-B14F-4D97-AF65-F5344CB8AC3E}">
        <p14:creationId xmlns:p14="http://schemas.microsoft.com/office/powerpoint/2010/main" val="3999112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GB" smtClean="0"/>
              <a:t>Page 1</a:t>
            </a:r>
            <a:endParaRPr lang="en-GB" dirty="0"/>
          </a:p>
        </p:txBody>
      </p:sp>
      <p:sp>
        <p:nvSpPr>
          <p:cNvPr id="5" name="Title 1"/>
          <p:cNvSpPr>
            <a:spLocks noGrp="1"/>
          </p:cNvSpPr>
          <p:nvPr>
            <p:ph type="title"/>
          </p:nvPr>
        </p:nvSpPr>
        <p:spPr>
          <a:xfrm>
            <a:off x="1043608" y="5169"/>
            <a:ext cx="7524000" cy="720000"/>
          </a:xfrm>
        </p:spPr>
        <p:txBody>
          <a:bodyPr>
            <a:normAutofit/>
          </a:bodyPr>
          <a:lstStyle/>
          <a:p>
            <a:r>
              <a:rPr lang="en-US" sz="1400" dirty="0">
                <a:latin typeface="Arial" panose="020B0604020202020204" pitchFamily="34" charset="0"/>
                <a:cs typeface="Arial" panose="020B0604020202020204" pitchFamily="34" charset="0"/>
              </a:rPr>
              <a:t>Overview of new Regulations / Directives / Announcements </a:t>
            </a:r>
            <a:r>
              <a:rPr lang="en-US" sz="1400" dirty="0" smtClean="0">
                <a:latin typeface="Arial" panose="020B0604020202020204" pitchFamily="34" charset="0"/>
                <a:cs typeface="Arial" panose="020B0604020202020204" pitchFamily="34" charset="0"/>
              </a:rPr>
              <a:t>follow-up</a:t>
            </a:r>
            <a:endParaRPr lang="en-US" sz="1400"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603190063"/>
              </p:ext>
            </p:extLst>
          </p:nvPr>
        </p:nvGraphicFramePr>
        <p:xfrm>
          <a:off x="107504" y="620689"/>
          <a:ext cx="8876532" cy="5360639"/>
        </p:xfrm>
        <a:graphic>
          <a:graphicData uri="http://schemas.openxmlformats.org/drawingml/2006/table">
            <a:tbl>
              <a:tblPr firstRow="1" bandRow="1">
                <a:tableStyleId>{5C22544A-7EE6-4342-B048-85BDC9FD1C3A}</a:tableStyleId>
              </a:tblPr>
              <a:tblGrid>
                <a:gridCol w="1127097"/>
                <a:gridCol w="908674"/>
                <a:gridCol w="1296144"/>
                <a:gridCol w="2666256"/>
                <a:gridCol w="2878361"/>
              </a:tblGrid>
              <a:tr h="625311">
                <a:tc>
                  <a:txBody>
                    <a:bodyPr/>
                    <a:lstStyle/>
                    <a:p>
                      <a:pPr algn="ctr"/>
                      <a:r>
                        <a:rPr lang="en-US" noProof="0" dirty="0" smtClean="0"/>
                        <a:t>Regulator</a:t>
                      </a:r>
                      <a:endParaRPr lang="en-US" noProof="0" dirty="0"/>
                    </a:p>
                  </a:txBody>
                  <a:tcPr/>
                </a:tc>
                <a:tc>
                  <a:txBody>
                    <a:bodyPr/>
                    <a:lstStyle/>
                    <a:p>
                      <a:pPr algn="ctr"/>
                      <a:r>
                        <a:rPr lang="en-US" noProof="0" dirty="0" smtClean="0"/>
                        <a:t>Date</a:t>
                      </a:r>
                      <a:endParaRPr lang="en-US" noProof="0" dirty="0"/>
                    </a:p>
                  </a:txBody>
                  <a:tcPr/>
                </a:tc>
                <a:tc>
                  <a:txBody>
                    <a:bodyPr/>
                    <a:lstStyle/>
                    <a:p>
                      <a:pPr algn="ctr"/>
                      <a:r>
                        <a:rPr lang="en-US" noProof="0" dirty="0" smtClean="0"/>
                        <a:t>Type of Publication</a:t>
                      </a:r>
                      <a:endParaRPr lang="en-US" noProof="0" dirty="0"/>
                    </a:p>
                  </a:txBody>
                  <a:tcPr/>
                </a:tc>
                <a:tc>
                  <a:txBody>
                    <a:bodyPr/>
                    <a:lstStyle/>
                    <a:p>
                      <a:pPr algn="ctr"/>
                      <a:r>
                        <a:rPr lang="en-US" noProof="0" dirty="0" smtClean="0"/>
                        <a:t>Description</a:t>
                      </a:r>
                      <a:endParaRPr lang="en-US" noProof="0" dirty="0"/>
                    </a:p>
                  </a:txBody>
                  <a:tcPr/>
                </a:tc>
                <a:tc>
                  <a:txBody>
                    <a:bodyPr/>
                    <a:lstStyle/>
                    <a:p>
                      <a:pPr algn="ctr"/>
                      <a:r>
                        <a:rPr lang="en-US" noProof="0" dirty="0" smtClean="0"/>
                        <a:t>Highlights</a:t>
                      </a:r>
                      <a:endParaRPr lang="en-US" noProof="0" dirty="0"/>
                    </a:p>
                  </a:txBody>
                  <a:tcPr/>
                </a:tc>
              </a:tr>
              <a:tr h="1520159">
                <a:tc>
                  <a:txBody>
                    <a:bodyPr/>
                    <a:lstStyle/>
                    <a:p>
                      <a:r>
                        <a:rPr lang="de-CH" sz="1100" noProof="0" dirty="0" smtClean="0">
                          <a:latin typeface="Arial" panose="020B0604020202020204" pitchFamily="34" charset="0"/>
                          <a:cs typeface="Arial" panose="020B0604020202020204" pitchFamily="34" charset="0"/>
                        </a:rPr>
                        <a:t>ESMA </a:t>
                      </a:r>
                      <a:endParaRPr lang="en-US" sz="1100" noProof="0" dirty="0">
                        <a:latin typeface="Arial" panose="020B0604020202020204" pitchFamily="34" charset="0"/>
                        <a:cs typeface="Arial" panose="020B0604020202020204" pitchFamily="34" charset="0"/>
                      </a:endParaRPr>
                    </a:p>
                  </a:txBody>
                  <a:tcPr>
                    <a:solidFill>
                      <a:srgbClr val="FFC000"/>
                    </a:solidFill>
                  </a:tcPr>
                </a:tc>
                <a:tc>
                  <a:txBody>
                    <a:bodyPr/>
                    <a:lstStyle/>
                    <a:p>
                      <a:r>
                        <a:rPr lang="de-CH" sz="1100" noProof="0" dirty="0" smtClean="0">
                          <a:latin typeface="Arial" panose="020B0604020202020204" pitchFamily="34" charset="0"/>
                          <a:cs typeface="Arial" panose="020B0604020202020204" pitchFamily="34" charset="0"/>
                        </a:rPr>
                        <a:t>31.1.2017</a:t>
                      </a:r>
                      <a:endParaRPr lang="en-US" sz="1100" noProof="0" dirty="0">
                        <a:latin typeface="Arial" panose="020B0604020202020204" pitchFamily="34" charset="0"/>
                        <a:cs typeface="Arial" panose="020B0604020202020204" pitchFamily="34" charset="0"/>
                      </a:endParaRPr>
                    </a:p>
                  </a:txBody>
                  <a:tcPr>
                    <a:solidFill>
                      <a:srgbClr val="FFC000"/>
                    </a:solidFill>
                  </a:tcPr>
                </a:tc>
                <a:tc>
                  <a:txBody>
                    <a:bodyPr/>
                    <a:lstStyle/>
                    <a:p>
                      <a:r>
                        <a:rPr lang="de-CH" sz="1100" noProof="0" dirty="0" smtClean="0">
                          <a:latin typeface="Arial" panose="020B0604020202020204" pitchFamily="34" charset="0"/>
                          <a:cs typeface="Arial" panose="020B0604020202020204" pitchFamily="34" charset="0"/>
                        </a:rPr>
                        <a:t>Q&amp;A</a:t>
                      </a:r>
                      <a:endParaRPr lang="en-US" sz="1100" noProof="0" dirty="0">
                        <a:latin typeface="Arial" panose="020B0604020202020204" pitchFamily="34" charset="0"/>
                        <a:cs typeface="Arial" panose="020B0604020202020204" pitchFamily="34" charset="0"/>
                      </a:endParaRPr>
                    </a:p>
                  </a:txBody>
                  <a:tcPr>
                    <a:solidFill>
                      <a:srgbClr val="FFC000"/>
                    </a:solidFill>
                  </a:tcPr>
                </a:tc>
                <a:tc>
                  <a:txBody>
                    <a:bodyPr/>
                    <a:lstStyle/>
                    <a:p>
                      <a:r>
                        <a:rPr lang="de-CH" sz="1100" b="0" noProof="0" dirty="0" smtClean="0">
                          <a:latin typeface="Arial" panose="020B0604020202020204" pitchFamily="34" charset="0"/>
                          <a:cs typeface="Arial" panose="020B0604020202020204" pitchFamily="34" charset="0"/>
                        </a:rPr>
                        <a:t>Q&amp;A on </a:t>
                      </a:r>
                      <a:r>
                        <a:rPr lang="de-CH" sz="1100" b="0" noProof="0" dirty="0" err="1" smtClean="0">
                          <a:latin typeface="Arial" panose="020B0604020202020204" pitchFamily="34" charset="0"/>
                          <a:cs typeface="Arial" panose="020B0604020202020204" pitchFamily="34" charset="0"/>
                        </a:rPr>
                        <a:t>MiFID</a:t>
                      </a:r>
                      <a:r>
                        <a:rPr lang="de-CH" sz="1100" b="0" noProof="0" dirty="0" smtClean="0">
                          <a:latin typeface="Arial" panose="020B0604020202020204" pitchFamily="34" charset="0"/>
                          <a:cs typeface="Arial" panose="020B0604020202020204" pitchFamily="34" charset="0"/>
                        </a:rPr>
                        <a:t> II </a:t>
                      </a:r>
                      <a:r>
                        <a:rPr lang="de-CH" sz="1100" b="0" noProof="0" dirty="0" err="1" smtClean="0">
                          <a:latin typeface="Arial" panose="020B0604020202020204" pitchFamily="34" charset="0"/>
                          <a:cs typeface="Arial" panose="020B0604020202020204" pitchFamily="34" charset="0"/>
                        </a:rPr>
                        <a:t>and</a:t>
                      </a:r>
                      <a:r>
                        <a:rPr lang="de-CH" sz="1100" b="0" noProof="0" dirty="0" smtClean="0">
                          <a:latin typeface="Arial" panose="020B0604020202020204" pitchFamily="34" charset="0"/>
                          <a:cs typeface="Arial" panose="020B0604020202020204" pitchFamily="34" charset="0"/>
                        </a:rPr>
                        <a:t> </a:t>
                      </a:r>
                      <a:r>
                        <a:rPr lang="de-CH" sz="1100" b="0" noProof="0" dirty="0" err="1" smtClean="0">
                          <a:latin typeface="Arial" panose="020B0604020202020204" pitchFamily="34" charset="0"/>
                          <a:cs typeface="Arial" panose="020B0604020202020204" pitchFamily="34" charset="0"/>
                        </a:rPr>
                        <a:t>MiFIR</a:t>
                      </a:r>
                      <a:r>
                        <a:rPr lang="de-CH" sz="1100" b="0" noProof="0" dirty="0" smtClean="0">
                          <a:latin typeface="Arial" panose="020B0604020202020204" pitchFamily="34" charset="0"/>
                          <a:cs typeface="Arial" panose="020B0604020202020204" pitchFamily="34" charset="0"/>
                        </a:rPr>
                        <a:t> </a:t>
                      </a:r>
                      <a:r>
                        <a:rPr lang="de-CH" sz="1100" b="0" noProof="0" dirty="0" err="1" smtClean="0">
                          <a:latin typeface="Arial" panose="020B0604020202020204" pitchFamily="34" charset="0"/>
                          <a:cs typeface="Arial" panose="020B0604020202020204" pitchFamily="34" charset="0"/>
                        </a:rPr>
                        <a:t>market</a:t>
                      </a:r>
                      <a:r>
                        <a:rPr lang="de-CH" sz="1100" b="0" noProof="0" dirty="0" smtClean="0">
                          <a:latin typeface="Arial" panose="020B0604020202020204" pitchFamily="34" charset="0"/>
                          <a:cs typeface="Arial" panose="020B0604020202020204" pitchFamily="34" charset="0"/>
                        </a:rPr>
                        <a:t> </a:t>
                      </a:r>
                      <a:r>
                        <a:rPr lang="de-CH" sz="1100" b="0" noProof="0" dirty="0" err="1" smtClean="0">
                          <a:latin typeface="Arial" panose="020B0604020202020204" pitchFamily="34" charset="0"/>
                          <a:cs typeface="Arial" panose="020B0604020202020204" pitchFamily="34" charset="0"/>
                        </a:rPr>
                        <a:t>structures</a:t>
                      </a:r>
                      <a:r>
                        <a:rPr lang="de-CH" sz="1100" b="0" noProof="0" dirty="0" smtClean="0">
                          <a:latin typeface="Arial" panose="020B0604020202020204" pitchFamily="34" charset="0"/>
                          <a:cs typeface="Arial" panose="020B0604020202020204" pitchFamily="34" charset="0"/>
                        </a:rPr>
                        <a:t> </a:t>
                      </a:r>
                      <a:r>
                        <a:rPr lang="de-CH" sz="1100" b="0" noProof="0" dirty="0" err="1" smtClean="0">
                          <a:latin typeface="Arial" panose="020B0604020202020204" pitchFamily="34" charset="0"/>
                          <a:cs typeface="Arial" panose="020B0604020202020204" pitchFamily="34" charset="0"/>
                        </a:rPr>
                        <a:t>topics</a:t>
                      </a:r>
                      <a:endParaRPr lang="en-US" sz="1100" b="0" noProof="0" dirty="0">
                        <a:latin typeface="Arial" panose="020B0604020202020204" pitchFamily="34" charset="0"/>
                        <a:cs typeface="Arial" panose="020B0604020202020204" pitchFamily="34" charset="0"/>
                      </a:endParaRPr>
                    </a:p>
                  </a:txBody>
                  <a:tcPr>
                    <a:solidFill>
                      <a:srgbClr val="FFC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CH" sz="1100" noProof="0" dirty="0" smtClean="0">
                          <a:latin typeface="Arial" panose="020B0604020202020204" pitchFamily="34" charset="0"/>
                          <a:cs typeface="Arial" panose="020B0604020202020204" pitchFamily="34" charset="0"/>
                        </a:rPr>
                        <a:t>Main </a:t>
                      </a:r>
                      <a:r>
                        <a:rPr lang="de-CH" sz="1100" noProof="0" dirty="0" err="1" smtClean="0">
                          <a:latin typeface="Arial" panose="020B0604020202020204" pitchFamily="34" charset="0"/>
                          <a:cs typeface="Arial" panose="020B0604020202020204" pitchFamily="34" charset="0"/>
                        </a:rPr>
                        <a:t>point</a:t>
                      </a:r>
                      <a:r>
                        <a:rPr lang="de-CH" sz="1100" noProof="0" dirty="0" smtClean="0">
                          <a:latin typeface="Arial" panose="020B0604020202020204" pitchFamily="34" charset="0"/>
                          <a:cs typeface="Arial" panose="020B0604020202020204" pitchFamily="34" charset="0"/>
                        </a:rPr>
                        <a:t> – Can</a:t>
                      </a:r>
                      <a:r>
                        <a:rPr lang="de-CH" sz="1100" baseline="0" noProof="0" dirty="0" smtClean="0">
                          <a:latin typeface="Arial" panose="020B0604020202020204" pitchFamily="34" charset="0"/>
                          <a:cs typeface="Arial" panose="020B0604020202020204" pitchFamily="34" charset="0"/>
                        </a:rPr>
                        <a:t> an MTF </a:t>
                      </a:r>
                      <a:r>
                        <a:rPr lang="de-CH" sz="1100" baseline="0" noProof="0" dirty="0" err="1" smtClean="0">
                          <a:latin typeface="Arial" panose="020B0604020202020204" pitchFamily="34" charset="0"/>
                          <a:cs typeface="Arial" panose="020B0604020202020204" pitchFamily="34" charset="0"/>
                        </a:rPr>
                        <a:t>operator</a:t>
                      </a:r>
                      <a:r>
                        <a:rPr lang="de-CH" sz="1100" baseline="0" noProof="0" dirty="0" smtClean="0">
                          <a:latin typeface="Arial" panose="020B0604020202020204" pitchFamily="34" charset="0"/>
                          <a:cs typeface="Arial" panose="020B0604020202020204" pitchFamily="34" charset="0"/>
                        </a:rPr>
                        <a:t> </a:t>
                      </a:r>
                      <a:r>
                        <a:rPr lang="de-CH" sz="1100" baseline="0" noProof="0" dirty="0" err="1" smtClean="0">
                          <a:latin typeface="Arial" panose="020B0604020202020204" pitchFamily="34" charset="0"/>
                          <a:cs typeface="Arial" panose="020B0604020202020204" pitchFamily="34" charset="0"/>
                        </a:rPr>
                        <a:t>be</a:t>
                      </a:r>
                      <a:r>
                        <a:rPr lang="de-CH" sz="1100" baseline="0" noProof="0" dirty="0" smtClean="0">
                          <a:latin typeface="Arial" panose="020B0604020202020204" pitchFamily="34" charset="0"/>
                          <a:cs typeface="Arial" panose="020B0604020202020204" pitchFamily="34" charset="0"/>
                        </a:rPr>
                        <a:t> a </a:t>
                      </a:r>
                      <a:r>
                        <a:rPr lang="de-CH" sz="1100" baseline="0" noProof="0" dirty="0" err="1" smtClean="0">
                          <a:latin typeface="Arial" panose="020B0604020202020204" pitchFamily="34" charset="0"/>
                          <a:cs typeface="Arial" panose="020B0604020202020204" pitchFamily="34" charset="0"/>
                        </a:rPr>
                        <a:t>member</a:t>
                      </a:r>
                      <a:r>
                        <a:rPr lang="de-CH" sz="1100" baseline="0" noProof="0" dirty="0" smtClean="0">
                          <a:latin typeface="Arial" panose="020B0604020202020204" pitchFamily="34" charset="0"/>
                          <a:cs typeface="Arial" panose="020B0604020202020204" pitchFamily="34" charset="0"/>
                        </a:rPr>
                        <a:t> /</a:t>
                      </a:r>
                      <a:r>
                        <a:rPr lang="de-CH" sz="1100" baseline="0" noProof="0" dirty="0" err="1" smtClean="0">
                          <a:latin typeface="Arial" panose="020B0604020202020204" pitchFamily="34" charset="0"/>
                          <a:cs typeface="Arial" panose="020B0604020202020204" pitchFamily="34" charset="0"/>
                        </a:rPr>
                        <a:t>participant</a:t>
                      </a:r>
                      <a:r>
                        <a:rPr lang="de-CH" sz="1100" baseline="0" noProof="0" dirty="0" smtClean="0">
                          <a:latin typeface="Arial" panose="020B0604020202020204" pitchFamily="34" charset="0"/>
                          <a:cs typeface="Arial" panose="020B0604020202020204" pitchFamily="34" charset="0"/>
                        </a:rPr>
                        <a:t> </a:t>
                      </a:r>
                      <a:r>
                        <a:rPr lang="de-CH" sz="1100" baseline="0" noProof="0" dirty="0" err="1" smtClean="0">
                          <a:latin typeface="Arial" panose="020B0604020202020204" pitchFamily="34" charset="0"/>
                          <a:cs typeface="Arial" panose="020B0604020202020204" pitchFamily="34" charset="0"/>
                        </a:rPr>
                        <a:t>of</a:t>
                      </a:r>
                      <a:r>
                        <a:rPr lang="de-CH" sz="1100" baseline="0" noProof="0" dirty="0" smtClean="0">
                          <a:latin typeface="Arial" panose="020B0604020202020204" pitchFamily="34" charset="0"/>
                          <a:cs typeface="Arial" panose="020B0604020202020204" pitchFamily="34" charset="0"/>
                        </a:rPr>
                        <a:t> ist </a:t>
                      </a:r>
                      <a:r>
                        <a:rPr lang="de-CH" sz="1100" baseline="0" noProof="0" dirty="0" err="1" smtClean="0">
                          <a:latin typeface="Arial" panose="020B0604020202020204" pitchFamily="34" charset="0"/>
                          <a:cs typeface="Arial" panose="020B0604020202020204" pitchFamily="34" charset="0"/>
                        </a:rPr>
                        <a:t>own</a:t>
                      </a:r>
                      <a:r>
                        <a:rPr lang="de-CH" sz="1100" baseline="0" noProof="0" dirty="0" smtClean="0">
                          <a:latin typeface="Arial" panose="020B0604020202020204" pitchFamily="34" charset="0"/>
                          <a:cs typeface="Arial" panose="020B0604020202020204" pitchFamily="34" charset="0"/>
                        </a:rPr>
                        <a:t> MTF? </a:t>
                      </a:r>
                    </a:p>
                    <a:p>
                      <a:pPr marL="0" marR="0" indent="0" algn="l" defTabSz="914400" rtl="0" eaLnBrk="1" fontAlgn="auto" latinLnBrk="0" hangingPunct="1">
                        <a:lnSpc>
                          <a:spcPct val="100000"/>
                        </a:lnSpc>
                        <a:spcBef>
                          <a:spcPts val="0"/>
                        </a:spcBef>
                        <a:spcAft>
                          <a:spcPts val="0"/>
                        </a:spcAft>
                        <a:buClrTx/>
                        <a:buSzTx/>
                        <a:buFontTx/>
                        <a:buNone/>
                        <a:tabLst/>
                        <a:defRPr/>
                      </a:pPr>
                      <a:r>
                        <a:rPr lang="de-CH" sz="1100" baseline="0" noProof="0" dirty="0" err="1" smtClean="0">
                          <a:latin typeface="Arial" panose="020B0604020202020204" pitchFamily="34" charset="0"/>
                          <a:cs typeface="Arial" panose="020B0604020202020204" pitchFamily="34" charset="0"/>
                        </a:rPr>
                        <a:t>No</a:t>
                      </a:r>
                      <a:r>
                        <a:rPr lang="de-CH" sz="1100" baseline="0" noProof="0" dirty="0" smtClean="0">
                          <a:latin typeface="Arial" panose="020B0604020202020204" pitchFamily="34" charset="0"/>
                          <a:cs typeface="Arial" panose="020B0604020202020204" pitchFamily="34" charset="0"/>
                        </a:rPr>
                        <a:t> – due </a:t>
                      </a:r>
                      <a:r>
                        <a:rPr lang="de-CH" sz="1100" baseline="0" noProof="0" dirty="0" err="1" smtClean="0">
                          <a:latin typeface="Arial" panose="020B0604020202020204" pitchFamily="34" charset="0"/>
                          <a:cs typeface="Arial" panose="020B0604020202020204" pitchFamily="34" charset="0"/>
                        </a:rPr>
                        <a:t>to</a:t>
                      </a:r>
                      <a:r>
                        <a:rPr lang="de-CH" sz="1100" baseline="0" noProof="0" dirty="0" smtClean="0">
                          <a:latin typeface="Arial" panose="020B0604020202020204" pitchFamily="34" charset="0"/>
                          <a:cs typeface="Arial" panose="020B0604020202020204" pitchFamily="34" charset="0"/>
                        </a:rPr>
                        <a:t> </a:t>
                      </a:r>
                      <a:r>
                        <a:rPr lang="de-CH" sz="1100" baseline="0" noProof="0" dirty="0" err="1" smtClean="0">
                          <a:latin typeface="Arial" panose="020B0604020202020204" pitchFamily="34" charset="0"/>
                          <a:cs typeface="Arial" panose="020B0604020202020204" pitchFamily="34" charset="0"/>
                        </a:rPr>
                        <a:t>the</a:t>
                      </a:r>
                      <a:r>
                        <a:rPr lang="de-CH" sz="1100" baseline="0" noProof="0" dirty="0" smtClean="0">
                          <a:latin typeface="Arial" panose="020B0604020202020204" pitchFamily="34" charset="0"/>
                          <a:cs typeface="Arial" panose="020B0604020202020204" pitchFamily="34" charset="0"/>
                        </a:rPr>
                        <a:t> »</a:t>
                      </a:r>
                      <a:r>
                        <a:rPr lang="de-CH" sz="1100" baseline="0" noProof="0" dirty="0" err="1" smtClean="0">
                          <a:latin typeface="Arial" panose="020B0604020202020204" pitchFamily="34" charset="0"/>
                          <a:cs typeface="Arial" panose="020B0604020202020204" pitchFamily="34" charset="0"/>
                        </a:rPr>
                        <a:t>conflict</a:t>
                      </a:r>
                      <a:r>
                        <a:rPr lang="de-CH" sz="1100" baseline="0" noProof="0" dirty="0" smtClean="0">
                          <a:latin typeface="Arial" panose="020B0604020202020204" pitchFamily="34" charset="0"/>
                          <a:cs typeface="Arial" panose="020B0604020202020204" pitchFamily="34" charset="0"/>
                        </a:rPr>
                        <a:t> </a:t>
                      </a:r>
                      <a:r>
                        <a:rPr lang="de-CH" sz="1100" baseline="0" noProof="0" dirty="0" err="1" smtClean="0">
                          <a:latin typeface="Arial" panose="020B0604020202020204" pitchFamily="34" charset="0"/>
                          <a:cs typeface="Arial" panose="020B0604020202020204" pitchFamily="34" charset="0"/>
                        </a:rPr>
                        <a:t>of</a:t>
                      </a:r>
                      <a:r>
                        <a:rPr lang="de-CH" sz="1100" baseline="0" noProof="0" dirty="0" smtClean="0">
                          <a:latin typeface="Arial" panose="020B0604020202020204" pitchFamily="34" charset="0"/>
                          <a:cs typeface="Arial" panose="020B0604020202020204" pitchFamily="34" charset="0"/>
                        </a:rPr>
                        <a:t> </a:t>
                      </a:r>
                      <a:r>
                        <a:rPr lang="de-CH" sz="1100" baseline="0" noProof="0" dirty="0" err="1" smtClean="0">
                          <a:latin typeface="Arial" panose="020B0604020202020204" pitchFamily="34" charset="0"/>
                          <a:cs typeface="Arial" panose="020B0604020202020204" pitchFamily="34" charset="0"/>
                        </a:rPr>
                        <a:t>interest</a:t>
                      </a:r>
                      <a:r>
                        <a:rPr lang="de-CH" sz="1100" baseline="0" noProof="0" dirty="0" smtClean="0">
                          <a:latin typeface="Arial" panose="020B0604020202020204" pitchFamily="34" charset="0"/>
                          <a:cs typeface="Arial" panose="020B0604020202020204" pitchFamily="34" charset="0"/>
                        </a:rPr>
                        <a:t>» </a:t>
                      </a:r>
                      <a:r>
                        <a:rPr lang="de-CH" sz="1100" baseline="0" noProof="0" dirty="0" err="1" smtClean="0">
                          <a:latin typeface="Arial" panose="020B0604020202020204" pitchFamily="34" charset="0"/>
                          <a:cs typeface="Arial" panose="020B0604020202020204" pitchFamily="34" charset="0"/>
                        </a:rPr>
                        <a:t>thematic</a:t>
                      </a:r>
                      <a:r>
                        <a:rPr lang="de-CH" sz="1100" baseline="0" noProof="0" dirty="0" smtClean="0">
                          <a:latin typeface="Arial" panose="020B0604020202020204" pitchFamily="34" charset="0"/>
                          <a:cs typeface="Arial" panose="020B0604020202020204" pitchFamily="34" charset="0"/>
                        </a:rPr>
                        <a:t>. The </a:t>
                      </a:r>
                      <a:r>
                        <a:rPr lang="de-CH" sz="1100" baseline="0" noProof="0" dirty="0" err="1" smtClean="0">
                          <a:latin typeface="Arial" panose="020B0604020202020204" pitchFamily="34" charset="0"/>
                          <a:cs typeface="Arial" panose="020B0604020202020204" pitchFamily="34" charset="0"/>
                        </a:rPr>
                        <a:t>membership</a:t>
                      </a:r>
                      <a:r>
                        <a:rPr lang="de-CH" sz="1100" baseline="0" noProof="0" dirty="0" smtClean="0">
                          <a:latin typeface="Arial" panose="020B0604020202020204" pitchFamily="34" charset="0"/>
                          <a:cs typeface="Arial" panose="020B0604020202020204" pitchFamily="34" charset="0"/>
                        </a:rPr>
                        <a:t> </a:t>
                      </a:r>
                      <a:r>
                        <a:rPr lang="de-CH" sz="1100" baseline="0" noProof="0" dirty="0" err="1" smtClean="0">
                          <a:latin typeface="Arial" panose="020B0604020202020204" pitchFamily="34" charset="0"/>
                          <a:cs typeface="Arial" panose="020B0604020202020204" pitchFamily="34" charset="0"/>
                        </a:rPr>
                        <a:t>should</a:t>
                      </a:r>
                      <a:r>
                        <a:rPr lang="de-CH" sz="1100" baseline="0" noProof="0" dirty="0" smtClean="0">
                          <a:latin typeface="Arial" panose="020B0604020202020204" pitchFamily="34" charset="0"/>
                          <a:cs typeface="Arial" panose="020B0604020202020204" pitchFamily="34" charset="0"/>
                        </a:rPr>
                        <a:t> </a:t>
                      </a:r>
                      <a:r>
                        <a:rPr lang="de-CH" sz="1100" baseline="0" noProof="0" dirty="0" err="1" smtClean="0">
                          <a:latin typeface="Arial" panose="020B0604020202020204" pitchFamily="34" charset="0"/>
                          <a:cs typeface="Arial" panose="020B0604020202020204" pitchFamily="34" charset="0"/>
                        </a:rPr>
                        <a:t>be</a:t>
                      </a:r>
                      <a:r>
                        <a:rPr lang="de-CH" sz="1100" baseline="0" noProof="0" dirty="0" smtClean="0">
                          <a:latin typeface="Arial" panose="020B0604020202020204" pitchFamily="34" charset="0"/>
                          <a:cs typeface="Arial" panose="020B0604020202020204" pitchFamily="34" charset="0"/>
                        </a:rPr>
                        <a:t> </a:t>
                      </a:r>
                      <a:r>
                        <a:rPr lang="de-CH" sz="1100" baseline="0" noProof="0" dirty="0" err="1" smtClean="0">
                          <a:latin typeface="Arial" panose="020B0604020202020204" pitchFamily="34" charset="0"/>
                          <a:cs typeface="Arial" panose="020B0604020202020204" pitchFamily="34" charset="0"/>
                        </a:rPr>
                        <a:t>done</a:t>
                      </a:r>
                      <a:r>
                        <a:rPr lang="de-CH" sz="1100" baseline="0" noProof="0" dirty="0" smtClean="0">
                          <a:latin typeface="Arial" panose="020B0604020202020204" pitchFamily="34" charset="0"/>
                          <a:cs typeface="Arial" panose="020B0604020202020204" pitchFamily="34" charset="0"/>
                        </a:rPr>
                        <a:t> </a:t>
                      </a:r>
                      <a:r>
                        <a:rPr lang="de-CH" sz="1100" baseline="0" noProof="0" dirty="0" err="1" smtClean="0">
                          <a:latin typeface="Arial" panose="020B0604020202020204" pitchFamily="34" charset="0"/>
                          <a:cs typeface="Arial" panose="020B0604020202020204" pitchFamily="34" charset="0"/>
                        </a:rPr>
                        <a:t>through</a:t>
                      </a:r>
                      <a:r>
                        <a:rPr lang="de-CH" sz="1100" baseline="0" noProof="0" dirty="0" smtClean="0">
                          <a:latin typeface="Arial" panose="020B0604020202020204" pitchFamily="34" charset="0"/>
                          <a:cs typeface="Arial" panose="020B0604020202020204" pitchFamily="34" charset="0"/>
                        </a:rPr>
                        <a:t> different legal </a:t>
                      </a:r>
                      <a:r>
                        <a:rPr lang="de-CH" sz="1100" baseline="0" noProof="0" dirty="0" err="1" smtClean="0">
                          <a:latin typeface="Arial" panose="020B0604020202020204" pitchFamily="34" charset="0"/>
                          <a:cs typeface="Arial" panose="020B0604020202020204" pitchFamily="34" charset="0"/>
                        </a:rPr>
                        <a:t>entity</a:t>
                      </a:r>
                      <a:r>
                        <a:rPr lang="de-CH" sz="1100" baseline="0" noProof="0" dirty="0" smtClean="0">
                          <a:latin typeface="Arial" panose="020B0604020202020204" pitchFamily="34" charset="0"/>
                          <a:cs typeface="Arial" panose="020B0604020202020204"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de-CH" sz="1100" baseline="0" noProof="0"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u="sng" kern="1200" dirty="0" smtClean="0">
                          <a:solidFill>
                            <a:schemeClr val="dk1"/>
                          </a:solidFill>
                          <a:effectLst/>
                          <a:latin typeface="+mn-lt"/>
                          <a:ea typeface="+mn-ea"/>
                          <a:cs typeface="+mn-cs"/>
                          <a:hlinkClick r:id="rId2"/>
                        </a:rPr>
                        <a:t>https://www.esma.europa.eu/document/qa-mifid-ii-and-mifir-market-structures-topics</a:t>
                      </a:r>
                      <a:endParaRPr lang="de-CH" sz="1100" noProof="0" dirty="0">
                        <a:latin typeface="Arial" panose="020B0604020202020204" pitchFamily="34" charset="0"/>
                        <a:cs typeface="Arial" panose="020B0604020202020204" pitchFamily="34" charset="0"/>
                      </a:endParaRPr>
                    </a:p>
                  </a:txBody>
                  <a:tcPr>
                    <a:solidFill>
                      <a:srgbClr val="FFC000"/>
                    </a:solidFill>
                  </a:tcPr>
                </a:tc>
              </a:tr>
              <a:tr h="1890821">
                <a:tc>
                  <a:txBody>
                    <a:bodyPr/>
                    <a:lstStyle/>
                    <a:p>
                      <a:r>
                        <a:rPr lang="de-CH" sz="1100" noProof="0" dirty="0" smtClean="0">
                          <a:latin typeface="Arial" panose="020B0604020202020204" pitchFamily="34" charset="0"/>
                          <a:cs typeface="Arial" panose="020B0604020202020204" pitchFamily="34" charset="0"/>
                        </a:rPr>
                        <a:t>ESMA </a:t>
                      </a:r>
                      <a:endParaRPr lang="en-US" sz="1100" noProof="0" dirty="0">
                        <a:latin typeface="Arial" panose="020B0604020202020204" pitchFamily="34" charset="0"/>
                        <a:cs typeface="Arial" panose="020B0604020202020204" pitchFamily="34" charset="0"/>
                      </a:endParaRPr>
                    </a:p>
                  </a:txBody>
                  <a:tcPr>
                    <a:solidFill>
                      <a:srgbClr val="FFC000"/>
                    </a:solidFill>
                  </a:tcPr>
                </a:tc>
                <a:tc>
                  <a:txBody>
                    <a:bodyPr/>
                    <a:lstStyle/>
                    <a:p>
                      <a:r>
                        <a:rPr lang="de-CH" sz="1100" noProof="0" dirty="0" smtClean="0">
                          <a:latin typeface="Arial" panose="020B0604020202020204" pitchFamily="34" charset="0"/>
                          <a:cs typeface="Arial" panose="020B0604020202020204" pitchFamily="34" charset="0"/>
                        </a:rPr>
                        <a:t>31.1.2017</a:t>
                      </a:r>
                      <a:endParaRPr lang="en-US" sz="1100" noProof="0" dirty="0">
                        <a:latin typeface="Arial" panose="020B0604020202020204" pitchFamily="34" charset="0"/>
                        <a:cs typeface="Arial" panose="020B0604020202020204" pitchFamily="34" charset="0"/>
                      </a:endParaRPr>
                    </a:p>
                  </a:txBody>
                  <a:tcPr>
                    <a:solidFill>
                      <a:srgbClr val="FFC000"/>
                    </a:solidFill>
                  </a:tcPr>
                </a:tc>
                <a:tc>
                  <a:txBody>
                    <a:bodyPr/>
                    <a:lstStyle/>
                    <a:p>
                      <a:r>
                        <a:rPr lang="de-CH" sz="1100" noProof="0" dirty="0" smtClean="0">
                          <a:latin typeface="Arial" panose="020B0604020202020204" pitchFamily="34" charset="0"/>
                          <a:cs typeface="Arial" panose="020B0604020202020204" pitchFamily="34" charset="0"/>
                        </a:rPr>
                        <a:t>Q&amp;A</a:t>
                      </a:r>
                      <a:endParaRPr lang="en-US" sz="1100" noProof="0" dirty="0">
                        <a:latin typeface="Arial" panose="020B0604020202020204" pitchFamily="34" charset="0"/>
                        <a:cs typeface="Arial" panose="020B0604020202020204" pitchFamily="34" charset="0"/>
                      </a:endParaRPr>
                    </a:p>
                  </a:txBody>
                  <a:tcPr>
                    <a:solidFill>
                      <a:srgbClr val="FFC000"/>
                    </a:solidFill>
                  </a:tcPr>
                </a:tc>
                <a:tc>
                  <a:txBody>
                    <a:bodyPr/>
                    <a:lstStyle/>
                    <a:p>
                      <a:r>
                        <a:rPr lang="en-US" sz="1100" b="0" noProof="0" dirty="0" smtClean="0">
                          <a:latin typeface="Arial" panose="020B0604020202020204" pitchFamily="34" charset="0"/>
                          <a:cs typeface="Arial" panose="020B0604020202020204" pitchFamily="34" charset="0"/>
                        </a:rPr>
                        <a:t>Q&amp;A on MiFID II and </a:t>
                      </a:r>
                      <a:r>
                        <a:rPr lang="en-US" sz="1100" b="0" noProof="0" dirty="0" err="1" smtClean="0">
                          <a:latin typeface="Arial" panose="020B0604020202020204" pitchFamily="34" charset="0"/>
                          <a:cs typeface="Arial" panose="020B0604020202020204" pitchFamily="34" charset="0"/>
                        </a:rPr>
                        <a:t>MiFIR</a:t>
                      </a:r>
                      <a:r>
                        <a:rPr lang="en-US" sz="1100" b="0" noProof="0" dirty="0" smtClean="0">
                          <a:latin typeface="Arial" panose="020B0604020202020204" pitchFamily="34" charset="0"/>
                          <a:cs typeface="Arial" panose="020B0604020202020204" pitchFamily="34" charset="0"/>
                        </a:rPr>
                        <a:t> transparency topics</a:t>
                      </a:r>
                      <a:endParaRPr lang="en-US" sz="1100" b="0" noProof="0" dirty="0">
                        <a:latin typeface="Arial" panose="020B0604020202020204" pitchFamily="34" charset="0"/>
                        <a:cs typeface="Arial" panose="020B0604020202020204" pitchFamily="34" charset="0"/>
                      </a:endParaRPr>
                    </a:p>
                  </a:txBody>
                  <a:tcPr>
                    <a:solidFill>
                      <a:srgbClr val="FFC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CH" sz="1100" noProof="0" dirty="0" smtClean="0">
                          <a:latin typeface="Arial" panose="020B0604020202020204" pitchFamily="34" charset="0"/>
                          <a:cs typeface="Arial" panose="020B0604020202020204" pitchFamily="34" charset="0"/>
                        </a:rPr>
                        <a:t>Main </a:t>
                      </a:r>
                      <a:r>
                        <a:rPr lang="de-CH" sz="1100" noProof="0" dirty="0" err="1" smtClean="0">
                          <a:latin typeface="Arial" panose="020B0604020202020204" pitchFamily="34" charset="0"/>
                          <a:cs typeface="Arial" panose="020B0604020202020204" pitchFamily="34" charset="0"/>
                        </a:rPr>
                        <a:t>point</a:t>
                      </a:r>
                      <a:r>
                        <a:rPr lang="de-CH" sz="1100" noProof="0" dirty="0" smtClean="0">
                          <a:latin typeface="Arial" panose="020B0604020202020204" pitchFamily="34" charset="0"/>
                          <a:cs typeface="Arial" panose="020B0604020202020204" pitchFamily="34" charset="0"/>
                        </a:rPr>
                        <a:t> – Do </a:t>
                      </a:r>
                      <a:r>
                        <a:rPr lang="de-CH" sz="1100" noProof="0" dirty="0" err="1" smtClean="0">
                          <a:latin typeface="Arial" panose="020B0604020202020204" pitchFamily="34" charset="0"/>
                          <a:cs typeface="Arial" panose="020B0604020202020204" pitchFamily="34" charset="0"/>
                        </a:rPr>
                        <a:t>the</a:t>
                      </a:r>
                      <a:r>
                        <a:rPr lang="de-CH" sz="1100" noProof="0" dirty="0" smtClean="0">
                          <a:latin typeface="Arial" panose="020B0604020202020204" pitchFamily="34" charset="0"/>
                          <a:cs typeface="Arial" panose="020B0604020202020204" pitchFamily="34" charset="0"/>
                        </a:rPr>
                        <a:t> </a:t>
                      </a:r>
                      <a:r>
                        <a:rPr lang="de-CH" sz="1100" noProof="0" dirty="0" err="1" smtClean="0">
                          <a:latin typeface="Arial" panose="020B0604020202020204" pitchFamily="34" charset="0"/>
                          <a:cs typeface="Arial" panose="020B0604020202020204" pitchFamily="34" charset="0"/>
                        </a:rPr>
                        <a:t>calculations</a:t>
                      </a:r>
                      <a:r>
                        <a:rPr lang="de-CH" sz="1100" baseline="0" noProof="0" dirty="0" smtClean="0">
                          <a:latin typeface="Arial" panose="020B0604020202020204" pitchFamily="34" charset="0"/>
                          <a:cs typeface="Arial" panose="020B0604020202020204" pitchFamily="34" charset="0"/>
                        </a:rPr>
                        <a:t> </a:t>
                      </a:r>
                      <a:r>
                        <a:rPr lang="de-CH" sz="1100" baseline="0" noProof="0" dirty="0" err="1" smtClean="0">
                          <a:latin typeface="Arial" panose="020B0604020202020204" pitchFamily="34" charset="0"/>
                          <a:cs typeface="Arial" panose="020B0604020202020204" pitchFamily="34" charset="0"/>
                        </a:rPr>
                        <a:t>to</a:t>
                      </a:r>
                      <a:r>
                        <a:rPr lang="de-CH" sz="1100" baseline="0" noProof="0" dirty="0" smtClean="0">
                          <a:latin typeface="Arial" panose="020B0604020202020204" pitchFamily="34" charset="0"/>
                          <a:cs typeface="Arial" panose="020B0604020202020204" pitchFamily="34" charset="0"/>
                        </a:rPr>
                        <a:t> </a:t>
                      </a:r>
                      <a:r>
                        <a:rPr lang="de-CH" sz="1100" baseline="0" noProof="0" dirty="0" err="1" smtClean="0">
                          <a:latin typeface="Arial" panose="020B0604020202020204" pitchFamily="34" charset="0"/>
                          <a:cs typeface="Arial" panose="020B0604020202020204" pitchFamily="34" charset="0"/>
                        </a:rPr>
                        <a:t>identify</a:t>
                      </a:r>
                      <a:r>
                        <a:rPr lang="de-CH" sz="1100" baseline="0" noProof="0" dirty="0" smtClean="0">
                          <a:latin typeface="Arial" panose="020B0604020202020204" pitchFamily="34" charset="0"/>
                          <a:cs typeface="Arial" panose="020B0604020202020204" pitchFamily="34" charset="0"/>
                        </a:rPr>
                        <a:t> </a:t>
                      </a:r>
                      <a:r>
                        <a:rPr lang="de-CH" sz="1100" baseline="0" noProof="0" dirty="0" err="1" smtClean="0">
                          <a:latin typeface="Arial" panose="020B0604020202020204" pitchFamily="34" charset="0"/>
                          <a:cs typeface="Arial" panose="020B0604020202020204" pitchFamily="34" charset="0"/>
                        </a:rPr>
                        <a:t>if</a:t>
                      </a:r>
                      <a:r>
                        <a:rPr lang="de-CH" sz="1100" baseline="0" noProof="0" dirty="0" smtClean="0">
                          <a:latin typeface="Arial" panose="020B0604020202020204" pitchFamily="34" charset="0"/>
                          <a:cs typeface="Arial" panose="020B0604020202020204" pitchFamily="34" charset="0"/>
                        </a:rPr>
                        <a:t> an </a:t>
                      </a:r>
                      <a:r>
                        <a:rPr lang="de-CH" sz="1100" baseline="0" noProof="0" dirty="0" err="1" smtClean="0">
                          <a:latin typeface="Arial" panose="020B0604020202020204" pitchFamily="34" charset="0"/>
                          <a:cs typeface="Arial" panose="020B0604020202020204" pitchFamily="34" charset="0"/>
                        </a:rPr>
                        <a:t>investment</a:t>
                      </a:r>
                      <a:r>
                        <a:rPr lang="de-CH" sz="1100" baseline="0" noProof="0" dirty="0" smtClean="0">
                          <a:latin typeface="Arial" panose="020B0604020202020204" pitchFamily="34" charset="0"/>
                          <a:cs typeface="Arial" panose="020B0604020202020204" pitchFamily="34" charset="0"/>
                        </a:rPr>
                        <a:t> firm </a:t>
                      </a:r>
                      <a:r>
                        <a:rPr lang="de-CH" sz="1100" baseline="0" noProof="0" dirty="0" err="1" smtClean="0">
                          <a:latin typeface="Arial" panose="020B0604020202020204" pitchFamily="34" charset="0"/>
                          <a:cs typeface="Arial" panose="020B0604020202020204" pitchFamily="34" charset="0"/>
                        </a:rPr>
                        <a:t>is</a:t>
                      </a:r>
                      <a:r>
                        <a:rPr lang="de-CH" sz="1100" baseline="0" noProof="0" dirty="0" smtClean="0">
                          <a:latin typeface="Arial" panose="020B0604020202020204" pitchFamily="34" charset="0"/>
                          <a:cs typeface="Arial" panose="020B0604020202020204" pitchFamily="34" charset="0"/>
                        </a:rPr>
                        <a:t> SI </a:t>
                      </a:r>
                      <a:r>
                        <a:rPr lang="de-CH" sz="1100" baseline="0" noProof="0" dirty="0" err="1" smtClean="0">
                          <a:latin typeface="Arial" panose="020B0604020202020204" pitchFamily="34" charset="0"/>
                          <a:cs typeface="Arial" panose="020B0604020202020204" pitchFamily="34" charset="0"/>
                        </a:rPr>
                        <a:t>have</a:t>
                      </a:r>
                      <a:r>
                        <a:rPr lang="de-CH" sz="1100" baseline="0" noProof="0" dirty="0" smtClean="0">
                          <a:latin typeface="Arial" panose="020B0604020202020204" pitchFamily="34" charset="0"/>
                          <a:cs typeface="Arial" panose="020B0604020202020204" pitchFamily="34" charset="0"/>
                        </a:rPr>
                        <a:t> </a:t>
                      </a:r>
                      <a:r>
                        <a:rPr lang="de-CH" sz="1100" baseline="0" noProof="0" dirty="0" err="1" smtClean="0">
                          <a:latin typeface="Arial" panose="020B0604020202020204" pitchFamily="34" charset="0"/>
                          <a:cs typeface="Arial" panose="020B0604020202020204" pitchFamily="34" charset="0"/>
                        </a:rPr>
                        <a:t>to</a:t>
                      </a:r>
                      <a:r>
                        <a:rPr lang="de-CH" sz="1100" baseline="0" noProof="0" dirty="0" smtClean="0">
                          <a:latin typeface="Arial" panose="020B0604020202020204" pitchFamily="34" charset="0"/>
                          <a:cs typeface="Arial" panose="020B0604020202020204" pitchFamily="34" charset="0"/>
                        </a:rPr>
                        <a:t> </a:t>
                      </a:r>
                      <a:r>
                        <a:rPr lang="de-CH" sz="1100" baseline="0" noProof="0" dirty="0" err="1" smtClean="0">
                          <a:latin typeface="Arial" panose="020B0604020202020204" pitchFamily="34" charset="0"/>
                          <a:cs typeface="Arial" panose="020B0604020202020204" pitchFamily="34" charset="0"/>
                        </a:rPr>
                        <a:t>be</a:t>
                      </a:r>
                      <a:r>
                        <a:rPr lang="de-CH" sz="1100" baseline="0" noProof="0" dirty="0" smtClean="0">
                          <a:latin typeface="Arial" panose="020B0604020202020204" pitchFamily="34" charset="0"/>
                          <a:cs typeface="Arial" panose="020B0604020202020204" pitchFamily="34" charset="0"/>
                        </a:rPr>
                        <a:t> </a:t>
                      </a:r>
                      <a:r>
                        <a:rPr lang="de-CH" sz="1100" baseline="0" noProof="0" dirty="0" err="1" smtClean="0">
                          <a:latin typeface="Arial" panose="020B0604020202020204" pitchFamily="34" charset="0"/>
                          <a:cs typeface="Arial" panose="020B0604020202020204" pitchFamily="34" charset="0"/>
                        </a:rPr>
                        <a:t>carried</a:t>
                      </a:r>
                      <a:r>
                        <a:rPr lang="de-CH" sz="1100" baseline="0" noProof="0" dirty="0" smtClean="0">
                          <a:latin typeface="Arial" panose="020B0604020202020204" pitchFamily="34" charset="0"/>
                          <a:cs typeface="Arial" panose="020B0604020202020204" pitchFamily="34" charset="0"/>
                        </a:rPr>
                        <a:t> out at legal </a:t>
                      </a:r>
                      <a:r>
                        <a:rPr lang="de-CH" sz="1100" baseline="0" noProof="0" dirty="0" err="1" smtClean="0">
                          <a:latin typeface="Arial" panose="020B0604020202020204" pitchFamily="34" charset="0"/>
                          <a:cs typeface="Arial" panose="020B0604020202020204" pitchFamily="34" charset="0"/>
                        </a:rPr>
                        <a:t>entity</a:t>
                      </a:r>
                      <a:r>
                        <a:rPr lang="de-CH" sz="1100" baseline="0" noProof="0" dirty="0" smtClean="0">
                          <a:latin typeface="Arial" panose="020B0604020202020204" pitchFamily="34" charset="0"/>
                          <a:cs typeface="Arial" panose="020B0604020202020204" pitchFamily="34" charset="0"/>
                        </a:rPr>
                        <a:t> </a:t>
                      </a:r>
                      <a:r>
                        <a:rPr lang="de-CH" sz="1100" baseline="0" noProof="0" dirty="0" err="1" smtClean="0">
                          <a:latin typeface="Arial" panose="020B0604020202020204" pitchFamily="34" charset="0"/>
                          <a:cs typeface="Arial" panose="020B0604020202020204" pitchFamily="34" charset="0"/>
                        </a:rPr>
                        <a:t>level</a:t>
                      </a:r>
                      <a:r>
                        <a:rPr lang="de-CH" sz="1100" baseline="0" noProof="0" dirty="0" smtClean="0">
                          <a:latin typeface="Arial" panose="020B0604020202020204" pitchFamily="34" charset="0"/>
                          <a:cs typeface="Arial" panose="020B0604020202020204" pitchFamily="34" charset="0"/>
                        </a:rPr>
                        <a:t> </a:t>
                      </a:r>
                      <a:r>
                        <a:rPr lang="de-CH" sz="1100" baseline="0" noProof="0" dirty="0" err="1" smtClean="0">
                          <a:latin typeface="Arial" panose="020B0604020202020204" pitchFamily="34" charset="0"/>
                          <a:cs typeface="Arial" panose="020B0604020202020204" pitchFamily="34" charset="0"/>
                        </a:rPr>
                        <a:t>or</a:t>
                      </a:r>
                      <a:r>
                        <a:rPr lang="de-CH" sz="1100" baseline="0" noProof="0" dirty="0" smtClean="0">
                          <a:latin typeface="Arial" panose="020B0604020202020204" pitchFamily="34" charset="0"/>
                          <a:cs typeface="Arial" panose="020B0604020202020204" pitchFamily="34" charset="0"/>
                        </a:rPr>
                        <a:t> a </a:t>
                      </a:r>
                      <a:r>
                        <a:rPr lang="de-CH" sz="1100" baseline="0" noProof="0" dirty="0" err="1" smtClean="0">
                          <a:latin typeface="Arial" panose="020B0604020202020204" pitchFamily="34" charset="0"/>
                          <a:cs typeface="Arial" panose="020B0604020202020204" pitchFamily="34" charset="0"/>
                        </a:rPr>
                        <a:t>group</a:t>
                      </a:r>
                      <a:r>
                        <a:rPr lang="de-CH" sz="1100" baseline="0" noProof="0" dirty="0" smtClean="0">
                          <a:latin typeface="Arial" panose="020B0604020202020204" pitchFamily="34" charset="0"/>
                          <a:cs typeface="Arial" panose="020B0604020202020204" pitchFamily="34" charset="0"/>
                        </a:rPr>
                        <a:t> </a:t>
                      </a:r>
                      <a:r>
                        <a:rPr lang="de-CH" sz="1100" baseline="0" noProof="0" dirty="0" err="1" smtClean="0">
                          <a:latin typeface="Arial" panose="020B0604020202020204" pitchFamily="34" charset="0"/>
                          <a:cs typeface="Arial" panose="020B0604020202020204" pitchFamily="34" charset="0"/>
                        </a:rPr>
                        <a:t>level</a:t>
                      </a:r>
                      <a:r>
                        <a:rPr lang="de-CH" sz="1100" baseline="0" noProof="0" dirty="0" smtClean="0">
                          <a:latin typeface="Arial" panose="020B0604020202020204" pitchFamily="34" charset="0"/>
                          <a:cs typeface="Arial" panose="020B0604020202020204" pitchFamily="34" charset="0"/>
                        </a:rPr>
                        <a:t>?  - </a:t>
                      </a:r>
                      <a:r>
                        <a:rPr lang="de-CH" sz="1100" baseline="0" noProof="0" dirty="0" err="1" smtClean="0">
                          <a:latin typeface="Arial" panose="020B0604020202020204" pitchFamily="34" charset="0"/>
                          <a:cs typeface="Arial" panose="020B0604020202020204" pitchFamily="34" charset="0"/>
                        </a:rPr>
                        <a:t>answer</a:t>
                      </a:r>
                      <a:r>
                        <a:rPr lang="de-CH" sz="1100" baseline="0" noProof="0" dirty="0" smtClean="0">
                          <a:latin typeface="Arial" panose="020B0604020202020204" pitchFamily="34" charset="0"/>
                          <a:cs typeface="Arial" panose="020B0604020202020204" pitchFamily="34" charset="0"/>
                        </a:rPr>
                        <a:t>  - </a:t>
                      </a:r>
                      <a:r>
                        <a:rPr lang="de-CH" sz="1100" baseline="0" noProof="0" dirty="0" err="1" smtClean="0">
                          <a:latin typeface="Arial" panose="020B0604020202020204" pitchFamily="34" charset="0"/>
                          <a:cs typeface="Arial" panose="020B0604020202020204" pitchFamily="34" charset="0"/>
                        </a:rPr>
                        <a:t>the</a:t>
                      </a:r>
                      <a:r>
                        <a:rPr lang="de-CH" sz="1100" baseline="0" noProof="0" dirty="0" smtClean="0">
                          <a:latin typeface="Arial" panose="020B0604020202020204" pitchFamily="34" charset="0"/>
                          <a:cs typeface="Arial" panose="020B0604020202020204" pitchFamily="34" charset="0"/>
                        </a:rPr>
                        <a:t> </a:t>
                      </a:r>
                      <a:r>
                        <a:rPr lang="de-CH" sz="1100" baseline="0" noProof="0" dirty="0" err="1" smtClean="0">
                          <a:latin typeface="Arial" panose="020B0604020202020204" pitchFamily="34" charset="0"/>
                          <a:cs typeface="Arial" panose="020B0604020202020204" pitchFamily="34" charset="0"/>
                        </a:rPr>
                        <a:t>calculations</a:t>
                      </a:r>
                      <a:r>
                        <a:rPr lang="de-CH" sz="1100" baseline="0" noProof="0" dirty="0" smtClean="0">
                          <a:latin typeface="Arial" panose="020B0604020202020204" pitchFamily="34" charset="0"/>
                          <a:cs typeface="Arial" panose="020B0604020202020204" pitchFamily="34" charset="0"/>
                        </a:rPr>
                        <a:t> </a:t>
                      </a:r>
                      <a:r>
                        <a:rPr lang="de-CH" sz="1100" baseline="0" noProof="0" dirty="0" err="1" smtClean="0">
                          <a:latin typeface="Arial" panose="020B0604020202020204" pitchFamily="34" charset="0"/>
                          <a:cs typeface="Arial" panose="020B0604020202020204" pitchFamily="34" charset="0"/>
                        </a:rPr>
                        <a:t>should</a:t>
                      </a:r>
                      <a:r>
                        <a:rPr lang="de-CH" sz="1100" baseline="0" noProof="0" dirty="0" smtClean="0">
                          <a:latin typeface="Arial" panose="020B0604020202020204" pitchFamily="34" charset="0"/>
                          <a:cs typeface="Arial" panose="020B0604020202020204" pitchFamily="34" charset="0"/>
                        </a:rPr>
                        <a:t> </a:t>
                      </a:r>
                      <a:r>
                        <a:rPr lang="de-CH" sz="1100" baseline="0" noProof="0" dirty="0" err="1" smtClean="0">
                          <a:latin typeface="Arial" panose="020B0604020202020204" pitchFamily="34" charset="0"/>
                          <a:cs typeface="Arial" panose="020B0604020202020204" pitchFamily="34" charset="0"/>
                        </a:rPr>
                        <a:t>be</a:t>
                      </a:r>
                      <a:r>
                        <a:rPr lang="de-CH" sz="1100" baseline="0" noProof="0" dirty="0" smtClean="0">
                          <a:latin typeface="Arial" panose="020B0604020202020204" pitchFamily="34" charset="0"/>
                          <a:cs typeface="Arial" panose="020B0604020202020204" pitchFamily="34" charset="0"/>
                        </a:rPr>
                        <a:t> </a:t>
                      </a:r>
                      <a:r>
                        <a:rPr lang="de-CH" sz="1100" baseline="0" noProof="0" dirty="0" err="1" smtClean="0">
                          <a:latin typeface="Arial" panose="020B0604020202020204" pitchFamily="34" charset="0"/>
                          <a:cs typeface="Arial" panose="020B0604020202020204" pitchFamily="34" charset="0"/>
                        </a:rPr>
                        <a:t>carried</a:t>
                      </a:r>
                      <a:r>
                        <a:rPr lang="de-CH" sz="1100" baseline="0" noProof="0" dirty="0" smtClean="0">
                          <a:latin typeface="Arial" panose="020B0604020202020204" pitchFamily="34" charset="0"/>
                          <a:cs typeface="Arial" panose="020B0604020202020204" pitchFamily="34" charset="0"/>
                        </a:rPr>
                        <a:t> out at legal </a:t>
                      </a:r>
                      <a:r>
                        <a:rPr lang="de-CH" sz="1100" baseline="0" noProof="0" dirty="0" err="1" smtClean="0">
                          <a:latin typeface="Arial" panose="020B0604020202020204" pitchFamily="34" charset="0"/>
                          <a:cs typeface="Arial" panose="020B0604020202020204" pitchFamily="34" charset="0"/>
                        </a:rPr>
                        <a:t>entity</a:t>
                      </a:r>
                      <a:r>
                        <a:rPr lang="de-CH" sz="1100" baseline="0" noProof="0" dirty="0" smtClean="0">
                          <a:latin typeface="Arial" panose="020B0604020202020204" pitchFamily="34" charset="0"/>
                          <a:cs typeface="Arial" panose="020B0604020202020204" pitchFamily="34" charset="0"/>
                        </a:rPr>
                        <a:t> </a:t>
                      </a:r>
                      <a:r>
                        <a:rPr lang="de-CH" sz="1100" baseline="0" noProof="0" dirty="0" err="1" smtClean="0">
                          <a:latin typeface="Arial" panose="020B0604020202020204" pitchFamily="34" charset="0"/>
                          <a:cs typeface="Arial" panose="020B0604020202020204" pitchFamily="34" charset="0"/>
                        </a:rPr>
                        <a:t>level.Also</a:t>
                      </a:r>
                      <a:r>
                        <a:rPr lang="de-CH" sz="1100" baseline="0" noProof="0" dirty="0" smtClean="0">
                          <a:latin typeface="Arial" panose="020B0604020202020204" pitchFamily="34" charset="0"/>
                          <a:cs typeface="Arial" panose="020B0604020202020204" pitchFamily="34" charset="0"/>
                        </a:rPr>
                        <a:t> </a:t>
                      </a:r>
                      <a:r>
                        <a:rPr lang="de-CH" sz="1100" baseline="0" noProof="0" dirty="0" err="1" smtClean="0">
                          <a:latin typeface="Arial" panose="020B0604020202020204" pitchFamily="34" charset="0"/>
                          <a:cs typeface="Arial" panose="020B0604020202020204" pitchFamily="34" charset="0"/>
                        </a:rPr>
                        <a:t>for</a:t>
                      </a:r>
                      <a:r>
                        <a:rPr lang="de-CH" sz="1100" baseline="0" noProof="0" dirty="0" smtClean="0">
                          <a:latin typeface="Arial" panose="020B0604020202020204" pitchFamily="34" charset="0"/>
                          <a:cs typeface="Arial" panose="020B0604020202020204" pitchFamily="34" charset="0"/>
                        </a:rPr>
                        <a:t> </a:t>
                      </a:r>
                      <a:r>
                        <a:rPr lang="de-CH" sz="1100" baseline="0" noProof="0" dirty="0" err="1" smtClean="0">
                          <a:latin typeface="Arial" panose="020B0604020202020204" pitchFamily="34" charset="0"/>
                          <a:cs typeface="Arial" panose="020B0604020202020204" pitchFamily="34" charset="0"/>
                        </a:rPr>
                        <a:t>branches</a:t>
                      </a:r>
                      <a:r>
                        <a:rPr lang="de-CH" sz="1100" baseline="0" noProof="0" dirty="0" smtClean="0">
                          <a:latin typeface="Arial" panose="020B0604020202020204" pitchFamily="34" charset="0"/>
                          <a:cs typeface="Arial" panose="020B0604020202020204" pitchFamily="34" charset="0"/>
                        </a:rPr>
                        <a:t> in </a:t>
                      </a:r>
                      <a:r>
                        <a:rPr lang="de-CH" sz="1100" baseline="0" noProof="0" dirty="0" err="1" smtClean="0">
                          <a:latin typeface="Arial" panose="020B0604020202020204" pitchFamily="34" charset="0"/>
                          <a:cs typeface="Arial" panose="020B0604020202020204" pitchFamily="34" charset="0"/>
                        </a:rPr>
                        <a:t>the</a:t>
                      </a:r>
                      <a:r>
                        <a:rPr lang="de-CH" sz="1100" baseline="0" noProof="0" dirty="0" smtClean="0">
                          <a:latin typeface="Arial" panose="020B0604020202020204" pitchFamily="34" charset="0"/>
                          <a:cs typeface="Arial" panose="020B0604020202020204" pitchFamily="34" charset="0"/>
                        </a:rPr>
                        <a:t> EU </a:t>
                      </a:r>
                      <a:r>
                        <a:rPr lang="de-CH" sz="1100" baseline="0" noProof="0" dirty="0" err="1" smtClean="0">
                          <a:latin typeface="Arial" panose="020B0604020202020204" pitchFamily="34" charset="0"/>
                          <a:cs typeface="Arial" panose="020B0604020202020204" pitchFamily="34" charset="0"/>
                        </a:rPr>
                        <a:t>is</a:t>
                      </a:r>
                      <a:r>
                        <a:rPr lang="de-CH" sz="1100" baseline="0" noProof="0" dirty="0" smtClean="0">
                          <a:latin typeface="Arial" panose="020B0604020202020204" pitchFamily="34" charset="0"/>
                          <a:cs typeface="Arial" panose="020B0604020202020204" pitchFamily="34" charset="0"/>
                        </a:rPr>
                        <a:t> </a:t>
                      </a:r>
                      <a:r>
                        <a:rPr lang="de-CH" sz="1100" baseline="0" noProof="0" dirty="0" err="1" smtClean="0">
                          <a:latin typeface="Arial" panose="020B0604020202020204" pitchFamily="34" charset="0"/>
                          <a:cs typeface="Arial" panose="020B0604020202020204" pitchFamily="34" charset="0"/>
                        </a:rPr>
                        <a:t>the</a:t>
                      </a:r>
                      <a:r>
                        <a:rPr lang="de-CH" sz="1100" baseline="0" noProof="0" dirty="0" smtClean="0">
                          <a:latin typeface="Arial" panose="020B0604020202020204" pitchFamily="34" charset="0"/>
                          <a:cs typeface="Arial" panose="020B0604020202020204" pitchFamily="34" charset="0"/>
                        </a:rPr>
                        <a:t> </a:t>
                      </a:r>
                      <a:r>
                        <a:rPr lang="de-CH" sz="1100" baseline="0" noProof="0" dirty="0" err="1" smtClean="0">
                          <a:latin typeface="Arial" panose="020B0604020202020204" pitchFamily="34" charset="0"/>
                          <a:cs typeface="Arial" panose="020B0604020202020204" pitchFamily="34" charset="0"/>
                        </a:rPr>
                        <a:t>calculation</a:t>
                      </a:r>
                      <a:r>
                        <a:rPr lang="de-CH" sz="1100" baseline="0" noProof="0" dirty="0" smtClean="0">
                          <a:latin typeface="Arial" panose="020B0604020202020204" pitchFamily="34" charset="0"/>
                          <a:cs typeface="Arial" panose="020B0604020202020204" pitchFamily="34" charset="0"/>
                        </a:rPr>
                        <a:t> </a:t>
                      </a:r>
                      <a:r>
                        <a:rPr lang="de-CH" sz="1100" baseline="0" noProof="0" dirty="0" err="1" smtClean="0">
                          <a:latin typeface="Arial" panose="020B0604020202020204" pitchFamily="34" charset="0"/>
                          <a:cs typeface="Arial" panose="020B0604020202020204" pitchFamily="34" charset="0"/>
                        </a:rPr>
                        <a:t>to</a:t>
                      </a:r>
                      <a:r>
                        <a:rPr lang="de-CH" sz="1100" baseline="0" noProof="0" dirty="0" smtClean="0">
                          <a:latin typeface="Arial" panose="020B0604020202020204" pitchFamily="34" charset="0"/>
                          <a:cs typeface="Arial" panose="020B0604020202020204" pitchFamily="34" charset="0"/>
                        </a:rPr>
                        <a:t> </a:t>
                      </a:r>
                      <a:r>
                        <a:rPr lang="de-CH" sz="1100" baseline="0" noProof="0" dirty="0" err="1" smtClean="0">
                          <a:latin typeface="Arial" panose="020B0604020202020204" pitchFamily="34" charset="0"/>
                          <a:cs typeface="Arial" panose="020B0604020202020204" pitchFamily="34" charset="0"/>
                        </a:rPr>
                        <a:t>be</a:t>
                      </a:r>
                      <a:r>
                        <a:rPr lang="de-CH" sz="1100" baseline="0" noProof="0" dirty="0" smtClean="0">
                          <a:latin typeface="Arial" panose="020B0604020202020204" pitchFamily="34" charset="0"/>
                          <a:cs typeface="Arial" panose="020B0604020202020204" pitchFamily="34" charset="0"/>
                        </a:rPr>
                        <a:t> </a:t>
                      </a:r>
                      <a:r>
                        <a:rPr lang="de-CH" sz="1100" baseline="0" noProof="0" dirty="0" err="1" smtClean="0">
                          <a:latin typeface="Arial" panose="020B0604020202020204" pitchFamily="34" charset="0"/>
                          <a:cs typeface="Arial" panose="020B0604020202020204" pitchFamily="34" charset="0"/>
                        </a:rPr>
                        <a:t>consolidated</a:t>
                      </a:r>
                      <a:r>
                        <a:rPr lang="de-CH" sz="1100" baseline="0" noProof="0" dirty="0" smtClean="0">
                          <a:latin typeface="Arial" panose="020B0604020202020204" pitchFamily="34" charset="0"/>
                          <a:cs typeface="Arial" panose="020B0604020202020204"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de-CH" sz="1100" baseline="0" noProof="0"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CH" sz="1100" baseline="0" noProof="0"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u="sng" kern="1200" dirty="0" smtClean="0">
                          <a:solidFill>
                            <a:schemeClr val="dk1"/>
                          </a:solidFill>
                          <a:effectLst/>
                          <a:latin typeface="+mn-lt"/>
                          <a:ea typeface="+mn-ea"/>
                          <a:cs typeface="+mn-cs"/>
                          <a:hlinkClick r:id="rId3"/>
                        </a:rPr>
                        <a:t>https://www.esma.europa.eu/document/qa-mifid-ii-and-mifir-transparency-topics</a:t>
                      </a:r>
                      <a:endParaRPr lang="en-US" sz="1100" kern="1200" dirty="0" smtClean="0">
                        <a:solidFill>
                          <a:schemeClr val="dk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noProof="0" dirty="0">
                        <a:latin typeface="Arial" panose="020B0604020202020204" pitchFamily="34" charset="0"/>
                        <a:cs typeface="Arial" panose="020B0604020202020204" pitchFamily="34" charset="0"/>
                      </a:endParaRPr>
                    </a:p>
                  </a:txBody>
                  <a:tcPr>
                    <a:solidFill>
                      <a:srgbClr val="FFC000"/>
                    </a:solidFill>
                  </a:tcPr>
                </a:tc>
              </a:tr>
              <a:tr h="810119">
                <a:tc>
                  <a:txBody>
                    <a:bodyPr/>
                    <a:lstStyle/>
                    <a:p>
                      <a:r>
                        <a:rPr lang="de-CH" sz="1100" noProof="0" dirty="0" smtClean="0">
                          <a:latin typeface="Arial" panose="020B0604020202020204" pitchFamily="34" charset="0"/>
                          <a:cs typeface="Arial" panose="020B0604020202020204" pitchFamily="34" charset="0"/>
                        </a:rPr>
                        <a:t>ESMA</a:t>
                      </a:r>
                      <a:endParaRPr lang="en-US" sz="1100" noProof="0" dirty="0">
                        <a:latin typeface="Arial" panose="020B0604020202020204" pitchFamily="34" charset="0"/>
                        <a:cs typeface="Arial" panose="020B0604020202020204" pitchFamily="34" charset="0"/>
                      </a:endParaRPr>
                    </a:p>
                  </a:txBody>
                  <a:tcPr>
                    <a:solidFill>
                      <a:srgbClr val="FFC000"/>
                    </a:solidFill>
                  </a:tcPr>
                </a:tc>
                <a:tc>
                  <a:txBody>
                    <a:bodyPr/>
                    <a:lstStyle/>
                    <a:p>
                      <a:r>
                        <a:rPr lang="de-CH" sz="1100" noProof="0" dirty="0" smtClean="0">
                          <a:latin typeface="Arial" panose="020B0604020202020204" pitchFamily="34" charset="0"/>
                          <a:cs typeface="Arial" panose="020B0604020202020204" pitchFamily="34" charset="0"/>
                        </a:rPr>
                        <a:t>2.2.2017</a:t>
                      </a:r>
                      <a:endParaRPr lang="en-US" sz="1100" noProof="0" dirty="0">
                        <a:latin typeface="Arial" panose="020B0604020202020204" pitchFamily="34" charset="0"/>
                        <a:cs typeface="Arial" panose="020B0604020202020204" pitchFamily="34" charset="0"/>
                      </a:endParaRPr>
                    </a:p>
                  </a:txBody>
                  <a:tcPr>
                    <a:solidFill>
                      <a:srgbClr val="FFC000"/>
                    </a:solidFill>
                  </a:tcPr>
                </a:tc>
                <a:tc>
                  <a:txBody>
                    <a:bodyPr/>
                    <a:lstStyle/>
                    <a:p>
                      <a:r>
                        <a:rPr lang="de-CH" sz="1100" noProof="0" dirty="0" smtClean="0">
                          <a:latin typeface="Arial" panose="020B0604020202020204" pitchFamily="34" charset="0"/>
                          <a:cs typeface="Arial" panose="020B0604020202020204" pitchFamily="34" charset="0"/>
                        </a:rPr>
                        <a:t>Q&amp;A</a:t>
                      </a:r>
                      <a:endParaRPr lang="en-US" sz="1100" noProof="0" dirty="0">
                        <a:latin typeface="Arial" panose="020B0604020202020204" pitchFamily="34" charset="0"/>
                        <a:cs typeface="Arial" panose="020B0604020202020204" pitchFamily="34" charset="0"/>
                      </a:endParaRPr>
                    </a:p>
                  </a:txBody>
                  <a:tcPr>
                    <a:solidFill>
                      <a:srgbClr val="FFC000"/>
                    </a:solidFill>
                  </a:tcPr>
                </a:tc>
                <a:tc>
                  <a:txBody>
                    <a:bodyPr/>
                    <a:lstStyle/>
                    <a:p>
                      <a:r>
                        <a:rPr lang="de-CH" sz="1100" b="0" noProof="0" dirty="0" smtClean="0">
                          <a:latin typeface="Arial" panose="020B0604020202020204" pitchFamily="34" charset="0"/>
                          <a:cs typeface="Arial" panose="020B0604020202020204" pitchFamily="34" charset="0"/>
                        </a:rPr>
                        <a:t>Q&amp;A on </a:t>
                      </a:r>
                      <a:r>
                        <a:rPr lang="de-CH" sz="1100" b="0" noProof="0" dirty="0" err="1" smtClean="0">
                          <a:latin typeface="Arial" panose="020B0604020202020204" pitchFamily="34" charset="0"/>
                          <a:cs typeface="Arial" panose="020B0604020202020204" pitchFamily="34" charset="0"/>
                        </a:rPr>
                        <a:t>MiFIR</a:t>
                      </a:r>
                      <a:r>
                        <a:rPr lang="de-CH" sz="1100" b="0" baseline="0" noProof="0" dirty="0" smtClean="0">
                          <a:latin typeface="Arial" panose="020B0604020202020204" pitchFamily="34" charset="0"/>
                          <a:cs typeface="Arial" panose="020B0604020202020204" pitchFamily="34" charset="0"/>
                        </a:rPr>
                        <a:t> </a:t>
                      </a:r>
                      <a:r>
                        <a:rPr lang="de-CH" sz="1100" b="0" baseline="0" noProof="0" dirty="0" err="1" smtClean="0">
                          <a:latin typeface="Arial" panose="020B0604020202020204" pitchFamily="34" charset="0"/>
                          <a:cs typeface="Arial" panose="020B0604020202020204" pitchFamily="34" charset="0"/>
                        </a:rPr>
                        <a:t>data</a:t>
                      </a:r>
                      <a:r>
                        <a:rPr lang="de-CH" sz="1100" b="0" baseline="0" noProof="0" dirty="0" smtClean="0">
                          <a:latin typeface="Arial" panose="020B0604020202020204" pitchFamily="34" charset="0"/>
                          <a:cs typeface="Arial" panose="020B0604020202020204" pitchFamily="34" charset="0"/>
                        </a:rPr>
                        <a:t> </a:t>
                      </a:r>
                      <a:r>
                        <a:rPr lang="de-CH" sz="1100" b="0" baseline="0" noProof="0" dirty="0" err="1" smtClean="0">
                          <a:latin typeface="Arial" panose="020B0604020202020204" pitchFamily="34" charset="0"/>
                          <a:cs typeface="Arial" panose="020B0604020202020204" pitchFamily="34" charset="0"/>
                        </a:rPr>
                        <a:t>reporting</a:t>
                      </a:r>
                      <a:endParaRPr lang="en-US" sz="1100" b="0" noProof="0" dirty="0">
                        <a:latin typeface="Arial" panose="020B0604020202020204" pitchFamily="34" charset="0"/>
                        <a:cs typeface="Arial" panose="020B0604020202020204" pitchFamily="34" charset="0"/>
                      </a:endParaRPr>
                    </a:p>
                  </a:txBody>
                  <a:tcPr>
                    <a:solidFill>
                      <a:srgbClr val="FFC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CH" sz="1100" noProof="0" dirty="0" smtClean="0">
                          <a:latin typeface="Arial" panose="020B0604020202020204" pitchFamily="34" charset="0"/>
                          <a:cs typeface="Arial" panose="020B0604020202020204" pitchFamily="34" charset="0"/>
                        </a:rPr>
                        <a:t>ISIN </a:t>
                      </a:r>
                      <a:r>
                        <a:rPr lang="de-CH" sz="1100" noProof="0" dirty="0" err="1" smtClean="0">
                          <a:latin typeface="Arial" panose="020B0604020202020204" pitchFamily="34" charset="0"/>
                          <a:cs typeface="Arial" panose="020B0604020202020204" pitchFamily="34" charset="0"/>
                        </a:rPr>
                        <a:t>is</a:t>
                      </a:r>
                      <a:r>
                        <a:rPr lang="de-CH" sz="1100" noProof="0" dirty="0" smtClean="0">
                          <a:latin typeface="Arial" panose="020B0604020202020204" pitchFamily="34" charset="0"/>
                          <a:cs typeface="Arial" panose="020B0604020202020204" pitchFamily="34" charset="0"/>
                        </a:rPr>
                        <a:t> a must </a:t>
                      </a:r>
                      <a:r>
                        <a:rPr lang="de-CH" sz="1100" noProof="0" dirty="0" err="1" smtClean="0">
                          <a:latin typeface="Arial" panose="020B0604020202020204" pitchFamily="34" charset="0"/>
                          <a:cs typeface="Arial" panose="020B0604020202020204" pitchFamily="34" charset="0"/>
                        </a:rPr>
                        <a:t>identifier</a:t>
                      </a:r>
                      <a:r>
                        <a:rPr lang="de-CH" sz="1100" noProof="0" dirty="0" smtClean="0">
                          <a:latin typeface="Arial" panose="020B0604020202020204" pitchFamily="34" charset="0"/>
                          <a:cs typeface="Arial" panose="020B0604020202020204" pitchFamily="34" charset="0"/>
                        </a:rPr>
                        <a:t>, CFI </a:t>
                      </a:r>
                      <a:r>
                        <a:rPr lang="de-CH" sz="1100" noProof="0" dirty="0" err="1" smtClean="0">
                          <a:latin typeface="Arial" panose="020B0604020202020204" pitchFamily="34" charset="0"/>
                          <a:cs typeface="Arial" panose="020B0604020202020204" pitchFamily="34" charset="0"/>
                        </a:rPr>
                        <a:t>according</a:t>
                      </a:r>
                      <a:r>
                        <a:rPr lang="de-CH" sz="1100" baseline="0" noProof="0" dirty="0" smtClean="0">
                          <a:latin typeface="Arial" panose="020B0604020202020204" pitchFamily="34" charset="0"/>
                          <a:cs typeface="Arial" panose="020B0604020202020204" pitchFamily="34" charset="0"/>
                        </a:rPr>
                        <a:t> </a:t>
                      </a:r>
                      <a:r>
                        <a:rPr lang="de-CH" sz="1100" baseline="0" noProof="0" dirty="0" err="1" smtClean="0">
                          <a:latin typeface="Arial" panose="020B0604020202020204" pitchFamily="34" charset="0"/>
                          <a:cs typeface="Arial" panose="020B0604020202020204" pitchFamily="34" charset="0"/>
                        </a:rPr>
                        <a:t>to</a:t>
                      </a:r>
                      <a:r>
                        <a:rPr lang="de-CH" sz="1100" baseline="0" noProof="0" dirty="0" smtClean="0">
                          <a:latin typeface="Arial" panose="020B0604020202020204" pitchFamily="34" charset="0"/>
                          <a:cs typeface="Arial" panose="020B0604020202020204" pitchFamily="34" charset="0"/>
                        </a:rPr>
                        <a:t> theISO10962-2015</a:t>
                      </a:r>
                    </a:p>
                    <a:p>
                      <a:pPr marL="0" marR="0" indent="0" algn="l" defTabSz="914400" rtl="0" eaLnBrk="1" fontAlgn="auto" latinLnBrk="0" hangingPunct="1">
                        <a:lnSpc>
                          <a:spcPct val="100000"/>
                        </a:lnSpc>
                        <a:spcBef>
                          <a:spcPts val="0"/>
                        </a:spcBef>
                        <a:spcAft>
                          <a:spcPts val="0"/>
                        </a:spcAft>
                        <a:buClrTx/>
                        <a:buSzTx/>
                        <a:buFontTx/>
                        <a:buNone/>
                        <a:tabLst/>
                        <a:defRPr/>
                      </a:pPr>
                      <a:endParaRPr lang="de-CH" sz="1100" baseline="0" noProof="0"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de-CH" sz="1100" noProof="0" dirty="0" smtClean="0">
                          <a:latin typeface="Arial" panose="020B0604020202020204" pitchFamily="34" charset="0"/>
                          <a:cs typeface="Arial" panose="020B0604020202020204" pitchFamily="34" charset="0"/>
                          <a:hlinkClick r:id="rId4"/>
                        </a:rPr>
                        <a:t>https://www.esma.europa.eu/sites/default/files/library/esma70-1861941480-56_qas_mifir_data_reporting.pdf</a:t>
                      </a:r>
                      <a:r>
                        <a:rPr lang="de-CH" sz="1100" noProof="0" dirty="0" smtClean="0">
                          <a:latin typeface="Arial" panose="020B0604020202020204" pitchFamily="34" charset="0"/>
                          <a:cs typeface="Arial" panose="020B0604020202020204" pitchFamily="34" charset="0"/>
                        </a:rPr>
                        <a:t> </a:t>
                      </a:r>
                      <a:endParaRPr lang="de-CH" sz="1100" noProof="0" dirty="0">
                        <a:latin typeface="Arial" panose="020B0604020202020204" pitchFamily="34" charset="0"/>
                        <a:cs typeface="Arial" panose="020B0604020202020204" pitchFamily="34" charset="0"/>
                      </a:endParaRPr>
                    </a:p>
                  </a:txBody>
                  <a:tcPr>
                    <a:solidFill>
                      <a:srgbClr val="FFC000"/>
                    </a:solidFill>
                  </a:tcPr>
                </a:tc>
              </a:tr>
            </a:tbl>
          </a:graphicData>
        </a:graphic>
      </p:graphicFrame>
      <p:sp>
        <p:nvSpPr>
          <p:cNvPr id="7" name="Slide Number Placeholder 3"/>
          <p:cNvSpPr txBox="1">
            <a:spLocks/>
          </p:cNvSpPr>
          <p:nvPr/>
        </p:nvSpPr>
        <p:spPr>
          <a:xfrm>
            <a:off x="428736" y="6453173"/>
            <a:ext cx="467656" cy="143999"/>
          </a:xfrm>
          <a:prstGeom prst="rect">
            <a:avLst/>
          </a:prstGeom>
        </p:spPr>
        <p:txBody>
          <a:bodyPr vert="horz" lIns="0" tIns="0" rIns="0" bIns="0" rtlCol="0" anchor="ctr"/>
          <a:lstStyle>
            <a:defPPr>
              <a:defRPr lang="de-DE"/>
            </a:defPPr>
            <a:lvl1pPr marL="0" algn="l" defTabSz="914400" rtl="0" eaLnBrk="1" latinLnBrk="0" hangingPunct="1">
              <a:defRPr sz="800" b="0" kern="1200">
                <a:solidFill>
                  <a:schemeClr val="tx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dirty="0" smtClean="0"/>
              <a:t>Page 12 </a:t>
            </a:r>
            <a:endParaRPr lang="en-GB" dirty="0"/>
          </a:p>
        </p:txBody>
      </p:sp>
    </p:spTree>
    <p:extLst>
      <p:ext uri="{BB962C8B-B14F-4D97-AF65-F5344CB8AC3E}">
        <p14:creationId xmlns:p14="http://schemas.microsoft.com/office/powerpoint/2010/main" val="1066339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GB" smtClean="0"/>
              <a:t>Page 1</a:t>
            </a:r>
            <a:endParaRPr lang="en-GB" dirty="0"/>
          </a:p>
        </p:txBody>
      </p:sp>
      <p:sp>
        <p:nvSpPr>
          <p:cNvPr id="5" name="Title 1"/>
          <p:cNvSpPr>
            <a:spLocks noGrp="1"/>
          </p:cNvSpPr>
          <p:nvPr>
            <p:ph type="title"/>
          </p:nvPr>
        </p:nvSpPr>
        <p:spPr>
          <a:xfrm>
            <a:off x="1043608" y="5169"/>
            <a:ext cx="7524000" cy="720000"/>
          </a:xfrm>
        </p:spPr>
        <p:txBody>
          <a:bodyPr>
            <a:normAutofit/>
          </a:bodyPr>
          <a:lstStyle/>
          <a:p>
            <a:r>
              <a:rPr lang="en-US" sz="1400" dirty="0">
                <a:latin typeface="Arial" panose="020B0604020202020204" pitchFamily="34" charset="0"/>
                <a:cs typeface="Arial" panose="020B0604020202020204" pitchFamily="34" charset="0"/>
              </a:rPr>
              <a:t>Overview of new Regulations / Directives / Announcements </a:t>
            </a:r>
            <a:r>
              <a:rPr lang="en-US" sz="1400" dirty="0" smtClean="0">
                <a:latin typeface="Arial" panose="020B0604020202020204" pitchFamily="34" charset="0"/>
                <a:cs typeface="Arial" panose="020B0604020202020204" pitchFamily="34" charset="0"/>
              </a:rPr>
              <a:t>follow-up</a:t>
            </a:r>
            <a:endParaRPr lang="en-US" sz="1400"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824923629"/>
              </p:ext>
            </p:extLst>
          </p:nvPr>
        </p:nvGraphicFramePr>
        <p:xfrm>
          <a:off x="107504" y="620689"/>
          <a:ext cx="8876532" cy="4727860"/>
        </p:xfrm>
        <a:graphic>
          <a:graphicData uri="http://schemas.openxmlformats.org/drawingml/2006/table">
            <a:tbl>
              <a:tblPr firstRow="1" bandRow="1">
                <a:tableStyleId>{5C22544A-7EE6-4342-B048-85BDC9FD1C3A}</a:tableStyleId>
              </a:tblPr>
              <a:tblGrid>
                <a:gridCol w="1127097"/>
                <a:gridCol w="908674"/>
                <a:gridCol w="1296144"/>
                <a:gridCol w="2666256"/>
                <a:gridCol w="2878361"/>
              </a:tblGrid>
              <a:tr h="625311">
                <a:tc>
                  <a:txBody>
                    <a:bodyPr/>
                    <a:lstStyle/>
                    <a:p>
                      <a:pPr algn="ctr"/>
                      <a:r>
                        <a:rPr lang="en-US" noProof="0" dirty="0" smtClean="0"/>
                        <a:t>Regulator</a:t>
                      </a:r>
                      <a:endParaRPr lang="en-US" noProof="0" dirty="0"/>
                    </a:p>
                  </a:txBody>
                  <a:tcPr/>
                </a:tc>
                <a:tc>
                  <a:txBody>
                    <a:bodyPr/>
                    <a:lstStyle/>
                    <a:p>
                      <a:pPr algn="ctr"/>
                      <a:r>
                        <a:rPr lang="en-US" noProof="0" dirty="0" smtClean="0"/>
                        <a:t>Date</a:t>
                      </a:r>
                      <a:endParaRPr lang="en-US" noProof="0" dirty="0"/>
                    </a:p>
                  </a:txBody>
                  <a:tcPr/>
                </a:tc>
                <a:tc>
                  <a:txBody>
                    <a:bodyPr/>
                    <a:lstStyle/>
                    <a:p>
                      <a:pPr algn="ctr"/>
                      <a:r>
                        <a:rPr lang="en-US" noProof="0" dirty="0" smtClean="0"/>
                        <a:t>Type of Publication</a:t>
                      </a:r>
                      <a:endParaRPr lang="en-US" noProof="0" dirty="0"/>
                    </a:p>
                  </a:txBody>
                  <a:tcPr/>
                </a:tc>
                <a:tc>
                  <a:txBody>
                    <a:bodyPr/>
                    <a:lstStyle/>
                    <a:p>
                      <a:pPr algn="ctr"/>
                      <a:r>
                        <a:rPr lang="en-US" noProof="0" dirty="0" smtClean="0"/>
                        <a:t>Description</a:t>
                      </a:r>
                      <a:endParaRPr lang="en-US" noProof="0" dirty="0"/>
                    </a:p>
                  </a:txBody>
                  <a:tcPr/>
                </a:tc>
                <a:tc>
                  <a:txBody>
                    <a:bodyPr/>
                    <a:lstStyle/>
                    <a:p>
                      <a:pPr algn="ctr"/>
                      <a:r>
                        <a:rPr lang="en-US" noProof="0" dirty="0" smtClean="0"/>
                        <a:t>Highlights</a:t>
                      </a:r>
                      <a:endParaRPr lang="en-US" noProof="0" dirty="0"/>
                    </a:p>
                  </a:txBody>
                  <a:tcPr/>
                </a:tc>
              </a:tr>
              <a:tr h="1304135">
                <a:tc>
                  <a:txBody>
                    <a:bodyPr/>
                    <a:lstStyle/>
                    <a:p>
                      <a:r>
                        <a:rPr lang="en-US" sz="1100" noProof="0" dirty="0" smtClean="0">
                          <a:latin typeface="Arial" panose="020B0604020202020204" pitchFamily="34" charset="0"/>
                          <a:cs typeface="Arial" panose="020B0604020202020204" pitchFamily="34" charset="0"/>
                        </a:rPr>
                        <a:t>European</a:t>
                      </a:r>
                      <a:r>
                        <a:rPr lang="en-US" sz="1100" baseline="0" noProof="0" dirty="0" smtClean="0">
                          <a:latin typeface="Arial" panose="020B0604020202020204" pitchFamily="34" charset="0"/>
                          <a:cs typeface="Arial" panose="020B0604020202020204" pitchFamily="34" charset="0"/>
                        </a:rPr>
                        <a:t> Commission</a:t>
                      </a:r>
                      <a:endParaRPr lang="en-US" sz="1100" noProof="0" dirty="0">
                        <a:latin typeface="Arial" panose="020B0604020202020204" pitchFamily="34" charset="0"/>
                        <a:cs typeface="Arial" panose="020B0604020202020204" pitchFamily="34" charset="0"/>
                      </a:endParaRPr>
                    </a:p>
                  </a:txBody>
                  <a:tcPr>
                    <a:solidFill>
                      <a:srgbClr val="FFC000"/>
                    </a:solidFill>
                  </a:tcPr>
                </a:tc>
                <a:tc>
                  <a:txBody>
                    <a:bodyPr/>
                    <a:lstStyle/>
                    <a:p>
                      <a:r>
                        <a:rPr lang="en-US" sz="1100" noProof="0" dirty="0" smtClean="0">
                          <a:latin typeface="Arial" panose="020B0604020202020204" pitchFamily="34" charset="0"/>
                          <a:cs typeface="Arial" panose="020B0604020202020204" pitchFamily="34" charset="0"/>
                        </a:rPr>
                        <a:t>9.2.2017</a:t>
                      </a:r>
                      <a:endParaRPr lang="en-US" sz="1100" noProof="0" dirty="0">
                        <a:latin typeface="Arial" panose="020B0604020202020204" pitchFamily="34" charset="0"/>
                        <a:cs typeface="Arial" panose="020B0604020202020204" pitchFamily="34" charset="0"/>
                      </a:endParaRPr>
                    </a:p>
                  </a:txBody>
                  <a:tcPr>
                    <a:solidFill>
                      <a:srgbClr val="FFC000"/>
                    </a:solidFill>
                  </a:tcPr>
                </a:tc>
                <a:tc>
                  <a:txBody>
                    <a:bodyPr/>
                    <a:lstStyle/>
                    <a:p>
                      <a:r>
                        <a:rPr lang="en-US" sz="1100" noProof="0" dirty="0" smtClean="0">
                          <a:latin typeface="Arial" panose="020B0604020202020204" pitchFamily="34" charset="0"/>
                          <a:cs typeface="Arial" panose="020B0604020202020204" pitchFamily="34" charset="0"/>
                        </a:rPr>
                        <a:t>Directive (Article 58(5) of MiFID II)</a:t>
                      </a:r>
                      <a:endParaRPr lang="en-US" sz="1100" noProof="0" dirty="0">
                        <a:latin typeface="Arial" panose="020B0604020202020204" pitchFamily="34" charset="0"/>
                        <a:cs typeface="Arial" panose="020B0604020202020204" pitchFamily="34" charset="0"/>
                      </a:endParaRPr>
                    </a:p>
                  </a:txBody>
                  <a:tcPr>
                    <a:solidFill>
                      <a:srgbClr val="FFC000"/>
                    </a:solidFill>
                  </a:tcPr>
                </a:tc>
                <a:tc>
                  <a:txBody>
                    <a:bodyPr/>
                    <a:lstStyle/>
                    <a:p>
                      <a:r>
                        <a:rPr lang="en-US" sz="1100" b="0" noProof="0" dirty="0" smtClean="0">
                          <a:latin typeface="Arial" panose="020B0604020202020204" pitchFamily="34" charset="0"/>
                          <a:cs typeface="Arial" panose="020B0604020202020204" pitchFamily="34" charset="0"/>
                        </a:rPr>
                        <a:t>Draft implementing</a:t>
                      </a:r>
                      <a:r>
                        <a:rPr lang="en-US" sz="1100" b="0" baseline="0" noProof="0" dirty="0" smtClean="0">
                          <a:latin typeface="Arial" panose="020B0604020202020204" pitchFamily="34" charset="0"/>
                          <a:cs typeface="Arial" panose="020B0604020202020204" pitchFamily="34" charset="0"/>
                        </a:rPr>
                        <a:t> technical standards on position reporting</a:t>
                      </a:r>
                      <a:endParaRPr lang="en-US" sz="1100" b="0" noProof="0" dirty="0">
                        <a:latin typeface="Arial" panose="020B0604020202020204" pitchFamily="34" charset="0"/>
                        <a:cs typeface="Arial" panose="020B0604020202020204" pitchFamily="34" charset="0"/>
                      </a:endParaRPr>
                    </a:p>
                  </a:txBody>
                  <a:tcPr>
                    <a:solidFill>
                      <a:srgbClr val="FFC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smtClean="0">
                          <a:latin typeface="Arial" panose="020B0604020202020204" pitchFamily="34" charset="0"/>
                          <a:cs typeface="Arial" panose="020B0604020202020204" pitchFamily="34" charset="0"/>
                        </a:rPr>
                        <a:t>Weekly reporting on commodity derivatives or emission allowances: must identifiers – ISIN, LEI, MIC (CFI is not required)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noProof="0"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u="sng" kern="1200" dirty="0" smtClean="0">
                          <a:solidFill>
                            <a:schemeClr val="dk1"/>
                          </a:solidFill>
                          <a:effectLst/>
                          <a:latin typeface="+mn-lt"/>
                          <a:ea typeface="+mn-ea"/>
                          <a:cs typeface="+mn-cs"/>
                          <a:hlinkClick r:id="rId2"/>
                        </a:rPr>
                        <a:t>https://www.esma.europa.eu/document/revised-esma-draft-mifid-its-%E2%80%94-position-reporting-commodity-derivatives</a:t>
                      </a:r>
                      <a:endParaRPr lang="en-US" sz="1000" kern="1200" dirty="0" smtClean="0">
                        <a:solidFill>
                          <a:schemeClr val="dk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noProof="0" dirty="0">
                        <a:latin typeface="Arial" panose="020B0604020202020204" pitchFamily="34" charset="0"/>
                        <a:cs typeface="Arial" panose="020B0604020202020204" pitchFamily="34" charset="0"/>
                      </a:endParaRPr>
                    </a:p>
                  </a:txBody>
                  <a:tcPr>
                    <a:solidFill>
                      <a:srgbClr val="FFC000"/>
                    </a:solidFill>
                  </a:tcPr>
                </a:tc>
              </a:tr>
              <a:tr h="1890821">
                <a:tc>
                  <a:txBody>
                    <a:bodyPr/>
                    <a:lstStyle/>
                    <a:p>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endParaRPr lang="en-US" sz="1100" b="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r>
              <a:tr h="810119">
                <a:tc>
                  <a:txBody>
                    <a:bodyPr/>
                    <a:lstStyle/>
                    <a:p>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endParaRPr lang="en-US" sz="1100" b="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r>
            </a:tbl>
          </a:graphicData>
        </a:graphic>
      </p:graphicFrame>
      <p:sp>
        <p:nvSpPr>
          <p:cNvPr id="7" name="Slide Number Placeholder 3"/>
          <p:cNvSpPr txBox="1">
            <a:spLocks/>
          </p:cNvSpPr>
          <p:nvPr/>
        </p:nvSpPr>
        <p:spPr>
          <a:xfrm>
            <a:off x="428736" y="6453173"/>
            <a:ext cx="467656" cy="143999"/>
          </a:xfrm>
          <a:prstGeom prst="rect">
            <a:avLst/>
          </a:prstGeom>
        </p:spPr>
        <p:txBody>
          <a:bodyPr vert="horz" lIns="0" tIns="0" rIns="0" bIns="0" rtlCol="0" anchor="ctr"/>
          <a:lstStyle>
            <a:defPPr>
              <a:defRPr lang="de-DE"/>
            </a:defPPr>
            <a:lvl1pPr marL="0" algn="l" defTabSz="914400" rtl="0" eaLnBrk="1" latinLnBrk="0" hangingPunct="1">
              <a:defRPr sz="800" b="0" kern="1200">
                <a:solidFill>
                  <a:schemeClr val="tx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dirty="0" smtClean="0"/>
              <a:t>Page 12 </a:t>
            </a:r>
            <a:endParaRPr lang="en-GB" dirty="0"/>
          </a:p>
        </p:txBody>
      </p:sp>
    </p:spTree>
    <p:extLst>
      <p:ext uri="{BB962C8B-B14F-4D97-AF65-F5344CB8AC3E}">
        <p14:creationId xmlns:p14="http://schemas.microsoft.com/office/powerpoint/2010/main" val="3061487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AutoShape 12" descr="Bildergebnis für singapore mas logo"/>
          <p:cNvSpPr>
            <a:spLocks noChangeAspect="1" noChangeArrowheads="1"/>
          </p:cNvSpPr>
          <p:nvPr/>
        </p:nvSpPr>
        <p:spPr bwMode="auto">
          <a:xfrm>
            <a:off x="159965" y="-423572"/>
            <a:ext cx="268770" cy="2687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AutoShape 14" descr="Bildergebnis für singapore mas logo"/>
          <p:cNvSpPr>
            <a:spLocks noChangeAspect="1" noChangeArrowheads="1"/>
          </p:cNvSpPr>
          <p:nvPr/>
        </p:nvSpPr>
        <p:spPr bwMode="auto">
          <a:xfrm>
            <a:off x="312365" y="-271172"/>
            <a:ext cx="268770" cy="2687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Title 1"/>
          <p:cNvSpPr>
            <a:spLocks noGrp="1"/>
          </p:cNvSpPr>
          <p:nvPr>
            <p:ph type="title"/>
          </p:nvPr>
        </p:nvSpPr>
        <p:spPr>
          <a:xfrm>
            <a:off x="251520" y="0"/>
            <a:ext cx="8640960" cy="548680"/>
          </a:xfrm>
        </p:spPr>
        <p:txBody>
          <a:bodyPr>
            <a:normAutofit/>
          </a:bodyPr>
          <a:lstStyle/>
          <a:p>
            <a:r>
              <a:rPr lang="en-US" sz="1400" dirty="0">
                <a:latin typeface="Arial" panose="020B0604020202020204" pitchFamily="34" charset="0"/>
                <a:cs typeface="Arial" panose="020B0604020202020204" pitchFamily="34" charset="0"/>
              </a:rPr>
              <a:t>Overview of new Regulations / Directives / Announcements </a:t>
            </a:r>
            <a:r>
              <a:rPr lang="en-US" sz="1400" dirty="0" smtClean="0">
                <a:latin typeface="Arial" panose="020B0604020202020204" pitchFamily="34" charset="0"/>
                <a:cs typeface="Arial" panose="020B0604020202020204" pitchFamily="34" charset="0"/>
              </a:rPr>
              <a:t>follow-up</a:t>
            </a:r>
            <a:endParaRPr lang="en-US" sz="14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263298444"/>
              </p:ext>
            </p:extLst>
          </p:nvPr>
        </p:nvGraphicFramePr>
        <p:xfrm>
          <a:off x="159965" y="404665"/>
          <a:ext cx="8876532" cy="5899084"/>
        </p:xfrm>
        <a:graphic>
          <a:graphicData uri="http://schemas.openxmlformats.org/drawingml/2006/table">
            <a:tbl>
              <a:tblPr firstRow="1" bandRow="1">
                <a:tableStyleId>{5C22544A-7EE6-4342-B048-85BDC9FD1C3A}</a:tableStyleId>
              </a:tblPr>
              <a:tblGrid>
                <a:gridCol w="1127097"/>
                <a:gridCol w="908674"/>
                <a:gridCol w="1296144"/>
                <a:gridCol w="2666256"/>
                <a:gridCol w="2878361"/>
              </a:tblGrid>
              <a:tr h="607221">
                <a:tc>
                  <a:txBody>
                    <a:bodyPr/>
                    <a:lstStyle/>
                    <a:p>
                      <a:pPr algn="ctr"/>
                      <a:r>
                        <a:rPr lang="en-US" noProof="0" dirty="0" smtClean="0"/>
                        <a:t>Regulator</a:t>
                      </a:r>
                      <a:endParaRPr lang="en-US" noProof="0" dirty="0"/>
                    </a:p>
                  </a:txBody>
                  <a:tcPr/>
                </a:tc>
                <a:tc>
                  <a:txBody>
                    <a:bodyPr/>
                    <a:lstStyle/>
                    <a:p>
                      <a:pPr algn="ctr"/>
                      <a:r>
                        <a:rPr lang="en-US" noProof="0" dirty="0" smtClean="0"/>
                        <a:t>Date</a:t>
                      </a:r>
                      <a:endParaRPr lang="en-US" noProof="0" dirty="0"/>
                    </a:p>
                  </a:txBody>
                  <a:tcPr/>
                </a:tc>
                <a:tc>
                  <a:txBody>
                    <a:bodyPr/>
                    <a:lstStyle/>
                    <a:p>
                      <a:pPr algn="ctr"/>
                      <a:r>
                        <a:rPr lang="en-US" noProof="0" dirty="0" smtClean="0"/>
                        <a:t>Type of Publication</a:t>
                      </a:r>
                      <a:endParaRPr lang="en-US" noProof="0" dirty="0"/>
                    </a:p>
                  </a:txBody>
                  <a:tcPr/>
                </a:tc>
                <a:tc>
                  <a:txBody>
                    <a:bodyPr/>
                    <a:lstStyle/>
                    <a:p>
                      <a:pPr algn="ctr"/>
                      <a:r>
                        <a:rPr lang="en-US" noProof="0" dirty="0" smtClean="0"/>
                        <a:t>Description</a:t>
                      </a:r>
                      <a:endParaRPr lang="en-US" noProof="0" dirty="0"/>
                    </a:p>
                  </a:txBody>
                  <a:tcPr/>
                </a:tc>
                <a:tc>
                  <a:txBody>
                    <a:bodyPr/>
                    <a:lstStyle/>
                    <a:p>
                      <a:pPr algn="ctr"/>
                      <a:r>
                        <a:rPr lang="en-US" noProof="0" dirty="0" smtClean="0"/>
                        <a:t>Highlights</a:t>
                      </a:r>
                      <a:endParaRPr lang="en-US" noProof="0" dirty="0"/>
                    </a:p>
                  </a:txBody>
                  <a:tcPr/>
                </a:tc>
              </a:tr>
              <a:tr h="881917">
                <a:tc>
                  <a:txBody>
                    <a:bodyPr/>
                    <a:lstStyle/>
                    <a:p>
                      <a:r>
                        <a:rPr lang="en-US" sz="1100" noProof="0" dirty="0" smtClean="0">
                          <a:latin typeface="Arial" panose="020B0604020202020204" pitchFamily="34" charset="0"/>
                          <a:cs typeface="Arial" panose="020B0604020202020204" pitchFamily="34" charset="0"/>
                        </a:rPr>
                        <a:t>ESMA/EBA/</a:t>
                      </a:r>
                    </a:p>
                    <a:p>
                      <a:r>
                        <a:rPr lang="en-US" sz="1100" noProof="0" dirty="0" smtClean="0">
                          <a:latin typeface="Arial" panose="020B0604020202020204" pitchFamily="34" charset="0"/>
                          <a:cs typeface="Arial" panose="020B0604020202020204" pitchFamily="34" charset="0"/>
                        </a:rPr>
                        <a:t>EIOPA</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noProof="0" dirty="0" smtClean="0">
                          <a:latin typeface="Arial" panose="020B0604020202020204" pitchFamily="34" charset="0"/>
                          <a:cs typeface="Arial" panose="020B0604020202020204" pitchFamily="34" charset="0"/>
                        </a:rPr>
                        <a:t>26.1.2016</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noProof="0" dirty="0" smtClean="0">
                          <a:latin typeface="Arial" panose="020B0604020202020204" pitchFamily="34" charset="0"/>
                          <a:cs typeface="Arial" panose="020B0604020202020204" pitchFamily="34" charset="0"/>
                        </a:rPr>
                        <a:t>Letter</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noProof="0" dirty="0" smtClean="0">
                          <a:latin typeface="Arial" panose="020B0604020202020204" pitchFamily="34" charset="0"/>
                          <a:cs typeface="Arial" panose="020B0604020202020204" pitchFamily="34" charset="0"/>
                        </a:rPr>
                        <a:t>The cross-selling of financial products- request to the European Commission to address legislative inconsistencies between the banking, insurance and investment sector</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pPr marL="0" indent="0">
                        <a:buFontTx/>
                        <a:buNone/>
                      </a:pPr>
                      <a:r>
                        <a:rPr lang="en-US" sz="1100" noProof="0" dirty="0" smtClean="0">
                          <a:latin typeface="Arial" panose="020B0604020202020204" pitchFamily="34" charset="0"/>
                          <a:cs typeface="Arial" panose="020B0604020202020204" pitchFamily="34" charset="0"/>
                        </a:rPr>
                        <a:t>The letter requests the Commission</a:t>
                      </a:r>
                      <a:r>
                        <a:rPr lang="en-US" sz="1100" baseline="0" noProof="0" dirty="0" smtClean="0">
                          <a:latin typeface="Arial" panose="020B0604020202020204" pitchFamily="34" charset="0"/>
                          <a:cs typeface="Arial" panose="020B0604020202020204" pitchFamily="34" charset="0"/>
                        </a:rPr>
                        <a:t> to look into the cross-selling between banking and insurance products and to ensure that the regulations are consistent across all sectors</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r>
              <a:tr h="563848">
                <a:tc>
                  <a:txBody>
                    <a:bodyPr/>
                    <a:lstStyle/>
                    <a:p>
                      <a:r>
                        <a:rPr lang="en-US" sz="1100" noProof="0" dirty="0" smtClean="0">
                          <a:latin typeface="Arial" panose="020B0604020202020204" pitchFamily="34" charset="0"/>
                          <a:cs typeface="Arial" panose="020B0604020202020204" pitchFamily="34" charset="0"/>
                        </a:rPr>
                        <a:t>ESMA</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noProof="0" dirty="0" smtClean="0">
                          <a:latin typeface="Arial" panose="020B0604020202020204" pitchFamily="34" charset="0"/>
                          <a:cs typeface="Arial" panose="020B0604020202020204" pitchFamily="34" charset="0"/>
                        </a:rPr>
                        <a:t>28.1.2016</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noProof="0" dirty="0" smtClean="0">
                          <a:latin typeface="Arial" panose="020B0604020202020204" pitchFamily="34" charset="0"/>
                          <a:cs typeface="Arial" panose="020B0604020202020204" pitchFamily="34" charset="0"/>
                        </a:rPr>
                        <a:t>Consultation Paper 2016/162</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b="0" noProof="0" dirty="0" smtClean="0">
                          <a:latin typeface="Arial" panose="020B0604020202020204" pitchFamily="34" charset="0"/>
                          <a:cs typeface="Arial" panose="020B0604020202020204" pitchFamily="34" charset="0"/>
                        </a:rPr>
                        <a:t>Consultation paper - Draft Guidelines on the Market Abuse Regulation</a:t>
                      </a:r>
                      <a:endParaRPr lang="en-US" sz="1100" b="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pPr marL="0" indent="0">
                        <a:buFontTx/>
                        <a:buNone/>
                      </a:pPr>
                      <a:r>
                        <a:rPr lang="en-US" sz="1100" noProof="0" dirty="0" smtClean="0">
                          <a:latin typeface="Arial" panose="020B0604020202020204" pitchFamily="34" charset="0"/>
                          <a:cs typeface="Arial" panose="020B0604020202020204" pitchFamily="34" charset="0"/>
                        </a:rPr>
                        <a:t>The CP deals with the persons</a:t>
                      </a:r>
                      <a:r>
                        <a:rPr lang="en-US" sz="1100" baseline="0" noProof="0" dirty="0" smtClean="0">
                          <a:latin typeface="Arial" panose="020B0604020202020204" pitchFamily="34" charset="0"/>
                          <a:cs typeface="Arial" panose="020B0604020202020204" pitchFamily="34" charset="0"/>
                        </a:rPr>
                        <a:t> receiving sounding information (persons getting inside information)</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r>
              <a:tr h="1836121">
                <a:tc>
                  <a:txBody>
                    <a:bodyPr/>
                    <a:lstStyle/>
                    <a:p>
                      <a:r>
                        <a:rPr lang="en-US" sz="1100" noProof="0" dirty="0" smtClean="0">
                          <a:latin typeface="Arial" panose="020B0604020202020204" pitchFamily="34" charset="0"/>
                          <a:cs typeface="Arial" panose="020B0604020202020204" pitchFamily="34" charset="0"/>
                        </a:rPr>
                        <a:t>ESMA</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noProof="0" dirty="0" smtClean="0">
                          <a:latin typeface="Arial" panose="020B0604020202020204" pitchFamily="34" charset="0"/>
                          <a:cs typeface="Arial" panose="020B0604020202020204" pitchFamily="34" charset="0"/>
                        </a:rPr>
                        <a:t>28.1.2016</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noProof="0" dirty="0" smtClean="0">
                          <a:latin typeface="Arial" panose="020B0604020202020204" pitchFamily="34" charset="0"/>
                          <a:cs typeface="Arial" panose="020B0604020202020204" pitchFamily="34" charset="0"/>
                        </a:rPr>
                        <a:t>Opinion 2016/163</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noProof="0" dirty="0" smtClean="0">
                          <a:latin typeface="Arial" panose="020B0604020202020204" pitchFamily="34" charset="0"/>
                          <a:cs typeface="Arial" panose="020B0604020202020204" pitchFamily="34" charset="0"/>
                        </a:rPr>
                        <a:t>Draft Implementing</a:t>
                      </a:r>
                      <a:r>
                        <a:rPr lang="en-US" sz="1100" baseline="0" noProof="0" dirty="0" smtClean="0">
                          <a:latin typeface="Arial" panose="020B0604020202020204" pitchFamily="34" charset="0"/>
                          <a:cs typeface="Arial" panose="020B0604020202020204" pitchFamily="34" charset="0"/>
                        </a:rPr>
                        <a:t> Technical Standards on main indices and recognized exchanges under the Capital Requirement Regulation</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pPr marL="0" indent="0">
                        <a:buFontTx/>
                        <a:buNone/>
                      </a:pPr>
                      <a:r>
                        <a:rPr lang="en-US" sz="1100" kern="1200" noProof="0" dirty="0" smtClean="0">
                          <a:solidFill>
                            <a:schemeClr val="dk1"/>
                          </a:solidFill>
                          <a:effectLst/>
                          <a:latin typeface="Arial" panose="020B0604020202020204" pitchFamily="34" charset="0"/>
                          <a:ea typeface="+mn-ea"/>
                          <a:cs typeface="Arial" panose="020B0604020202020204" pitchFamily="34" charset="0"/>
                        </a:rPr>
                        <a:t>The opinion could  be considered as part of the "investor protection" thematic. In par. 4.1, point 12 ESMA writes".... ESMA considers that applying the relative approach in this narrow sense has the positive effect of banks being able to support local businesses, among them SMEs (Small and mid-size entities), while also serving prudential goals and ULTIMATELY INVESTOR PROTECTION,..."</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r>
              <a:tr h="1799524">
                <a:tc>
                  <a:txBody>
                    <a:bodyPr/>
                    <a:lstStyle/>
                    <a:p>
                      <a:r>
                        <a:rPr lang="en-US" sz="1100" noProof="0" dirty="0" smtClean="0">
                          <a:latin typeface="Arial" panose="020B0604020202020204" pitchFamily="34" charset="0"/>
                          <a:cs typeface="Arial" panose="020B0604020202020204" pitchFamily="34" charset="0"/>
                        </a:rPr>
                        <a:t>ESMA</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noProof="0" dirty="0" smtClean="0">
                          <a:latin typeface="Arial" panose="020B0604020202020204" pitchFamily="34" charset="0"/>
                          <a:cs typeface="Arial" panose="020B0604020202020204" pitchFamily="34" charset="0"/>
                        </a:rPr>
                        <a:t>1.2.2016</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noProof="0" dirty="0" smtClean="0">
                          <a:latin typeface="Arial" panose="020B0604020202020204" pitchFamily="34" charset="0"/>
                          <a:cs typeface="Arial" panose="020B0604020202020204" pitchFamily="34" charset="0"/>
                        </a:rPr>
                        <a:t>Announcement</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b="0" noProof="0" dirty="0" smtClean="0">
                          <a:latin typeface="Arial" panose="020B0604020202020204" pitchFamily="34" charset="0"/>
                          <a:cs typeface="Arial" panose="020B0604020202020204" pitchFamily="34" charset="0"/>
                        </a:rPr>
                        <a:t>ESMA updates registers under MiFID and Short Selling Regulation</a:t>
                      </a:r>
                      <a:endParaRPr lang="en-US" sz="1100" b="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noProof="0" dirty="0" smtClean="0">
                          <a:latin typeface="Arial" panose="020B0604020202020204" pitchFamily="34" charset="0"/>
                          <a:cs typeface="Arial" panose="020B0604020202020204" pitchFamily="34" charset="0"/>
                        </a:rPr>
                        <a:t>The registers under MiFID and the Short Selling Regulation have been migrated to the global ESMA web portal.  </a:t>
                      </a:r>
                    </a:p>
                    <a:p>
                      <a:r>
                        <a:rPr lang="en-US" sz="1100" noProof="0" dirty="0" smtClean="0">
                          <a:latin typeface="Arial" panose="020B0604020202020204" pitchFamily="34" charset="0"/>
                          <a:cs typeface="Arial" panose="020B0604020202020204" pitchFamily="34" charset="0"/>
                        </a:rPr>
                        <a:t>This migration concerns the following lists:</a:t>
                      </a:r>
                    </a:p>
                    <a:p>
                      <a:r>
                        <a:rPr lang="en-US" sz="1100" noProof="0" dirty="0" smtClean="0">
                          <a:latin typeface="Arial" panose="020B0604020202020204" pitchFamily="34" charset="0"/>
                          <a:cs typeface="Arial" panose="020B0604020202020204" pitchFamily="34" charset="0"/>
                        </a:rPr>
                        <a:t>Shares admitted to trading on regulation markets ,Exempted shares, Systematic </a:t>
                      </a:r>
                      <a:r>
                        <a:rPr lang="en-US" sz="1100" noProof="0" dirty="0" err="1" smtClean="0">
                          <a:latin typeface="Arial" panose="020B0604020202020204" pitchFamily="34" charset="0"/>
                          <a:cs typeface="Arial" panose="020B0604020202020204" pitchFamily="34" charset="0"/>
                        </a:rPr>
                        <a:t>internalisers</a:t>
                      </a:r>
                      <a:r>
                        <a:rPr lang="en-US" sz="1100" noProof="0" dirty="0" smtClean="0">
                          <a:latin typeface="Arial" panose="020B0604020202020204" pitchFamily="34" charset="0"/>
                          <a:cs typeface="Arial" panose="020B0604020202020204" pitchFamily="34" charset="0"/>
                        </a:rPr>
                        <a:t>, Regulated Markets, Multilateral trading facilities, Central counterparties</a:t>
                      </a:r>
                    </a:p>
                  </a:txBody>
                  <a:tcPr>
                    <a:solidFill>
                      <a:schemeClr val="tx2">
                        <a:lumMod val="20000"/>
                        <a:lumOff val="80000"/>
                      </a:schemeClr>
                    </a:solidFill>
                  </a:tcPr>
                </a:tc>
              </a:tr>
            </a:tbl>
          </a:graphicData>
        </a:graphic>
      </p:graphicFrame>
      <p:sp>
        <p:nvSpPr>
          <p:cNvPr id="7" name="Slide Number Placeholder 3"/>
          <p:cNvSpPr txBox="1">
            <a:spLocks/>
          </p:cNvSpPr>
          <p:nvPr/>
        </p:nvSpPr>
        <p:spPr>
          <a:xfrm>
            <a:off x="428736" y="6453173"/>
            <a:ext cx="467656" cy="143999"/>
          </a:xfrm>
          <a:prstGeom prst="rect">
            <a:avLst/>
          </a:prstGeom>
        </p:spPr>
        <p:txBody>
          <a:bodyPr vert="horz" lIns="0" tIns="0" rIns="0" bIns="0" rtlCol="0" anchor="ctr"/>
          <a:lstStyle>
            <a:defPPr>
              <a:defRPr lang="de-DE"/>
            </a:defPPr>
            <a:lvl1pPr marL="0" algn="l" defTabSz="914400" rtl="0" eaLnBrk="1" latinLnBrk="0" hangingPunct="1">
              <a:defRPr sz="800" b="0" kern="1200">
                <a:solidFill>
                  <a:schemeClr val="tx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dirty="0" smtClean="0"/>
              <a:t>Page 2 </a:t>
            </a:r>
            <a:endParaRPr lang="en-GB" dirty="0"/>
          </a:p>
        </p:txBody>
      </p:sp>
    </p:spTree>
    <p:extLst>
      <p:ext uri="{BB962C8B-B14F-4D97-AF65-F5344CB8AC3E}">
        <p14:creationId xmlns:p14="http://schemas.microsoft.com/office/powerpoint/2010/main" val="3026500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AutoShape 12" descr="Bildergebnis für singapore mas logo"/>
          <p:cNvSpPr>
            <a:spLocks noChangeAspect="1" noChangeArrowheads="1"/>
          </p:cNvSpPr>
          <p:nvPr/>
        </p:nvSpPr>
        <p:spPr bwMode="auto">
          <a:xfrm>
            <a:off x="159965" y="-423572"/>
            <a:ext cx="268770" cy="2687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AutoShape 14" descr="Bildergebnis für singapore mas logo"/>
          <p:cNvSpPr>
            <a:spLocks noChangeAspect="1" noChangeArrowheads="1"/>
          </p:cNvSpPr>
          <p:nvPr/>
        </p:nvSpPr>
        <p:spPr bwMode="auto">
          <a:xfrm>
            <a:off x="312365" y="-271172"/>
            <a:ext cx="268770" cy="2687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Title 1"/>
          <p:cNvSpPr>
            <a:spLocks noGrp="1"/>
          </p:cNvSpPr>
          <p:nvPr>
            <p:ph type="title"/>
          </p:nvPr>
        </p:nvSpPr>
        <p:spPr>
          <a:xfrm>
            <a:off x="446750" y="0"/>
            <a:ext cx="8229600" cy="548680"/>
          </a:xfrm>
        </p:spPr>
        <p:txBody>
          <a:bodyPr>
            <a:normAutofit/>
          </a:bodyPr>
          <a:lstStyle/>
          <a:p>
            <a:r>
              <a:rPr lang="en-US" sz="1400" dirty="0">
                <a:latin typeface="Arial" panose="020B0604020202020204" pitchFamily="34" charset="0"/>
                <a:cs typeface="Arial" panose="020B0604020202020204" pitchFamily="34" charset="0"/>
              </a:rPr>
              <a:t>Overview of new Regulations / Directives / Announcements </a:t>
            </a:r>
            <a:r>
              <a:rPr lang="en-US" sz="1400" dirty="0" smtClean="0">
                <a:latin typeface="Arial" panose="020B0604020202020204" pitchFamily="34" charset="0"/>
                <a:cs typeface="Arial" panose="020B0604020202020204" pitchFamily="34" charset="0"/>
              </a:rPr>
              <a:t>follow-up</a:t>
            </a:r>
            <a:endParaRPr lang="en-US" sz="14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605393361"/>
              </p:ext>
            </p:extLst>
          </p:nvPr>
        </p:nvGraphicFramePr>
        <p:xfrm>
          <a:off x="159965" y="404664"/>
          <a:ext cx="8876532" cy="5763736"/>
        </p:xfrm>
        <a:graphic>
          <a:graphicData uri="http://schemas.openxmlformats.org/drawingml/2006/table">
            <a:tbl>
              <a:tblPr firstRow="1" bandRow="1">
                <a:tableStyleId>{5C22544A-7EE6-4342-B048-85BDC9FD1C3A}</a:tableStyleId>
              </a:tblPr>
              <a:tblGrid>
                <a:gridCol w="1127097"/>
                <a:gridCol w="908674"/>
                <a:gridCol w="1296144"/>
                <a:gridCol w="2666256"/>
                <a:gridCol w="2878361"/>
              </a:tblGrid>
              <a:tr h="370840">
                <a:tc>
                  <a:txBody>
                    <a:bodyPr/>
                    <a:lstStyle/>
                    <a:p>
                      <a:pPr algn="ctr"/>
                      <a:r>
                        <a:rPr lang="en-US" noProof="0" dirty="0" smtClean="0"/>
                        <a:t>Regulator</a:t>
                      </a:r>
                      <a:endParaRPr lang="en-US" noProof="0" dirty="0"/>
                    </a:p>
                  </a:txBody>
                  <a:tcPr/>
                </a:tc>
                <a:tc>
                  <a:txBody>
                    <a:bodyPr/>
                    <a:lstStyle/>
                    <a:p>
                      <a:pPr algn="ctr"/>
                      <a:r>
                        <a:rPr lang="en-US" noProof="0" dirty="0" smtClean="0"/>
                        <a:t>Date</a:t>
                      </a:r>
                      <a:endParaRPr lang="en-US" noProof="0" dirty="0"/>
                    </a:p>
                  </a:txBody>
                  <a:tcPr/>
                </a:tc>
                <a:tc>
                  <a:txBody>
                    <a:bodyPr/>
                    <a:lstStyle/>
                    <a:p>
                      <a:pPr algn="ctr"/>
                      <a:r>
                        <a:rPr lang="en-US" noProof="0" dirty="0" smtClean="0"/>
                        <a:t>Type of Publication</a:t>
                      </a:r>
                      <a:endParaRPr lang="en-US" noProof="0" dirty="0"/>
                    </a:p>
                  </a:txBody>
                  <a:tcPr/>
                </a:tc>
                <a:tc>
                  <a:txBody>
                    <a:bodyPr/>
                    <a:lstStyle/>
                    <a:p>
                      <a:pPr algn="ctr"/>
                      <a:r>
                        <a:rPr lang="en-US" noProof="0" dirty="0" smtClean="0"/>
                        <a:t>Description</a:t>
                      </a:r>
                      <a:endParaRPr lang="en-US" noProof="0" dirty="0"/>
                    </a:p>
                  </a:txBody>
                  <a:tcPr/>
                </a:tc>
                <a:tc>
                  <a:txBody>
                    <a:bodyPr/>
                    <a:lstStyle/>
                    <a:p>
                      <a:pPr algn="ctr"/>
                      <a:r>
                        <a:rPr lang="en-US" noProof="0" dirty="0" smtClean="0"/>
                        <a:t>Highlights</a:t>
                      </a:r>
                      <a:endParaRPr lang="en-US" noProof="0" dirty="0"/>
                    </a:p>
                  </a:txBody>
                  <a:tcPr/>
                </a:tc>
              </a:tr>
              <a:tr h="370840">
                <a:tc>
                  <a:txBody>
                    <a:bodyPr/>
                    <a:lstStyle/>
                    <a:p>
                      <a:r>
                        <a:rPr lang="en-US" sz="1100" noProof="0" dirty="0" smtClean="0">
                          <a:latin typeface="Arial" panose="020B0604020202020204" pitchFamily="34" charset="0"/>
                          <a:cs typeface="Arial" panose="020B0604020202020204" pitchFamily="34" charset="0"/>
                        </a:rPr>
                        <a:t>ESMA</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noProof="0" dirty="0" smtClean="0">
                          <a:latin typeface="Arial" panose="020B0604020202020204" pitchFamily="34" charset="0"/>
                          <a:cs typeface="Arial" panose="020B0604020202020204" pitchFamily="34" charset="0"/>
                        </a:rPr>
                        <a:t>1.2.2016</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noProof="0" dirty="0" smtClean="0">
                          <a:latin typeface="Arial" panose="020B0604020202020204" pitchFamily="34" charset="0"/>
                          <a:cs typeface="Arial" panose="020B0604020202020204" pitchFamily="34" charset="0"/>
                        </a:rPr>
                        <a:t>Q&amp;A </a:t>
                      </a:r>
                    </a:p>
                    <a:p>
                      <a:r>
                        <a:rPr lang="en-US" sz="1100" noProof="0" dirty="0" smtClean="0">
                          <a:latin typeface="Arial" panose="020B0604020202020204" pitchFamily="34" charset="0"/>
                          <a:cs typeface="Arial" panose="020B0604020202020204" pitchFamily="34" charset="0"/>
                        </a:rPr>
                        <a:t>2016/181</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b="0" noProof="0" dirty="0" smtClean="0">
                          <a:latin typeface="Arial" panose="020B0604020202020204" pitchFamily="34" charset="0"/>
                          <a:cs typeface="Arial" panose="020B0604020202020204" pitchFamily="34" charset="0"/>
                        </a:rPr>
                        <a:t>Application of the UCITS Directives</a:t>
                      </a:r>
                      <a:endParaRPr lang="en-US" sz="1100" b="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noProof="0" dirty="0" smtClean="0">
                          <a:latin typeface="Arial" panose="020B0604020202020204" pitchFamily="34" charset="0"/>
                          <a:cs typeface="Arial" panose="020B0604020202020204" pitchFamily="34" charset="0"/>
                        </a:rPr>
                        <a:t>The Q&amp;A lists question concerning</a:t>
                      </a:r>
                      <a:r>
                        <a:rPr lang="en-US" sz="1100" baseline="0" noProof="0" dirty="0" smtClean="0">
                          <a:latin typeface="Arial" panose="020B0604020202020204" pitchFamily="34" charset="0"/>
                          <a:cs typeface="Arial" panose="020B0604020202020204" pitchFamily="34" charset="0"/>
                        </a:rPr>
                        <a:t> UCITS – like  KIIDs, prospectus, etc.</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r>
              <a:tr h="1237456">
                <a:tc>
                  <a:txBody>
                    <a:bodyPr/>
                    <a:lstStyle/>
                    <a:p>
                      <a:r>
                        <a:rPr lang="en-US" sz="1100" noProof="0" dirty="0" smtClean="0">
                          <a:latin typeface="Arial" panose="020B0604020202020204" pitchFamily="34" charset="0"/>
                          <a:cs typeface="Arial" panose="020B0604020202020204" pitchFamily="34" charset="0"/>
                        </a:rPr>
                        <a:t>ESMA</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noProof="0" dirty="0" smtClean="0">
                          <a:latin typeface="Arial" panose="020B0604020202020204" pitchFamily="34" charset="0"/>
                          <a:cs typeface="Arial" panose="020B0604020202020204" pitchFamily="34" charset="0"/>
                        </a:rPr>
                        <a:t>2.2.2016</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noProof="0" dirty="0" smtClean="0">
                          <a:latin typeface="Arial" panose="020B0604020202020204" pitchFamily="34" charset="0"/>
                          <a:cs typeface="Arial" panose="020B0604020202020204" pitchFamily="34" charset="0"/>
                        </a:rPr>
                        <a:t>Statement</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noProof="0" dirty="0" smtClean="0">
                          <a:latin typeface="Arial" panose="020B0604020202020204" pitchFamily="34" charset="0"/>
                          <a:cs typeface="Arial" panose="020B0604020202020204" pitchFamily="34" charset="0"/>
                        </a:rPr>
                        <a:t>Supervisory work on potential closet index tracking</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200" kern="1200" noProof="0" dirty="0" smtClean="0">
                          <a:solidFill>
                            <a:schemeClr val="dk1"/>
                          </a:solidFill>
                          <a:effectLst/>
                          <a:latin typeface="Arial" panose="020B0604020202020204" pitchFamily="34" charset="0"/>
                          <a:ea typeface="+mn-ea"/>
                          <a:cs typeface="Arial" panose="020B0604020202020204" pitchFamily="34" charset="0"/>
                        </a:rPr>
                        <a:t>ESMA is in process of regulating the fund industry (UCITS)  in order to avoid “closet indexing” or “index hugging”. ESMA intends to issue regulations in this regard (no target date has been published)</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r>
              <a:tr h="370840">
                <a:tc>
                  <a:txBody>
                    <a:bodyPr/>
                    <a:lstStyle/>
                    <a:p>
                      <a:r>
                        <a:rPr lang="en-US" sz="1100" noProof="0" dirty="0" smtClean="0">
                          <a:latin typeface="Arial" panose="020B0604020202020204" pitchFamily="34" charset="0"/>
                          <a:cs typeface="Arial" panose="020B0604020202020204" pitchFamily="34" charset="0"/>
                        </a:rPr>
                        <a:t>ESMA</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noProof="0" dirty="0" smtClean="0">
                          <a:latin typeface="Arial" panose="020B0604020202020204" pitchFamily="34" charset="0"/>
                          <a:cs typeface="Arial" panose="020B0604020202020204" pitchFamily="34" charset="0"/>
                        </a:rPr>
                        <a:t>4.2.2016</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noProof="0" dirty="0" smtClean="0">
                          <a:latin typeface="Arial" panose="020B0604020202020204" pitchFamily="34" charset="0"/>
                          <a:cs typeface="Arial" panose="020B0604020202020204" pitchFamily="34" charset="0"/>
                        </a:rPr>
                        <a:t>Guidelines</a:t>
                      </a:r>
                    </a:p>
                    <a:p>
                      <a:r>
                        <a:rPr lang="de-CH" sz="1100" noProof="0" dirty="0" smtClean="0">
                          <a:latin typeface="Arial" panose="020B0604020202020204" pitchFamily="34" charset="0"/>
                          <a:cs typeface="Arial" panose="020B0604020202020204" pitchFamily="34" charset="0"/>
                        </a:rPr>
                        <a:t>2015/1787</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noProof="0" dirty="0" smtClean="0">
                          <a:latin typeface="Arial" panose="020B0604020202020204" pitchFamily="34" charset="0"/>
                          <a:cs typeface="Arial" panose="020B0604020202020204" pitchFamily="34" charset="0"/>
                        </a:rPr>
                        <a:t>Guidelines</a:t>
                      </a:r>
                      <a:r>
                        <a:rPr lang="en-US" sz="1100" baseline="0" noProof="0" dirty="0" smtClean="0">
                          <a:latin typeface="Arial" panose="020B0604020202020204" pitchFamily="34" charset="0"/>
                          <a:cs typeface="Arial" panose="020B0604020202020204" pitchFamily="34" charset="0"/>
                        </a:rPr>
                        <a:t> on complex debt instruments and structured deposits</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noProof="0" dirty="0" smtClean="0">
                          <a:latin typeface="Arial" panose="020B0604020202020204" pitchFamily="34" charset="0"/>
                          <a:cs typeface="Arial" panose="020B0604020202020204" pitchFamily="34" charset="0"/>
                        </a:rPr>
                        <a:t>Classification</a:t>
                      </a:r>
                      <a:r>
                        <a:rPr lang="en-US" sz="1100" baseline="0" noProof="0" dirty="0" smtClean="0">
                          <a:latin typeface="Arial" panose="020B0604020202020204" pitchFamily="34" charset="0"/>
                          <a:cs typeface="Arial" panose="020B0604020202020204" pitchFamily="34" charset="0"/>
                        </a:rPr>
                        <a:t> of instruments as «complex» for:</a:t>
                      </a:r>
                    </a:p>
                    <a:p>
                      <a:pPr marL="228600" indent="-228600">
                        <a:buAutoNum type="arabicPeriod"/>
                      </a:pPr>
                      <a:r>
                        <a:rPr lang="en-US" sz="1100" baseline="0" noProof="0" dirty="0" smtClean="0">
                          <a:latin typeface="Arial" panose="020B0604020202020204" pitchFamily="34" charset="0"/>
                          <a:cs typeface="Arial" panose="020B0604020202020204" pitchFamily="34" charset="0"/>
                        </a:rPr>
                        <a:t>debt instruments incorporating a structure which makes is difficult for the client the risk involved</a:t>
                      </a:r>
                    </a:p>
                    <a:p>
                      <a:pPr marL="228600" indent="-228600">
                        <a:buAutoNum type="arabicPeriod"/>
                      </a:pPr>
                      <a:r>
                        <a:rPr lang="en-US" sz="1100" baseline="0" noProof="0" dirty="0" smtClean="0">
                          <a:latin typeface="Arial" panose="020B0604020202020204" pitchFamily="34" charset="0"/>
                          <a:cs typeface="Arial" panose="020B0604020202020204" pitchFamily="34" charset="0"/>
                        </a:rPr>
                        <a:t>Structured deposits incorporating a structure which makes it difficult for the client to understand the risk of return or the cost of existing the product before term</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r>
              <a:tr h="370840">
                <a:tc>
                  <a:txBody>
                    <a:bodyPr/>
                    <a:lstStyle/>
                    <a:p>
                      <a:r>
                        <a:rPr lang="en-US" sz="1100" noProof="0" dirty="0" smtClean="0">
                          <a:latin typeface="Arial" panose="020B0604020202020204" pitchFamily="34" charset="0"/>
                          <a:cs typeface="Arial" panose="020B0604020202020204" pitchFamily="34" charset="0"/>
                        </a:rPr>
                        <a:t>ESMA</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noProof="0" dirty="0" smtClean="0">
                          <a:latin typeface="Arial" panose="020B0604020202020204" pitchFamily="34" charset="0"/>
                          <a:cs typeface="Arial" panose="020B0604020202020204" pitchFamily="34" charset="0"/>
                        </a:rPr>
                        <a:t>9.2.2016</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pPr algn="l"/>
                      <a:r>
                        <a:rPr lang="en-US" sz="1100" noProof="0" dirty="0" smtClean="0">
                          <a:latin typeface="Arial" panose="020B0604020202020204" pitchFamily="34" charset="0"/>
                          <a:cs typeface="Arial" panose="020B0604020202020204" pitchFamily="34" charset="0"/>
                        </a:rPr>
                        <a:t>Announcement</a:t>
                      </a:r>
                    </a:p>
                    <a:p>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b="0" noProof="0" dirty="0" smtClean="0">
                          <a:latin typeface="Arial" panose="020B0604020202020204" pitchFamily="34" charset="0"/>
                          <a:cs typeface="Arial" panose="020B0604020202020204" pitchFamily="34" charset="0"/>
                        </a:rPr>
                        <a:t>List of NCAs - single contact points for purposes of MiFID I</a:t>
                      </a:r>
                      <a:endParaRPr lang="en-US" sz="1100" b="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pPr marL="0" indent="0">
                        <a:buFontTx/>
                        <a:buNone/>
                      </a:pPr>
                      <a:r>
                        <a:rPr lang="en-US" sz="1100" noProof="0" dirty="0" smtClean="0">
                          <a:latin typeface="Arial" panose="020B0604020202020204" pitchFamily="34" charset="0"/>
                          <a:cs typeface="Arial" panose="020B0604020202020204" pitchFamily="34" charset="0"/>
                        </a:rPr>
                        <a:t>List of single</a:t>
                      </a:r>
                      <a:r>
                        <a:rPr lang="en-US" sz="1100" baseline="0" noProof="0" dirty="0" smtClean="0">
                          <a:latin typeface="Arial" panose="020B0604020202020204" pitchFamily="34" charset="0"/>
                          <a:cs typeface="Arial" panose="020B0604020202020204" pitchFamily="34" charset="0"/>
                        </a:rPr>
                        <a:t> contact points </a:t>
                      </a:r>
                      <a:r>
                        <a:rPr lang="en-US" sz="1100" noProof="0" dirty="0" smtClean="0">
                          <a:latin typeface="Arial" panose="020B0604020202020204" pitchFamily="34" charset="0"/>
                          <a:cs typeface="Arial" panose="020B0604020202020204" pitchFamily="34" charset="0"/>
                        </a:rPr>
                        <a:t>competent authorities under MiFID.</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r>
              <a:tr h="370840">
                <a:tc>
                  <a:txBody>
                    <a:bodyPr/>
                    <a:lstStyle/>
                    <a:p>
                      <a:r>
                        <a:rPr lang="de-CH" sz="1100" noProof="0" dirty="0" smtClean="0">
                          <a:latin typeface="Arial" panose="020B0604020202020204" pitchFamily="34" charset="0"/>
                          <a:cs typeface="Arial" panose="020B0604020202020204" pitchFamily="34" charset="0"/>
                        </a:rPr>
                        <a:t>ESMA</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de-CH" sz="1100" noProof="0" dirty="0" smtClean="0">
                          <a:latin typeface="Arial" panose="020B0604020202020204" pitchFamily="34" charset="0"/>
                          <a:cs typeface="Arial" panose="020B0604020202020204" pitchFamily="34" charset="0"/>
                        </a:rPr>
                        <a:t>10.3.2016</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de-CH" sz="1100" noProof="0" dirty="0" smtClean="0">
                          <a:latin typeface="Arial" panose="020B0604020202020204" pitchFamily="34" charset="0"/>
                          <a:cs typeface="Arial" panose="020B0604020202020204" pitchFamily="34" charset="0"/>
                        </a:rPr>
                        <a:t>Letter</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b="0" dirty="0" smtClean="0">
                          <a:latin typeface="Arial" panose="020B0604020202020204" pitchFamily="34" charset="0"/>
                          <a:cs typeface="Arial" panose="020B0604020202020204" pitchFamily="34" charset="0"/>
                        </a:rPr>
                        <a:t>SMSG letter PRIIPs past performance</a:t>
                      </a:r>
                      <a:endParaRPr lang="en-US" sz="1100" b="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noProof="0" dirty="0" smtClean="0">
                          <a:latin typeface="Arial" panose="020B0604020202020204" pitchFamily="34" charset="0"/>
                          <a:cs typeface="Arial" panose="020B0604020202020204" pitchFamily="34" charset="0"/>
                        </a:rPr>
                        <a:t>Letter from the Securities and Market s Stakeholder Group:</a:t>
                      </a:r>
                    </a:p>
                    <a:p>
                      <a:r>
                        <a:rPr lang="en-US" sz="1100" noProof="0" dirty="0" smtClean="0">
                          <a:latin typeface="Arial" panose="020B0604020202020204" pitchFamily="34" charset="0"/>
                          <a:cs typeface="Arial" panose="020B0604020202020204" pitchFamily="34" charset="0"/>
                        </a:rPr>
                        <a:t>The group would like to bring back to the KID the «past performance</a:t>
                      </a:r>
                      <a:r>
                        <a:rPr lang="de-CH" sz="1100" noProof="0" dirty="0" smtClean="0">
                          <a:latin typeface="Arial" panose="020B0604020202020204" pitchFamily="34" charset="0"/>
                          <a:cs typeface="Arial" panose="020B0604020202020204" pitchFamily="34" charset="0"/>
                        </a:rPr>
                        <a:t>». Link:</a:t>
                      </a:r>
                    </a:p>
                    <a:p>
                      <a:r>
                        <a:rPr lang="en-US" sz="1100" noProof="0" dirty="0" smtClean="0">
                          <a:latin typeface="Arial" panose="020B0604020202020204" pitchFamily="34" charset="0"/>
                          <a:cs typeface="Arial" panose="020B0604020202020204" pitchFamily="34" charset="0"/>
                          <a:hlinkClick r:id="rId2"/>
                        </a:rPr>
                        <a:t>https://www.esma.europa.eu/sites/default/files/library/2015-smsg-028-smsg_letter_priips_past_performance.pdf</a:t>
                      </a:r>
                      <a:r>
                        <a:rPr lang="en-US" sz="1100" noProof="0" dirty="0" smtClean="0">
                          <a:latin typeface="Arial" panose="020B0604020202020204" pitchFamily="34" charset="0"/>
                          <a:cs typeface="Arial" panose="020B0604020202020204" pitchFamily="34" charset="0"/>
                        </a:rPr>
                        <a:t> </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r>
            </a:tbl>
          </a:graphicData>
        </a:graphic>
      </p:graphicFrame>
      <p:sp>
        <p:nvSpPr>
          <p:cNvPr id="7" name="Slide Number Placeholder 3"/>
          <p:cNvSpPr txBox="1">
            <a:spLocks/>
          </p:cNvSpPr>
          <p:nvPr/>
        </p:nvSpPr>
        <p:spPr>
          <a:xfrm>
            <a:off x="428736" y="6453173"/>
            <a:ext cx="467656" cy="143999"/>
          </a:xfrm>
          <a:prstGeom prst="rect">
            <a:avLst/>
          </a:prstGeom>
        </p:spPr>
        <p:txBody>
          <a:bodyPr vert="horz" lIns="0" tIns="0" rIns="0" bIns="0" rtlCol="0" anchor="ctr"/>
          <a:lstStyle>
            <a:defPPr>
              <a:defRPr lang="de-DE"/>
            </a:defPPr>
            <a:lvl1pPr marL="0" algn="l" defTabSz="914400" rtl="0" eaLnBrk="1" latinLnBrk="0" hangingPunct="1">
              <a:defRPr sz="800" b="0" kern="1200">
                <a:solidFill>
                  <a:schemeClr val="tx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dirty="0" smtClean="0"/>
              <a:t>Page 3 </a:t>
            </a:r>
            <a:endParaRPr lang="en-GB" dirty="0"/>
          </a:p>
        </p:txBody>
      </p:sp>
    </p:spTree>
    <p:extLst>
      <p:ext uri="{BB962C8B-B14F-4D97-AF65-F5344CB8AC3E}">
        <p14:creationId xmlns:p14="http://schemas.microsoft.com/office/powerpoint/2010/main" val="975686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AutoShape 12" descr="Bildergebnis für singapore mas logo"/>
          <p:cNvSpPr>
            <a:spLocks noChangeAspect="1" noChangeArrowheads="1"/>
          </p:cNvSpPr>
          <p:nvPr/>
        </p:nvSpPr>
        <p:spPr bwMode="auto">
          <a:xfrm>
            <a:off x="159965" y="-423572"/>
            <a:ext cx="268770" cy="2687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AutoShape 14" descr="Bildergebnis für singapore mas logo"/>
          <p:cNvSpPr>
            <a:spLocks noChangeAspect="1" noChangeArrowheads="1"/>
          </p:cNvSpPr>
          <p:nvPr/>
        </p:nvSpPr>
        <p:spPr bwMode="auto">
          <a:xfrm>
            <a:off x="312365" y="-271172"/>
            <a:ext cx="268770" cy="2687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Title 1"/>
          <p:cNvSpPr>
            <a:spLocks noGrp="1"/>
          </p:cNvSpPr>
          <p:nvPr>
            <p:ph type="title"/>
          </p:nvPr>
        </p:nvSpPr>
        <p:spPr>
          <a:xfrm>
            <a:off x="446750" y="0"/>
            <a:ext cx="8229600" cy="548680"/>
          </a:xfrm>
        </p:spPr>
        <p:txBody>
          <a:bodyPr>
            <a:normAutofit/>
          </a:bodyPr>
          <a:lstStyle/>
          <a:p>
            <a:r>
              <a:rPr lang="en-US" sz="1400" dirty="0">
                <a:latin typeface="Arial" panose="020B0604020202020204" pitchFamily="34" charset="0"/>
                <a:cs typeface="Arial" panose="020B0604020202020204" pitchFamily="34" charset="0"/>
              </a:rPr>
              <a:t>Overview of new Regulations / Directives / Announcements </a:t>
            </a:r>
            <a:r>
              <a:rPr lang="en-US" sz="1400" dirty="0" smtClean="0">
                <a:latin typeface="Arial" panose="020B0604020202020204" pitchFamily="34" charset="0"/>
                <a:cs typeface="Arial" panose="020B0604020202020204" pitchFamily="34" charset="0"/>
              </a:rPr>
              <a:t>follow-up</a:t>
            </a:r>
            <a:endParaRPr lang="en-US" sz="14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445672369"/>
              </p:ext>
            </p:extLst>
          </p:nvPr>
        </p:nvGraphicFramePr>
        <p:xfrm>
          <a:off x="159965" y="404664"/>
          <a:ext cx="8876532" cy="5943600"/>
        </p:xfrm>
        <a:graphic>
          <a:graphicData uri="http://schemas.openxmlformats.org/drawingml/2006/table">
            <a:tbl>
              <a:tblPr firstRow="1" bandRow="1">
                <a:tableStyleId>{5C22544A-7EE6-4342-B048-85BDC9FD1C3A}</a:tableStyleId>
              </a:tblPr>
              <a:tblGrid>
                <a:gridCol w="1127097"/>
                <a:gridCol w="908674"/>
                <a:gridCol w="1296144"/>
                <a:gridCol w="2666256"/>
                <a:gridCol w="2878361"/>
              </a:tblGrid>
              <a:tr h="370840">
                <a:tc>
                  <a:txBody>
                    <a:bodyPr/>
                    <a:lstStyle/>
                    <a:p>
                      <a:pPr algn="ctr"/>
                      <a:r>
                        <a:rPr lang="en-US" noProof="0" dirty="0" smtClean="0"/>
                        <a:t>Regulator</a:t>
                      </a:r>
                      <a:endParaRPr lang="en-US" noProof="0" dirty="0"/>
                    </a:p>
                  </a:txBody>
                  <a:tcPr/>
                </a:tc>
                <a:tc>
                  <a:txBody>
                    <a:bodyPr/>
                    <a:lstStyle/>
                    <a:p>
                      <a:pPr algn="ctr"/>
                      <a:r>
                        <a:rPr lang="en-US" noProof="0" dirty="0" smtClean="0"/>
                        <a:t>Date</a:t>
                      </a:r>
                      <a:endParaRPr lang="en-US" noProof="0" dirty="0"/>
                    </a:p>
                  </a:txBody>
                  <a:tcPr/>
                </a:tc>
                <a:tc>
                  <a:txBody>
                    <a:bodyPr/>
                    <a:lstStyle/>
                    <a:p>
                      <a:pPr algn="ctr"/>
                      <a:r>
                        <a:rPr lang="en-US" noProof="0" dirty="0" smtClean="0"/>
                        <a:t>Type of Publication</a:t>
                      </a:r>
                      <a:endParaRPr lang="en-US" noProof="0" dirty="0"/>
                    </a:p>
                  </a:txBody>
                  <a:tcPr/>
                </a:tc>
                <a:tc>
                  <a:txBody>
                    <a:bodyPr/>
                    <a:lstStyle/>
                    <a:p>
                      <a:pPr algn="ctr"/>
                      <a:r>
                        <a:rPr lang="en-US" noProof="0" dirty="0" smtClean="0"/>
                        <a:t>Description</a:t>
                      </a:r>
                      <a:endParaRPr lang="en-US" noProof="0" dirty="0"/>
                    </a:p>
                  </a:txBody>
                  <a:tcPr/>
                </a:tc>
                <a:tc>
                  <a:txBody>
                    <a:bodyPr/>
                    <a:lstStyle/>
                    <a:p>
                      <a:pPr algn="ctr"/>
                      <a:r>
                        <a:rPr lang="en-US" noProof="0" dirty="0" smtClean="0"/>
                        <a:t>Highlights</a:t>
                      </a:r>
                      <a:endParaRPr lang="en-US" noProof="0" dirty="0"/>
                    </a:p>
                  </a:txBody>
                  <a:tcPr/>
                </a:tc>
              </a:tr>
              <a:tr h="370840">
                <a:tc>
                  <a:txBody>
                    <a:bodyPr/>
                    <a:lstStyle/>
                    <a:p>
                      <a:r>
                        <a:rPr lang="en-US" sz="1100" noProof="0" dirty="0" smtClean="0">
                          <a:latin typeface="Arial" panose="020B0604020202020204" pitchFamily="34" charset="0"/>
                          <a:cs typeface="Arial" panose="020B0604020202020204" pitchFamily="34" charset="0"/>
                        </a:rPr>
                        <a:t>ESMA</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noProof="0" dirty="0" smtClean="0">
                          <a:latin typeface="Arial" panose="020B0604020202020204" pitchFamily="34" charset="0"/>
                          <a:cs typeface="Arial" panose="020B0604020202020204" pitchFamily="34" charset="0"/>
                        </a:rPr>
                        <a:t>11.3.2016</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noProof="0" dirty="0" smtClean="0">
                          <a:latin typeface="Arial" panose="020B0604020202020204" pitchFamily="34" charset="0"/>
                          <a:cs typeface="Arial" panose="020B0604020202020204" pitchFamily="34" charset="0"/>
                        </a:rPr>
                        <a:t>RTS Consultation</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kern="1200" dirty="0" smtClean="0">
                          <a:solidFill>
                            <a:schemeClr val="dk1"/>
                          </a:solidFill>
                          <a:effectLst/>
                          <a:latin typeface="Arial" panose="020B0604020202020204" pitchFamily="34" charset="0"/>
                          <a:ea typeface="+mn-ea"/>
                          <a:cs typeface="Arial" panose="020B0604020202020204" pitchFamily="34" charset="0"/>
                        </a:rPr>
                        <a:t>ESMA published RTS consultation paper concerning Securities Financing Transaction Regulation</a:t>
                      </a:r>
                      <a:endParaRPr lang="en-US" sz="1100" b="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effectLst/>
                          <a:latin typeface="Arial" panose="020B0604020202020204" pitchFamily="34" charset="0"/>
                          <a:ea typeface="+mn-ea"/>
                          <a:cs typeface="Arial" panose="020B0604020202020204" pitchFamily="34" charset="0"/>
                        </a:rPr>
                        <a:t>UCITS / AIF - the regulations are important to the UCITS and AIF industries due to the fact that the fund managers have to inform their investors in case where they make SFTs (part of the transparency requirements under the "investor protection" regulatory framework).</a:t>
                      </a:r>
                    </a:p>
                    <a:p>
                      <a:r>
                        <a:rPr lang="de-CH" sz="1100" noProof="0" dirty="0" smtClean="0">
                          <a:latin typeface="Arial" panose="020B0604020202020204" pitchFamily="34" charset="0"/>
                          <a:cs typeface="Arial" panose="020B0604020202020204" pitchFamily="34" charset="0"/>
                        </a:rPr>
                        <a:t>Timeline</a:t>
                      </a:r>
                      <a:r>
                        <a:rPr lang="de-CH" sz="1100" baseline="0" noProof="0" dirty="0" smtClean="0">
                          <a:latin typeface="Arial" panose="020B0604020202020204" pitchFamily="34" charset="0"/>
                          <a:cs typeface="Arial" panose="020B0604020202020204" pitchFamily="34" charset="0"/>
                        </a:rPr>
                        <a:t> – will </a:t>
                      </a:r>
                      <a:r>
                        <a:rPr lang="en-US" sz="1100" baseline="0" noProof="0" dirty="0" smtClean="0">
                          <a:latin typeface="Arial" panose="020B0604020202020204" pitchFamily="34" charset="0"/>
                          <a:cs typeface="Arial" panose="020B0604020202020204" pitchFamily="34" charset="0"/>
                        </a:rPr>
                        <a:t>be endorsed to the Commission on </a:t>
                      </a:r>
                      <a:r>
                        <a:rPr lang="de-CH" sz="1100" baseline="0" noProof="0" dirty="0" smtClean="0">
                          <a:latin typeface="Arial" panose="020B0604020202020204" pitchFamily="34" charset="0"/>
                          <a:cs typeface="Arial" panose="020B0604020202020204" pitchFamily="34" charset="0"/>
                        </a:rPr>
                        <a:t>13.1.2017</a:t>
                      </a:r>
                    </a:p>
                    <a:p>
                      <a:r>
                        <a:rPr lang="de-CH" sz="1100" baseline="0" noProof="0" dirty="0" smtClean="0">
                          <a:latin typeface="Arial" panose="020B0604020202020204" pitchFamily="34" charset="0"/>
                          <a:cs typeface="Arial" panose="020B0604020202020204" pitchFamily="34" charset="0"/>
                        </a:rPr>
                        <a:t>Link: </a:t>
                      </a:r>
                      <a:r>
                        <a:rPr lang="en-US" sz="1100" u="sng" kern="1200" dirty="0" smtClean="0">
                          <a:solidFill>
                            <a:schemeClr val="dk1"/>
                          </a:solidFill>
                          <a:effectLst/>
                          <a:latin typeface="Arial" panose="020B0604020202020204" pitchFamily="34" charset="0"/>
                          <a:ea typeface="+mn-ea"/>
                          <a:cs typeface="Arial" panose="020B0604020202020204" pitchFamily="34" charset="0"/>
                          <a:hlinkClick r:id="rId2"/>
                        </a:rPr>
                        <a:t>https://www.esma.europa.eu/press-news/consultations/discussion-paper-draft-rts-and-its-under-securities-financing-transaction</a:t>
                      </a:r>
                      <a:r>
                        <a:rPr lang="en-US" sz="1100" u="sng" kern="1200" dirty="0" smtClean="0">
                          <a:solidFill>
                            <a:schemeClr val="dk1"/>
                          </a:solidFill>
                          <a:effectLst/>
                          <a:latin typeface="Arial" panose="020B0604020202020204" pitchFamily="34" charset="0"/>
                          <a:ea typeface="+mn-ea"/>
                          <a:cs typeface="Arial" panose="020B0604020202020204" pitchFamily="34" charset="0"/>
                        </a:rPr>
                        <a:t> </a:t>
                      </a:r>
                      <a:endParaRPr lang="de-CH"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r>
              <a:tr h="370840">
                <a:tc>
                  <a:txBody>
                    <a:bodyPr/>
                    <a:lstStyle/>
                    <a:p>
                      <a:r>
                        <a:rPr lang="de-CH" sz="1100" noProof="0" dirty="0" smtClean="0">
                          <a:latin typeface="Arial" panose="020B0604020202020204" pitchFamily="34" charset="0"/>
                          <a:cs typeface="Arial" panose="020B0604020202020204" pitchFamily="34" charset="0"/>
                        </a:rPr>
                        <a:t>ESMA</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de-CH" sz="1100" noProof="0" dirty="0" smtClean="0">
                          <a:latin typeface="Arial" panose="020B0604020202020204" pitchFamily="34" charset="0"/>
                          <a:cs typeface="Arial" panose="020B0604020202020204" pitchFamily="34" charset="0"/>
                        </a:rPr>
                        <a:t>21.3.2016</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de-CH" sz="1100" noProof="0" dirty="0" smtClean="0">
                          <a:latin typeface="Arial" panose="020B0604020202020204" pitchFamily="34" charset="0"/>
                          <a:cs typeface="Arial" panose="020B0604020202020204" pitchFamily="34" charset="0"/>
                        </a:rPr>
                        <a:t>Letter</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dirty="0" smtClean="0">
                          <a:latin typeface="Arial" panose="020B0604020202020204" pitchFamily="34" charset="0"/>
                          <a:cs typeface="Arial" panose="020B0604020202020204" pitchFamily="34" charset="0"/>
                        </a:rPr>
                        <a:t>The European Securities and Markets Authority (ESMA) has written to the European Commission regarding its draft RTS on MiFID II</a:t>
                      </a:r>
                      <a:endParaRPr lang="en-US" sz="1100" b="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noProof="0" dirty="0" smtClean="0">
                          <a:latin typeface="Arial" panose="020B0604020202020204" pitchFamily="34" charset="0"/>
                          <a:cs typeface="Arial" panose="020B0604020202020204" pitchFamily="34" charset="0"/>
                        </a:rPr>
                        <a:t>ESMA supports the Commission approach concerning the position limits to commodity derivatives</a:t>
                      </a:r>
                    </a:p>
                    <a:p>
                      <a:endParaRPr lang="de-CH" sz="1100" noProof="0" dirty="0" smtClean="0">
                        <a:latin typeface="Arial" panose="020B0604020202020204" pitchFamily="34" charset="0"/>
                        <a:cs typeface="Arial" panose="020B0604020202020204" pitchFamily="34" charset="0"/>
                      </a:endParaRPr>
                    </a:p>
                    <a:p>
                      <a:r>
                        <a:rPr lang="de-CH" sz="1100" noProof="0" dirty="0" smtClean="0">
                          <a:latin typeface="Arial" panose="020B0604020202020204" pitchFamily="34" charset="0"/>
                          <a:cs typeface="Arial" panose="020B0604020202020204" pitchFamily="34" charset="0"/>
                          <a:hlinkClick r:id="rId3"/>
                        </a:rPr>
                        <a:t>https://www.esma.europa.eu/press-news/esma-news/esma-writes-european-commission-draft-mifid-ii-rts</a:t>
                      </a:r>
                      <a:r>
                        <a:rPr lang="de-CH" sz="1100" noProof="0" dirty="0" smtClean="0">
                          <a:latin typeface="Arial" panose="020B0604020202020204" pitchFamily="34" charset="0"/>
                          <a:cs typeface="Arial" panose="020B0604020202020204" pitchFamily="34" charset="0"/>
                        </a:rPr>
                        <a:t> </a:t>
                      </a:r>
                      <a:endParaRPr lang="de-CH"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r>
              <a:tr h="370840">
                <a:tc>
                  <a:txBody>
                    <a:bodyPr/>
                    <a:lstStyle/>
                    <a:p>
                      <a:r>
                        <a:rPr lang="de-CH" sz="1100" noProof="0" dirty="0" smtClean="0">
                          <a:latin typeface="Arial" panose="020B0604020202020204" pitchFamily="34" charset="0"/>
                          <a:cs typeface="Arial" panose="020B0604020202020204" pitchFamily="34" charset="0"/>
                        </a:rPr>
                        <a:t>ESMA</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de-CH" sz="1100" noProof="0" dirty="0" smtClean="0">
                          <a:latin typeface="Arial" panose="020B0604020202020204" pitchFamily="34" charset="0"/>
                          <a:cs typeface="Arial" panose="020B0604020202020204" pitchFamily="34" charset="0"/>
                        </a:rPr>
                        <a:t>22.3.2016</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de-CH" sz="1100" noProof="0" dirty="0" smtClean="0">
                          <a:latin typeface="Arial" panose="020B0604020202020204" pitchFamily="34" charset="0"/>
                          <a:cs typeface="Arial" panose="020B0604020202020204" pitchFamily="34" charset="0"/>
                        </a:rPr>
                        <a:t>Guidelines</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b="0" dirty="0" smtClean="0">
                          <a:latin typeface="Arial" panose="020B0604020202020204" pitchFamily="34" charset="0"/>
                          <a:cs typeface="Arial" panose="020B0604020202020204" pitchFamily="34" charset="0"/>
                        </a:rPr>
                        <a:t>Guidelines for the assessment of knowledge and competence</a:t>
                      </a:r>
                      <a:endParaRPr lang="en-US" sz="1100" b="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noProof="0" dirty="0" smtClean="0">
                          <a:latin typeface="Arial" panose="020B0604020202020204" pitchFamily="34" charset="0"/>
                          <a:cs typeface="Arial" panose="020B0604020202020204" pitchFamily="34" charset="0"/>
                        </a:rPr>
                        <a:t>The</a:t>
                      </a:r>
                      <a:r>
                        <a:rPr lang="en-US" sz="1100" baseline="0" noProof="0" dirty="0" smtClean="0">
                          <a:latin typeface="Arial" panose="020B0604020202020204" pitchFamily="34" charset="0"/>
                          <a:cs typeface="Arial" panose="020B0604020202020204" pitchFamily="34" charset="0"/>
                        </a:rPr>
                        <a:t> guidelines describing the duties and knowledge required from advisors to retail customer – including the requirement to disclose the «general tax implications» to the investors.</a:t>
                      </a:r>
                    </a:p>
                    <a:p>
                      <a:endParaRPr lang="de-CH" sz="1100" baseline="0" noProof="0" dirty="0" smtClean="0">
                        <a:latin typeface="Arial" panose="020B0604020202020204" pitchFamily="34" charset="0"/>
                        <a:cs typeface="Arial" panose="020B0604020202020204" pitchFamily="34" charset="0"/>
                      </a:endParaRPr>
                    </a:p>
                    <a:p>
                      <a:r>
                        <a:rPr lang="de-CH" sz="1100" noProof="0" dirty="0" smtClean="0">
                          <a:latin typeface="Arial" panose="020B0604020202020204" pitchFamily="34" charset="0"/>
                          <a:cs typeface="Arial" panose="020B0604020202020204" pitchFamily="34" charset="0"/>
                          <a:hlinkClick r:id="rId4"/>
                        </a:rPr>
                        <a:t>https://www.esma.europa.eu/sites/default/files/library/2015-1886_guidelines_for_the_assessment_of_knowledge_and_competence.pdf</a:t>
                      </a:r>
                      <a:r>
                        <a:rPr lang="de-CH" sz="1100" noProof="0" dirty="0" smtClean="0">
                          <a:latin typeface="Arial" panose="020B0604020202020204" pitchFamily="34" charset="0"/>
                          <a:cs typeface="Arial" panose="020B0604020202020204" pitchFamily="34" charset="0"/>
                        </a:rPr>
                        <a:t> </a:t>
                      </a:r>
                      <a:endParaRPr lang="de-CH"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r>
            </a:tbl>
          </a:graphicData>
        </a:graphic>
      </p:graphicFrame>
      <p:sp>
        <p:nvSpPr>
          <p:cNvPr id="7" name="Slide Number Placeholder 3"/>
          <p:cNvSpPr txBox="1">
            <a:spLocks/>
          </p:cNvSpPr>
          <p:nvPr/>
        </p:nvSpPr>
        <p:spPr>
          <a:xfrm>
            <a:off x="428736" y="6453173"/>
            <a:ext cx="467656" cy="143999"/>
          </a:xfrm>
          <a:prstGeom prst="rect">
            <a:avLst/>
          </a:prstGeom>
        </p:spPr>
        <p:txBody>
          <a:bodyPr vert="horz" lIns="0" tIns="0" rIns="0" bIns="0" rtlCol="0" anchor="ctr"/>
          <a:lstStyle>
            <a:defPPr>
              <a:defRPr lang="de-DE"/>
            </a:defPPr>
            <a:lvl1pPr marL="0" algn="l" defTabSz="914400" rtl="0" eaLnBrk="1" latinLnBrk="0" hangingPunct="1">
              <a:defRPr sz="800" b="0" kern="1200">
                <a:solidFill>
                  <a:schemeClr val="tx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dirty="0" smtClean="0"/>
              <a:t>Page 4 </a:t>
            </a:r>
            <a:endParaRPr lang="en-GB" dirty="0"/>
          </a:p>
        </p:txBody>
      </p:sp>
    </p:spTree>
    <p:extLst>
      <p:ext uri="{BB962C8B-B14F-4D97-AF65-F5344CB8AC3E}">
        <p14:creationId xmlns:p14="http://schemas.microsoft.com/office/powerpoint/2010/main" val="3491705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AutoShape 12" descr="Bildergebnis für singapore mas logo"/>
          <p:cNvSpPr>
            <a:spLocks noChangeAspect="1" noChangeArrowheads="1"/>
          </p:cNvSpPr>
          <p:nvPr/>
        </p:nvSpPr>
        <p:spPr bwMode="auto">
          <a:xfrm>
            <a:off x="159965" y="-423572"/>
            <a:ext cx="268770" cy="2687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AutoShape 14" descr="Bildergebnis für singapore mas logo"/>
          <p:cNvSpPr>
            <a:spLocks noChangeAspect="1" noChangeArrowheads="1"/>
          </p:cNvSpPr>
          <p:nvPr/>
        </p:nvSpPr>
        <p:spPr bwMode="auto">
          <a:xfrm>
            <a:off x="312365" y="-271172"/>
            <a:ext cx="268770" cy="2687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Title 1"/>
          <p:cNvSpPr>
            <a:spLocks noGrp="1"/>
          </p:cNvSpPr>
          <p:nvPr>
            <p:ph type="title"/>
          </p:nvPr>
        </p:nvSpPr>
        <p:spPr>
          <a:xfrm>
            <a:off x="446750" y="0"/>
            <a:ext cx="8229600" cy="548680"/>
          </a:xfrm>
        </p:spPr>
        <p:txBody>
          <a:bodyPr>
            <a:normAutofit/>
          </a:bodyPr>
          <a:lstStyle/>
          <a:p>
            <a:r>
              <a:rPr lang="en-US" sz="1400" dirty="0">
                <a:latin typeface="Arial" panose="020B0604020202020204" pitchFamily="34" charset="0"/>
                <a:cs typeface="Arial" panose="020B0604020202020204" pitchFamily="34" charset="0"/>
              </a:rPr>
              <a:t>Overview of new Regulations / Directives / Announcements </a:t>
            </a:r>
            <a:r>
              <a:rPr lang="en-US" sz="1400" dirty="0" smtClean="0">
                <a:latin typeface="Arial" panose="020B0604020202020204" pitchFamily="34" charset="0"/>
                <a:cs typeface="Arial" panose="020B0604020202020204" pitchFamily="34" charset="0"/>
              </a:rPr>
              <a:t>follow-up</a:t>
            </a:r>
            <a:endParaRPr lang="en-US" sz="14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453929573"/>
              </p:ext>
            </p:extLst>
          </p:nvPr>
        </p:nvGraphicFramePr>
        <p:xfrm>
          <a:off x="159965" y="404664"/>
          <a:ext cx="8876532" cy="5943600"/>
        </p:xfrm>
        <a:graphic>
          <a:graphicData uri="http://schemas.openxmlformats.org/drawingml/2006/table">
            <a:tbl>
              <a:tblPr firstRow="1" bandRow="1">
                <a:tableStyleId>{5C22544A-7EE6-4342-B048-85BDC9FD1C3A}</a:tableStyleId>
              </a:tblPr>
              <a:tblGrid>
                <a:gridCol w="1127097"/>
                <a:gridCol w="908674"/>
                <a:gridCol w="1296144"/>
                <a:gridCol w="2666256"/>
                <a:gridCol w="2878361"/>
              </a:tblGrid>
              <a:tr h="370840">
                <a:tc>
                  <a:txBody>
                    <a:bodyPr/>
                    <a:lstStyle/>
                    <a:p>
                      <a:pPr algn="ctr"/>
                      <a:r>
                        <a:rPr lang="en-US" noProof="0" dirty="0" smtClean="0"/>
                        <a:t>Regulator</a:t>
                      </a:r>
                      <a:endParaRPr lang="en-US" noProof="0" dirty="0"/>
                    </a:p>
                  </a:txBody>
                  <a:tcPr/>
                </a:tc>
                <a:tc>
                  <a:txBody>
                    <a:bodyPr/>
                    <a:lstStyle/>
                    <a:p>
                      <a:pPr algn="ctr"/>
                      <a:r>
                        <a:rPr lang="en-US" noProof="0" dirty="0" smtClean="0"/>
                        <a:t>Date</a:t>
                      </a:r>
                      <a:endParaRPr lang="en-US" noProof="0" dirty="0"/>
                    </a:p>
                  </a:txBody>
                  <a:tcPr/>
                </a:tc>
                <a:tc>
                  <a:txBody>
                    <a:bodyPr/>
                    <a:lstStyle/>
                    <a:p>
                      <a:pPr algn="ctr"/>
                      <a:r>
                        <a:rPr lang="en-US" noProof="0" dirty="0" smtClean="0"/>
                        <a:t>Type of Publication</a:t>
                      </a:r>
                      <a:endParaRPr lang="en-US" noProof="0" dirty="0"/>
                    </a:p>
                  </a:txBody>
                  <a:tcPr/>
                </a:tc>
                <a:tc>
                  <a:txBody>
                    <a:bodyPr/>
                    <a:lstStyle/>
                    <a:p>
                      <a:pPr algn="ctr"/>
                      <a:r>
                        <a:rPr lang="en-US" noProof="0" dirty="0" smtClean="0"/>
                        <a:t>Description</a:t>
                      </a:r>
                      <a:endParaRPr lang="en-US" noProof="0" dirty="0"/>
                    </a:p>
                  </a:txBody>
                  <a:tcPr/>
                </a:tc>
                <a:tc>
                  <a:txBody>
                    <a:bodyPr/>
                    <a:lstStyle/>
                    <a:p>
                      <a:pPr algn="ctr"/>
                      <a:r>
                        <a:rPr lang="en-US" noProof="0" dirty="0" smtClean="0"/>
                        <a:t>Highlights</a:t>
                      </a:r>
                      <a:endParaRPr lang="en-US" noProof="0" dirty="0"/>
                    </a:p>
                  </a:txBody>
                  <a:tcPr/>
                </a:tc>
              </a:tr>
              <a:tr h="800080">
                <a:tc>
                  <a:txBody>
                    <a:bodyPr/>
                    <a:lstStyle/>
                    <a:p>
                      <a:r>
                        <a:rPr lang="de-CH" sz="1100" noProof="0" dirty="0" smtClean="0">
                          <a:latin typeface="Arial" panose="020B0604020202020204" pitchFamily="34" charset="0"/>
                          <a:cs typeface="Arial" panose="020B0604020202020204" pitchFamily="34" charset="0"/>
                        </a:rPr>
                        <a:t>ESMA</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de-CH" sz="1100" noProof="0" dirty="0" smtClean="0">
                          <a:latin typeface="Arial" panose="020B0604020202020204" pitchFamily="34" charset="0"/>
                          <a:cs typeface="Arial" panose="020B0604020202020204" pitchFamily="34" charset="0"/>
                        </a:rPr>
                        <a:t>4.4.2016</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de-CH" sz="1100" noProof="0" dirty="0" smtClean="0">
                          <a:latin typeface="Arial" panose="020B0604020202020204" pitchFamily="34" charset="0"/>
                          <a:cs typeface="Arial" panose="020B0604020202020204" pitchFamily="34" charset="0"/>
                        </a:rPr>
                        <a:t>Final Report</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b="0" dirty="0" smtClean="0">
                          <a:latin typeface="Arial" panose="020B0604020202020204" pitchFamily="34" charset="0"/>
                          <a:cs typeface="Arial" panose="020B0604020202020204" pitchFamily="34" charset="0"/>
                        </a:rPr>
                        <a:t>ESMA not to exempt ETD under</a:t>
                      </a:r>
                    </a:p>
                    <a:p>
                      <a:r>
                        <a:rPr lang="en-US" sz="1100" b="0" dirty="0" smtClean="0">
                          <a:latin typeface="Arial" panose="020B0604020202020204" pitchFamily="34" charset="0"/>
                          <a:cs typeface="Arial" panose="020B0604020202020204" pitchFamily="34" charset="0"/>
                        </a:rPr>
                        <a:t>MiFID II</a:t>
                      </a:r>
                      <a:endParaRPr lang="en-US" sz="1100" b="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smtClean="0">
                          <a:latin typeface="Arial" panose="020B0604020202020204" pitchFamily="34" charset="0"/>
                          <a:cs typeface="Arial" panose="020B0604020202020204" pitchFamily="34" charset="0"/>
                        </a:rPr>
                        <a:t>ESMA decided not exempt ETD under MiFID</a:t>
                      </a:r>
                      <a:r>
                        <a:rPr lang="en-US" sz="1100" baseline="0" noProof="0" dirty="0" smtClean="0">
                          <a:latin typeface="Arial" panose="020B0604020202020204" pitchFamily="34" charset="0"/>
                          <a:cs typeface="Arial" panose="020B0604020202020204" pitchFamily="34" charset="0"/>
                        </a:rPr>
                        <a:t> II</a:t>
                      </a:r>
                    </a:p>
                    <a:p>
                      <a:pPr marL="0" marR="0" indent="0" algn="l" defTabSz="914400" rtl="0" eaLnBrk="1" fontAlgn="auto" latinLnBrk="0" hangingPunct="1">
                        <a:lnSpc>
                          <a:spcPct val="100000"/>
                        </a:lnSpc>
                        <a:spcBef>
                          <a:spcPts val="0"/>
                        </a:spcBef>
                        <a:spcAft>
                          <a:spcPts val="0"/>
                        </a:spcAft>
                        <a:buClrTx/>
                        <a:buSzTx/>
                        <a:buFontTx/>
                        <a:buNone/>
                        <a:tabLst/>
                        <a:defRPr/>
                      </a:pPr>
                      <a:endParaRPr lang="de-CH" sz="1100" baseline="0" noProof="0"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de-CH" sz="1100" noProof="0" dirty="0" smtClean="0">
                          <a:latin typeface="Arial" panose="020B0604020202020204" pitchFamily="34" charset="0"/>
                          <a:cs typeface="Arial" panose="020B0604020202020204" pitchFamily="34" charset="0"/>
                          <a:hlinkClick r:id="rId2"/>
                        </a:rPr>
                        <a:t>https://www.esma.europa.eu/sites/default/files/library/2016-461_etd_final_report.pdf</a:t>
                      </a:r>
                      <a:endParaRPr lang="de-CH"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r>
              <a:tr h="370840">
                <a:tc>
                  <a:txBody>
                    <a:bodyPr/>
                    <a:lstStyle/>
                    <a:p>
                      <a:r>
                        <a:rPr lang="en-US" sz="1100" noProof="0" dirty="0" smtClean="0">
                          <a:latin typeface="Arial" panose="020B0604020202020204" pitchFamily="34" charset="0"/>
                          <a:cs typeface="Arial" panose="020B0604020202020204" pitchFamily="34" charset="0"/>
                        </a:rPr>
                        <a:t>ESMA, ECB, EIOPA</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noProof="0" dirty="0" smtClean="0">
                          <a:latin typeface="Arial" panose="020B0604020202020204" pitchFamily="34" charset="0"/>
                          <a:cs typeface="Arial" panose="020B0604020202020204" pitchFamily="34" charset="0"/>
                        </a:rPr>
                        <a:t>7.4.2016</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noProof="0" dirty="0" smtClean="0">
                          <a:latin typeface="Arial" panose="020B0604020202020204" pitchFamily="34" charset="0"/>
                          <a:cs typeface="Arial" panose="020B0604020202020204" pitchFamily="34" charset="0"/>
                        </a:rPr>
                        <a:t>Final Draft RTS</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b="0" noProof="0" dirty="0" smtClean="0">
                          <a:latin typeface="Arial" panose="020B0604020202020204" pitchFamily="34" charset="0"/>
                          <a:cs typeface="Arial" panose="020B0604020202020204" pitchFamily="34" charset="0"/>
                        </a:rPr>
                        <a:t>Final Draft RTS PRIIPs KID Report</a:t>
                      </a:r>
                      <a:endParaRPr lang="en-US" sz="1100" b="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noProof="0" dirty="0" smtClean="0">
                          <a:latin typeface="Arial" panose="020B0604020202020204" pitchFamily="34" charset="0"/>
                          <a:cs typeface="Arial" panose="020B0604020202020204" pitchFamily="34" charset="0"/>
                        </a:rPr>
                        <a:t>The RTS</a:t>
                      </a:r>
                      <a:r>
                        <a:rPr lang="en-US" sz="1100" baseline="0" noProof="0" dirty="0" smtClean="0">
                          <a:latin typeface="Arial" panose="020B0604020202020204" pitchFamily="34" charset="0"/>
                          <a:cs typeface="Arial" panose="020B0604020202020204" pitchFamily="34" charset="0"/>
                        </a:rPr>
                        <a:t> describes the requirements for the creation of PRIIP KID to retail investors</a:t>
                      </a:r>
                      <a:endParaRPr lang="en-US" sz="1100" noProof="0" dirty="0" smtClean="0">
                        <a:latin typeface="Arial" panose="020B0604020202020204" pitchFamily="34" charset="0"/>
                        <a:cs typeface="Arial" panose="020B0604020202020204" pitchFamily="34" charset="0"/>
                      </a:endParaRPr>
                    </a:p>
                    <a:p>
                      <a:endParaRPr lang="en-US" sz="1100" noProof="0" dirty="0" smtClean="0">
                        <a:latin typeface="Arial" panose="020B0604020202020204" pitchFamily="34" charset="0"/>
                        <a:cs typeface="Arial" panose="020B0604020202020204" pitchFamily="34" charset="0"/>
                      </a:endParaRPr>
                    </a:p>
                    <a:p>
                      <a:r>
                        <a:rPr lang="en-US" sz="1100" noProof="0" dirty="0" smtClean="0">
                          <a:latin typeface="Arial" panose="020B0604020202020204" pitchFamily="34" charset="0"/>
                          <a:cs typeface="Arial" panose="020B0604020202020204" pitchFamily="34" charset="0"/>
                          <a:hlinkClick r:id="rId3"/>
                        </a:rPr>
                        <a:t>https://www.esma.europa.eu/sites/default/files/library/jc_2016_21_final_draft_rts_priips_kid_report.pdf</a:t>
                      </a:r>
                      <a:r>
                        <a:rPr lang="en-US" sz="1100" noProof="0" dirty="0" smtClean="0">
                          <a:latin typeface="Arial" panose="020B0604020202020204" pitchFamily="34" charset="0"/>
                          <a:cs typeface="Arial" panose="020B0604020202020204" pitchFamily="34" charset="0"/>
                        </a:rPr>
                        <a:t> </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r>
              <a:tr h="370840">
                <a:tc>
                  <a:txBody>
                    <a:bodyPr/>
                    <a:lstStyle/>
                    <a:p>
                      <a:r>
                        <a:rPr lang="de-CH" sz="1100" noProof="0" dirty="0" smtClean="0">
                          <a:latin typeface="Arial" panose="020B0604020202020204" pitchFamily="34" charset="0"/>
                          <a:cs typeface="Arial" panose="020B0604020202020204" pitchFamily="34" charset="0"/>
                        </a:rPr>
                        <a:t>ESMA</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de-CH" sz="1100" noProof="0" dirty="0" smtClean="0">
                          <a:latin typeface="Arial" panose="020B0604020202020204" pitchFamily="34" charset="0"/>
                          <a:cs typeface="Arial" panose="020B0604020202020204" pitchFamily="34" charset="0"/>
                        </a:rPr>
                        <a:t>7.4.2016</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de-CH" sz="1100" noProof="0" dirty="0" smtClean="0">
                          <a:latin typeface="Arial" panose="020B0604020202020204" pitchFamily="34" charset="0"/>
                          <a:cs typeface="Arial" panose="020B0604020202020204" pitchFamily="34" charset="0"/>
                        </a:rPr>
                        <a:t>Review</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b="0" dirty="0" smtClean="0">
                          <a:latin typeface="Arial" panose="020B0604020202020204" pitchFamily="34" charset="0"/>
                          <a:cs typeface="Arial" panose="020B0604020202020204" pitchFamily="34" charset="0"/>
                        </a:rPr>
                        <a:t>Suitability Peer Review - Final Report</a:t>
                      </a:r>
                      <a:endParaRPr lang="en-US" sz="1100" b="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kern="1200" dirty="0" smtClean="0">
                          <a:solidFill>
                            <a:schemeClr val="dk1"/>
                          </a:solidFill>
                          <a:effectLst/>
                          <a:latin typeface="Arial" panose="020B0604020202020204" pitchFamily="34" charset="0"/>
                          <a:ea typeface="+mn-ea"/>
                          <a:cs typeface="Arial" panose="020B0604020202020204" pitchFamily="34" charset="0"/>
                        </a:rPr>
                        <a:t>ESMA will show zero tolerance toward competent authorities not implementing the suitability requirements under investor protection</a:t>
                      </a:r>
                    </a:p>
                    <a:p>
                      <a:r>
                        <a:rPr lang="en-US" sz="1100" kern="1200" dirty="0" smtClean="0">
                          <a:solidFill>
                            <a:schemeClr val="dk1"/>
                          </a:solidFill>
                          <a:effectLst/>
                          <a:latin typeface="Arial" panose="020B0604020202020204" pitchFamily="34" charset="0"/>
                          <a:ea typeface="+mn-ea"/>
                          <a:cs typeface="Arial" panose="020B0604020202020204" pitchFamily="34" charset="0"/>
                        </a:rPr>
                        <a:t>- There is big difference between jurisdictions - for example - France is good and Bulgaria is weak</a:t>
                      </a:r>
                    </a:p>
                    <a:p>
                      <a:r>
                        <a:rPr lang="en-US" sz="1100" kern="1200" dirty="0" smtClean="0">
                          <a:solidFill>
                            <a:schemeClr val="dk1"/>
                          </a:solidFill>
                          <a:effectLst/>
                          <a:latin typeface="Arial" panose="020B0604020202020204" pitchFamily="34" charset="0"/>
                          <a:ea typeface="+mn-ea"/>
                          <a:cs typeface="Arial" panose="020B0604020202020204" pitchFamily="34" charset="0"/>
                        </a:rPr>
                        <a:t>- ESMA urges the jurisdictions to look also after: on-line distributions, telephone advisor and combination of both. </a:t>
                      </a:r>
                    </a:p>
                    <a:p>
                      <a:r>
                        <a:rPr lang="en-US" sz="1100" kern="1200" dirty="0" smtClean="0">
                          <a:solidFill>
                            <a:schemeClr val="dk1"/>
                          </a:solidFill>
                          <a:effectLst/>
                          <a:latin typeface="Arial" panose="020B0604020202020204" pitchFamily="34" charset="0"/>
                          <a:ea typeface="+mn-ea"/>
                          <a:cs typeface="Arial" panose="020B0604020202020204" pitchFamily="34" charset="0"/>
                        </a:rPr>
                        <a:t>- In some jurisdictions there is lack of education to the either regulators and to the advisors</a:t>
                      </a:r>
                    </a:p>
                    <a:p>
                      <a:r>
                        <a:rPr lang="en-US" sz="1100" kern="1200" dirty="0" smtClean="0">
                          <a:solidFill>
                            <a:schemeClr val="dk1"/>
                          </a:solidFill>
                          <a:effectLst/>
                          <a:latin typeface="Arial" panose="020B0604020202020204" pitchFamily="34" charset="0"/>
                          <a:ea typeface="+mn-ea"/>
                          <a:cs typeface="Arial" panose="020B0604020202020204" pitchFamily="34" charset="0"/>
                        </a:rPr>
                        <a:t> - the complexity of instruments is key factor in the advisory process</a:t>
                      </a:r>
                    </a:p>
                    <a:p>
                      <a:r>
                        <a:rPr lang="de-CH" sz="1100" noProof="0" dirty="0" smtClean="0">
                          <a:latin typeface="Arial" panose="020B0604020202020204" pitchFamily="34" charset="0"/>
                          <a:cs typeface="Arial" panose="020B0604020202020204" pitchFamily="34" charset="0"/>
                          <a:hlinkClick r:id="rId4"/>
                        </a:rPr>
                        <a:t>https://www.esma.europa.eu/sites/default/files/library/2016-584_suitability_peer_review_-_final_report.pdf</a:t>
                      </a:r>
                      <a:r>
                        <a:rPr lang="de-CH" sz="1100" noProof="0" dirty="0" smtClean="0">
                          <a:latin typeface="Arial" panose="020B0604020202020204" pitchFamily="34" charset="0"/>
                          <a:cs typeface="Arial" panose="020B0604020202020204" pitchFamily="34" charset="0"/>
                        </a:rPr>
                        <a:t> </a:t>
                      </a:r>
                      <a:endParaRPr lang="de-CH"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r>
            </a:tbl>
          </a:graphicData>
        </a:graphic>
      </p:graphicFrame>
      <p:sp>
        <p:nvSpPr>
          <p:cNvPr id="7" name="Slide Number Placeholder 3"/>
          <p:cNvSpPr txBox="1">
            <a:spLocks/>
          </p:cNvSpPr>
          <p:nvPr/>
        </p:nvSpPr>
        <p:spPr>
          <a:xfrm>
            <a:off x="428736" y="6453173"/>
            <a:ext cx="467656" cy="143999"/>
          </a:xfrm>
          <a:prstGeom prst="rect">
            <a:avLst/>
          </a:prstGeom>
        </p:spPr>
        <p:txBody>
          <a:bodyPr vert="horz" lIns="0" tIns="0" rIns="0" bIns="0" rtlCol="0" anchor="ctr"/>
          <a:lstStyle>
            <a:defPPr>
              <a:defRPr lang="de-DE"/>
            </a:defPPr>
            <a:lvl1pPr marL="0" algn="l" defTabSz="914400" rtl="0" eaLnBrk="1" latinLnBrk="0" hangingPunct="1">
              <a:defRPr sz="800" b="0" kern="1200">
                <a:solidFill>
                  <a:schemeClr val="tx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dirty="0" smtClean="0"/>
              <a:t>Page 5 </a:t>
            </a:r>
            <a:endParaRPr lang="en-GB" dirty="0"/>
          </a:p>
        </p:txBody>
      </p:sp>
    </p:spTree>
    <p:extLst>
      <p:ext uri="{BB962C8B-B14F-4D97-AF65-F5344CB8AC3E}">
        <p14:creationId xmlns:p14="http://schemas.microsoft.com/office/powerpoint/2010/main" val="3543805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AutoShape 12" descr="Bildergebnis für singapore mas logo"/>
          <p:cNvSpPr>
            <a:spLocks noChangeAspect="1" noChangeArrowheads="1"/>
          </p:cNvSpPr>
          <p:nvPr/>
        </p:nvSpPr>
        <p:spPr bwMode="auto">
          <a:xfrm>
            <a:off x="159965" y="-423572"/>
            <a:ext cx="268770" cy="2687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AutoShape 14" descr="Bildergebnis für singapore mas logo"/>
          <p:cNvSpPr>
            <a:spLocks noChangeAspect="1" noChangeArrowheads="1"/>
          </p:cNvSpPr>
          <p:nvPr/>
        </p:nvSpPr>
        <p:spPr bwMode="auto">
          <a:xfrm>
            <a:off x="312365" y="-271172"/>
            <a:ext cx="268770" cy="2687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Title 1"/>
          <p:cNvSpPr>
            <a:spLocks noGrp="1"/>
          </p:cNvSpPr>
          <p:nvPr>
            <p:ph type="title"/>
          </p:nvPr>
        </p:nvSpPr>
        <p:spPr>
          <a:xfrm>
            <a:off x="446750" y="0"/>
            <a:ext cx="8229600" cy="548680"/>
          </a:xfrm>
        </p:spPr>
        <p:txBody>
          <a:bodyPr>
            <a:normAutofit/>
          </a:bodyPr>
          <a:lstStyle/>
          <a:p>
            <a:r>
              <a:rPr lang="en-US" sz="1400" dirty="0">
                <a:latin typeface="Arial" panose="020B0604020202020204" pitchFamily="34" charset="0"/>
                <a:cs typeface="Arial" panose="020B0604020202020204" pitchFamily="34" charset="0"/>
              </a:rPr>
              <a:t>Overview of new Regulations / Directives / Announcements </a:t>
            </a:r>
            <a:r>
              <a:rPr lang="en-US" sz="1400" dirty="0" smtClean="0">
                <a:latin typeface="Arial" panose="020B0604020202020204" pitchFamily="34" charset="0"/>
                <a:cs typeface="Arial" panose="020B0604020202020204" pitchFamily="34" charset="0"/>
              </a:rPr>
              <a:t>follow-up</a:t>
            </a:r>
            <a:endParaRPr lang="en-US" sz="14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0"/>
          </p:nvPr>
        </p:nvSpPr>
        <p:spPr/>
        <p:txBody>
          <a:bodyPr/>
          <a:lstStyle/>
          <a:p>
            <a:pPr>
              <a:defRPr/>
            </a:pPr>
            <a:r>
              <a:rPr lang="en-GB" dirty="0" smtClean="0"/>
              <a:t>Page 6</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871185291"/>
              </p:ext>
            </p:extLst>
          </p:nvPr>
        </p:nvGraphicFramePr>
        <p:xfrm>
          <a:off x="159965" y="404664"/>
          <a:ext cx="8876532" cy="5872296"/>
        </p:xfrm>
        <a:graphic>
          <a:graphicData uri="http://schemas.openxmlformats.org/drawingml/2006/table">
            <a:tbl>
              <a:tblPr firstRow="1" bandRow="1">
                <a:tableStyleId>{5C22544A-7EE6-4342-B048-85BDC9FD1C3A}</a:tableStyleId>
              </a:tblPr>
              <a:tblGrid>
                <a:gridCol w="1127097"/>
                <a:gridCol w="908674"/>
                <a:gridCol w="1296144"/>
                <a:gridCol w="2666256"/>
                <a:gridCol w="2878361"/>
              </a:tblGrid>
              <a:tr h="370840">
                <a:tc>
                  <a:txBody>
                    <a:bodyPr/>
                    <a:lstStyle/>
                    <a:p>
                      <a:pPr algn="ctr"/>
                      <a:r>
                        <a:rPr lang="en-US" noProof="0" dirty="0" smtClean="0"/>
                        <a:t>Regulator</a:t>
                      </a:r>
                      <a:endParaRPr lang="en-US" noProof="0" dirty="0"/>
                    </a:p>
                  </a:txBody>
                  <a:tcPr/>
                </a:tc>
                <a:tc>
                  <a:txBody>
                    <a:bodyPr/>
                    <a:lstStyle/>
                    <a:p>
                      <a:pPr algn="ctr"/>
                      <a:r>
                        <a:rPr lang="en-US" noProof="0" dirty="0" smtClean="0"/>
                        <a:t>Date</a:t>
                      </a:r>
                      <a:endParaRPr lang="en-US" noProof="0" dirty="0"/>
                    </a:p>
                  </a:txBody>
                  <a:tcPr/>
                </a:tc>
                <a:tc>
                  <a:txBody>
                    <a:bodyPr/>
                    <a:lstStyle/>
                    <a:p>
                      <a:pPr algn="ctr"/>
                      <a:r>
                        <a:rPr lang="en-US" noProof="0" dirty="0" smtClean="0"/>
                        <a:t>Type of Publication</a:t>
                      </a:r>
                      <a:endParaRPr lang="en-US" noProof="0" dirty="0"/>
                    </a:p>
                  </a:txBody>
                  <a:tcPr/>
                </a:tc>
                <a:tc>
                  <a:txBody>
                    <a:bodyPr/>
                    <a:lstStyle/>
                    <a:p>
                      <a:pPr algn="ctr"/>
                      <a:r>
                        <a:rPr lang="en-US" noProof="0" dirty="0" smtClean="0"/>
                        <a:t>Description</a:t>
                      </a:r>
                      <a:endParaRPr lang="en-US" noProof="0" dirty="0"/>
                    </a:p>
                  </a:txBody>
                  <a:tcPr/>
                </a:tc>
                <a:tc>
                  <a:txBody>
                    <a:bodyPr/>
                    <a:lstStyle/>
                    <a:p>
                      <a:pPr algn="ctr"/>
                      <a:r>
                        <a:rPr lang="en-US" noProof="0" dirty="0" smtClean="0"/>
                        <a:t>Highlights</a:t>
                      </a:r>
                      <a:endParaRPr lang="en-US" noProof="0" dirty="0"/>
                    </a:p>
                  </a:txBody>
                  <a:tcPr/>
                </a:tc>
              </a:tr>
              <a:tr h="800080">
                <a:tc>
                  <a:txBody>
                    <a:bodyPr/>
                    <a:lstStyle/>
                    <a:p>
                      <a:r>
                        <a:rPr lang="de-CH" sz="1100" noProof="0" dirty="0" smtClean="0">
                          <a:latin typeface="Arial" panose="020B0604020202020204" pitchFamily="34" charset="0"/>
                          <a:cs typeface="Arial" panose="020B0604020202020204" pitchFamily="34" charset="0"/>
                        </a:rPr>
                        <a:t>ESMA</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de-CH" sz="1100" noProof="0" dirty="0" smtClean="0">
                          <a:latin typeface="Arial" panose="020B0604020202020204" pitchFamily="34" charset="0"/>
                          <a:cs typeface="Arial" panose="020B0604020202020204" pitchFamily="34" charset="0"/>
                        </a:rPr>
                        <a:t>2.5.2016</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de-CH" sz="1100" noProof="0" dirty="0" smtClean="0">
                          <a:latin typeface="Arial" panose="020B0604020202020204" pitchFamily="34" charset="0"/>
                          <a:cs typeface="Arial" panose="020B0604020202020204" pitchFamily="34" charset="0"/>
                        </a:rPr>
                        <a:t>Opinion</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b="0" dirty="0" smtClean="0">
                          <a:latin typeface="Arial" panose="020B0604020202020204" pitchFamily="34" charset="0"/>
                          <a:cs typeface="Arial" panose="020B0604020202020204" pitchFamily="34" charset="0"/>
                        </a:rPr>
                        <a:t>Opinion on draft RTS 2 non-equity transparency</a:t>
                      </a:r>
                      <a:endParaRPr lang="en-US" sz="1100" b="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smtClean="0">
                          <a:latin typeface="Arial" panose="020B0604020202020204" pitchFamily="34" charset="0"/>
                          <a:cs typeface="Arial" panose="020B0604020202020204" pitchFamily="34" charset="0"/>
                        </a:rPr>
                        <a:t>ESMA suggest to</a:t>
                      </a:r>
                      <a:r>
                        <a:rPr lang="en-US" sz="1100" baseline="0" noProof="0" dirty="0" smtClean="0">
                          <a:latin typeface="Arial" panose="020B0604020202020204" pitchFamily="34" charset="0"/>
                          <a:cs typeface="Arial" panose="020B0604020202020204" pitchFamily="34" charset="0"/>
                        </a:rPr>
                        <a:t> use the depth-in approach for non-equity in 4 years: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aseline="0" noProof="0" dirty="0" smtClean="0">
                          <a:latin typeface="Arial" panose="020B0604020202020204" pitchFamily="34" charset="0"/>
                          <a:cs typeface="Arial" panose="020B0604020202020204" pitchFamily="34" charset="0"/>
                        </a:rPr>
                        <a:t>Year 1: 15,  Year 2: 10, Year 3: 7, Year 4: 2 </a:t>
                      </a:r>
                      <a:endParaRPr lang="en-US" sz="1100" noProof="0"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noProof="0"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smtClean="0">
                          <a:latin typeface="Arial" panose="020B0604020202020204" pitchFamily="34" charset="0"/>
                          <a:cs typeface="Arial" panose="020B0604020202020204" pitchFamily="34" charset="0"/>
                          <a:hlinkClick r:id="rId2"/>
                        </a:rPr>
                        <a:t>https://www.esma.europa.eu/sites/default/files/library/2016-666_opinion_on_draft_rts_2.pdf</a:t>
                      </a:r>
                      <a:r>
                        <a:rPr lang="en-US" sz="1100" noProof="0" dirty="0" smtClean="0">
                          <a:latin typeface="Arial" panose="020B0604020202020204" pitchFamily="34" charset="0"/>
                          <a:cs typeface="Arial" panose="020B0604020202020204" pitchFamily="34" charset="0"/>
                        </a:rPr>
                        <a:t> </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r>
              <a:tr h="370840">
                <a:tc>
                  <a:txBody>
                    <a:bodyPr/>
                    <a:lstStyle/>
                    <a:p>
                      <a:r>
                        <a:rPr lang="de-CH" sz="1100" noProof="0" dirty="0" smtClean="0">
                          <a:latin typeface="Arial" panose="020B0604020202020204" pitchFamily="34" charset="0"/>
                          <a:cs typeface="Arial" panose="020B0604020202020204" pitchFamily="34" charset="0"/>
                        </a:rPr>
                        <a:t>ESMA</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de-CH" sz="1100" noProof="0" dirty="0" smtClean="0">
                          <a:latin typeface="Arial" panose="020B0604020202020204" pitchFamily="34" charset="0"/>
                          <a:cs typeface="Arial" panose="020B0604020202020204" pitchFamily="34" charset="0"/>
                        </a:rPr>
                        <a:t>4.5.2016</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de-CH" sz="1100" noProof="0" dirty="0" smtClean="0">
                          <a:latin typeface="Arial" panose="020B0604020202020204" pitchFamily="34" charset="0"/>
                          <a:cs typeface="Arial" panose="020B0604020202020204" pitchFamily="34" charset="0"/>
                        </a:rPr>
                        <a:t>Final Report</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b="0" dirty="0" smtClean="0">
                          <a:latin typeface="Arial" panose="020B0604020202020204" pitchFamily="34" charset="0"/>
                          <a:cs typeface="Arial" panose="020B0604020202020204" pitchFamily="34" charset="0"/>
                        </a:rPr>
                        <a:t>Final Report on RTS on reporting obligations under Article 26 of </a:t>
                      </a:r>
                      <a:r>
                        <a:rPr lang="en-US" sz="1100" b="0" dirty="0" err="1" smtClean="0">
                          <a:latin typeface="Arial" panose="020B0604020202020204" pitchFamily="34" charset="0"/>
                          <a:cs typeface="Arial" panose="020B0604020202020204" pitchFamily="34" charset="0"/>
                        </a:rPr>
                        <a:t>MiFIR</a:t>
                      </a:r>
                      <a:endParaRPr lang="en-US" sz="1100" b="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noProof="0" dirty="0" smtClean="0">
                          <a:latin typeface="Arial" panose="020B0604020202020204" pitchFamily="34" charset="0"/>
                          <a:cs typeface="Arial" panose="020B0604020202020204" pitchFamily="34" charset="0"/>
                        </a:rPr>
                        <a:t>Collateral transfers are excluded from the reporting obligations</a:t>
                      </a:r>
                    </a:p>
                    <a:p>
                      <a:endParaRPr lang="en-US" sz="1100" noProof="0" dirty="0" smtClean="0">
                        <a:latin typeface="Arial" panose="020B0604020202020204" pitchFamily="34" charset="0"/>
                        <a:cs typeface="Arial" panose="020B0604020202020204" pitchFamily="34" charset="0"/>
                      </a:endParaRPr>
                    </a:p>
                    <a:p>
                      <a:r>
                        <a:rPr lang="en-US" sz="1100" noProof="0" dirty="0" smtClean="0">
                          <a:latin typeface="Arial" panose="020B0604020202020204" pitchFamily="34" charset="0"/>
                          <a:cs typeface="Arial" panose="020B0604020202020204" pitchFamily="34" charset="0"/>
                          <a:hlinkClick r:id="rId3"/>
                        </a:rPr>
                        <a:t>https://www.esma.europa.eu/sites/default/files/library/2016-653_final_report_mifir_rts_22.pdf</a:t>
                      </a:r>
                      <a:r>
                        <a:rPr lang="en-US" sz="1100" noProof="0" dirty="0" smtClean="0">
                          <a:latin typeface="Arial" panose="020B0604020202020204" pitchFamily="34" charset="0"/>
                          <a:cs typeface="Arial" panose="020B0604020202020204" pitchFamily="34" charset="0"/>
                        </a:rPr>
                        <a:t> </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r>
              <a:tr h="1102176">
                <a:tc>
                  <a:txBody>
                    <a:bodyPr/>
                    <a:lstStyle/>
                    <a:p>
                      <a:r>
                        <a:rPr lang="de-CH" sz="1100" noProof="0" dirty="0" smtClean="0">
                          <a:latin typeface="Arial" panose="020B0604020202020204" pitchFamily="34" charset="0"/>
                          <a:cs typeface="Arial" panose="020B0604020202020204" pitchFamily="34" charset="0"/>
                        </a:rPr>
                        <a:t>ESMA</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de-CH" sz="1100" noProof="0" dirty="0" smtClean="0">
                          <a:latin typeface="Arial" panose="020B0604020202020204" pitchFamily="34" charset="0"/>
                          <a:cs typeface="Arial" panose="020B0604020202020204" pitchFamily="34" charset="0"/>
                        </a:rPr>
                        <a:t>25.7.2016</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de-CH" sz="1100" noProof="0" dirty="0" smtClean="0">
                          <a:latin typeface="Arial" panose="020B0604020202020204" pitchFamily="34" charset="0"/>
                          <a:cs typeface="Arial" panose="020B0604020202020204" pitchFamily="34" charset="0"/>
                        </a:rPr>
                        <a:t>Q&amp;A</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kern="1200" dirty="0" smtClean="0">
                          <a:solidFill>
                            <a:schemeClr val="dk1"/>
                          </a:solidFill>
                          <a:effectLst/>
                          <a:latin typeface="Arial" panose="020B0604020202020204" pitchFamily="34" charset="0"/>
                          <a:ea typeface="+mn-ea"/>
                          <a:cs typeface="Arial" panose="020B0604020202020204" pitchFamily="34" charset="0"/>
                        </a:rPr>
                        <a:t>Q&amp;A relating to the provision of CFDs and other speculative products to retail investors under</a:t>
                      </a:r>
                      <a:endParaRPr lang="en-US" sz="1100" b="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effectLst/>
                          <a:latin typeface="Arial" panose="020B0604020202020204" pitchFamily="34" charset="0"/>
                          <a:ea typeface="+mn-ea"/>
                          <a:cs typeface="Arial" panose="020B0604020202020204" pitchFamily="34" charset="0"/>
                        </a:rPr>
                        <a:t>Emphasizes</a:t>
                      </a:r>
                      <a:r>
                        <a:rPr lang="en-US" sz="1100" kern="1200" baseline="0" dirty="0" smtClean="0">
                          <a:solidFill>
                            <a:schemeClr val="dk1"/>
                          </a:solidFill>
                          <a:effectLst/>
                          <a:latin typeface="Arial" panose="020B0604020202020204" pitchFamily="34" charset="0"/>
                          <a:ea typeface="+mn-ea"/>
                          <a:cs typeface="Arial" panose="020B0604020202020204" pitchFamily="34" charset="0"/>
                        </a:rPr>
                        <a:t> the important of disclosure the risk to retail investors – also under PRIIP</a:t>
                      </a:r>
                      <a:endParaRPr lang="de-CH" sz="1100" noProof="0"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u="sng" kern="1200" dirty="0" smtClean="0">
                          <a:solidFill>
                            <a:schemeClr val="dk1"/>
                          </a:solidFill>
                          <a:effectLst/>
                          <a:latin typeface="Arial" panose="020B0604020202020204" pitchFamily="34" charset="0"/>
                          <a:ea typeface="+mn-ea"/>
                          <a:cs typeface="Arial" panose="020B0604020202020204" pitchFamily="34" charset="0"/>
                          <a:hlinkClick r:id="rId4"/>
                        </a:rPr>
                        <a:t>https://www.esma.europa.eu/press-news/esma-news/esma-publishes-updated-qa-cfds-and-other-speculative-products-0</a:t>
                      </a:r>
                      <a:endParaRPr lang="en-US" sz="1100" kern="1200" dirty="0" smtClean="0">
                        <a:solidFill>
                          <a:schemeClr val="dk1"/>
                        </a:solidFill>
                        <a:effectLst/>
                        <a:latin typeface="Arial" panose="020B0604020202020204" pitchFamily="34" charset="0"/>
                        <a:ea typeface="+mn-ea"/>
                        <a:cs typeface="Arial" panose="020B0604020202020204" pitchFamily="34" charset="0"/>
                      </a:endParaRPr>
                    </a:p>
                    <a:p>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r>
              <a:tr h="370840">
                <a:tc>
                  <a:txBody>
                    <a:bodyPr/>
                    <a:lstStyle/>
                    <a:p>
                      <a:r>
                        <a:rPr lang="de-CH" sz="1100" noProof="0" dirty="0" smtClean="0">
                          <a:latin typeface="Arial" panose="020B0604020202020204" pitchFamily="34" charset="0"/>
                          <a:cs typeface="Arial" panose="020B0604020202020204" pitchFamily="34" charset="0"/>
                        </a:rPr>
                        <a:t>ESMA</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de-CH" sz="1100" noProof="0" dirty="0" smtClean="0">
                          <a:latin typeface="Arial" panose="020B0604020202020204" pitchFamily="34" charset="0"/>
                          <a:cs typeface="Arial" panose="020B0604020202020204" pitchFamily="34" charset="0"/>
                        </a:rPr>
                        <a:t>3.10.2016</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de-CH" sz="1100" noProof="0" dirty="0" smtClean="0">
                          <a:latin typeface="Arial" panose="020B0604020202020204" pitchFamily="34" charset="0"/>
                          <a:cs typeface="Arial" panose="020B0604020202020204" pitchFamily="34" charset="0"/>
                        </a:rPr>
                        <a:t>Q&amp;A</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kern="1200" dirty="0" smtClean="0">
                          <a:solidFill>
                            <a:schemeClr val="dk1"/>
                          </a:solidFill>
                          <a:effectLst/>
                          <a:latin typeface="Arial" panose="020B0604020202020204" pitchFamily="34" charset="0"/>
                          <a:ea typeface="+mn-ea"/>
                          <a:cs typeface="Arial" panose="020B0604020202020204" pitchFamily="34" charset="0"/>
                        </a:rPr>
                        <a:t>Q&amp;A on MiFID II and </a:t>
                      </a:r>
                      <a:r>
                        <a:rPr lang="en-US" sz="1100" kern="1200" dirty="0" err="1" smtClean="0">
                          <a:solidFill>
                            <a:schemeClr val="dk1"/>
                          </a:solidFill>
                          <a:effectLst/>
                          <a:latin typeface="Arial" panose="020B0604020202020204" pitchFamily="34" charset="0"/>
                          <a:ea typeface="+mn-ea"/>
                          <a:cs typeface="Arial" panose="020B0604020202020204" pitchFamily="34" charset="0"/>
                        </a:rPr>
                        <a:t>MiFIR</a:t>
                      </a:r>
                      <a:r>
                        <a:rPr lang="en-US" sz="1100" kern="1200" dirty="0" smtClean="0">
                          <a:solidFill>
                            <a:schemeClr val="dk1"/>
                          </a:solidFill>
                          <a:effectLst/>
                          <a:latin typeface="Arial" panose="020B0604020202020204" pitchFamily="34" charset="0"/>
                          <a:ea typeface="+mn-ea"/>
                          <a:cs typeface="Arial" panose="020B0604020202020204" pitchFamily="34" charset="0"/>
                        </a:rPr>
                        <a:t> transparency topics </a:t>
                      </a:r>
                      <a:endParaRPr lang="en-US" sz="1100" b="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kern="1200" dirty="0" smtClean="0">
                          <a:solidFill>
                            <a:schemeClr val="dk1"/>
                          </a:solidFill>
                          <a:effectLst/>
                          <a:latin typeface="Arial" panose="020B0604020202020204" pitchFamily="34" charset="0"/>
                          <a:ea typeface="+mn-ea"/>
                          <a:cs typeface="Arial" panose="020B0604020202020204" pitchFamily="34" charset="0"/>
                        </a:rPr>
                        <a:t>ESMA confirms that it will publish the total volume of union trading per financial instrument and the percentage of trading in financial instrument carried out under the reference price waiver and for negotiated transductions under Article 4(1)(b)(</a:t>
                      </a:r>
                      <a:r>
                        <a:rPr lang="en-US" sz="1100" kern="1200" dirty="0" err="1" smtClean="0">
                          <a:solidFill>
                            <a:schemeClr val="dk1"/>
                          </a:solidFill>
                          <a:effectLst/>
                          <a:latin typeface="Arial" panose="020B0604020202020204" pitchFamily="34" charset="0"/>
                          <a:ea typeface="+mn-ea"/>
                          <a:cs typeface="Arial" panose="020B0604020202020204" pitchFamily="34" charset="0"/>
                        </a:rPr>
                        <a:t>i</a:t>
                      </a:r>
                      <a:r>
                        <a:rPr lang="en-US" sz="1100" kern="1200" dirty="0" smtClean="0">
                          <a:solidFill>
                            <a:schemeClr val="dk1"/>
                          </a:solidFill>
                          <a:effectLst/>
                          <a:latin typeface="Arial" panose="020B0604020202020204" pitchFamily="34" charset="0"/>
                          <a:ea typeface="+mn-ea"/>
                          <a:cs typeface="Arial" panose="020B0604020202020204" pitchFamily="34" charset="0"/>
                        </a:rPr>
                        <a:t>)in the previous 12 months. </a:t>
                      </a:r>
                      <a:endParaRPr lang="de-CH" sz="1100" noProof="0" dirty="0" smtClean="0">
                        <a:latin typeface="Arial" panose="020B0604020202020204" pitchFamily="34" charset="0"/>
                        <a:cs typeface="Arial" panose="020B0604020202020204" pitchFamily="34" charset="0"/>
                      </a:endParaRPr>
                    </a:p>
                    <a:p>
                      <a:endParaRPr lang="de-CH" sz="1100" noProof="0"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u="sng" kern="1200" dirty="0" smtClean="0">
                          <a:solidFill>
                            <a:schemeClr val="dk1"/>
                          </a:solidFill>
                          <a:effectLst/>
                          <a:latin typeface="Arial" panose="020B0604020202020204" pitchFamily="34" charset="0"/>
                          <a:ea typeface="+mn-ea"/>
                          <a:cs typeface="Arial" panose="020B0604020202020204" pitchFamily="34" charset="0"/>
                          <a:hlinkClick r:id="rId5"/>
                        </a:rPr>
                        <a:t>https://www.esma.europa.eu/document/qa-mifid-ii-and-mifir-transparency-topics</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r>
            </a:tbl>
          </a:graphicData>
        </a:graphic>
      </p:graphicFrame>
      <p:sp>
        <p:nvSpPr>
          <p:cNvPr id="7" name="Slide Number Placeholder 3"/>
          <p:cNvSpPr txBox="1">
            <a:spLocks/>
          </p:cNvSpPr>
          <p:nvPr/>
        </p:nvSpPr>
        <p:spPr>
          <a:xfrm>
            <a:off x="428736" y="6453173"/>
            <a:ext cx="467656" cy="143999"/>
          </a:xfrm>
          <a:prstGeom prst="rect">
            <a:avLst/>
          </a:prstGeom>
        </p:spPr>
        <p:txBody>
          <a:bodyPr vert="horz" lIns="0" tIns="0" rIns="0" bIns="0" rtlCol="0" anchor="ctr"/>
          <a:lstStyle>
            <a:defPPr>
              <a:defRPr lang="de-DE"/>
            </a:defPPr>
            <a:lvl1pPr marL="0" algn="l" defTabSz="914400" rtl="0" eaLnBrk="1" latinLnBrk="0" hangingPunct="1">
              <a:defRPr sz="800" b="0" kern="1200">
                <a:solidFill>
                  <a:schemeClr val="tx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dirty="0" smtClean="0"/>
              <a:t>Page 6 </a:t>
            </a:r>
            <a:endParaRPr lang="en-GB" dirty="0"/>
          </a:p>
        </p:txBody>
      </p:sp>
    </p:spTree>
    <p:extLst>
      <p:ext uri="{BB962C8B-B14F-4D97-AF65-F5344CB8AC3E}">
        <p14:creationId xmlns:p14="http://schemas.microsoft.com/office/powerpoint/2010/main" val="1947361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AutoShape 12" descr="Bildergebnis für singapore mas logo"/>
          <p:cNvSpPr>
            <a:spLocks noChangeAspect="1" noChangeArrowheads="1"/>
          </p:cNvSpPr>
          <p:nvPr/>
        </p:nvSpPr>
        <p:spPr bwMode="auto">
          <a:xfrm>
            <a:off x="159965" y="-423572"/>
            <a:ext cx="268770" cy="2687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AutoShape 14" descr="Bildergebnis für singapore mas logo"/>
          <p:cNvSpPr>
            <a:spLocks noChangeAspect="1" noChangeArrowheads="1"/>
          </p:cNvSpPr>
          <p:nvPr/>
        </p:nvSpPr>
        <p:spPr bwMode="auto">
          <a:xfrm>
            <a:off x="312365" y="-271172"/>
            <a:ext cx="268770" cy="2687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Title 1"/>
          <p:cNvSpPr>
            <a:spLocks noGrp="1"/>
          </p:cNvSpPr>
          <p:nvPr>
            <p:ph type="title"/>
          </p:nvPr>
        </p:nvSpPr>
        <p:spPr>
          <a:xfrm>
            <a:off x="446750" y="0"/>
            <a:ext cx="8229600" cy="548680"/>
          </a:xfrm>
        </p:spPr>
        <p:txBody>
          <a:bodyPr>
            <a:normAutofit/>
          </a:bodyPr>
          <a:lstStyle/>
          <a:p>
            <a:r>
              <a:rPr lang="en-US" sz="1400" dirty="0">
                <a:latin typeface="Arial" panose="020B0604020202020204" pitchFamily="34" charset="0"/>
                <a:cs typeface="Arial" panose="020B0604020202020204" pitchFamily="34" charset="0"/>
              </a:rPr>
              <a:t>Overview of new Regulations / Directives / Announcements </a:t>
            </a:r>
            <a:r>
              <a:rPr lang="en-US" sz="1400" dirty="0" smtClean="0">
                <a:latin typeface="Arial" panose="020B0604020202020204" pitchFamily="34" charset="0"/>
                <a:cs typeface="Arial" panose="020B0604020202020204" pitchFamily="34" charset="0"/>
              </a:rPr>
              <a:t>follow-up</a:t>
            </a:r>
            <a:endParaRPr lang="en-US" sz="14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0"/>
          </p:nvPr>
        </p:nvSpPr>
        <p:spPr/>
        <p:txBody>
          <a:bodyPr/>
          <a:lstStyle/>
          <a:p>
            <a:pPr>
              <a:defRPr/>
            </a:pPr>
            <a:r>
              <a:rPr lang="en-GB" dirty="0" smtClean="0"/>
              <a:t>Page 7</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076644505"/>
              </p:ext>
            </p:extLst>
          </p:nvPr>
        </p:nvGraphicFramePr>
        <p:xfrm>
          <a:off x="159965" y="404665"/>
          <a:ext cx="8876532" cy="5648729"/>
        </p:xfrm>
        <a:graphic>
          <a:graphicData uri="http://schemas.openxmlformats.org/drawingml/2006/table">
            <a:tbl>
              <a:tblPr firstRow="1" bandRow="1">
                <a:tableStyleId>{5C22544A-7EE6-4342-B048-85BDC9FD1C3A}</a:tableStyleId>
              </a:tblPr>
              <a:tblGrid>
                <a:gridCol w="1127097"/>
                <a:gridCol w="908674"/>
                <a:gridCol w="1296144"/>
                <a:gridCol w="2666256"/>
                <a:gridCol w="2878361"/>
              </a:tblGrid>
              <a:tr h="591342">
                <a:tc>
                  <a:txBody>
                    <a:bodyPr/>
                    <a:lstStyle/>
                    <a:p>
                      <a:pPr algn="ctr"/>
                      <a:r>
                        <a:rPr lang="en-US" noProof="0" dirty="0" smtClean="0"/>
                        <a:t>Regulator</a:t>
                      </a:r>
                      <a:endParaRPr lang="en-US" noProof="0" dirty="0"/>
                    </a:p>
                  </a:txBody>
                  <a:tcPr/>
                </a:tc>
                <a:tc>
                  <a:txBody>
                    <a:bodyPr/>
                    <a:lstStyle/>
                    <a:p>
                      <a:pPr algn="ctr"/>
                      <a:r>
                        <a:rPr lang="en-US" noProof="0" dirty="0" smtClean="0"/>
                        <a:t>Date</a:t>
                      </a:r>
                      <a:endParaRPr lang="en-US" noProof="0" dirty="0"/>
                    </a:p>
                  </a:txBody>
                  <a:tcPr/>
                </a:tc>
                <a:tc>
                  <a:txBody>
                    <a:bodyPr/>
                    <a:lstStyle/>
                    <a:p>
                      <a:pPr algn="ctr"/>
                      <a:r>
                        <a:rPr lang="en-US" noProof="0" dirty="0" smtClean="0"/>
                        <a:t>Type of Publication</a:t>
                      </a:r>
                      <a:endParaRPr lang="en-US" noProof="0" dirty="0"/>
                    </a:p>
                  </a:txBody>
                  <a:tcPr/>
                </a:tc>
                <a:tc>
                  <a:txBody>
                    <a:bodyPr/>
                    <a:lstStyle/>
                    <a:p>
                      <a:pPr algn="ctr"/>
                      <a:r>
                        <a:rPr lang="en-US" noProof="0" dirty="0" smtClean="0"/>
                        <a:t>Description</a:t>
                      </a:r>
                      <a:endParaRPr lang="en-US" noProof="0" dirty="0"/>
                    </a:p>
                  </a:txBody>
                  <a:tcPr/>
                </a:tc>
                <a:tc>
                  <a:txBody>
                    <a:bodyPr/>
                    <a:lstStyle/>
                    <a:p>
                      <a:pPr algn="ctr"/>
                      <a:r>
                        <a:rPr lang="en-US" noProof="0" dirty="0" smtClean="0"/>
                        <a:t>Highlights</a:t>
                      </a:r>
                      <a:endParaRPr lang="en-US" noProof="0" dirty="0"/>
                    </a:p>
                  </a:txBody>
                  <a:tcPr/>
                </a:tc>
              </a:tr>
              <a:tr h="1478354">
                <a:tc>
                  <a:txBody>
                    <a:bodyPr/>
                    <a:lstStyle/>
                    <a:p>
                      <a:r>
                        <a:rPr lang="de-CH" sz="1100" noProof="0" dirty="0" smtClean="0">
                          <a:latin typeface="Arial" panose="020B0604020202020204" pitchFamily="34" charset="0"/>
                          <a:cs typeface="Arial" panose="020B0604020202020204" pitchFamily="34" charset="0"/>
                        </a:rPr>
                        <a:t>ESMA</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de-CH" sz="1100" noProof="0" dirty="0" smtClean="0">
                          <a:latin typeface="Arial" panose="020B0604020202020204" pitchFamily="34" charset="0"/>
                          <a:cs typeface="Arial" panose="020B0604020202020204" pitchFamily="34" charset="0"/>
                        </a:rPr>
                        <a:t>5.10.2016</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noProof="0" dirty="0" smtClean="0">
                          <a:latin typeface="Arial" panose="020B0604020202020204" pitchFamily="34" charset="0"/>
                          <a:cs typeface="Arial" panose="020B0604020202020204" pitchFamily="34" charset="0"/>
                        </a:rPr>
                        <a:t>Consultation paper</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kern="1200" dirty="0" smtClean="0">
                          <a:solidFill>
                            <a:schemeClr val="dk1"/>
                          </a:solidFill>
                          <a:effectLst/>
                          <a:latin typeface="Arial" panose="020B0604020202020204" pitchFamily="34" charset="0"/>
                          <a:ea typeface="+mn-ea"/>
                          <a:cs typeface="Arial" panose="020B0604020202020204" pitchFamily="34" charset="0"/>
                        </a:rPr>
                        <a:t>CP on Draft guidelines on MiFID II product governance requirements</a:t>
                      </a:r>
                      <a:endParaRPr lang="en-US" sz="1100" b="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noProof="0" dirty="0" smtClean="0">
                          <a:latin typeface="Arial" panose="020B0604020202020204" pitchFamily="34" charset="0"/>
                          <a:cs typeface="Arial" panose="020B0604020202020204" pitchFamily="34" charset="0"/>
                        </a:rPr>
                        <a:t>Definition of «target investor» – to be defined by the manufacturer</a:t>
                      </a:r>
                      <a:r>
                        <a:rPr lang="en-US" sz="1100" baseline="0" noProof="0" dirty="0" smtClean="0">
                          <a:latin typeface="Arial" panose="020B0604020202020204" pitchFamily="34" charset="0"/>
                          <a:cs typeface="Arial" panose="020B0604020202020204" pitchFamily="34" charset="0"/>
                        </a:rPr>
                        <a:t> and followed by the distributor: </a:t>
                      </a:r>
                      <a:r>
                        <a:rPr lang="en-US" sz="1100" kern="1200" dirty="0" smtClean="0">
                          <a:solidFill>
                            <a:schemeClr val="dk1"/>
                          </a:solidFill>
                          <a:effectLst/>
                          <a:latin typeface="Arial" panose="020B0604020202020204" pitchFamily="34" charset="0"/>
                          <a:ea typeface="+mn-ea"/>
                          <a:cs typeface="Arial" panose="020B0604020202020204" pitchFamily="34" charset="0"/>
                        </a:rPr>
                        <a:t>the target market assessment is product-related and is aimed at a group of target clients</a:t>
                      </a:r>
                      <a:endParaRPr lang="en-US" sz="1100" noProof="0" dirty="0" smtClean="0">
                        <a:latin typeface="Arial" panose="020B0604020202020204" pitchFamily="34" charset="0"/>
                        <a:cs typeface="Arial" panose="020B0604020202020204" pitchFamily="34" charset="0"/>
                      </a:endParaRPr>
                    </a:p>
                    <a:p>
                      <a:endParaRPr lang="de-CH" sz="1100" noProof="0" dirty="0" smtClean="0">
                        <a:latin typeface="Arial" panose="020B0604020202020204" pitchFamily="34" charset="0"/>
                        <a:cs typeface="Arial" panose="020B0604020202020204" pitchFamily="34" charset="0"/>
                      </a:endParaRPr>
                    </a:p>
                    <a:p>
                      <a:r>
                        <a:rPr lang="en-US" sz="1100" u="sng" kern="1200" dirty="0" smtClean="0">
                          <a:solidFill>
                            <a:schemeClr val="dk1"/>
                          </a:solidFill>
                          <a:effectLst/>
                          <a:latin typeface="Arial" panose="020B0604020202020204" pitchFamily="34" charset="0"/>
                          <a:ea typeface="+mn-ea"/>
                          <a:cs typeface="Arial" panose="020B0604020202020204" pitchFamily="34" charset="0"/>
                          <a:hlinkClick r:id="rId2"/>
                        </a:rPr>
                        <a:t>https://www.esma.europa.eu/document/consultation-paper-draft-guidelines-mifid-ii-product-governance-requirements</a:t>
                      </a:r>
                      <a:endParaRPr lang="de-CH"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r>
              <a:tr h="1522655">
                <a:tc>
                  <a:txBody>
                    <a:bodyPr/>
                    <a:lstStyle/>
                    <a:p>
                      <a:r>
                        <a:rPr lang="de-CH" sz="1100" noProof="0" dirty="0" smtClean="0">
                          <a:latin typeface="Arial" panose="020B0604020202020204" pitchFamily="34" charset="0"/>
                          <a:cs typeface="Arial" panose="020B0604020202020204" pitchFamily="34" charset="0"/>
                        </a:rPr>
                        <a:t>ESMA</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de-CH" sz="1100" noProof="0" dirty="0" smtClean="0">
                          <a:latin typeface="Arial" panose="020B0604020202020204" pitchFamily="34" charset="0"/>
                          <a:cs typeface="Arial" panose="020B0604020202020204" pitchFamily="34" charset="0"/>
                        </a:rPr>
                        <a:t>6.10.2016</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de-CH" sz="1100" noProof="0" dirty="0" err="1" smtClean="0">
                          <a:latin typeface="Arial" panose="020B0604020202020204" pitchFamily="34" charset="0"/>
                          <a:cs typeface="Arial" panose="020B0604020202020204" pitchFamily="34" charset="0"/>
                        </a:rPr>
                        <a:t>Guidlines</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kern="1200" dirty="0" smtClean="0">
                          <a:solidFill>
                            <a:schemeClr val="dk1"/>
                          </a:solidFill>
                          <a:effectLst/>
                          <a:latin typeface="Arial" panose="020B0604020202020204" pitchFamily="34" charset="0"/>
                          <a:ea typeface="+mn-ea"/>
                          <a:cs typeface="Arial" panose="020B0604020202020204" pitchFamily="34" charset="0"/>
                        </a:rPr>
                        <a:t>Guidelines on the calibration, publication and reporting of trading halts</a:t>
                      </a:r>
                      <a:endParaRPr lang="en-US" sz="1100" b="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effectLst/>
                          <a:latin typeface="Arial" panose="020B0604020202020204" pitchFamily="34" charset="0"/>
                          <a:ea typeface="+mn-ea"/>
                          <a:cs typeface="Arial" panose="020B0604020202020204" pitchFamily="34" charset="0"/>
                        </a:rPr>
                        <a:t>Applied to RM, MTFs and OTFs. Trading venues must be able to halt or constrain trading in case of significant price movement on a related market</a:t>
                      </a:r>
                      <a:r>
                        <a:rPr lang="en-US" sz="1100" kern="1200" baseline="0" dirty="0" smtClean="0">
                          <a:solidFill>
                            <a:schemeClr val="dk1"/>
                          </a:solidFill>
                          <a:effectLst/>
                          <a:latin typeface="Arial" panose="020B0604020202020204" pitchFamily="34" charset="0"/>
                          <a:ea typeface="+mn-ea"/>
                          <a:cs typeface="Arial" panose="020B0604020202020204" pitchFamily="34" charset="0"/>
                        </a:rPr>
                        <a:t> and reporting it.</a:t>
                      </a:r>
                      <a:endParaRPr lang="en-US" sz="1100" b="0" noProof="0" dirty="0" smtClean="0">
                        <a:latin typeface="Arial" panose="020B0604020202020204" pitchFamily="34" charset="0"/>
                        <a:cs typeface="Arial" panose="020B0604020202020204" pitchFamily="34" charset="0"/>
                      </a:endParaRPr>
                    </a:p>
                    <a:p>
                      <a:endParaRPr lang="de-CH" sz="1100" noProof="0" dirty="0" smtClean="0">
                        <a:latin typeface="Arial" panose="020B0604020202020204" pitchFamily="34" charset="0"/>
                        <a:cs typeface="Arial" panose="020B0604020202020204" pitchFamily="34" charset="0"/>
                      </a:endParaRPr>
                    </a:p>
                    <a:p>
                      <a:r>
                        <a:rPr lang="en-US" sz="1100" u="sng" kern="1200" dirty="0" smtClean="0">
                          <a:solidFill>
                            <a:schemeClr val="dk1"/>
                          </a:solidFill>
                          <a:effectLst/>
                          <a:latin typeface="Arial" panose="020B0604020202020204" pitchFamily="34" charset="0"/>
                          <a:ea typeface="+mn-ea"/>
                          <a:cs typeface="Arial" panose="020B0604020202020204" pitchFamily="34" charset="0"/>
                          <a:hlinkClick r:id="rId3"/>
                        </a:rPr>
                        <a:t>https://www.esma.europa.eu/document/guidelines-calibration-publication-and-reporting-trading-halts</a:t>
                      </a:r>
                      <a:endParaRPr lang="de-CH"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r>
              <a:tr h="1808249">
                <a:tc>
                  <a:txBody>
                    <a:bodyPr/>
                    <a:lstStyle/>
                    <a:p>
                      <a:r>
                        <a:rPr lang="de-CH" sz="1100" noProof="0" dirty="0" smtClean="0">
                          <a:latin typeface="Arial" panose="020B0604020202020204" pitchFamily="34" charset="0"/>
                          <a:cs typeface="Arial" panose="020B0604020202020204" pitchFamily="34" charset="0"/>
                        </a:rPr>
                        <a:t>ESMA</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de-CH" sz="1100" noProof="0" dirty="0" smtClean="0">
                          <a:latin typeface="Arial" panose="020B0604020202020204" pitchFamily="34" charset="0"/>
                          <a:cs typeface="Arial" panose="020B0604020202020204" pitchFamily="34" charset="0"/>
                        </a:rPr>
                        <a:t>10.10.2016</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de-CH" sz="1100" noProof="0" dirty="0" smtClean="0">
                          <a:latin typeface="Arial" panose="020B0604020202020204" pitchFamily="34" charset="0"/>
                          <a:cs typeface="Arial" panose="020B0604020202020204" pitchFamily="34" charset="0"/>
                        </a:rPr>
                        <a:t>Q&amp;A</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kern="1200" dirty="0" smtClean="0">
                          <a:solidFill>
                            <a:schemeClr val="dk1"/>
                          </a:solidFill>
                          <a:effectLst/>
                          <a:latin typeface="Arial" panose="020B0604020202020204" pitchFamily="34" charset="0"/>
                          <a:ea typeface="+mn-ea"/>
                          <a:cs typeface="Arial" panose="020B0604020202020204" pitchFamily="34" charset="0"/>
                        </a:rPr>
                        <a:t>Questions and Answers on MiFID II and </a:t>
                      </a:r>
                      <a:r>
                        <a:rPr lang="en-US" sz="1100" kern="1200" dirty="0" err="1" smtClean="0">
                          <a:solidFill>
                            <a:schemeClr val="dk1"/>
                          </a:solidFill>
                          <a:effectLst/>
                          <a:latin typeface="Arial" panose="020B0604020202020204" pitchFamily="34" charset="0"/>
                          <a:ea typeface="+mn-ea"/>
                          <a:cs typeface="Arial" panose="020B0604020202020204" pitchFamily="34" charset="0"/>
                        </a:rPr>
                        <a:t>MiFIR</a:t>
                      </a:r>
                      <a:r>
                        <a:rPr lang="en-US" sz="1100" kern="1200" dirty="0" smtClean="0">
                          <a:solidFill>
                            <a:schemeClr val="dk1"/>
                          </a:solidFill>
                          <a:effectLst/>
                          <a:latin typeface="Arial" panose="020B0604020202020204" pitchFamily="34" charset="0"/>
                          <a:ea typeface="+mn-ea"/>
                          <a:cs typeface="Arial" panose="020B0604020202020204" pitchFamily="34" charset="0"/>
                        </a:rPr>
                        <a:t> investor protection topics </a:t>
                      </a:r>
                      <a:endParaRPr lang="en-US" sz="1100" b="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effectLst/>
                          <a:latin typeface="Arial" panose="020B0604020202020204" pitchFamily="34" charset="0"/>
                          <a:ea typeface="+mn-ea"/>
                          <a:cs typeface="Arial" panose="020B0604020202020204" pitchFamily="34" charset="0"/>
                        </a:rPr>
                        <a:t>The first  Q&amp;A on MiFID II and </a:t>
                      </a:r>
                      <a:r>
                        <a:rPr lang="en-US" sz="1100" kern="1200" dirty="0" err="1" smtClean="0">
                          <a:solidFill>
                            <a:schemeClr val="dk1"/>
                          </a:solidFill>
                          <a:effectLst/>
                          <a:latin typeface="Arial" panose="020B0604020202020204" pitchFamily="34" charset="0"/>
                          <a:ea typeface="+mn-ea"/>
                          <a:cs typeface="Arial" panose="020B0604020202020204" pitchFamily="34" charset="0"/>
                        </a:rPr>
                        <a:t>MiFIR</a:t>
                      </a:r>
                      <a:r>
                        <a:rPr lang="en-US" sz="1100" kern="1200" dirty="0" smtClean="0">
                          <a:solidFill>
                            <a:schemeClr val="dk1"/>
                          </a:solidFill>
                          <a:effectLst/>
                          <a:latin typeface="Arial" panose="020B0604020202020204" pitchFamily="34" charset="0"/>
                          <a:ea typeface="+mn-ea"/>
                          <a:cs typeface="Arial" panose="020B0604020202020204" pitchFamily="34" charset="0"/>
                        </a:rPr>
                        <a:t> -  investor protection topics  - mainly the importance of market data and evaluated pricing</a:t>
                      </a:r>
                    </a:p>
                    <a:p>
                      <a:pPr marL="0" marR="0" indent="0" algn="l" defTabSz="914400" rtl="0" eaLnBrk="1" fontAlgn="auto" latinLnBrk="0" hangingPunct="1">
                        <a:lnSpc>
                          <a:spcPct val="100000"/>
                        </a:lnSpc>
                        <a:spcBef>
                          <a:spcPts val="0"/>
                        </a:spcBef>
                        <a:spcAft>
                          <a:spcPts val="0"/>
                        </a:spcAft>
                        <a:buClrTx/>
                        <a:buSzTx/>
                        <a:buFontTx/>
                        <a:buNone/>
                        <a:tabLst/>
                        <a:defRPr/>
                      </a:pPr>
                      <a:endParaRPr lang="de-CH" sz="1100" noProof="0" dirty="0" smtClean="0">
                        <a:latin typeface="Arial" panose="020B0604020202020204" pitchFamily="34" charset="0"/>
                        <a:cs typeface="Arial" panose="020B0604020202020204" pitchFamily="34" charset="0"/>
                      </a:endParaRPr>
                    </a:p>
                    <a:p>
                      <a:r>
                        <a:rPr lang="en-US" sz="1100" u="sng" kern="1200" dirty="0" smtClean="0">
                          <a:solidFill>
                            <a:schemeClr val="dk1"/>
                          </a:solidFill>
                          <a:effectLst/>
                          <a:latin typeface="Arial" panose="020B0604020202020204" pitchFamily="34" charset="0"/>
                          <a:ea typeface="+mn-ea"/>
                          <a:cs typeface="Arial" panose="020B0604020202020204" pitchFamily="34" charset="0"/>
                          <a:hlinkClick r:id="rId4"/>
                        </a:rPr>
                        <a:t>https://www.esma.europa.eu/document/questions-and-answers-mifid-ii-and-mifir-investor-protection-topics</a:t>
                      </a:r>
                      <a:endParaRPr lang="de-CH"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r>
            </a:tbl>
          </a:graphicData>
        </a:graphic>
      </p:graphicFrame>
      <p:sp>
        <p:nvSpPr>
          <p:cNvPr id="7" name="Slide Number Placeholder 3"/>
          <p:cNvSpPr txBox="1">
            <a:spLocks/>
          </p:cNvSpPr>
          <p:nvPr/>
        </p:nvSpPr>
        <p:spPr>
          <a:xfrm>
            <a:off x="428736" y="6453173"/>
            <a:ext cx="467656" cy="143999"/>
          </a:xfrm>
          <a:prstGeom prst="rect">
            <a:avLst/>
          </a:prstGeom>
        </p:spPr>
        <p:txBody>
          <a:bodyPr vert="horz" lIns="0" tIns="0" rIns="0" bIns="0" rtlCol="0" anchor="ctr"/>
          <a:lstStyle>
            <a:defPPr>
              <a:defRPr lang="de-DE"/>
            </a:defPPr>
            <a:lvl1pPr marL="0" algn="l" defTabSz="914400" rtl="0" eaLnBrk="1" latinLnBrk="0" hangingPunct="1">
              <a:defRPr sz="800" b="0" kern="1200">
                <a:solidFill>
                  <a:schemeClr val="tx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dirty="0" smtClean="0"/>
              <a:t>Page 7 </a:t>
            </a:r>
            <a:endParaRPr lang="en-GB" dirty="0"/>
          </a:p>
        </p:txBody>
      </p:sp>
    </p:spTree>
    <p:extLst>
      <p:ext uri="{BB962C8B-B14F-4D97-AF65-F5344CB8AC3E}">
        <p14:creationId xmlns:p14="http://schemas.microsoft.com/office/powerpoint/2010/main" val="2759568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AutoShape 12" descr="Bildergebnis für singapore mas logo"/>
          <p:cNvSpPr>
            <a:spLocks noChangeAspect="1" noChangeArrowheads="1"/>
          </p:cNvSpPr>
          <p:nvPr/>
        </p:nvSpPr>
        <p:spPr bwMode="auto">
          <a:xfrm>
            <a:off x="159965" y="-423572"/>
            <a:ext cx="268770" cy="2687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AutoShape 14" descr="Bildergebnis für singapore mas logo"/>
          <p:cNvSpPr>
            <a:spLocks noChangeAspect="1" noChangeArrowheads="1"/>
          </p:cNvSpPr>
          <p:nvPr/>
        </p:nvSpPr>
        <p:spPr bwMode="auto">
          <a:xfrm>
            <a:off x="312365" y="-271172"/>
            <a:ext cx="268770" cy="2687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Title 1"/>
          <p:cNvSpPr>
            <a:spLocks noGrp="1"/>
          </p:cNvSpPr>
          <p:nvPr>
            <p:ph type="title"/>
          </p:nvPr>
        </p:nvSpPr>
        <p:spPr>
          <a:xfrm>
            <a:off x="446750" y="0"/>
            <a:ext cx="8229600" cy="548680"/>
          </a:xfrm>
        </p:spPr>
        <p:txBody>
          <a:bodyPr>
            <a:normAutofit/>
          </a:bodyPr>
          <a:lstStyle/>
          <a:p>
            <a:r>
              <a:rPr lang="en-US" sz="1400" dirty="0">
                <a:latin typeface="Arial" panose="020B0604020202020204" pitchFamily="34" charset="0"/>
                <a:cs typeface="Arial" panose="020B0604020202020204" pitchFamily="34" charset="0"/>
              </a:rPr>
              <a:t>Overview of new Regulations / Directives / Announcements </a:t>
            </a:r>
            <a:r>
              <a:rPr lang="en-US" sz="1400" dirty="0" smtClean="0">
                <a:latin typeface="Arial" panose="020B0604020202020204" pitchFamily="34" charset="0"/>
                <a:cs typeface="Arial" panose="020B0604020202020204" pitchFamily="34" charset="0"/>
              </a:rPr>
              <a:t>follow-up</a:t>
            </a:r>
            <a:endParaRPr lang="en-US" sz="14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302221994"/>
              </p:ext>
            </p:extLst>
          </p:nvPr>
        </p:nvGraphicFramePr>
        <p:xfrm>
          <a:off x="159965" y="521296"/>
          <a:ext cx="8876532" cy="5724048"/>
        </p:xfrm>
        <a:graphic>
          <a:graphicData uri="http://schemas.openxmlformats.org/drawingml/2006/table">
            <a:tbl>
              <a:tblPr firstRow="1" bandRow="1">
                <a:tableStyleId>{5C22544A-7EE6-4342-B048-85BDC9FD1C3A}</a:tableStyleId>
              </a:tblPr>
              <a:tblGrid>
                <a:gridCol w="1127097"/>
                <a:gridCol w="908674"/>
                <a:gridCol w="1296144"/>
                <a:gridCol w="2666256"/>
                <a:gridCol w="2878361"/>
              </a:tblGrid>
              <a:tr h="370840">
                <a:tc>
                  <a:txBody>
                    <a:bodyPr/>
                    <a:lstStyle/>
                    <a:p>
                      <a:pPr algn="ctr"/>
                      <a:r>
                        <a:rPr lang="en-US" noProof="0" dirty="0" smtClean="0"/>
                        <a:t>Regulator</a:t>
                      </a:r>
                      <a:endParaRPr lang="en-US" noProof="0" dirty="0"/>
                    </a:p>
                  </a:txBody>
                  <a:tcPr/>
                </a:tc>
                <a:tc>
                  <a:txBody>
                    <a:bodyPr/>
                    <a:lstStyle/>
                    <a:p>
                      <a:pPr algn="ctr"/>
                      <a:r>
                        <a:rPr lang="en-US" noProof="0" dirty="0" smtClean="0"/>
                        <a:t>Date</a:t>
                      </a:r>
                      <a:endParaRPr lang="en-US" noProof="0" dirty="0"/>
                    </a:p>
                  </a:txBody>
                  <a:tcPr/>
                </a:tc>
                <a:tc>
                  <a:txBody>
                    <a:bodyPr/>
                    <a:lstStyle/>
                    <a:p>
                      <a:pPr algn="ctr"/>
                      <a:r>
                        <a:rPr lang="en-US" noProof="0" dirty="0" smtClean="0"/>
                        <a:t>Type of Publication</a:t>
                      </a:r>
                      <a:endParaRPr lang="en-US" noProof="0" dirty="0"/>
                    </a:p>
                  </a:txBody>
                  <a:tcPr/>
                </a:tc>
                <a:tc>
                  <a:txBody>
                    <a:bodyPr/>
                    <a:lstStyle/>
                    <a:p>
                      <a:pPr algn="ctr"/>
                      <a:r>
                        <a:rPr lang="en-US" noProof="0" dirty="0" smtClean="0"/>
                        <a:t>Description</a:t>
                      </a:r>
                      <a:endParaRPr lang="en-US" noProof="0" dirty="0"/>
                    </a:p>
                  </a:txBody>
                  <a:tcPr/>
                </a:tc>
                <a:tc>
                  <a:txBody>
                    <a:bodyPr/>
                    <a:lstStyle/>
                    <a:p>
                      <a:pPr algn="ctr"/>
                      <a:r>
                        <a:rPr lang="en-US" noProof="0" dirty="0" smtClean="0"/>
                        <a:t>Highlights</a:t>
                      </a:r>
                      <a:endParaRPr lang="en-US" noProof="0" dirty="0"/>
                    </a:p>
                  </a:txBody>
                  <a:tcPr/>
                </a:tc>
              </a:tr>
              <a:tr h="1115496">
                <a:tc>
                  <a:txBody>
                    <a:bodyPr/>
                    <a:lstStyle/>
                    <a:p>
                      <a:r>
                        <a:rPr lang="de-CH" sz="1100" noProof="0" dirty="0" smtClean="0">
                          <a:latin typeface="Arial" panose="020B0604020202020204" pitchFamily="34" charset="0"/>
                          <a:cs typeface="Arial" panose="020B0604020202020204" pitchFamily="34" charset="0"/>
                        </a:rPr>
                        <a:t>ESMA</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de-CH" sz="1100" noProof="0" dirty="0" smtClean="0">
                          <a:latin typeface="Arial" panose="020B0604020202020204" pitchFamily="34" charset="0"/>
                          <a:cs typeface="Arial" panose="020B0604020202020204" pitchFamily="34" charset="0"/>
                        </a:rPr>
                        <a:t>10.10.2016</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de-CH" sz="1100" noProof="0" dirty="0" smtClean="0">
                          <a:latin typeface="Arial" panose="020B0604020202020204" pitchFamily="34" charset="0"/>
                          <a:cs typeface="Arial" panose="020B0604020202020204" pitchFamily="34" charset="0"/>
                        </a:rPr>
                        <a:t>Guidelines</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kern="1200" dirty="0" smtClean="0">
                          <a:solidFill>
                            <a:schemeClr val="dk1"/>
                          </a:solidFill>
                          <a:effectLst/>
                          <a:latin typeface="Arial" panose="020B0604020202020204" pitchFamily="34" charset="0"/>
                          <a:ea typeface="+mn-ea"/>
                          <a:cs typeface="Arial" panose="020B0604020202020204" pitchFamily="34" charset="0"/>
                        </a:rPr>
                        <a:t>Guidelines on transaction reporting, order record keeping and clock synchronization under MiFID II </a:t>
                      </a:r>
                      <a:endParaRPr lang="en-US" sz="1100" b="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kern="1200" dirty="0" smtClean="0">
                          <a:solidFill>
                            <a:schemeClr val="dk1"/>
                          </a:solidFill>
                          <a:effectLst/>
                          <a:latin typeface="Arial" panose="020B0604020202020204" pitchFamily="34" charset="0"/>
                          <a:ea typeface="+mn-ea"/>
                          <a:cs typeface="Arial" panose="020B0604020202020204" pitchFamily="34" charset="0"/>
                        </a:rPr>
                        <a:t>Guidelines on MiFID II transaction reporting from trading venues to the respective NCAs</a:t>
                      </a:r>
                      <a:endParaRPr lang="en-US" sz="1100" u="sng" kern="1200" dirty="0" smtClean="0">
                        <a:solidFill>
                          <a:schemeClr val="dk1"/>
                        </a:solidFill>
                        <a:effectLst/>
                        <a:latin typeface="Arial" panose="020B0604020202020204" pitchFamily="34" charset="0"/>
                        <a:ea typeface="+mn-ea"/>
                        <a:cs typeface="Arial" panose="020B0604020202020204" pitchFamily="34" charset="0"/>
                        <a:hlinkClick r:id="rId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u="sng" kern="1200" dirty="0" smtClean="0">
                          <a:solidFill>
                            <a:schemeClr val="dk1"/>
                          </a:solidFill>
                          <a:effectLst/>
                          <a:latin typeface="Arial" panose="020B0604020202020204" pitchFamily="34" charset="0"/>
                          <a:ea typeface="+mn-ea"/>
                          <a:cs typeface="Arial" panose="020B0604020202020204" pitchFamily="34" charset="0"/>
                          <a:hlinkClick r:id="rId2"/>
                        </a:rPr>
                        <a:t>https://www.esma.europa.eu/document/guidelines-transaction-reporting-order-record-keeping-and-clock-synchronisation-under-mifid</a:t>
                      </a:r>
                      <a:endParaRPr lang="de-CH" sz="10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r>
              <a:tr h="1224136">
                <a:tc>
                  <a:txBody>
                    <a:bodyPr/>
                    <a:lstStyle/>
                    <a:p>
                      <a:r>
                        <a:rPr lang="de-CH" sz="1100" noProof="0" dirty="0" smtClean="0">
                          <a:latin typeface="Arial" panose="020B0604020202020204" pitchFamily="34" charset="0"/>
                          <a:cs typeface="Arial" panose="020B0604020202020204" pitchFamily="34" charset="0"/>
                        </a:rPr>
                        <a:t>ESMA</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de-CH" sz="1100" noProof="0" dirty="0" smtClean="0">
                          <a:latin typeface="Arial" panose="020B0604020202020204" pitchFamily="34" charset="0"/>
                          <a:cs typeface="Arial" panose="020B0604020202020204" pitchFamily="34" charset="0"/>
                        </a:rPr>
                        <a:t>11.10.2016</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de-CH" sz="1100" noProof="0" dirty="0" smtClean="0">
                          <a:latin typeface="Arial" panose="020B0604020202020204" pitchFamily="34" charset="0"/>
                          <a:cs typeface="Arial" panose="020B0604020202020204" pitchFamily="34" charset="0"/>
                        </a:rPr>
                        <a:t>Q&amp;A</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kern="1200" dirty="0" smtClean="0">
                          <a:solidFill>
                            <a:schemeClr val="dk1"/>
                          </a:solidFill>
                          <a:effectLst/>
                          <a:latin typeface="Arial" panose="020B0604020202020204" pitchFamily="34" charset="0"/>
                          <a:ea typeface="+mn-ea"/>
                          <a:cs typeface="Arial" panose="020B0604020202020204" pitchFamily="34" charset="0"/>
                        </a:rPr>
                        <a:t>Q&amp;A relating to the provision of CFDs and other speculative products to retail investors under MiFID</a:t>
                      </a:r>
                      <a:endParaRPr lang="en-US" sz="1100" b="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effectLst/>
                          <a:latin typeface="Arial" panose="020B0604020202020204" pitchFamily="34" charset="0"/>
                          <a:ea typeface="+mn-ea"/>
                          <a:cs typeface="Arial" panose="020B0604020202020204" pitchFamily="34" charset="0"/>
                        </a:rPr>
                        <a:t>The Q&amp;A are dealing with the “Best Execution” – transparency towards investors and</a:t>
                      </a:r>
                      <a:r>
                        <a:rPr lang="en-US" sz="1100" kern="1200" baseline="0" dirty="0" smtClean="0">
                          <a:solidFill>
                            <a:schemeClr val="dk1"/>
                          </a:solidFill>
                          <a:effectLst/>
                          <a:latin typeface="Arial" panose="020B0604020202020204" pitchFamily="34" charset="0"/>
                          <a:ea typeface="+mn-ea"/>
                          <a:cs typeface="Arial" panose="020B0604020202020204" pitchFamily="34" charset="0"/>
                        </a:rPr>
                        <a:t> the importance of data from vendors</a:t>
                      </a:r>
                      <a:endParaRPr lang="en-US" sz="1100" u="sng" kern="1200" dirty="0" smtClean="0">
                        <a:solidFill>
                          <a:schemeClr val="dk1"/>
                        </a:solidFill>
                        <a:effectLst/>
                        <a:latin typeface="Arial" panose="020B0604020202020204" pitchFamily="34" charset="0"/>
                        <a:ea typeface="+mn-ea"/>
                        <a:cs typeface="Arial" panose="020B0604020202020204" pitchFamily="34" charset="0"/>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u="sng" kern="1200" dirty="0" smtClean="0">
                          <a:solidFill>
                            <a:schemeClr val="dk1"/>
                          </a:solidFill>
                          <a:effectLst/>
                          <a:latin typeface="Arial" panose="020B0604020202020204" pitchFamily="34" charset="0"/>
                          <a:ea typeface="+mn-ea"/>
                          <a:cs typeface="Arial" panose="020B0604020202020204" pitchFamily="34" charset="0"/>
                          <a:hlinkClick r:id="rId3"/>
                        </a:rPr>
                        <a:t>https://www.esma.europa.eu/document/qa-relating-provision-cfds-and-other-speculative-products-retail-investors-under-mifid-0</a:t>
                      </a:r>
                      <a:endParaRPr lang="de-CH" sz="10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r>
              <a:tr h="2744336">
                <a:tc>
                  <a:txBody>
                    <a:bodyPr/>
                    <a:lstStyle/>
                    <a:p>
                      <a:r>
                        <a:rPr lang="de-CH" sz="1100" noProof="0" dirty="0" smtClean="0">
                          <a:latin typeface="Arial" panose="020B0604020202020204" pitchFamily="34" charset="0"/>
                          <a:cs typeface="Arial" panose="020B0604020202020204" pitchFamily="34" charset="0"/>
                        </a:rPr>
                        <a:t>ESMA</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de-CH" sz="1100" noProof="0" dirty="0" smtClean="0">
                          <a:latin typeface="Arial" panose="020B0604020202020204" pitchFamily="34" charset="0"/>
                          <a:cs typeface="Arial" panose="020B0604020202020204" pitchFamily="34" charset="0"/>
                        </a:rPr>
                        <a:t>4.11.2016</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de-CH" sz="1100" noProof="0" dirty="0" smtClean="0">
                          <a:latin typeface="Arial" panose="020B0604020202020204" pitchFamily="34" charset="0"/>
                          <a:cs typeface="Arial" panose="020B0604020202020204" pitchFamily="34" charset="0"/>
                        </a:rPr>
                        <a:t>Q&amp;A</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dirty="0" smtClean="0">
                          <a:latin typeface="Arial" panose="020B0604020202020204" pitchFamily="34" charset="0"/>
                          <a:cs typeface="Arial" panose="020B0604020202020204" pitchFamily="34" charset="0"/>
                        </a:rPr>
                        <a:t>Q&amp;A on the application of MiFID II/ </a:t>
                      </a:r>
                      <a:r>
                        <a:rPr lang="en-US" sz="1100" dirty="0" err="1" smtClean="0">
                          <a:latin typeface="Arial" panose="020B0604020202020204" pitchFamily="34" charset="0"/>
                          <a:cs typeface="Arial" panose="020B0604020202020204" pitchFamily="34" charset="0"/>
                        </a:rPr>
                        <a:t>MiFIR</a:t>
                      </a:r>
                      <a:r>
                        <a:rPr lang="en-US" sz="1100" dirty="0" smtClean="0">
                          <a:latin typeface="Arial" panose="020B0604020202020204" pitchFamily="34" charset="0"/>
                          <a:cs typeface="Arial" panose="020B0604020202020204" pitchFamily="34" charset="0"/>
                        </a:rPr>
                        <a:t> which clarifies when ESMA will publish the first set of data needed to implement the Systematic </a:t>
                      </a:r>
                      <a:r>
                        <a:rPr lang="en-US" sz="1100" dirty="0" err="1" smtClean="0">
                          <a:latin typeface="Arial" panose="020B0604020202020204" pitchFamily="34" charset="0"/>
                          <a:cs typeface="Arial" panose="020B0604020202020204" pitchFamily="34" charset="0"/>
                        </a:rPr>
                        <a:t>Internaliser</a:t>
                      </a:r>
                      <a:r>
                        <a:rPr lang="en-US" sz="1100" dirty="0" smtClean="0">
                          <a:latin typeface="Arial" panose="020B0604020202020204" pitchFamily="34" charset="0"/>
                          <a:cs typeface="Arial" panose="020B0604020202020204" pitchFamily="34" charset="0"/>
                        </a:rPr>
                        <a:t> (SI) regime and the date by when firms must comply with the SI regime for the first time. </a:t>
                      </a:r>
                      <a:endParaRPr lang="en-US" sz="1100" b="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000" dirty="0" smtClean="0">
                          <a:latin typeface="Arial" panose="020B0604020202020204" pitchFamily="34" charset="0"/>
                          <a:cs typeface="Arial" panose="020B0604020202020204" pitchFamily="34" charset="0"/>
                        </a:rPr>
                        <a:t>The key dates are: </a:t>
                      </a:r>
                    </a:p>
                    <a:p>
                      <a:r>
                        <a:rPr lang="en-US" sz="1000" b="1" dirty="0" smtClean="0">
                          <a:latin typeface="Arial" panose="020B0604020202020204" pitchFamily="34" charset="0"/>
                          <a:cs typeface="Arial" panose="020B0604020202020204" pitchFamily="34" charset="0"/>
                        </a:rPr>
                        <a:t>1 August 2018</a:t>
                      </a:r>
                      <a:r>
                        <a:rPr lang="en-US" sz="1000" dirty="0" smtClean="0">
                          <a:latin typeface="Arial" panose="020B0604020202020204" pitchFamily="34" charset="0"/>
                          <a:cs typeface="Arial" panose="020B0604020202020204" pitchFamily="34" charset="0"/>
                        </a:rPr>
                        <a:t>: ESMA will publish information on the total number and the volume of transactions executed in the EU for the first time by 1.8.2018, covering the period from 3.1.2018 to 30.6.2018</a:t>
                      </a:r>
                    </a:p>
                    <a:p>
                      <a:r>
                        <a:rPr lang="en-US" sz="1000" b="1" dirty="0" smtClean="0">
                          <a:latin typeface="Arial" panose="020B0604020202020204" pitchFamily="34" charset="0"/>
                          <a:cs typeface="Arial" panose="020B0604020202020204" pitchFamily="34" charset="0"/>
                        </a:rPr>
                        <a:t>1 September 2018</a:t>
                      </a:r>
                      <a:r>
                        <a:rPr lang="en-US" sz="1000" dirty="0" smtClean="0">
                          <a:latin typeface="Arial" panose="020B0604020202020204" pitchFamily="34" charset="0"/>
                          <a:cs typeface="Arial" panose="020B0604020202020204" pitchFamily="34" charset="0"/>
                        </a:rPr>
                        <a:t>: investment firms must undertake their first assessment by and, where appropriate, comply with the SI obligations (including notifying their National Competent Authority) by 1.9.2018 </a:t>
                      </a:r>
                      <a:r>
                        <a:rPr lang="en-US" sz="1000" b="1" dirty="0" smtClean="0">
                          <a:latin typeface="Arial" panose="020B0604020202020204" pitchFamily="34" charset="0"/>
                          <a:cs typeface="Arial" panose="020B0604020202020204" pitchFamily="34" charset="0"/>
                        </a:rPr>
                        <a:t>Quarterly updates</a:t>
                      </a:r>
                      <a:r>
                        <a:rPr lang="en-US" sz="1000" dirty="0" smtClean="0">
                          <a:latin typeface="Arial" panose="020B0604020202020204" pitchFamily="34" charset="0"/>
                          <a:cs typeface="Arial" panose="020B0604020202020204" pitchFamily="34" charset="0"/>
                        </a:rPr>
                        <a:t>: for subsequent assessments, ESMA will publish data by the first calendar day of February, May, August and November. </a:t>
                      </a:r>
                    </a:p>
                    <a:p>
                      <a:r>
                        <a:rPr lang="en-US" sz="1000" u="sng" kern="1200" dirty="0" smtClean="0">
                          <a:solidFill>
                            <a:schemeClr val="dk1"/>
                          </a:solidFill>
                          <a:effectLst/>
                          <a:latin typeface="Arial" panose="020B0604020202020204" pitchFamily="34" charset="0"/>
                          <a:ea typeface="+mn-ea"/>
                          <a:cs typeface="Arial" panose="020B0604020202020204" pitchFamily="34" charset="0"/>
                          <a:hlinkClick r:id="rId4"/>
                        </a:rPr>
                        <a:t>https://www.esma.europa.eu/document/questions-and-answers-mifid-ii-and-mifir-transparency-topics</a:t>
                      </a:r>
                      <a:endParaRPr lang="de-CH" sz="10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r>
            </a:tbl>
          </a:graphicData>
        </a:graphic>
      </p:graphicFrame>
      <p:sp>
        <p:nvSpPr>
          <p:cNvPr id="7" name="Slide Number Placeholder 3"/>
          <p:cNvSpPr txBox="1">
            <a:spLocks/>
          </p:cNvSpPr>
          <p:nvPr/>
        </p:nvSpPr>
        <p:spPr>
          <a:xfrm>
            <a:off x="428736" y="6453173"/>
            <a:ext cx="467656" cy="143999"/>
          </a:xfrm>
          <a:prstGeom prst="rect">
            <a:avLst/>
          </a:prstGeom>
        </p:spPr>
        <p:txBody>
          <a:bodyPr vert="horz" lIns="0" tIns="0" rIns="0" bIns="0" rtlCol="0" anchor="ctr"/>
          <a:lstStyle>
            <a:defPPr>
              <a:defRPr lang="de-DE"/>
            </a:defPPr>
            <a:lvl1pPr marL="0" algn="l" defTabSz="914400" rtl="0" eaLnBrk="1" latinLnBrk="0" hangingPunct="1">
              <a:defRPr sz="800" b="0" kern="1200">
                <a:solidFill>
                  <a:schemeClr val="tx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dirty="0" smtClean="0"/>
              <a:t>Page 8 </a:t>
            </a:r>
            <a:endParaRPr lang="en-GB" dirty="0"/>
          </a:p>
        </p:txBody>
      </p:sp>
    </p:spTree>
    <p:extLst>
      <p:ext uri="{BB962C8B-B14F-4D97-AF65-F5344CB8AC3E}">
        <p14:creationId xmlns:p14="http://schemas.microsoft.com/office/powerpoint/2010/main" val="1362084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043608" y="-243408"/>
            <a:ext cx="7524000" cy="720000"/>
          </a:xfrm>
        </p:spPr>
        <p:txBody>
          <a:bodyPr>
            <a:normAutofit/>
          </a:bodyPr>
          <a:lstStyle/>
          <a:p>
            <a:r>
              <a:rPr lang="en-US" sz="1400" dirty="0">
                <a:latin typeface="Arial" panose="020B0604020202020204" pitchFamily="34" charset="0"/>
                <a:cs typeface="Arial" panose="020B0604020202020204" pitchFamily="34" charset="0"/>
              </a:rPr>
              <a:t>Overview of new Regulations / Directives / Announcements </a:t>
            </a:r>
            <a:r>
              <a:rPr lang="en-US" sz="1400" dirty="0" smtClean="0">
                <a:latin typeface="Arial" panose="020B0604020202020204" pitchFamily="34" charset="0"/>
                <a:cs typeface="Arial" panose="020B0604020202020204" pitchFamily="34" charset="0"/>
              </a:rPr>
              <a:t>follow-up</a:t>
            </a:r>
            <a:endParaRPr lang="en-US" sz="1400"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917667749"/>
              </p:ext>
            </p:extLst>
          </p:nvPr>
        </p:nvGraphicFramePr>
        <p:xfrm>
          <a:off x="107504" y="260648"/>
          <a:ext cx="8876532" cy="5791200"/>
        </p:xfrm>
        <a:graphic>
          <a:graphicData uri="http://schemas.openxmlformats.org/drawingml/2006/table">
            <a:tbl>
              <a:tblPr firstRow="1" bandRow="1">
                <a:tableStyleId>{5C22544A-7EE6-4342-B048-85BDC9FD1C3A}</a:tableStyleId>
              </a:tblPr>
              <a:tblGrid>
                <a:gridCol w="1127097"/>
                <a:gridCol w="908674"/>
                <a:gridCol w="1296144"/>
                <a:gridCol w="2666256"/>
                <a:gridCol w="2878361"/>
              </a:tblGrid>
              <a:tr h="370840">
                <a:tc>
                  <a:txBody>
                    <a:bodyPr/>
                    <a:lstStyle/>
                    <a:p>
                      <a:pPr algn="ctr"/>
                      <a:r>
                        <a:rPr lang="en-US" noProof="0" dirty="0" smtClean="0"/>
                        <a:t>Regulator</a:t>
                      </a:r>
                      <a:endParaRPr lang="en-US" noProof="0" dirty="0"/>
                    </a:p>
                  </a:txBody>
                  <a:tcPr/>
                </a:tc>
                <a:tc>
                  <a:txBody>
                    <a:bodyPr/>
                    <a:lstStyle/>
                    <a:p>
                      <a:pPr algn="ctr"/>
                      <a:r>
                        <a:rPr lang="en-US" noProof="0" dirty="0" smtClean="0"/>
                        <a:t>Date</a:t>
                      </a:r>
                      <a:endParaRPr lang="en-US" noProof="0" dirty="0"/>
                    </a:p>
                  </a:txBody>
                  <a:tcPr/>
                </a:tc>
                <a:tc>
                  <a:txBody>
                    <a:bodyPr/>
                    <a:lstStyle/>
                    <a:p>
                      <a:pPr algn="ctr"/>
                      <a:r>
                        <a:rPr lang="en-US" noProof="0" dirty="0" smtClean="0"/>
                        <a:t>Type of Publication</a:t>
                      </a:r>
                      <a:endParaRPr lang="en-US" noProof="0" dirty="0"/>
                    </a:p>
                  </a:txBody>
                  <a:tcPr/>
                </a:tc>
                <a:tc>
                  <a:txBody>
                    <a:bodyPr/>
                    <a:lstStyle/>
                    <a:p>
                      <a:pPr algn="ctr"/>
                      <a:r>
                        <a:rPr lang="en-US" noProof="0" dirty="0" smtClean="0"/>
                        <a:t>Description</a:t>
                      </a:r>
                      <a:endParaRPr lang="en-US" noProof="0" dirty="0"/>
                    </a:p>
                  </a:txBody>
                  <a:tcPr/>
                </a:tc>
                <a:tc>
                  <a:txBody>
                    <a:bodyPr/>
                    <a:lstStyle/>
                    <a:p>
                      <a:pPr algn="ctr"/>
                      <a:r>
                        <a:rPr lang="en-US" noProof="0" dirty="0" smtClean="0"/>
                        <a:t>Highlights</a:t>
                      </a:r>
                      <a:endParaRPr lang="en-US" noProof="0" dirty="0"/>
                    </a:p>
                  </a:txBody>
                  <a:tcPr/>
                </a:tc>
              </a:tr>
              <a:tr h="1115496">
                <a:tc>
                  <a:txBody>
                    <a:bodyPr/>
                    <a:lstStyle/>
                    <a:p>
                      <a:r>
                        <a:rPr lang="en-US" sz="1100" noProof="0" dirty="0" smtClean="0">
                          <a:latin typeface="Arial" panose="020B0604020202020204" pitchFamily="34" charset="0"/>
                          <a:cs typeface="Arial" panose="020B0604020202020204" pitchFamily="34" charset="0"/>
                        </a:rPr>
                        <a:t>ESMA</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noProof="0" dirty="0" smtClean="0">
                          <a:latin typeface="Arial" panose="020B0604020202020204" pitchFamily="34" charset="0"/>
                          <a:cs typeface="Arial" panose="020B0604020202020204" pitchFamily="34" charset="0"/>
                        </a:rPr>
                        <a:t>10.11.2016</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noProof="0" dirty="0" smtClean="0">
                          <a:latin typeface="Arial" panose="020B0604020202020204" pitchFamily="34" charset="0"/>
                          <a:cs typeface="Arial" panose="020B0604020202020204" pitchFamily="34" charset="0"/>
                        </a:rPr>
                        <a:t>Consultation paper</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b="0" noProof="0" dirty="0" smtClean="0">
                          <a:latin typeface="Arial" panose="020B0604020202020204" pitchFamily="34" charset="0"/>
                          <a:cs typeface="Arial" panose="020B0604020202020204" pitchFamily="34" charset="0"/>
                        </a:rPr>
                        <a:t>Draft RTS on package orders for which there is a liquid market</a:t>
                      </a:r>
                      <a:endParaRPr lang="en-US" sz="1100" b="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000" noProof="0" dirty="0" smtClean="0">
                          <a:latin typeface="Arial" panose="020B0604020202020204" pitchFamily="34" charset="0"/>
                          <a:cs typeface="Arial" panose="020B0604020202020204" pitchFamily="34" charset="0"/>
                        </a:rPr>
                        <a:t>The RTS goal is to reduce the transaction costs related to various instruments that can be executed jointly – like: interest rate derivatives, equity derivatives credit derivatives and commodity derivatives. The RTS is</a:t>
                      </a:r>
                      <a:r>
                        <a:rPr lang="en-US" sz="1000" baseline="0" noProof="0" dirty="0" smtClean="0">
                          <a:latin typeface="Arial" panose="020B0604020202020204" pitchFamily="34" charset="0"/>
                          <a:cs typeface="Arial" panose="020B0604020202020204" pitchFamily="34" charset="0"/>
                        </a:rPr>
                        <a:t> expected to be finalized on February, 2017.</a:t>
                      </a:r>
                    </a:p>
                    <a:p>
                      <a:endParaRPr lang="de-CH" sz="1000" baseline="0" noProof="0" dirty="0" smtClean="0">
                        <a:latin typeface="Arial" panose="020B0604020202020204" pitchFamily="34" charset="0"/>
                        <a:cs typeface="Arial" panose="020B0604020202020204" pitchFamily="34" charset="0"/>
                      </a:endParaRPr>
                    </a:p>
                    <a:p>
                      <a:r>
                        <a:rPr lang="en-US" sz="1000" noProof="0" smtClean="0">
                          <a:latin typeface="Arial" panose="020B0604020202020204" pitchFamily="34" charset="0"/>
                          <a:cs typeface="Arial" panose="020B0604020202020204" pitchFamily="34" charset="0"/>
                          <a:hlinkClick r:id="rId2"/>
                        </a:rPr>
                        <a:t>https://www.esma.europa.eu/sites/default/files/library/2016-1562_cp_package_orders_mifir.pdf</a:t>
                      </a:r>
                      <a:r>
                        <a:rPr lang="en-US" sz="1000" noProof="0" smtClean="0">
                          <a:latin typeface="Arial" panose="020B0604020202020204" pitchFamily="34" charset="0"/>
                          <a:cs typeface="Arial" panose="020B0604020202020204" pitchFamily="34" charset="0"/>
                        </a:rPr>
                        <a:t> </a:t>
                      </a:r>
                      <a:endParaRPr lang="en-US" sz="10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r>
              <a:tr h="1224136">
                <a:tc>
                  <a:txBody>
                    <a:bodyPr/>
                    <a:lstStyle/>
                    <a:p>
                      <a:r>
                        <a:rPr lang="de-CH" sz="1100" noProof="0" dirty="0" smtClean="0">
                          <a:latin typeface="Arial" panose="020B0604020202020204" pitchFamily="34" charset="0"/>
                          <a:cs typeface="Arial" panose="020B0604020202020204" pitchFamily="34" charset="0"/>
                        </a:rPr>
                        <a:t>ESMA</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de-CH" sz="1100" noProof="0" dirty="0" smtClean="0">
                          <a:latin typeface="Arial" panose="020B0604020202020204" pitchFamily="34" charset="0"/>
                          <a:cs typeface="Arial" panose="020B0604020202020204" pitchFamily="34" charset="0"/>
                        </a:rPr>
                        <a:t>10.11.2016</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de-CH" sz="1100" noProof="0" dirty="0" smtClean="0">
                          <a:latin typeface="Arial" panose="020B0604020202020204" pitchFamily="34" charset="0"/>
                          <a:cs typeface="Arial" panose="020B0604020202020204" pitchFamily="34" charset="0"/>
                        </a:rPr>
                        <a:t>Final Report</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b="0" noProof="0" dirty="0" smtClean="0">
                          <a:latin typeface="Arial" panose="020B0604020202020204" pitchFamily="34" charset="0"/>
                          <a:cs typeface="Arial" panose="020B0604020202020204" pitchFamily="34" charset="0"/>
                        </a:rPr>
                        <a:t>Technical advice under the benchmark regulations</a:t>
                      </a:r>
                      <a:endParaRPr lang="en-US" sz="1100" b="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noProof="0" dirty="0" smtClean="0">
                          <a:latin typeface="Arial" panose="020B0604020202020204" pitchFamily="34" charset="0"/>
                          <a:cs typeface="Arial" panose="020B0604020202020204" pitchFamily="34" charset="0"/>
                        </a:rPr>
                        <a:t>How benchmarks’ reference values</a:t>
                      </a:r>
                      <a:r>
                        <a:rPr lang="en-US" sz="1000" baseline="0" noProof="0" dirty="0" smtClean="0">
                          <a:latin typeface="Arial" panose="020B0604020202020204" pitchFamily="34" charset="0"/>
                          <a:cs typeface="Arial" panose="020B0604020202020204" pitchFamily="34" charset="0"/>
                        </a:rPr>
                        <a:t> can be calculated, criteria for deciding when 3rd country benchmark can be endorsed for use in the EU, what constitutes making a benchmark figure available to the public.</a:t>
                      </a:r>
                      <a:endParaRPr lang="en-US" sz="1000" noProof="0"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CH" sz="1000" noProof="0"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de-CH" sz="1000" noProof="0" dirty="0" smtClean="0">
                          <a:latin typeface="Arial" panose="020B0604020202020204" pitchFamily="34" charset="0"/>
                          <a:cs typeface="Arial" panose="020B0604020202020204" pitchFamily="34" charset="0"/>
                          <a:hlinkClick r:id="rId3"/>
                        </a:rPr>
                        <a:t>https://www.esma.europa.eu/sites/default/files/library/2016-1560_final_report_on_technical_advice_on_benchmarks_regulation.pdf</a:t>
                      </a:r>
                      <a:r>
                        <a:rPr lang="de-CH" sz="1000" noProof="0" dirty="0" smtClean="0">
                          <a:latin typeface="Arial" panose="020B0604020202020204" pitchFamily="34" charset="0"/>
                          <a:cs typeface="Arial" panose="020B0604020202020204" pitchFamily="34" charset="0"/>
                        </a:rPr>
                        <a:t> </a:t>
                      </a:r>
                      <a:endParaRPr lang="de-CH" sz="10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r>
              <a:tr h="1224136">
                <a:tc>
                  <a:txBody>
                    <a:bodyPr/>
                    <a:lstStyle/>
                    <a:p>
                      <a:r>
                        <a:rPr lang="de-CH" sz="1100" noProof="0" dirty="0" smtClean="0">
                          <a:latin typeface="Arial" panose="020B0604020202020204" pitchFamily="34" charset="0"/>
                          <a:cs typeface="Arial" panose="020B0604020202020204" pitchFamily="34" charset="0"/>
                        </a:rPr>
                        <a:t>ESMA</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de-CH" sz="1100" noProof="0" dirty="0" smtClean="0">
                          <a:latin typeface="Arial" panose="020B0604020202020204" pitchFamily="34" charset="0"/>
                          <a:cs typeface="Arial" panose="020B0604020202020204" pitchFamily="34" charset="0"/>
                        </a:rPr>
                        <a:t>18.11.2016</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de-CH" sz="1100" noProof="0" dirty="0" smtClean="0">
                          <a:latin typeface="Arial" panose="020B0604020202020204" pitchFamily="34" charset="0"/>
                          <a:cs typeface="Arial" panose="020B0604020202020204" pitchFamily="34" charset="0"/>
                        </a:rPr>
                        <a:t>Q&amp;A </a:t>
                      </a:r>
                      <a:endParaRPr lang="en-US" sz="11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r>
                        <a:rPr lang="en-US" sz="1100" b="0" noProof="0" dirty="0" smtClean="0">
                          <a:latin typeface="Arial" panose="020B0604020202020204" pitchFamily="34" charset="0"/>
                          <a:cs typeface="Arial" panose="020B0604020202020204" pitchFamily="34" charset="0"/>
                        </a:rPr>
                        <a:t>Q&amp;A on MiFID</a:t>
                      </a:r>
                      <a:r>
                        <a:rPr lang="en-US" sz="1100" b="0" baseline="0" noProof="0" dirty="0" smtClean="0">
                          <a:latin typeface="Arial" panose="020B0604020202020204" pitchFamily="34" charset="0"/>
                          <a:cs typeface="Arial" panose="020B0604020202020204" pitchFamily="34" charset="0"/>
                        </a:rPr>
                        <a:t> II and </a:t>
                      </a:r>
                      <a:r>
                        <a:rPr lang="en-US" sz="1100" b="0" baseline="0" noProof="0" dirty="0" err="1" smtClean="0">
                          <a:latin typeface="Arial" panose="020B0604020202020204" pitchFamily="34" charset="0"/>
                          <a:cs typeface="Arial" panose="020B0604020202020204" pitchFamily="34" charset="0"/>
                        </a:rPr>
                        <a:t>MiFIR</a:t>
                      </a:r>
                      <a:r>
                        <a:rPr lang="en-US" sz="1100" b="0" baseline="0" noProof="0" dirty="0" smtClean="0">
                          <a:latin typeface="Arial" panose="020B0604020202020204" pitchFamily="34" charset="0"/>
                          <a:cs typeface="Arial" panose="020B0604020202020204" pitchFamily="34" charset="0"/>
                        </a:rPr>
                        <a:t> market structure topics</a:t>
                      </a:r>
                      <a:endParaRPr lang="en-US" sz="1100" b="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noProof="0" dirty="0" smtClean="0">
                          <a:latin typeface="Arial" panose="020B0604020202020204" pitchFamily="34" charset="0"/>
                          <a:cs typeface="Arial" panose="020B0604020202020204" pitchFamily="34" charset="0"/>
                        </a:rPr>
                        <a:t>RTS 14 </a:t>
                      </a:r>
                      <a:r>
                        <a:rPr lang="en-US" sz="1000" noProof="0" dirty="0" smtClean="0">
                          <a:latin typeface="Arial" panose="020B0604020202020204" pitchFamily="34" charset="0"/>
                          <a:cs typeface="Arial" panose="020B0604020202020204" pitchFamily="34" charset="0"/>
                        </a:rPr>
                        <a:t>– trading venues are required to disaggregate data “upon request” – all are intending to do that in any case (upon information from Marc </a:t>
                      </a:r>
                      <a:r>
                        <a:rPr lang="en-US" sz="1000" noProof="0" dirty="0" err="1" smtClean="0">
                          <a:latin typeface="Arial" panose="020B0604020202020204" pitchFamily="34" charset="0"/>
                          <a:cs typeface="Arial" panose="020B0604020202020204" pitchFamily="34" charset="0"/>
                        </a:rPr>
                        <a:t>Berthouh</a:t>
                      </a:r>
                      <a:r>
                        <a:rPr lang="en-US" sz="1000" noProof="0" dirty="0" smtClean="0">
                          <a:latin typeface="Arial" panose="020B0604020202020204" pitchFamily="34" charset="0"/>
                          <a:cs typeface="Arial" panose="020B0604020202020204" pitchFamily="34" charset="0"/>
                        </a:rPr>
                        <a:t> from SWX)</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b="1" noProof="0" dirty="0" smtClean="0">
                          <a:latin typeface="Arial" panose="020B0604020202020204" pitchFamily="34" charset="0"/>
                          <a:cs typeface="Arial" panose="020B0604020202020204" pitchFamily="34" charset="0"/>
                        </a:rPr>
                        <a:t>MRM - </a:t>
                      </a:r>
                      <a:r>
                        <a:rPr lang="en-US" sz="1000" b="0" noProof="0" dirty="0" smtClean="0">
                          <a:latin typeface="Arial" panose="020B0604020202020204" pitchFamily="34" charset="0"/>
                          <a:cs typeface="Arial" panose="020B0604020202020204" pitchFamily="34" charset="0"/>
                        </a:rPr>
                        <a:t>For new instruments </a:t>
                      </a:r>
                      <a:r>
                        <a:rPr lang="en-US" sz="1000" noProof="0" dirty="0" smtClean="0">
                          <a:latin typeface="Arial" panose="020B0604020202020204" pitchFamily="34" charset="0"/>
                          <a:cs typeface="Arial" panose="020B0604020202020204" pitchFamily="34" charset="0"/>
                        </a:rPr>
                        <a:t>the </a:t>
                      </a:r>
                      <a:r>
                        <a:rPr lang="en-US" sz="1000" b="1" noProof="0" dirty="0" smtClean="0">
                          <a:latin typeface="Arial" panose="020B0604020202020204" pitchFamily="34" charset="0"/>
                          <a:cs typeface="Arial" panose="020B0604020202020204" pitchFamily="34" charset="0"/>
                        </a:rPr>
                        <a:t>most relevant market </a:t>
                      </a:r>
                      <a:r>
                        <a:rPr lang="en-US" sz="1000" noProof="0" dirty="0" smtClean="0">
                          <a:latin typeface="Arial" panose="020B0604020202020204" pitchFamily="34" charset="0"/>
                          <a:cs typeface="Arial" panose="020B0604020202020204" pitchFamily="34" charset="0"/>
                        </a:rPr>
                        <a:t>for the instrument is the market of the member state in which a request for admission</a:t>
                      </a:r>
                      <a:r>
                        <a:rPr lang="en-US" sz="1000" baseline="0" noProof="0" dirty="0" smtClean="0">
                          <a:latin typeface="Arial" panose="020B0604020202020204" pitchFamily="34" charset="0"/>
                          <a:cs typeface="Arial" panose="020B0604020202020204" pitchFamily="34" charset="0"/>
                        </a:rPr>
                        <a:t> to trading was first made or where the instrument was first traded.</a:t>
                      </a:r>
                      <a:endParaRPr lang="en-US" sz="1000" noProof="0"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CH" sz="1000" noProof="0"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de-CH" sz="1000" noProof="0" dirty="0" smtClean="0">
                          <a:latin typeface="Arial" panose="020B0604020202020204" pitchFamily="34" charset="0"/>
                          <a:cs typeface="Arial" panose="020B0604020202020204" pitchFamily="34" charset="0"/>
                          <a:hlinkClick r:id="rId4"/>
                        </a:rPr>
                        <a:t>https://www.esma.europa.eu/document/questions-and-answers-mifid-ii-and-mifir-market-structures-topics</a:t>
                      </a:r>
                      <a:r>
                        <a:rPr lang="de-CH" sz="1000" noProof="0" dirty="0" smtClean="0">
                          <a:latin typeface="Arial" panose="020B0604020202020204" pitchFamily="34" charset="0"/>
                          <a:cs typeface="Arial" panose="020B0604020202020204" pitchFamily="34" charset="0"/>
                        </a:rPr>
                        <a:t> </a:t>
                      </a:r>
                      <a:endParaRPr lang="de-CH" sz="1000" noProof="0" dirty="0">
                        <a:latin typeface="Arial" panose="020B0604020202020204" pitchFamily="34" charset="0"/>
                        <a:cs typeface="Arial" panose="020B0604020202020204" pitchFamily="34" charset="0"/>
                      </a:endParaRPr>
                    </a:p>
                  </a:txBody>
                  <a:tcPr>
                    <a:solidFill>
                      <a:schemeClr val="tx2">
                        <a:lumMod val="20000"/>
                        <a:lumOff val="80000"/>
                      </a:schemeClr>
                    </a:solidFill>
                  </a:tcPr>
                </a:tc>
              </a:tr>
            </a:tbl>
          </a:graphicData>
        </a:graphic>
      </p:graphicFrame>
      <p:sp>
        <p:nvSpPr>
          <p:cNvPr id="7" name="Slide Number Placeholder 3"/>
          <p:cNvSpPr txBox="1">
            <a:spLocks/>
          </p:cNvSpPr>
          <p:nvPr/>
        </p:nvSpPr>
        <p:spPr>
          <a:xfrm>
            <a:off x="428736" y="6453173"/>
            <a:ext cx="467656" cy="143999"/>
          </a:xfrm>
          <a:prstGeom prst="rect">
            <a:avLst/>
          </a:prstGeom>
        </p:spPr>
        <p:txBody>
          <a:bodyPr vert="horz" lIns="0" tIns="0" rIns="0" bIns="0" rtlCol="0" anchor="ctr"/>
          <a:lstStyle>
            <a:defPPr>
              <a:defRPr lang="de-DE"/>
            </a:defPPr>
            <a:lvl1pPr marL="0" algn="l" defTabSz="914400" rtl="0" eaLnBrk="1" latinLnBrk="0" hangingPunct="1">
              <a:defRPr sz="800" b="0" kern="1200">
                <a:solidFill>
                  <a:schemeClr val="tx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dirty="0" smtClean="0"/>
              <a:t>Page 9 </a:t>
            </a:r>
            <a:endParaRPr lang="en-GB" dirty="0"/>
          </a:p>
        </p:txBody>
      </p:sp>
    </p:spTree>
    <p:extLst>
      <p:ext uri="{BB962C8B-B14F-4D97-AF65-F5344CB8AC3E}">
        <p14:creationId xmlns:p14="http://schemas.microsoft.com/office/powerpoint/2010/main" val="40952184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FFICATWORKEXPRESSIONTAG" val="[[PowerPointImage(&quot;BackgroundContent&quot;, GetMasterPropertyValue(&quot;SlideBackgrounds&quot;, &quot;Content&quot;))]]"/>
</p:tagLst>
</file>

<file path=ppt/tags/tag2.xml><?xml version="1.0" encoding="utf-8"?>
<p:tagLst xmlns:a="http://schemas.openxmlformats.org/drawingml/2006/main" xmlns:r="http://schemas.openxmlformats.org/officeDocument/2006/relationships" xmlns:p="http://schemas.openxmlformats.org/presentationml/2006/main">
  <p:tag name="OFFICEATWORKSHAPETHEMENAME" val="SIX_16_9.thmx"/>
  <p:tag name="OFFICATWORKEXPRESSIONTAG" val="08.03.201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3D78C2A5B8FAB4588DFCEE5A89E5BEB" ma:contentTypeVersion="1" ma:contentTypeDescription="Create a new document." ma:contentTypeScope="" ma:versionID="394800f3e93ebbe5bcdc717a21d94bba">
  <xsd:schema xmlns:xsd="http://www.w3.org/2001/XMLSchema" xmlns:xs="http://www.w3.org/2001/XMLSchema" xmlns:p="http://schemas.microsoft.com/office/2006/metadata/properties" xmlns:ns2="1a0e98a7-6911-482b-b503-93a925e2868c" xmlns:ns3="http://schemas.microsoft.com/sharepoint/v4" targetNamespace="http://schemas.microsoft.com/office/2006/metadata/properties" ma:root="true" ma:fieldsID="dd40cd00ff306bd3f49a0e7ff80bdd4b" ns2:_="" ns3:_="">
    <xsd:import namespace="1a0e98a7-6911-482b-b503-93a925e2868c"/>
    <xsd:import namespace="http://schemas.microsoft.com/sharepoint/v4"/>
    <xsd:element name="properties">
      <xsd:complexType>
        <xsd:sequence>
          <xsd:element name="documentManagement">
            <xsd:complexType>
              <xsd:all>
                <xsd:element ref="ns2:_dlc_DocId" minOccurs="0"/>
                <xsd:element ref="ns2:_dlc_DocIdUrl" minOccurs="0"/>
                <xsd:element ref="ns2:_dlc_DocIdPersistId" minOccurs="0"/>
                <xsd:element ref="ns3: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0e98a7-6911-482b-b503-93a925e2868c"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dexed="true"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1"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Content typ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IconOverlay xmlns="http://schemas.microsoft.com/sharepoint/v4" xsi:nil="true"/>
    <_dlc_DocId xmlns="1a0e98a7-6911-482b-b503-93a925e2868c">SIXDFI-1319-11324</_dlc_DocId>
    <_dlc_DocIdUrl xmlns="1a0e98a7-6911-482b-b503-93a925e2868c">
      <Url>http://teams.i-connect.six-group.com/dfi/DFIProjectPortfolioPortal/_layouts/DocIdRedir.aspx?ID=SIXDFI-1319-11324</Url>
      <Description>SIXDFI-1319-11324</Description>
    </_dlc_DocIdUrl>
  </documentManagement>
</p:properties>
</file>

<file path=customXml/itemProps1.xml><?xml version="1.0" encoding="utf-8"?>
<ds:datastoreItem xmlns:ds="http://schemas.openxmlformats.org/officeDocument/2006/customXml" ds:itemID="{D14882A7-05DE-4D33-AFEC-D991A5A184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a0e98a7-6911-482b-b503-93a925e2868c"/>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C94582F-72E8-4505-BE75-A1B61D6E6E84}">
  <ds:schemaRefs>
    <ds:schemaRef ds:uri="http://schemas.microsoft.com/sharepoint/events"/>
  </ds:schemaRefs>
</ds:datastoreItem>
</file>

<file path=customXml/itemProps3.xml><?xml version="1.0" encoding="utf-8"?>
<ds:datastoreItem xmlns:ds="http://schemas.openxmlformats.org/officeDocument/2006/customXml" ds:itemID="{70013B9C-E708-4A5F-BDD7-4023DEE7B36C}">
  <ds:schemaRefs>
    <ds:schemaRef ds:uri="http://schemas.microsoft.com/sharepoint/v3/contenttype/forms"/>
  </ds:schemaRefs>
</ds:datastoreItem>
</file>

<file path=customXml/itemProps4.xml><?xml version="1.0" encoding="utf-8"?>
<ds:datastoreItem xmlns:ds="http://schemas.openxmlformats.org/officeDocument/2006/customXml" ds:itemID="{05C44DD5-21A1-4A39-B266-1FD17A902467}">
  <ds:schemaRefs>
    <ds:schemaRef ds:uri="http://schemas.microsoft.com/office/infopath/2007/PartnerControls"/>
    <ds:schemaRef ds:uri="http://purl.org/dc/terms/"/>
    <ds:schemaRef ds:uri="http://schemas.openxmlformats.org/package/2006/metadata/core-properties"/>
    <ds:schemaRef ds:uri="http://schemas.microsoft.com/sharepoint/v4"/>
    <ds:schemaRef ds:uri="http://purl.org/dc/elements/1.1/"/>
    <ds:schemaRef ds:uri="http://schemas.microsoft.com/office/2006/documentManagement/types"/>
    <ds:schemaRef ds:uri="http://purl.org/dc/dcmitype/"/>
    <ds:schemaRef ds:uri="1a0e98a7-6911-482b-b503-93a925e2868c"/>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2267</Words>
  <Application>Microsoft Office PowerPoint</Application>
  <PresentationFormat>On-screen Show (4:3)</PresentationFormat>
  <Paragraphs>404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Overview of new Regulations / Directives / Announcements follow-up</vt:lpstr>
      <vt:lpstr>Overview of new Regulations / Directives / Announcements follow-up</vt:lpstr>
      <vt:lpstr>Overview of new Regulations / Directives / Announcements follow-up</vt:lpstr>
      <vt:lpstr>Overview of new Regulations / Directives / Announcements follow-up</vt:lpstr>
      <vt:lpstr>Overview of new Regulations / Directives / Announcements follow-up</vt:lpstr>
      <vt:lpstr>Overview of new Regulations / Directives / Announcements follow-up</vt:lpstr>
      <vt:lpstr>Overview of new Regulations / Directives / Announcements follow-up</vt:lpstr>
      <vt:lpstr>Overview of new Regulations / Directives / Announcements follow-up</vt:lpstr>
      <vt:lpstr>Overview of new Regulations / Directives / Announcements follow-up</vt:lpstr>
      <vt:lpstr>Overview of new Regulations / Directives / Announcements follow-up</vt:lpstr>
      <vt:lpstr>Overview of new Regulations / Directives / Announcements follow-up</vt:lpstr>
      <vt:lpstr>Overview of new Regulations / Directives / Announcements follow-up</vt:lpstr>
      <vt:lpstr>Overview of new Regulations / Directives / Announcements follow-up</vt:lpstr>
    </vt:vector>
  </TitlesOfParts>
  <Company>SIX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Gertel, Jacob</dc:creator>
  <cp:lastModifiedBy>Gertel, Jacob</cp:lastModifiedBy>
  <cp:revision>90</cp:revision>
  <cp:lastPrinted>2016-11-18T14:17:41Z</cp:lastPrinted>
  <dcterms:created xsi:type="dcterms:W3CDTF">2016-02-05T12:56:54Z</dcterms:created>
  <dcterms:modified xsi:type="dcterms:W3CDTF">2017-02-10T07:39:35Z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0x010100B3D78C2A5B8FAB4588DFCEE5A89E5BEB</vt:lpwstr>
  </property>
  <property fmtid="{D5CDD505-2E9C-101B-9397-08002B2CF9AE}" pid="3" name="_dlc_DocIdItemGuid">
    <vt:lpwstr>99a340ec-33ad-4ed5-beed-e1d4284272c3</vt:lpwstr>
  </property>
</Properties>
</file>