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56" r:id="rId3"/>
    <p:sldId id="288" r:id="rId4"/>
    <p:sldId id="257" r:id="rId5"/>
    <p:sldId id="260" r:id="rId6"/>
    <p:sldId id="259" r:id="rId7"/>
    <p:sldId id="262" r:id="rId8"/>
    <p:sldId id="261" r:id="rId9"/>
    <p:sldId id="264" r:id="rId10"/>
    <p:sldId id="263" r:id="rId11"/>
    <p:sldId id="269" r:id="rId12"/>
    <p:sldId id="289" r:id="rId13"/>
    <p:sldId id="265" r:id="rId14"/>
    <p:sldId id="266" r:id="rId15"/>
    <p:sldId id="267" r:id="rId16"/>
    <p:sldId id="268"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F1493"/>
    <a:srgbClr val="309CFF"/>
    <a:srgbClr val="FD8C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14" autoAdjust="0"/>
  </p:normalViewPr>
  <p:slideViewPr>
    <p:cSldViewPr snapToGrid="0" showGuides="1">
      <p:cViewPr varScale="1">
        <p:scale>
          <a:sx n="91" d="100"/>
          <a:sy n="91" d="100"/>
        </p:scale>
        <p:origin x="121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6" d="100"/>
          <a:sy n="76" d="100"/>
        </p:scale>
        <p:origin x="3954"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CBB06E7-454E-4E20-ABE1-428284B1DF8D}" type="datetimeFigureOut">
              <a:rPr lang="en-GB" smtClean="0"/>
              <a:t>08/03/2020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9428CF8A-B669-417A-9626-6E46862A6460}" type="slidenum">
              <a:rPr lang="en-GB" smtClean="0"/>
              <a:t>‹#›</a:t>
            </a:fld>
            <a:endParaRPr lang="en-GB"/>
          </a:p>
        </p:txBody>
      </p:sp>
    </p:spTree>
    <p:extLst>
      <p:ext uri="{BB962C8B-B14F-4D97-AF65-F5344CB8AC3E}">
        <p14:creationId xmlns:p14="http://schemas.microsoft.com/office/powerpoint/2010/main" val="148856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Sonic Pi is a Program made by Sam Aaron. It enables you to make music by coding in Ruby. </a:t>
            </a:r>
          </a:p>
        </p:txBody>
      </p:sp>
      <p:sp>
        <p:nvSpPr>
          <p:cNvPr id="4" name="Slide Number Placeholder 3"/>
          <p:cNvSpPr>
            <a:spLocks noGrp="1"/>
          </p:cNvSpPr>
          <p:nvPr>
            <p:ph type="sldNum" sz="quarter" idx="5"/>
          </p:nvPr>
        </p:nvSpPr>
        <p:spPr/>
        <p:txBody>
          <a:bodyPr/>
          <a:lstStyle/>
          <a:p>
            <a:fld id="{9428CF8A-B669-417A-9626-6E46862A6460}" type="slidenum">
              <a:rPr lang="en-GB" smtClean="0"/>
              <a:t>3</a:t>
            </a:fld>
            <a:endParaRPr lang="en-GB"/>
          </a:p>
        </p:txBody>
      </p:sp>
    </p:spTree>
    <p:extLst>
      <p:ext uri="{BB962C8B-B14F-4D97-AF65-F5344CB8AC3E}">
        <p14:creationId xmlns:p14="http://schemas.microsoft.com/office/powerpoint/2010/main" val="185500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purposefully mis-type something, and Sonic Pi shows us where the error is (pink Arrow + Pink background text, plus a hint at what Sam thinks you actually meant!)</a:t>
            </a:r>
          </a:p>
          <a:p>
            <a:r>
              <a:rPr lang="en-GB" dirty="0"/>
              <a:t>“Did you mean Play?” fantastic.</a:t>
            </a:r>
          </a:p>
        </p:txBody>
      </p:sp>
      <p:sp>
        <p:nvSpPr>
          <p:cNvPr id="4" name="Slide Number Placeholder 3"/>
          <p:cNvSpPr>
            <a:spLocks noGrp="1"/>
          </p:cNvSpPr>
          <p:nvPr>
            <p:ph type="sldNum" sz="quarter" idx="5"/>
          </p:nvPr>
        </p:nvSpPr>
        <p:spPr/>
        <p:txBody>
          <a:bodyPr/>
          <a:lstStyle/>
          <a:p>
            <a:fld id="{9428CF8A-B669-417A-9626-6E46862A6460}" type="slidenum">
              <a:rPr lang="en-GB" smtClean="0"/>
              <a:t>12</a:t>
            </a:fld>
            <a:endParaRPr lang="en-GB"/>
          </a:p>
        </p:txBody>
      </p:sp>
    </p:spTree>
    <p:extLst>
      <p:ext uri="{BB962C8B-B14F-4D97-AF65-F5344CB8AC3E}">
        <p14:creationId xmlns:p14="http://schemas.microsoft.com/office/powerpoint/2010/main" val="265293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add more notes, to start making a tune!</a:t>
            </a:r>
            <a:br>
              <a:rPr lang="en-GB" dirty="0"/>
            </a:br>
            <a:r>
              <a:rPr lang="en-GB" dirty="0"/>
              <a:t>All we need is a “sleep” and a duration (in beats, not seconds). </a:t>
            </a:r>
          </a:p>
          <a:p>
            <a:r>
              <a:rPr lang="en-GB" dirty="0"/>
              <a:t>If you want to keep to a 4/4 tune, make sure your beat “sleeps” add up to 4 or 8 or 16’s </a:t>
            </a:r>
          </a:p>
          <a:p>
            <a:r>
              <a:rPr lang="en-GB" dirty="0"/>
              <a:t>But, if we have odd numbers of sleeps, that’s fine, you’ll be creating cool new time signatures!</a:t>
            </a:r>
          </a:p>
        </p:txBody>
      </p:sp>
      <p:sp>
        <p:nvSpPr>
          <p:cNvPr id="4" name="Slide Number Placeholder 3"/>
          <p:cNvSpPr>
            <a:spLocks noGrp="1"/>
          </p:cNvSpPr>
          <p:nvPr>
            <p:ph type="sldNum" sz="quarter" idx="5"/>
          </p:nvPr>
        </p:nvSpPr>
        <p:spPr/>
        <p:txBody>
          <a:bodyPr/>
          <a:lstStyle/>
          <a:p>
            <a:fld id="{9428CF8A-B669-417A-9626-6E46862A6460}" type="slidenum">
              <a:rPr lang="en-GB" smtClean="0"/>
              <a:t>13</a:t>
            </a:fld>
            <a:endParaRPr lang="en-GB"/>
          </a:p>
        </p:txBody>
      </p:sp>
    </p:spTree>
    <p:extLst>
      <p:ext uri="{BB962C8B-B14F-4D97-AF65-F5344CB8AC3E}">
        <p14:creationId xmlns:p14="http://schemas.microsoft.com/office/powerpoint/2010/main" val="257813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Bored with a beep? We’ll change the “synth” (Synthesiser) there are loads of different “instruments” (or sounds), so try your own here, as the hints will tell you all the possible synths to choose from.</a:t>
            </a:r>
          </a:p>
        </p:txBody>
      </p:sp>
      <p:sp>
        <p:nvSpPr>
          <p:cNvPr id="4" name="Slide Number Placeholder 3"/>
          <p:cNvSpPr>
            <a:spLocks noGrp="1"/>
          </p:cNvSpPr>
          <p:nvPr>
            <p:ph type="sldNum" sz="quarter" idx="5"/>
          </p:nvPr>
        </p:nvSpPr>
        <p:spPr/>
        <p:txBody>
          <a:bodyPr/>
          <a:lstStyle/>
          <a:p>
            <a:fld id="{9428CF8A-B669-417A-9626-6E46862A6460}" type="slidenum">
              <a:rPr lang="en-GB" smtClean="0"/>
              <a:t>14</a:t>
            </a:fld>
            <a:endParaRPr lang="en-GB"/>
          </a:p>
        </p:txBody>
      </p:sp>
    </p:spTree>
    <p:extLst>
      <p:ext uri="{BB962C8B-B14F-4D97-AF65-F5344CB8AC3E}">
        <p14:creationId xmlns:p14="http://schemas.microsoft.com/office/powerpoint/2010/main" val="372200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Bored of pressing play all the time? </a:t>
            </a:r>
          </a:p>
          <a:p>
            <a:r>
              <a:rPr lang="en-GB" dirty="0"/>
              <a:t>We’ll put the “tune” into a “</a:t>
            </a:r>
            <a:r>
              <a:rPr lang="en-GB" dirty="0" err="1"/>
              <a:t>live_loop</a:t>
            </a:r>
            <a:r>
              <a:rPr lang="en-GB" dirty="0"/>
              <a:t>”, when you press play, if there are no errors, the live loop will keep playing. </a:t>
            </a:r>
          </a:p>
          <a:p>
            <a:r>
              <a:rPr lang="en-GB" dirty="0"/>
              <a:t>If you change the synth or notes, you don’t have to press Stop &amp; then Run, just press “Run” and the loop will change when the previous cycle has finished.</a:t>
            </a:r>
          </a:p>
          <a:p>
            <a:r>
              <a:rPr lang="en-GB" dirty="0"/>
              <a:t>You can make changes “live” so you can keep the music going &amp; perform live. If there is a mistake in a loop, it won’t play, but, if you have several loops going, anything without an error will keep playing. </a:t>
            </a:r>
          </a:p>
        </p:txBody>
      </p:sp>
      <p:sp>
        <p:nvSpPr>
          <p:cNvPr id="4" name="Slide Number Placeholder 3"/>
          <p:cNvSpPr>
            <a:spLocks noGrp="1"/>
          </p:cNvSpPr>
          <p:nvPr>
            <p:ph type="sldNum" sz="quarter" idx="5"/>
          </p:nvPr>
        </p:nvSpPr>
        <p:spPr/>
        <p:txBody>
          <a:bodyPr/>
          <a:lstStyle/>
          <a:p>
            <a:fld id="{9428CF8A-B669-417A-9626-6E46862A6460}" type="slidenum">
              <a:rPr lang="en-GB" smtClean="0"/>
              <a:t>15</a:t>
            </a:fld>
            <a:endParaRPr lang="en-GB"/>
          </a:p>
        </p:txBody>
      </p:sp>
    </p:spTree>
    <p:extLst>
      <p:ext uri="{BB962C8B-B14F-4D97-AF65-F5344CB8AC3E}">
        <p14:creationId xmlns:p14="http://schemas.microsoft.com/office/powerpoint/2010/main" val="349260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“close” your </a:t>
            </a:r>
            <a:r>
              <a:rPr lang="en-GB" dirty="0" err="1"/>
              <a:t>live_loop</a:t>
            </a:r>
            <a:r>
              <a:rPr lang="en-GB" dirty="0"/>
              <a:t> with an “end” – you’ll notice that your code “indents” so you can see where the loop starts &amp; ends. </a:t>
            </a:r>
          </a:p>
        </p:txBody>
      </p:sp>
      <p:sp>
        <p:nvSpPr>
          <p:cNvPr id="4" name="Slide Number Placeholder 3"/>
          <p:cNvSpPr>
            <a:spLocks noGrp="1"/>
          </p:cNvSpPr>
          <p:nvPr>
            <p:ph type="sldNum" sz="quarter" idx="5"/>
          </p:nvPr>
        </p:nvSpPr>
        <p:spPr/>
        <p:txBody>
          <a:bodyPr/>
          <a:lstStyle/>
          <a:p>
            <a:fld id="{9428CF8A-B669-417A-9626-6E46862A6460}" type="slidenum">
              <a:rPr lang="en-GB" smtClean="0"/>
              <a:t>16</a:t>
            </a:fld>
            <a:endParaRPr lang="en-GB"/>
          </a:p>
        </p:txBody>
      </p:sp>
    </p:spTree>
    <p:extLst>
      <p:ext uri="{BB962C8B-B14F-4D97-AF65-F5344CB8AC3E}">
        <p14:creationId xmlns:p14="http://schemas.microsoft.com/office/powerpoint/2010/main" val="966883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affect the speed of the tune by adding in a “</a:t>
            </a:r>
            <a:r>
              <a:rPr lang="en-GB" dirty="0" err="1"/>
              <a:t>use_bpm</a:t>
            </a:r>
            <a:r>
              <a:rPr lang="en-GB" dirty="0"/>
              <a:t>” (beats per minute). </a:t>
            </a:r>
            <a:br>
              <a:rPr lang="en-GB" dirty="0"/>
            </a:br>
            <a:r>
              <a:rPr lang="en-GB" dirty="0"/>
              <a:t>If this is at the start (outside) of any live loops, if you change this, you do have to press “stop” then “Run” to make it change the tune’s speed.</a:t>
            </a:r>
          </a:p>
        </p:txBody>
      </p:sp>
      <p:sp>
        <p:nvSpPr>
          <p:cNvPr id="4" name="Slide Number Placeholder 3"/>
          <p:cNvSpPr>
            <a:spLocks noGrp="1"/>
          </p:cNvSpPr>
          <p:nvPr>
            <p:ph type="sldNum" sz="quarter" idx="5"/>
          </p:nvPr>
        </p:nvSpPr>
        <p:spPr/>
        <p:txBody>
          <a:bodyPr/>
          <a:lstStyle/>
          <a:p>
            <a:fld id="{9428CF8A-B669-417A-9626-6E46862A6460}" type="slidenum">
              <a:rPr lang="en-GB" smtClean="0"/>
              <a:t>17</a:t>
            </a:fld>
            <a:endParaRPr lang="en-GB"/>
          </a:p>
        </p:txBody>
      </p:sp>
    </p:spTree>
    <p:extLst>
      <p:ext uri="{BB962C8B-B14F-4D97-AF65-F5344CB8AC3E}">
        <p14:creationId xmlns:p14="http://schemas.microsoft.com/office/powerpoint/2010/main" val="4289042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affect the single note’s “parameters” (various aspects of the note’s sound). Here, we will change the amp: (amplitude) or Volume. This number can be anything from 0 to a positive number. Anything louder than 5 is usually not going to change the sound’s volume, but have a play &amp; find out.</a:t>
            </a:r>
          </a:p>
          <a:p>
            <a:endParaRPr lang="en-GB" dirty="0"/>
          </a:p>
          <a:p>
            <a:r>
              <a:rPr lang="en-GB" dirty="0"/>
              <a:t>The syntax is important. After the “play :e5” we need a “,” (comma) and then a space, then “amp:” (colon after amp). Then a space &amp; then the number.</a:t>
            </a:r>
          </a:p>
        </p:txBody>
      </p:sp>
      <p:sp>
        <p:nvSpPr>
          <p:cNvPr id="4" name="Slide Number Placeholder 3"/>
          <p:cNvSpPr>
            <a:spLocks noGrp="1"/>
          </p:cNvSpPr>
          <p:nvPr>
            <p:ph type="sldNum" sz="quarter" idx="5"/>
          </p:nvPr>
        </p:nvSpPr>
        <p:spPr/>
        <p:txBody>
          <a:bodyPr/>
          <a:lstStyle/>
          <a:p>
            <a:fld id="{9428CF8A-B669-417A-9626-6E46862A6460}" type="slidenum">
              <a:rPr lang="en-GB" smtClean="0"/>
              <a:t>18</a:t>
            </a:fld>
            <a:endParaRPr lang="en-GB"/>
          </a:p>
        </p:txBody>
      </p:sp>
    </p:spTree>
    <p:extLst>
      <p:ext uri="{BB962C8B-B14F-4D97-AF65-F5344CB8AC3E}">
        <p14:creationId xmlns:p14="http://schemas.microsoft.com/office/powerpoint/2010/main" val="320840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use an “effect” (</a:t>
            </a:r>
            <a:r>
              <a:rPr lang="en-GB" dirty="0" err="1"/>
              <a:t>use_fx</a:t>
            </a:r>
            <a:r>
              <a:rPr lang="en-GB" dirty="0"/>
              <a:t>) to change a whole range of notes. There are many “</a:t>
            </a:r>
            <a:r>
              <a:rPr lang="en-GB" dirty="0" err="1"/>
              <a:t>fx</a:t>
            </a:r>
            <a:r>
              <a:rPr lang="en-GB" dirty="0"/>
              <a:t>”, but, we’ll use “:level” to change the whole array’s volume too. </a:t>
            </a:r>
          </a:p>
          <a:p>
            <a:r>
              <a:rPr lang="en-GB" dirty="0"/>
              <a:t>Wherever you want to start the effect, type:</a:t>
            </a:r>
            <a:br>
              <a:rPr lang="en-GB" dirty="0"/>
            </a:br>
            <a:r>
              <a:rPr lang="en-GB" dirty="0" err="1"/>
              <a:t>with_fx</a:t>
            </a:r>
            <a:r>
              <a:rPr lang="en-GB" dirty="0"/>
              <a:t> :level, amp: 0.5 do</a:t>
            </a:r>
          </a:p>
          <a:p>
            <a:endParaRPr lang="en-GB" dirty="0"/>
          </a:p>
          <a:p>
            <a:r>
              <a:rPr lang="en-GB" dirty="0"/>
              <a:t>The syntax is important again, a space after “</a:t>
            </a:r>
            <a:r>
              <a:rPr lang="en-GB" dirty="0" err="1"/>
              <a:t>with_fx</a:t>
            </a:r>
            <a:r>
              <a:rPr lang="en-GB" dirty="0"/>
              <a:t>”, then “:level” (colon then ‘level’ (or what ever </a:t>
            </a:r>
            <a:r>
              <a:rPr lang="en-GB" dirty="0" err="1"/>
              <a:t>fx</a:t>
            </a:r>
            <a:r>
              <a:rPr lang="en-GB" dirty="0"/>
              <a:t> you choose). Then “,” (a comma) then “amp:” then a space, then the number. </a:t>
            </a:r>
          </a:p>
        </p:txBody>
      </p:sp>
      <p:sp>
        <p:nvSpPr>
          <p:cNvPr id="4" name="Slide Number Placeholder 3"/>
          <p:cNvSpPr>
            <a:spLocks noGrp="1"/>
          </p:cNvSpPr>
          <p:nvPr>
            <p:ph type="sldNum" sz="quarter" idx="5"/>
          </p:nvPr>
        </p:nvSpPr>
        <p:spPr/>
        <p:txBody>
          <a:bodyPr/>
          <a:lstStyle/>
          <a:p>
            <a:fld id="{9428CF8A-B669-417A-9626-6E46862A6460}" type="slidenum">
              <a:rPr lang="en-GB" smtClean="0"/>
              <a:t>19</a:t>
            </a:fld>
            <a:endParaRPr lang="en-GB"/>
          </a:p>
        </p:txBody>
      </p:sp>
    </p:spTree>
    <p:extLst>
      <p:ext uri="{BB962C8B-B14F-4D97-AF65-F5344CB8AC3E}">
        <p14:creationId xmlns:p14="http://schemas.microsoft.com/office/powerpoint/2010/main" val="4099181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add another FX, this time “echo”. It has different “parameters” (they come up as hints when you put a comma after :echo .</a:t>
            </a:r>
          </a:p>
          <a:p>
            <a:r>
              <a:rPr lang="en-GB" dirty="0"/>
              <a:t>Again, if you are adding a new </a:t>
            </a:r>
            <a:r>
              <a:rPr lang="en-GB" dirty="0" err="1"/>
              <a:t>fx</a:t>
            </a:r>
            <a:r>
              <a:rPr lang="en-GB" dirty="0"/>
              <a:t>, you’ll need an “end” where you want the </a:t>
            </a:r>
            <a:r>
              <a:rPr lang="en-GB" dirty="0" err="1"/>
              <a:t>fx</a:t>
            </a:r>
            <a:r>
              <a:rPr lang="en-GB" dirty="0"/>
              <a:t> to stop affecting notes / samples.</a:t>
            </a:r>
          </a:p>
        </p:txBody>
      </p:sp>
      <p:sp>
        <p:nvSpPr>
          <p:cNvPr id="4" name="Slide Number Placeholder 3"/>
          <p:cNvSpPr>
            <a:spLocks noGrp="1"/>
          </p:cNvSpPr>
          <p:nvPr>
            <p:ph type="sldNum" sz="quarter" idx="5"/>
          </p:nvPr>
        </p:nvSpPr>
        <p:spPr/>
        <p:txBody>
          <a:bodyPr/>
          <a:lstStyle/>
          <a:p>
            <a:fld id="{9428CF8A-B669-417A-9626-6E46862A6460}" type="slidenum">
              <a:rPr lang="en-GB" smtClean="0"/>
              <a:t>20</a:t>
            </a:fld>
            <a:endParaRPr lang="en-GB"/>
          </a:p>
        </p:txBody>
      </p:sp>
    </p:spTree>
    <p:extLst>
      <p:ext uri="{BB962C8B-B14F-4D97-AF65-F5344CB8AC3E}">
        <p14:creationId xmlns:p14="http://schemas.microsoft.com/office/powerpoint/2010/main" val="1776795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add another “</a:t>
            </a:r>
            <a:r>
              <a:rPr lang="en-GB" dirty="0" err="1"/>
              <a:t>live_loop</a:t>
            </a:r>
            <a:r>
              <a:rPr lang="en-GB" dirty="0"/>
              <a:t>”, this time, we’ll use it to control Drum SAMPLES. (not notes). </a:t>
            </a:r>
          </a:p>
          <a:p>
            <a:r>
              <a:rPr lang="en-GB" dirty="0"/>
              <a:t>Your loop will need a “sleep” otherwise it will create an error. If you don’t add the sleep, you’re basically telling the computer to play a drum sample as quickly as the computer can loop. </a:t>
            </a:r>
          </a:p>
          <a:p>
            <a:r>
              <a:rPr lang="en-GB" dirty="0"/>
              <a:t>Again, the “sleep” values are in beats. (not seconds). </a:t>
            </a:r>
          </a:p>
        </p:txBody>
      </p:sp>
      <p:sp>
        <p:nvSpPr>
          <p:cNvPr id="4" name="Slide Number Placeholder 3"/>
          <p:cNvSpPr>
            <a:spLocks noGrp="1"/>
          </p:cNvSpPr>
          <p:nvPr>
            <p:ph type="sldNum" sz="quarter" idx="5"/>
          </p:nvPr>
        </p:nvSpPr>
        <p:spPr/>
        <p:txBody>
          <a:bodyPr/>
          <a:lstStyle/>
          <a:p>
            <a:fld id="{9428CF8A-B669-417A-9626-6E46862A6460}" type="slidenum">
              <a:rPr lang="en-GB" smtClean="0"/>
              <a:t>21</a:t>
            </a:fld>
            <a:endParaRPr lang="en-GB"/>
          </a:p>
        </p:txBody>
      </p:sp>
    </p:spTree>
    <p:extLst>
      <p:ext uri="{BB962C8B-B14F-4D97-AF65-F5344CB8AC3E}">
        <p14:creationId xmlns:p14="http://schemas.microsoft.com/office/powerpoint/2010/main" val="154446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Sonic Pi interface or GUI (Graphical User Interface)</a:t>
            </a:r>
          </a:p>
        </p:txBody>
      </p:sp>
      <p:sp>
        <p:nvSpPr>
          <p:cNvPr id="4" name="Slide Number Placeholder 3"/>
          <p:cNvSpPr>
            <a:spLocks noGrp="1"/>
          </p:cNvSpPr>
          <p:nvPr>
            <p:ph type="sldNum" sz="quarter" idx="5"/>
          </p:nvPr>
        </p:nvSpPr>
        <p:spPr/>
        <p:txBody>
          <a:bodyPr/>
          <a:lstStyle/>
          <a:p>
            <a:fld id="{9428CF8A-B669-417A-9626-6E46862A6460}" type="slidenum">
              <a:rPr lang="en-GB" smtClean="0"/>
              <a:t>4</a:t>
            </a:fld>
            <a:endParaRPr lang="en-GB"/>
          </a:p>
        </p:txBody>
      </p:sp>
    </p:spTree>
    <p:extLst>
      <p:ext uri="{BB962C8B-B14F-4D97-AF65-F5344CB8AC3E}">
        <p14:creationId xmlns:p14="http://schemas.microsoft.com/office/powerpoint/2010/main" val="4107770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“syncopate” (sync) the loop to another loop…</a:t>
            </a:r>
          </a:p>
        </p:txBody>
      </p:sp>
      <p:sp>
        <p:nvSpPr>
          <p:cNvPr id="4" name="Slide Number Placeholder 3"/>
          <p:cNvSpPr>
            <a:spLocks noGrp="1"/>
          </p:cNvSpPr>
          <p:nvPr>
            <p:ph type="sldNum" sz="quarter" idx="5"/>
          </p:nvPr>
        </p:nvSpPr>
        <p:spPr/>
        <p:txBody>
          <a:bodyPr/>
          <a:lstStyle/>
          <a:p>
            <a:fld id="{9428CF8A-B669-417A-9626-6E46862A6460}" type="slidenum">
              <a:rPr lang="en-GB" smtClean="0"/>
              <a:t>22</a:t>
            </a:fld>
            <a:endParaRPr lang="en-GB"/>
          </a:p>
        </p:txBody>
      </p:sp>
    </p:spTree>
    <p:extLst>
      <p:ext uri="{BB962C8B-B14F-4D97-AF65-F5344CB8AC3E}">
        <p14:creationId xmlns:p14="http://schemas.microsoft.com/office/powerpoint/2010/main" val="260789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…meaning that the loop only starts when the loop it is </a:t>
            </a:r>
            <a:r>
              <a:rPr lang="en-GB" dirty="0" err="1"/>
              <a:t>is</a:t>
            </a:r>
            <a:r>
              <a:rPr lang="en-GB" dirty="0"/>
              <a:t> sync’d to starts.</a:t>
            </a:r>
            <a:br>
              <a:rPr lang="en-GB" dirty="0"/>
            </a:br>
            <a:r>
              <a:rPr lang="en-GB" dirty="0"/>
              <a:t>If your “tune” is 8 beats long and your drum loop is only 4 beats. You will hear the 4 beats, then it waits until the “tune” finishes to start again.</a:t>
            </a:r>
          </a:p>
        </p:txBody>
      </p:sp>
      <p:sp>
        <p:nvSpPr>
          <p:cNvPr id="4" name="Slide Number Placeholder 3"/>
          <p:cNvSpPr>
            <a:spLocks noGrp="1"/>
          </p:cNvSpPr>
          <p:nvPr>
            <p:ph type="sldNum" sz="quarter" idx="5"/>
          </p:nvPr>
        </p:nvSpPr>
        <p:spPr/>
        <p:txBody>
          <a:bodyPr/>
          <a:lstStyle/>
          <a:p>
            <a:fld id="{9428CF8A-B669-417A-9626-6E46862A6460}" type="slidenum">
              <a:rPr lang="en-GB" smtClean="0"/>
              <a:t>23</a:t>
            </a:fld>
            <a:endParaRPr lang="en-GB"/>
          </a:p>
        </p:txBody>
      </p:sp>
    </p:spTree>
    <p:extLst>
      <p:ext uri="{BB962C8B-B14F-4D97-AF65-F5344CB8AC3E}">
        <p14:creationId xmlns:p14="http://schemas.microsoft.com/office/powerpoint/2010/main" val="2987684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added more drum samples (snare drum &amp; cymbal). Still Sync’d to “:tune1”</a:t>
            </a:r>
          </a:p>
        </p:txBody>
      </p:sp>
      <p:sp>
        <p:nvSpPr>
          <p:cNvPr id="4" name="Slide Number Placeholder 3"/>
          <p:cNvSpPr>
            <a:spLocks noGrp="1"/>
          </p:cNvSpPr>
          <p:nvPr>
            <p:ph type="sldNum" sz="quarter" idx="5"/>
          </p:nvPr>
        </p:nvSpPr>
        <p:spPr/>
        <p:txBody>
          <a:bodyPr/>
          <a:lstStyle/>
          <a:p>
            <a:fld id="{9428CF8A-B669-417A-9626-6E46862A6460}" type="slidenum">
              <a:rPr lang="en-GB" smtClean="0"/>
              <a:t>24</a:t>
            </a:fld>
            <a:endParaRPr lang="en-GB"/>
          </a:p>
        </p:txBody>
      </p:sp>
    </p:spTree>
    <p:extLst>
      <p:ext uri="{BB962C8B-B14F-4D97-AF65-F5344CB8AC3E}">
        <p14:creationId xmlns:p14="http://schemas.microsoft.com/office/powerpoint/2010/main" val="408429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affect the parameters of a sample, just like that of “play” (notes). </a:t>
            </a:r>
            <a:br>
              <a:rPr lang="en-GB" dirty="0"/>
            </a:br>
            <a:r>
              <a:rPr lang="en-GB" dirty="0"/>
              <a:t>We will change the pan (</a:t>
            </a:r>
            <a:r>
              <a:rPr lang="en-GB" dirty="0" err="1"/>
              <a:t>lef</a:t>
            </a:r>
            <a:r>
              <a:rPr lang="en-GB" dirty="0"/>
              <a:t> to right “position” of a stereo sound).</a:t>
            </a:r>
          </a:p>
          <a:p>
            <a:r>
              <a:rPr lang="en-GB" dirty="0"/>
              <a:t>These parameters range from -1 to 1</a:t>
            </a:r>
          </a:p>
        </p:txBody>
      </p:sp>
      <p:sp>
        <p:nvSpPr>
          <p:cNvPr id="4" name="Slide Number Placeholder 3"/>
          <p:cNvSpPr>
            <a:spLocks noGrp="1"/>
          </p:cNvSpPr>
          <p:nvPr>
            <p:ph type="sldNum" sz="quarter" idx="5"/>
          </p:nvPr>
        </p:nvSpPr>
        <p:spPr/>
        <p:txBody>
          <a:bodyPr/>
          <a:lstStyle/>
          <a:p>
            <a:fld id="{9428CF8A-B669-417A-9626-6E46862A6460}" type="slidenum">
              <a:rPr lang="en-GB" smtClean="0"/>
              <a:t>25</a:t>
            </a:fld>
            <a:endParaRPr lang="en-GB"/>
          </a:p>
        </p:txBody>
      </p:sp>
    </p:spTree>
    <p:extLst>
      <p:ext uri="{BB962C8B-B14F-4D97-AF65-F5344CB8AC3E}">
        <p14:creationId xmlns:p14="http://schemas.microsoft.com/office/powerpoint/2010/main" val="3459535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add another </a:t>
            </a:r>
            <a:r>
              <a:rPr lang="en-GB" dirty="0" err="1"/>
              <a:t>live_loop</a:t>
            </a:r>
            <a:r>
              <a:rPr lang="en-GB" dirty="0"/>
              <a:t>. You can call your loops ANYTHING… here’s proof that :</a:t>
            </a:r>
            <a:r>
              <a:rPr lang="en-GB" dirty="0" err="1"/>
              <a:t>flibertyDoodle</a:t>
            </a:r>
            <a:r>
              <a:rPr lang="en-GB" dirty="0"/>
              <a:t> works. </a:t>
            </a:r>
          </a:p>
          <a:p>
            <a:r>
              <a:rPr lang="en-GB" dirty="0"/>
              <a:t>Putting a sleep BEFORE the sample means there’s a short pause before the sample plays. </a:t>
            </a:r>
          </a:p>
        </p:txBody>
      </p:sp>
      <p:sp>
        <p:nvSpPr>
          <p:cNvPr id="4" name="Slide Number Placeholder 3"/>
          <p:cNvSpPr>
            <a:spLocks noGrp="1"/>
          </p:cNvSpPr>
          <p:nvPr>
            <p:ph type="sldNum" sz="quarter" idx="5"/>
          </p:nvPr>
        </p:nvSpPr>
        <p:spPr/>
        <p:txBody>
          <a:bodyPr/>
          <a:lstStyle/>
          <a:p>
            <a:fld id="{9428CF8A-B669-417A-9626-6E46862A6460}" type="slidenum">
              <a:rPr lang="en-GB" smtClean="0"/>
              <a:t>26</a:t>
            </a:fld>
            <a:endParaRPr lang="en-GB"/>
          </a:p>
        </p:txBody>
      </p:sp>
    </p:spTree>
    <p:extLst>
      <p:ext uri="{BB962C8B-B14F-4D97-AF65-F5344CB8AC3E}">
        <p14:creationId xmlns:p14="http://schemas.microsoft.com/office/powerpoint/2010/main" val="1129654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use a ruby “random” value for the rate of the sample. This speeds up / slows down the sample (therefore changing its pitch / frequency). </a:t>
            </a:r>
          </a:p>
          <a:p>
            <a:r>
              <a:rPr lang="en-GB" dirty="0"/>
              <a:t>We use “rand(a, b)” (where a is an integer and b is an integer greater than a). In this example we use 0.8 to 1.2 . The syntax is rand(0.8..1.2)</a:t>
            </a:r>
          </a:p>
        </p:txBody>
      </p:sp>
      <p:sp>
        <p:nvSpPr>
          <p:cNvPr id="4" name="Slide Number Placeholder 3"/>
          <p:cNvSpPr>
            <a:spLocks noGrp="1"/>
          </p:cNvSpPr>
          <p:nvPr>
            <p:ph type="sldNum" sz="quarter" idx="5"/>
          </p:nvPr>
        </p:nvSpPr>
        <p:spPr/>
        <p:txBody>
          <a:bodyPr/>
          <a:lstStyle/>
          <a:p>
            <a:fld id="{9428CF8A-B669-417A-9626-6E46862A6460}" type="slidenum">
              <a:rPr lang="en-GB" smtClean="0"/>
              <a:t>27</a:t>
            </a:fld>
            <a:endParaRPr lang="en-GB"/>
          </a:p>
        </p:txBody>
      </p:sp>
    </p:spTree>
    <p:extLst>
      <p:ext uri="{BB962C8B-B14F-4D97-AF65-F5344CB8AC3E}">
        <p14:creationId xmlns:p14="http://schemas.microsoft.com/office/powerpoint/2010/main" val="3011938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Sonic Pi can also count how long a loop has been running for. </a:t>
            </a:r>
          </a:p>
          <a:p>
            <a:r>
              <a:rPr lang="en-GB" dirty="0"/>
              <a:t>Tick is the keyword you can use. </a:t>
            </a:r>
          </a:p>
          <a:p>
            <a:r>
              <a:rPr lang="en-GB" dirty="0"/>
              <a:t>We will check IF the loop is greater than or equal to 7 in order to play a different sample to the loops 0 – 6</a:t>
            </a:r>
          </a:p>
          <a:p>
            <a:endParaRPr lang="en-GB" dirty="0"/>
          </a:p>
          <a:p>
            <a:r>
              <a:rPr lang="en-GB" dirty="0"/>
              <a:t>*note* you can only refer to the tick once… checking against the “tick” more than once seems to make the tick count up quicker. </a:t>
            </a:r>
          </a:p>
        </p:txBody>
      </p:sp>
      <p:sp>
        <p:nvSpPr>
          <p:cNvPr id="4" name="Slide Number Placeholder 3"/>
          <p:cNvSpPr>
            <a:spLocks noGrp="1"/>
          </p:cNvSpPr>
          <p:nvPr>
            <p:ph type="sldNum" sz="quarter" idx="5"/>
          </p:nvPr>
        </p:nvSpPr>
        <p:spPr/>
        <p:txBody>
          <a:bodyPr/>
          <a:lstStyle/>
          <a:p>
            <a:fld id="{9428CF8A-B669-417A-9626-6E46862A6460}" type="slidenum">
              <a:rPr lang="en-GB" smtClean="0"/>
              <a:t>28</a:t>
            </a:fld>
            <a:endParaRPr lang="en-GB"/>
          </a:p>
        </p:txBody>
      </p:sp>
    </p:spTree>
    <p:extLst>
      <p:ext uri="{BB962C8B-B14F-4D97-AF65-F5344CB8AC3E}">
        <p14:creationId xmlns:p14="http://schemas.microsoft.com/office/powerpoint/2010/main" val="1081423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Zoomed in for ease of reading.</a:t>
            </a:r>
          </a:p>
        </p:txBody>
      </p:sp>
      <p:sp>
        <p:nvSpPr>
          <p:cNvPr id="4" name="Slide Number Placeholder 3"/>
          <p:cNvSpPr>
            <a:spLocks noGrp="1"/>
          </p:cNvSpPr>
          <p:nvPr>
            <p:ph type="sldNum" sz="quarter" idx="5"/>
          </p:nvPr>
        </p:nvSpPr>
        <p:spPr/>
        <p:txBody>
          <a:bodyPr/>
          <a:lstStyle/>
          <a:p>
            <a:fld id="{9428CF8A-B669-417A-9626-6E46862A6460}" type="slidenum">
              <a:rPr lang="en-GB" smtClean="0"/>
              <a:t>29</a:t>
            </a:fld>
            <a:endParaRPr lang="en-GB"/>
          </a:p>
        </p:txBody>
      </p:sp>
    </p:spTree>
    <p:extLst>
      <p:ext uri="{BB962C8B-B14F-4D97-AF65-F5344CB8AC3E}">
        <p14:creationId xmlns:p14="http://schemas.microsoft.com/office/powerpoint/2010/main" val="3201410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go play! </a:t>
            </a:r>
            <a:br>
              <a:rPr lang="en-GB" dirty="0"/>
            </a:br>
            <a:r>
              <a:rPr lang="en-GB" dirty="0"/>
              <a:t>Make some music! </a:t>
            </a:r>
          </a:p>
          <a:p>
            <a:r>
              <a:rPr lang="en-GB" dirty="0"/>
              <a:t>This is just the beginning! </a:t>
            </a:r>
          </a:p>
          <a:p>
            <a:r>
              <a:rPr lang="en-GB" dirty="0"/>
              <a:t>Enjoy sonic Pi, making music, learning ruby and having fun. </a:t>
            </a:r>
          </a:p>
          <a:p>
            <a:r>
              <a:rPr lang="en-GB" dirty="0"/>
              <a:t>Big thanks to Sam Aaron too for making an amazing tool to teach coding while making music. Or is that teaching music while using Ruby? </a:t>
            </a:r>
          </a:p>
        </p:txBody>
      </p:sp>
      <p:sp>
        <p:nvSpPr>
          <p:cNvPr id="4" name="Slide Number Placeholder 3"/>
          <p:cNvSpPr>
            <a:spLocks noGrp="1"/>
          </p:cNvSpPr>
          <p:nvPr>
            <p:ph type="sldNum" sz="quarter" idx="5"/>
          </p:nvPr>
        </p:nvSpPr>
        <p:spPr/>
        <p:txBody>
          <a:bodyPr/>
          <a:lstStyle/>
          <a:p>
            <a:fld id="{9428CF8A-B669-417A-9626-6E46862A6460}" type="slidenum">
              <a:rPr lang="en-GB" smtClean="0"/>
              <a:t>30</a:t>
            </a:fld>
            <a:endParaRPr lang="en-GB"/>
          </a:p>
        </p:txBody>
      </p:sp>
    </p:spTree>
    <p:extLst>
      <p:ext uri="{BB962C8B-B14F-4D97-AF65-F5344CB8AC3E}">
        <p14:creationId xmlns:p14="http://schemas.microsoft.com/office/powerpoint/2010/main" val="334262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lesson was made by Philip Thompson </a:t>
            </a:r>
            <a:r>
              <a:rPr lang="en-GB"/>
              <a:t>of Digital Maker CIC. </a:t>
            </a:r>
          </a:p>
        </p:txBody>
      </p:sp>
      <p:sp>
        <p:nvSpPr>
          <p:cNvPr id="4" name="Slide Number Placeholder 3"/>
          <p:cNvSpPr>
            <a:spLocks noGrp="1"/>
          </p:cNvSpPr>
          <p:nvPr>
            <p:ph type="sldNum" sz="quarter" idx="5"/>
          </p:nvPr>
        </p:nvSpPr>
        <p:spPr/>
        <p:txBody>
          <a:bodyPr/>
          <a:lstStyle/>
          <a:p>
            <a:fld id="{9428CF8A-B669-417A-9626-6E46862A6460}" type="slidenum">
              <a:rPr lang="en-GB" smtClean="0"/>
              <a:t>31</a:t>
            </a:fld>
            <a:endParaRPr lang="en-GB"/>
          </a:p>
        </p:txBody>
      </p:sp>
    </p:spTree>
    <p:extLst>
      <p:ext uri="{BB962C8B-B14F-4D97-AF65-F5344CB8AC3E}">
        <p14:creationId xmlns:p14="http://schemas.microsoft.com/office/powerpoint/2010/main" val="257962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Sonic Pi by Sam Aaron info</a:t>
            </a:r>
          </a:p>
          <a:p>
            <a:r>
              <a:rPr lang="en-GB" dirty="0"/>
              <a:t>(Latest version etc)</a:t>
            </a:r>
          </a:p>
        </p:txBody>
      </p:sp>
      <p:sp>
        <p:nvSpPr>
          <p:cNvPr id="4" name="Slide Number Placeholder 3"/>
          <p:cNvSpPr>
            <a:spLocks noGrp="1"/>
          </p:cNvSpPr>
          <p:nvPr>
            <p:ph type="sldNum" sz="quarter" idx="5"/>
          </p:nvPr>
        </p:nvSpPr>
        <p:spPr/>
        <p:txBody>
          <a:bodyPr/>
          <a:lstStyle/>
          <a:p>
            <a:fld id="{9428CF8A-B669-417A-9626-6E46862A6460}" type="slidenum">
              <a:rPr lang="en-GB" smtClean="0"/>
              <a:t>5</a:t>
            </a:fld>
            <a:endParaRPr lang="en-GB"/>
          </a:p>
        </p:txBody>
      </p:sp>
    </p:spTree>
    <p:extLst>
      <p:ext uri="{BB962C8B-B14F-4D97-AF65-F5344CB8AC3E}">
        <p14:creationId xmlns:p14="http://schemas.microsoft.com/office/powerpoint/2010/main" val="212521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Main Coding area. </a:t>
            </a:r>
          </a:p>
          <a:p>
            <a:r>
              <a:rPr lang="en-GB" dirty="0"/>
              <a:t>Run / Stop / Record / Save / Load buttons. </a:t>
            </a:r>
          </a:p>
          <a:p>
            <a:r>
              <a:rPr lang="en-GB" dirty="0"/>
              <a:t>Buffer 0 – 9 (windows you can make new files in)</a:t>
            </a:r>
          </a:p>
        </p:txBody>
      </p:sp>
      <p:sp>
        <p:nvSpPr>
          <p:cNvPr id="4" name="Slide Number Placeholder 3"/>
          <p:cNvSpPr>
            <a:spLocks noGrp="1"/>
          </p:cNvSpPr>
          <p:nvPr>
            <p:ph type="sldNum" sz="quarter" idx="5"/>
          </p:nvPr>
        </p:nvSpPr>
        <p:spPr/>
        <p:txBody>
          <a:bodyPr/>
          <a:lstStyle/>
          <a:p>
            <a:fld id="{9428CF8A-B669-417A-9626-6E46862A6460}" type="slidenum">
              <a:rPr lang="en-GB" smtClean="0"/>
              <a:t>6</a:t>
            </a:fld>
            <a:endParaRPr lang="en-GB"/>
          </a:p>
        </p:txBody>
      </p:sp>
    </p:spTree>
    <p:extLst>
      <p:ext uri="{BB962C8B-B14F-4D97-AF65-F5344CB8AC3E}">
        <p14:creationId xmlns:p14="http://schemas.microsoft.com/office/powerpoint/2010/main" val="266812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 &amp; Examples. </a:t>
            </a:r>
            <a:br>
              <a:rPr lang="en-GB" dirty="0"/>
            </a:br>
            <a:r>
              <a:rPr lang="en-GB" dirty="0"/>
              <a:t>A fantastic resource of working examples you can cut N paste from </a:t>
            </a:r>
          </a:p>
          <a:p>
            <a:r>
              <a:rPr lang="en-GB" dirty="0"/>
              <a:t>Or, use the help files which list the different aspects of Sonic Pi or Alphabetical Glossary of keywords / programming tools</a:t>
            </a:r>
          </a:p>
        </p:txBody>
      </p:sp>
      <p:sp>
        <p:nvSpPr>
          <p:cNvPr id="4" name="Slide Number Placeholder 3"/>
          <p:cNvSpPr>
            <a:spLocks noGrp="1"/>
          </p:cNvSpPr>
          <p:nvPr>
            <p:ph type="sldNum" sz="quarter" idx="5"/>
          </p:nvPr>
        </p:nvSpPr>
        <p:spPr/>
        <p:txBody>
          <a:bodyPr/>
          <a:lstStyle/>
          <a:p>
            <a:fld id="{9428CF8A-B669-417A-9626-6E46862A6460}" type="slidenum">
              <a:rPr lang="en-GB" smtClean="0"/>
              <a:t>7</a:t>
            </a:fld>
            <a:endParaRPr lang="en-GB"/>
          </a:p>
        </p:txBody>
      </p:sp>
    </p:spTree>
    <p:extLst>
      <p:ext uri="{BB962C8B-B14F-4D97-AF65-F5344CB8AC3E}">
        <p14:creationId xmlns:p14="http://schemas.microsoft.com/office/powerpoint/2010/main" val="292767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Preferences / Settings</a:t>
            </a:r>
          </a:p>
          <a:p>
            <a:r>
              <a:rPr lang="en-GB" dirty="0"/>
              <a:t>Access to Audio / Input &amp; Output / Editor (interface) / Visuals / Updates</a:t>
            </a:r>
          </a:p>
        </p:txBody>
      </p:sp>
      <p:sp>
        <p:nvSpPr>
          <p:cNvPr id="4" name="Slide Number Placeholder 3"/>
          <p:cNvSpPr>
            <a:spLocks noGrp="1"/>
          </p:cNvSpPr>
          <p:nvPr>
            <p:ph type="sldNum" sz="quarter" idx="5"/>
          </p:nvPr>
        </p:nvSpPr>
        <p:spPr/>
        <p:txBody>
          <a:bodyPr/>
          <a:lstStyle/>
          <a:p>
            <a:fld id="{9428CF8A-B669-417A-9626-6E46862A6460}" type="slidenum">
              <a:rPr lang="en-GB" smtClean="0"/>
              <a:t>8</a:t>
            </a:fld>
            <a:endParaRPr lang="en-GB"/>
          </a:p>
        </p:txBody>
      </p:sp>
    </p:spTree>
    <p:extLst>
      <p:ext uri="{BB962C8B-B14F-4D97-AF65-F5344CB8AC3E}">
        <p14:creationId xmlns:p14="http://schemas.microsoft.com/office/powerpoint/2010/main" val="201848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our headphones are quite quiet, we’ll crank the volume up.</a:t>
            </a:r>
          </a:p>
          <a:p>
            <a:r>
              <a:rPr lang="en-GB" dirty="0"/>
              <a:t>Click on the “Audio” part of the settings menu &amp; select the Master Volume slider &amp; drag it up to maximum.</a:t>
            </a:r>
          </a:p>
        </p:txBody>
      </p:sp>
      <p:sp>
        <p:nvSpPr>
          <p:cNvPr id="4" name="Slide Number Placeholder 3"/>
          <p:cNvSpPr>
            <a:spLocks noGrp="1"/>
          </p:cNvSpPr>
          <p:nvPr>
            <p:ph type="sldNum" sz="quarter" idx="5"/>
          </p:nvPr>
        </p:nvSpPr>
        <p:spPr/>
        <p:txBody>
          <a:bodyPr/>
          <a:lstStyle/>
          <a:p>
            <a:fld id="{9428CF8A-B669-417A-9626-6E46862A6460}" type="slidenum">
              <a:rPr lang="en-GB" smtClean="0"/>
              <a:t>9</a:t>
            </a:fld>
            <a:endParaRPr lang="en-GB"/>
          </a:p>
        </p:txBody>
      </p:sp>
    </p:spTree>
    <p:extLst>
      <p:ext uri="{BB962C8B-B14F-4D97-AF65-F5344CB8AC3E}">
        <p14:creationId xmlns:p14="http://schemas.microsoft.com/office/powerpoint/2010/main" val="106655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 Play :e5</a:t>
            </a:r>
          </a:p>
          <a:p>
            <a:r>
              <a:rPr lang="en-GB" dirty="0"/>
              <a:t>(you can type numbers here, but I’ve found that kids use daft numbers (100000) etc. Best to keep it as musical notes too, as they have less chance of being “discordant” &amp; more likely to “sound musical” (so it won’t put the kids off because it “sounds horrible”). </a:t>
            </a:r>
          </a:p>
        </p:txBody>
      </p:sp>
      <p:sp>
        <p:nvSpPr>
          <p:cNvPr id="4" name="Slide Number Placeholder 3"/>
          <p:cNvSpPr>
            <a:spLocks noGrp="1"/>
          </p:cNvSpPr>
          <p:nvPr>
            <p:ph type="sldNum" sz="quarter" idx="5"/>
          </p:nvPr>
        </p:nvSpPr>
        <p:spPr/>
        <p:txBody>
          <a:bodyPr/>
          <a:lstStyle/>
          <a:p>
            <a:fld id="{9428CF8A-B669-417A-9626-6E46862A6460}" type="slidenum">
              <a:rPr lang="en-GB" smtClean="0"/>
              <a:t>10</a:t>
            </a:fld>
            <a:endParaRPr lang="en-GB"/>
          </a:p>
        </p:txBody>
      </p:sp>
    </p:spTree>
    <p:extLst>
      <p:ext uri="{BB962C8B-B14F-4D97-AF65-F5344CB8AC3E}">
        <p14:creationId xmlns:p14="http://schemas.microsoft.com/office/powerpoint/2010/main" val="231796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Press Run. </a:t>
            </a:r>
          </a:p>
          <a:p>
            <a:r>
              <a:rPr lang="en-GB" dirty="0"/>
              <a:t>A sound should play (a middle E beep)</a:t>
            </a:r>
          </a:p>
        </p:txBody>
      </p:sp>
      <p:sp>
        <p:nvSpPr>
          <p:cNvPr id="4" name="Slide Number Placeholder 3"/>
          <p:cNvSpPr>
            <a:spLocks noGrp="1"/>
          </p:cNvSpPr>
          <p:nvPr>
            <p:ph type="sldNum" sz="quarter" idx="5"/>
          </p:nvPr>
        </p:nvSpPr>
        <p:spPr/>
        <p:txBody>
          <a:bodyPr/>
          <a:lstStyle/>
          <a:p>
            <a:fld id="{9428CF8A-B669-417A-9626-6E46862A6460}" type="slidenum">
              <a:rPr lang="en-GB" smtClean="0"/>
              <a:t>11</a:t>
            </a:fld>
            <a:endParaRPr lang="en-GB"/>
          </a:p>
        </p:txBody>
      </p:sp>
    </p:spTree>
    <p:extLst>
      <p:ext uri="{BB962C8B-B14F-4D97-AF65-F5344CB8AC3E}">
        <p14:creationId xmlns:p14="http://schemas.microsoft.com/office/powerpoint/2010/main" val="394407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BB43-E200-4FCE-AAC1-538B49B76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271CBCF-EF0A-45B2-8B0F-9D9B01691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B58FC5D-9EAE-409C-A00C-285DBFA9B499}"/>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5" name="Footer Placeholder 4">
            <a:extLst>
              <a:ext uri="{FF2B5EF4-FFF2-40B4-BE49-F238E27FC236}">
                <a16:creationId xmlns:a16="http://schemas.microsoft.com/office/drawing/2014/main" id="{6ADAB6A2-0FC5-42BD-973E-1132978D55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25F8FD-FC3A-4907-BB2A-E92171EF7F57}"/>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259362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2E14-2126-4877-A14A-8DBAAB82FC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7369A8-6F72-4462-B55C-E188CDE27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4D1C1-9C13-4AAF-B959-8D373785826D}"/>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5" name="Footer Placeholder 4">
            <a:extLst>
              <a:ext uri="{FF2B5EF4-FFF2-40B4-BE49-F238E27FC236}">
                <a16:creationId xmlns:a16="http://schemas.microsoft.com/office/drawing/2014/main" id="{D72F6E1B-2499-4920-B792-156079FE55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95C21F-37B7-43BE-9CBE-A2F1D4C7E404}"/>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358905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06041-C702-4DD2-ABE5-020F96E1F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C9ACF1-3A69-4C1F-BCE7-3DB0596097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CDC1CA-0BCA-4AC4-8824-BED53EDF82EE}"/>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5" name="Footer Placeholder 4">
            <a:extLst>
              <a:ext uri="{FF2B5EF4-FFF2-40B4-BE49-F238E27FC236}">
                <a16:creationId xmlns:a16="http://schemas.microsoft.com/office/drawing/2014/main" id="{D5BB78FC-53A8-4711-AFF6-A12BD89F21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4E2AA6-C677-4BB1-984B-38E8BE69B207}"/>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386351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6F54-05AF-4E35-945B-B64695F2C9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5D831F-9567-4C6F-86D6-00EE8F7B1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17015-17A3-4E1D-A11C-F9482ECA5B42}"/>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5" name="Footer Placeholder 4">
            <a:extLst>
              <a:ext uri="{FF2B5EF4-FFF2-40B4-BE49-F238E27FC236}">
                <a16:creationId xmlns:a16="http://schemas.microsoft.com/office/drawing/2014/main" id="{281264B6-04D7-4129-A47D-D879873D98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6115BD-415E-44CA-9011-D63E5EDED57C}"/>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312484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7E5A-6A50-4700-AE69-C36066F06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A46063-45C6-47ED-8A4E-63F141F93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2F7694-405C-4F3A-9365-81077C2607C3}"/>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5" name="Footer Placeholder 4">
            <a:extLst>
              <a:ext uri="{FF2B5EF4-FFF2-40B4-BE49-F238E27FC236}">
                <a16:creationId xmlns:a16="http://schemas.microsoft.com/office/drawing/2014/main" id="{54E144EC-4A39-44DE-9C57-2C33AE0681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DF60F0-0EB6-4E91-A92D-455EA3DB64AE}"/>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144731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4ADB-4EF0-4E34-BCAF-2C14AAB5C4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0AF91A-A471-4295-B781-78CA2FD45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976C95-EBA0-4231-A0A9-321798ACF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8A89B5-6953-454A-A4D5-25E1B3F2661E}"/>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6" name="Footer Placeholder 5">
            <a:extLst>
              <a:ext uri="{FF2B5EF4-FFF2-40B4-BE49-F238E27FC236}">
                <a16:creationId xmlns:a16="http://schemas.microsoft.com/office/drawing/2014/main" id="{57DF86E7-22D8-4E8C-B655-D983DC24E1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7CEEC8-0C48-41E2-AF6A-C42463F72856}"/>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364446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D507-B3FE-43F6-A707-365838388E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3CA969-2871-443C-ACF5-5EF4DA834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EF488-9C7B-4363-813D-E70A615D4C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7E1FAD9-E089-4FB3-A8F9-6E8B81158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AC68F-ED97-4C33-A742-3E9BE8E8B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472247-8ABE-4617-9938-62F796768E89}"/>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8" name="Footer Placeholder 7">
            <a:extLst>
              <a:ext uri="{FF2B5EF4-FFF2-40B4-BE49-F238E27FC236}">
                <a16:creationId xmlns:a16="http://schemas.microsoft.com/office/drawing/2014/main" id="{258E1061-06EF-4BCA-9C87-0A1A58502B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646483-E1EC-4594-ABFA-55192F27EB5A}"/>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195254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A31E-C08C-44B4-955C-75CD816151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FAABFA0-573E-4544-A7A8-0C23DE7204E3}"/>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4" name="Footer Placeholder 3">
            <a:extLst>
              <a:ext uri="{FF2B5EF4-FFF2-40B4-BE49-F238E27FC236}">
                <a16:creationId xmlns:a16="http://schemas.microsoft.com/office/drawing/2014/main" id="{32416D27-E109-4F2E-B970-F8810323A3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7CEF9B-B8FF-4B28-8168-61657A9F9E5F}"/>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190675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9DBD47-E10D-4698-96AD-0D2DE55B254B}"/>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3" name="Footer Placeholder 2">
            <a:extLst>
              <a:ext uri="{FF2B5EF4-FFF2-40B4-BE49-F238E27FC236}">
                <a16:creationId xmlns:a16="http://schemas.microsoft.com/office/drawing/2014/main" id="{446EF84E-548D-4B22-83A9-C0AF56D635C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D8ACC5-AA12-47F4-8A39-DA4ED7725790}"/>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307230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A280-90B2-4367-94EC-32E25535E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F23832-0AAB-4882-8D3E-2CF516D5E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280EB5-4403-4D3C-BA4B-E1BFD469C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3589-F944-4362-83A4-B34285707EDD}"/>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6" name="Footer Placeholder 5">
            <a:extLst>
              <a:ext uri="{FF2B5EF4-FFF2-40B4-BE49-F238E27FC236}">
                <a16:creationId xmlns:a16="http://schemas.microsoft.com/office/drawing/2014/main" id="{40EF8FA4-17C6-41B3-8B76-772868D3B3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C4641C-BD11-4781-8399-BE714B776885}"/>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279539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FE33-E321-44EF-8AD4-022F930FC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0D74325-525F-4F81-8E09-35324B523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A42B67-3844-4E0D-B1E1-55612FE28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53E06-716F-4C0B-A972-964F4D09AD2E}"/>
              </a:ext>
            </a:extLst>
          </p:cNvPr>
          <p:cNvSpPr>
            <a:spLocks noGrp="1"/>
          </p:cNvSpPr>
          <p:nvPr>
            <p:ph type="dt" sz="half" idx="10"/>
          </p:nvPr>
        </p:nvSpPr>
        <p:spPr/>
        <p:txBody>
          <a:bodyPr/>
          <a:lstStyle/>
          <a:p>
            <a:fld id="{D107218C-3B11-4BC9-920F-AAC9ABFEE8D1}" type="datetimeFigureOut">
              <a:rPr lang="en-GB" smtClean="0"/>
              <a:t>08/03/2020</a:t>
            </a:fld>
            <a:endParaRPr lang="en-GB"/>
          </a:p>
        </p:txBody>
      </p:sp>
      <p:sp>
        <p:nvSpPr>
          <p:cNvPr id="6" name="Footer Placeholder 5">
            <a:extLst>
              <a:ext uri="{FF2B5EF4-FFF2-40B4-BE49-F238E27FC236}">
                <a16:creationId xmlns:a16="http://schemas.microsoft.com/office/drawing/2014/main" id="{849CDCDA-730D-4312-A964-8643340CA7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8BF39C-0F51-42A6-8465-8B67A4646D32}"/>
              </a:ext>
            </a:extLst>
          </p:cNvPr>
          <p:cNvSpPr>
            <a:spLocks noGrp="1"/>
          </p:cNvSpPr>
          <p:nvPr>
            <p:ph type="sldNum" sz="quarter" idx="12"/>
          </p:nvPr>
        </p:nvSpPr>
        <p:spPr/>
        <p:txBody>
          <a:bodyPr/>
          <a:lstStyle/>
          <a:p>
            <a:fld id="{EB6387E7-4049-423E-B53E-512754F170E6}" type="slidenum">
              <a:rPr lang="en-GB" smtClean="0"/>
              <a:t>‹#›</a:t>
            </a:fld>
            <a:endParaRPr lang="en-GB"/>
          </a:p>
        </p:txBody>
      </p:sp>
    </p:spTree>
    <p:extLst>
      <p:ext uri="{BB962C8B-B14F-4D97-AF65-F5344CB8AC3E}">
        <p14:creationId xmlns:p14="http://schemas.microsoft.com/office/powerpoint/2010/main" val="420595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87282-85B0-4B92-BACE-B74345A5D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6FE611-D1E5-47DD-A7E1-4844CFE46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ADFF93-48D1-401D-AD2C-2C3F58508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7218C-3B11-4BC9-920F-AAC9ABFEE8D1}" type="datetimeFigureOut">
              <a:rPr lang="en-GB" smtClean="0"/>
              <a:t>08/03/2020</a:t>
            </a:fld>
            <a:endParaRPr lang="en-GB"/>
          </a:p>
        </p:txBody>
      </p:sp>
      <p:sp>
        <p:nvSpPr>
          <p:cNvPr id="5" name="Footer Placeholder 4">
            <a:extLst>
              <a:ext uri="{FF2B5EF4-FFF2-40B4-BE49-F238E27FC236}">
                <a16:creationId xmlns:a16="http://schemas.microsoft.com/office/drawing/2014/main" id="{7161E858-496F-4185-87AC-B7EF806C1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8864436-4411-4EAC-8BAF-B730BC031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387E7-4049-423E-B53E-512754F170E6}" type="slidenum">
              <a:rPr lang="en-GB" smtClean="0"/>
              <a:t>‹#›</a:t>
            </a:fld>
            <a:endParaRPr lang="en-GB"/>
          </a:p>
        </p:txBody>
      </p:sp>
    </p:spTree>
    <p:extLst>
      <p:ext uri="{BB962C8B-B14F-4D97-AF65-F5344CB8AC3E}">
        <p14:creationId xmlns:p14="http://schemas.microsoft.com/office/powerpoint/2010/main" val="196028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3.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5C917BB-3446-4CB1-A376-3D7AB8AD584F}"/>
              </a:ext>
            </a:extLst>
          </p:cNvPr>
          <p:cNvSpPr>
            <a:spLocks noGrp="1"/>
          </p:cNvSpPr>
          <p:nvPr>
            <p:ph type="subTitle" idx="1"/>
          </p:nvPr>
        </p:nvSpPr>
        <p:spPr>
          <a:xfrm>
            <a:off x="1524000" y="2451115"/>
            <a:ext cx="9144000" cy="1655762"/>
          </a:xfrm>
        </p:spPr>
        <p:txBody>
          <a:bodyPr/>
          <a:lstStyle/>
          <a:p>
            <a:r>
              <a:rPr lang="en-GB" sz="4400" dirty="0"/>
              <a:t>An Introduction to Sonic Pi</a:t>
            </a:r>
            <a:br>
              <a:rPr lang="en-GB" dirty="0"/>
            </a:br>
            <a:r>
              <a:rPr lang="en-GB" dirty="0"/>
              <a:t>by Philip Thompson / Martin Evans</a:t>
            </a:r>
          </a:p>
        </p:txBody>
      </p:sp>
      <p:pic>
        <p:nvPicPr>
          <p:cNvPr id="5" name="Picture 4" descr="A picture containing object, clock, sitting&#10;&#10;Description automatically generated">
            <a:extLst>
              <a:ext uri="{FF2B5EF4-FFF2-40B4-BE49-F238E27FC236}">
                <a16:creationId xmlns:a16="http://schemas.microsoft.com/office/drawing/2014/main" id="{1125190A-574E-4A6B-AEEE-F97CCCC0D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786" y="4787404"/>
            <a:ext cx="3398527" cy="749810"/>
          </a:xfrm>
          <a:prstGeom prst="rect">
            <a:avLst/>
          </a:prstGeom>
        </p:spPr>
      </p:pic>
    </p:spTree>
    <p:extLst>
      <p:ext uri="{BB962C8B-B14F-4D97-AF65-F5344CB8AC3E}">
        <p14:creationId xmlns:p14="http://schemas.microsoft.com/office/powerpoint/2010/main" val="85435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127CF3-9C4D-47AB-9380-00DFF97BC6DF}"/>
              </a:ext>
            </a:extLst>
          </p:cNvPr>
          <p:cNvPicPr>
            <a:picLocks noChangeAspect="1"/>
          </p:cNvPicPr>
          <p:nvPr/>
        </p:nvPicPr>
        <p:blipFill>
          <a:blip r:embed="rId3"/>
          <a:stretch>
            <a:fillRect/>
          </a:stretch>
        </p:blipFill>
        <p:spPr>
          <a:xfrm>
            <a:off x="0" y="0"/>
            <a:ext cx="12192000" cy="6858000"/>
          </a:xfrm>
          <a:prstGeom prst="rect">
            <a:avLst/>
          </a:prstGeom>
        </p:spPr>
      </p:pic>
      <p:grpSp>
        <p:nvGrpSpPr>
          <p:cNvPr id="7" name="Group 6">
            <a:extLst>
              <a:ext uri="{FF2B5EF4-FFF2-40B4-BE49-F238E27FC236}">
                <a16:creationId xmlns:a16="http://schemas.microsoft.com/office/drawing/2014/main" id="{77FC2D21-01C0-4F44-89D0-1177C9FFCAA2}"/>
              </a:ext>
            </a:extLst>
          </p:cNvPr>
          <p:cNvGrpSpPr/>
          <p:nvPr/>
        </p:nvGrpSpPr>
        <p:grpSpPr>
          <a:xfrm>
            <a:off x="1011115" y="782663"/>
            <a:ext cx="6043899" cy="2482461"/>
            <a:chOff x="571500" y="1275032"/>
            <a:chExt cx="6043899" cy="2482461"/>
          </a:xfrm>
        </p:grpSpPr>
        <p:sp>
          <p:nvSpPr>
            <p:cNvPr id="4" name="TextBox 3">
              <a:extLst>
                <a:ext uri="{FF2B5EF4-FFF2-40B4-BE49-F238E27FC236}">
                  <a16:creationId xmlns:a16="http://schemas.microsoft.com/office/drawing/2014/main" id="{138F00A0-CF46-40F5-A153-E36E8029C770}"/>
                </a:ext>
              </a:extLst>
            </p:cNvPr>
            <p:cNvSpPr txBox="1"/>
            <p:nvPr/>
          </p:nvSpPr>
          <p:spPr>
            <a:xfrm>
              <a:off x="571500" y="2095500"/>
              <a:ext cx="6043899" cy="1661993"/>
            </a:xfrm>
            <a:prstGeom prst="rect">
              <a:avLst/>
            </a:prstGeom>
            <a:noFill/>
          </p:spPr>
          <p:txBody>
            <a:bodyPr wrap="none" rtlCol="0">
              <a:spAutoFit/>
            </a:bodyPr>
            <a:lstStyle/>
            <a:p>
              <a:r>
                <a:rPr lang="en-US" sz="3600" dirty="0"/>
                <a:t>Type </a:t>
              </a:r>
              <a:r>
                <a:rPr lang="en-GB" sz="3600" dirty="0"/>
                <a:t>“play </a:t>
              </a:r>
              <a:r>
                <a:rPr lang="en-GB" sz="3600" dirty="0">
                  <a:solidFill>
                    <a:srgbClr val="FF1493"/>
                  </a:solidFill>
                </a:rPr>
                <a:t>:e5</a:t>
              </a:r>
              <a:r>
                <a:rPr lang="en-GB" sz="3600" dirty="0"/>
                <a:t>”</a:t>
              </a:r>
            </a:p>
            <a:p>
              <a:r>
                <a:rPr lang="en-GB" sz="2200" dirty="0"/>
                <a:t>(musical letter (a – g) + number (scale))</a:t>
              </a:r>
            </a:p>
            <a:p>
              <a:r>
                <a:rPr lang="en-GB" sz="2200" i="1" dirty="0">
                  <a:solidFill>
                    <a:schemeClr val="bg1">
                      <a:lumMod val="50000"/>
                    </a:schemeClr>
                  </a:solidFill>
                </a:rPr>
                <a:t>For sharp &amp; flat notes add “f” or “s” after the letter</a:t>
              </a:r>
            </a:p>
            <a:p>
              <a:r>
                <a:rPr lang="en-GB" sz="2200" i="1" dirty="0">
                  <a:solidFill>
                    <a:schemeClr val="bg1">
                      <a:lumMod val="50000"/>
                    </a:schemeClr>
                  </a:solidFill>
                </a:rPr>
                <a:t>e.g. :Gs4 (G Sharp 4)</a:t>
              </a:r>
            </a:p>
          </p:txBody>
        </p:sp>
        <p:sp>
          <p:nvSpPr>
            <p:cNvPr id="6" name="Arrow: Down 5">
              <a:extLst>
                <a:ext uri="{FF2B5EF4-FFF2-40B4-BE49-F238E27FC236}">
                  <a16:creationId xmlns:a16="http://schemas.microsoft.com/office/drawing/2014/main" id="{24789A73-D4DF-4118-8AE7-DCD33520E330}"/>
                </a:ext>
              </a:extLst>
            </p:cNvPr>
            <p:cNvSpPr/>
            <p:nvPr/>
          </p:nvSpPr>
          <p:spPr>
            <a:xfrm rot="10800000">
              <a:off x="571500" y="1275032"/>
              <a:ext cx="406400" cy="820468"/>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33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0BC682-0BA8-443F-AE74-1D3549924A0A}"/>
              </a:ext>
            </a:extLst>
          </p:cNvPr>
          <p:cNvPicPr>
            <a:picLocks noChangeAspect="1"/>
          </p:cNvPicPr>
          <p:nvPr/>
        </p:nvPicPr>
        <p:blipFill>
          <a:blip r:embed="rId3"/>
          <a:stretch>
            <a:fillRect/>
          </a:stretch>
        </p:blipFill>
        <p:spPr>
          <a:xfrm>
            <a:off x="0" y="0"/>
            <a:ext cx="12192000" cy="6858000"/>
          </a:xfrm>
          <a:prstGeom prst="rect">
            <a:avLst/>
          </a:prstGeom>
        </p:spPr>
      </p:pic>
      <p:grpSp>
        <p:nvGrpSpPr>
          <p:cNvPr id="7" name="Group 6">
            <a:extLst>
              <a:ext uri="{FF2B5EF4-FFF2-40B4-BE49-F238E27FC236}">
                <a16:creationId xmlns:a16="http://schemas.microsoft.com/office/drawing/2014/main" id="{77FC2D21-01C0-4F44-89D0-1177C9FFCAA2}"/>
              </a:ext>
            </a:extLst>
          </p:cNvPr>
          <p:cNvGrpSpPr/>
          <p:nvPr/>
        </p:nvGrpSpPr>
        <p:grpSpPr>
          <a:xfrm>
            <a:off x="96496" y="368229"/>
            <a:ext cx="2385911" cy="1466799"/>
            <a:chOff x="571500" y="1275032"/>
            <a:chExt cx="2385911" cy="1466799"/>
          </a:xfrm>
        </p:grpSpPr>
        <p:sp>
          <p:nvSpPr>
            <p:cNvPr id="4" name="TextBox 3">
              <a:extLst>
                <a:ext uri="{FF2B5EF4-FFF2-40B4-BE49-F238E27FC236}">
                  <a16:creationId xmlns:a16="http://schemas.microsoft.com/office/drawing/2014/main" id="{138F00A0-CF46-40F5-A153-E36E8029C770}"/>
                </a:ext>
              </a:extLst>
            </p:cNvPr>
            <p:cNvSpPr txBox="1"/>
            <p:nvPr/>
          </p:nvSpPr>
          <p:spPr>
            <a:xfrm>
              <a:off x="571500" y="2095500"/>
              <a:ext cx="2385911" cy="646331"/>
            </a:xfrm>
            <a:prstGeom prst="rect">
              <a:avLst/>
            </a:prstGeom>
            <a:noFill/>
          </p:spPr>
          <p:txBody>
            <a:bodyPr wrap="none" rtlCol="0">
              <a:spAutoFit/>
            </a:bodyPr>
            <a:lstStyle/>
            <a:p>
              <a:r>
                <a:rPr lang="en-GB" sz="3600" dirty="0"/>
                <a:t>Press “Run”</a:t>
              </a:r>
              <a:endParaRPr lang="en-GB" sz="2200" dirty="0"/>
            </a:p>
          </p:txBody>
        </p:sp>
        <p:sp>
          <p:nvSpPr>
            <p:cNvPr id="6" name="Arrow: Down 5">
              <a:extLst>
                <a:ext uri="{FF2B5EF4-FFF2-40B4-BE49-F238E27FC236}">
                  <a16:creationId xmlns:a16="http://schemas.microsoft.com/office/drawing/2014/main" id="{24789A73-D4DF-4118-8AE7-DCD33520E330}"/>
                </a:ext>
              </a:extLst>
            </p:cNvPr>
            <p:cNvSpPr/>
            <p:nvPr/>
          </p:nvSpPr>
          <p:spPr>
            <a:xfrm rot="10800000">
              <a:off x="571500" y="1275032"/>
              <a:ext cx="406400" cy="820468"/>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9566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018C9D-AC36-4989-9A2C-C6EFD00A7700}"/>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7635CF3-AF78-4125-9189-D1B5B89A212B}"/>
              </a:ext>
            </a:extLst>
          </p:cNvPr>
          <p:cNvSpPr txBox="1"/>
          <p:nvPr/>
        </p:nvSpPr>
        <p:spPr>
          <a:xfrm>
            <a:off x="381000" y="1635125"/>
            <a:ext cx="8254952" cy="1938992"/>
          </a:xfrm>
          <a:prstGeom prst="rect">
            <a:avLst/>
          </a:prstGeom>
          <a:noFill/>
        </p:spPr>
        <p:txBody>
          <a:bodyPr wrap="none" rtlCol="0">
            <a:spAutoFit/>
          </a:bodyPr>
          <a:lstStyle/>
          <a:p>
            <a:r>
              <a:rPr lang="en-GB" sz="3600" dirty="0"/>
              <a:t>I accidentally typed in “pay” instead of play</a:t>
            </a:r>
            <a:br>
              <a:rPr lang="en-GB" sz="3600" dirty="0"/>
            </a:br>
            <a:r>
              <a:rPr lang="en-GB" sz="3600" dirty="0"/>
              <a:t>and press “Run”</a:t>
            </a:r>
            <a:br>
              <a:rPr lang="en-GB" sz="3600" dirty="0"/>
            </a:br>
            <a:endParaRPr lang="en-GB" sz="1200" dirty="0"/>
          </a:p>
          <a:p>
            <a:r>
              <a:rPr lang="en-GB" sz="3600" dirty="0"/>
              <a:t>        I then get info on the mistake</a:t>
            </a:r>
          </a:p>
        </p:txBody>
      </p:sp>
      <p:sp>
        <p:nvSpPr>
          <p:cNvPr id="7" name="Arrow: Down 6">
            <a:extLst>
              <a:ext uri="{FF2B5EF4-FFF2-40B4-BE49-F238E27FC236}">
                <a16:creationId xmlns:a16="http://schemas.microsoft.com/office/drawing/2014/main" id="{96781761-F90F-48CB-9B41-C0E10BAFB7B3}"/>
              </a:ext>
            </a:extLst>
          </p:cNvPr>
          <p:cNvSpPr/>
          <p:nvPr/>
        </p:nvSpPr>
        <p:spPr>
          <a:xfrm rot="10800000">
            <a:off x="842473" y="814657"/>
            <a:ext cx="406400" cy="820468"/>
          </a:xfrm>
          <a:prstGeom prst="downArrow">
            <a:avLst/>
          </a:prstGeom>
          <a:solidFill>
            <a:srgbClr val="FF1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8A476496-D3CA-4F82-86B4-DB001D8809C0}"/>
              </a:ext>
            </a:extLst>
          </p:cNvPr>
          <p:cNvSpPr/>
          <p:nvPr/>
        </p:nvSpPr>
        <p:spPr>
          <a:xfrm>
            <a:off x="1644354" y="3429000"/>
            <a:ext cx="406400" cy="449784"/>
          </a:xfrm>
          <a:prstGeom prst="downArrow">
            <a:avLst/>
          </a:prstGeom>
          <a:solidFill>
            <a:srgbClr val="FF1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666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8EC1AE-327B-4C28-90B0-EFF38CCA2CFB}"/>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3212999" y="626913"/>
            <a:ext cx="5382307" cy="1661993"/>
          </a:xfrm>
          <a:prstGeom prst="rect">
            <a:avLst/>
          </a:prstGeom>
          <a:solidFill>
            <a:schemeClr val="bg1">
              <a:alpha val="90000"/>
            </a:schemeClr>
          </a:solidFill>
        </p:spPr>
        <p:txBody>
          <a:bodyPr wrap="none" rtlCol="0">
            <a:spAutoFit/>
          </a:bodyPr>
          <a:lstStyle/>
          <a:p>
            <a:r>
              <a:rPr lang="en-GB" sz="3600" dirty="0"/>
              <a:t>Add a “sleep 1”</a:t>
            </a:r>
          </a:p>
          <a:p>
            <a:r>
              <a:rPr lang="en-GB" sz="2200" dirty="0"/>
              <a:t>The number is how many beats Sonic Pi waits</a:t>
            </a:r>
          </a:p>
          <a:p>
            <a:r>
              <a:rPr lang="en-GB" sz="2200" dirty="0"/>
              <a:t>(add more plays (with different notes)</a:t>
            </a:r>
          </a:p>
          <a:p>
            <a:r>
              <a:rPr lang="en-GB" sz="2200" b="1" dirty="0"/>
              <a:t>AND sleeps in-between each “play”)</a:t>
            </a:r>
          </a:p>
        </p:txBody>
      </p:sp>
      <p:sp>
        <p:nvSpPr>
          <p:cNvPr id="6" name="Arrow: Down 5">
            <a:extLst>
              <a:ext uri="{FF2B5EF4-FFF2-40B4-BE49-F238E27FC236}">
                <a16:creationId xmlns:a16="http://schemas.microsoft.com/office/drawing/2014/main" id="{24789A73-D4DF-4118-8AE7-DCD33520E330}"/>
              </a:ext>
            </a:extLst>
          </p:cNvPr>
          <p:cNvSpPr/>
          <p:nvPr/>
        </p:nvSpPr>
        <p:spPr>
          <a:xfrm rot="5400000">
            <a:off x="2450188" y="505922"/>
            <a:ext cx="406400" cy="820468"/>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54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85CDE8-6EC8-43A4-84CA-E0E928E1F046}"/>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3240492" y="813530"/>
            <a:ext cx="5076005" cy="2769989"/>
          </a:xfrm>
          <a:prstGeom prst="rect">
            <a:avLst/>
          </a:prstGeom>
          <a:noFill/>
        </p:spPr>
        <p:txBody>
          <a:bodyPr wrap="none" rtlCol="0">
            <a:spAutoFit/>
          </a:bodyPr>
          <a:lstStyle/>
          <a:p>
            <a:r>
              <a:rPr lang="en-GB" sz="3600" dirty="0"/>
              <a:t>Above your “tune”</a:t>
            </a:r>
            <a:br>
              <a:rPr lang="en-GB" sz="3600" dirty="0"/>
            </a:br>
            <a:r>
              <a:rPr lang="en-GB" sz="3600" dirty="0"/>
              <a:t>Write “</a:t>
            </a:r>
            <a:r>
              <a:rPr lang="en-GB" sz="3600" dirty="0" err="1">
                <a:solidFill>
                  <a:srgbClr val="5E5E5E"/>
                </a:solidFill>
              </a:rPr>
              <a:t>use_synth</a:t>
            </a:r>
            <a:r>
              <a:rPr lang="en-GB" sz="3600" dirty="0"/>
              <a:t>”</a:t>
            </a:r>
            <a:br>
              <a:rPr lang="en-GB" sz="3600" dirty="0"/>
            </a:br>
            <a:r>
              <a:rPr lang="en-GB" sz="3600" dirty="0"/>
              <a:t>(and pick a synth)</a:t>
            </a:r>
          </a:p>
          <a:p>
            <a:r>
              <a:rPr lang="en-GB" sz="2200" dirty="0"/>
              <a:t>(the “underscore” is SHIFT &amp; “-”)</a:t>
            </a:r>
            <a:br>
              <a:rPr lang="en-GB" sz="2200" dirty="0"/>
            </a:br>
            <a:r>
              <a:rPr lang="en-GB" sz="2200" dirty="0"/>
              <a:t>Sonic pi should give you a list of possible</a:t>
            </a:r>
            <a:br>
              <a:rPr lang="en-GB" sz="2200" dirty="0"/>
            </a:br>
            <a:r>
              <a:rPr lang="en-GB" sz="2200" dirty="0"/>
              <a:t>keywords that help you write code quicker.</a:t>
            </a:r>
          </a:p>
        </p:txBody>
      </p:sp>
      <p:sp>
        <p:nvSpPr>
          <p:cNvPr id="6" name="Arrow: Down 5">
            <a:extLst>
              <a:ext uri="{FF2B5EF4-FFF2-40B4-BE49-F238E27FC236}">
                <a16:creationId xmlns:a16="http://schemas.microsoft.com/office/drawing/2014/main" id="{24789A73-D4DF-4118-8AE7-DCD33520E330}"/>
              </a:ext>
            </a:extLst>
          </p:cNvPr>
          <p:cNvSpPr/>
          <p:nvPr/>
        </p:nvSpPr>
        <p:spPr>
          <a:xfrm rot="10800000">
            <a:off x="2834092" y="813530"/>
            <a:ext cx="406400" cy="47997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722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24F30-5262-4B23-80B5-D70C45B156F0}"/>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4848992" y="110579"/>
            <a:ext cx="8422508" cy="1754326"/>
          </a:xfrm>
          <a:prstGeom prst="rect">
            <a:avLst/>
          </a:prstGeom>
          <a:solidFill>
            <a:schemeClr val="bg1">
              <a:alpha val="90000"/>
            </a:schemeClr>
          </a:solidFill>
        </p:spPr>
        <p:txBody>
          <a:bodyPr wrap="square" rtlCol="0">
            <a:spAutoFit/>
          </a:bodyPr>
          <a:lstStyle/>
          <a:p>
            <a:r>
              <a:rPr lang="en-GB" sz="3600" dirty="0"/>
              <a:t>Type “</a:t>
            </a:r>
            <a:r>
              <a:rPr lang="en-GB" sz="3600" dirty="0" err="1">
                <a:solidFill>
                  <a:schemeClr val="tx1">
                    <a:lumMod val="65000"/>
                    <a:lumOff val="35000"/>
                  </a:schemeClr>
                </a:solidFill>
              </a:rPr>
              <a:t>live_loop</a:t>
            </a:r>
            <a:r>
              <a:rPr lang="en-GB" sz="3600" dirty="0"/>
              <a:t>”</a:t>
            </a:r>
            <a:br>
              <a:rPr lang="en-GB" sz="3600" dirty="0"/>
            </a:br>
            <a:r>
              <a:rPr lang="en-GB" sz="3600" dirty="0"/>
              <a:t>Then give your loop a name</a:t>
            </a:r>
            <a:br>
              <a:rPr lang="en-GB" sz="3600" dirty="0"/>
            </a:br>
            <a:r>
              <a:rPr lang="en-GB" sz="3600" dirty="0">
                <a:solidFill>
                  <a:srgbClr val="FF1493"/>
                </a:solidFill>
              </a:rPr>
              <a:t>:</a:t>
            </a:r>
            <a:r>
              <a:rPr lang="en-GB" sz="3600" dirty="0" err="1">
                <a:solidFill>
                  <a:srgbClr val="FF1493"/>
                </a:solidFill>
              </a:rPr>
              <a:t>someName</a:t>
            </a:r>
            <a:r>
              <a:rPr lang="en-GB" sz="3600" dirty="0">
                <a:solidFill>
                  <a:srgbClr val="FF1493"/>
                </a:solidFill>
              </a:rPr>
              <a:t> </a:t>
            </a:r>
            <a:r>
              <a:rPr lang="en-GB" sz="3600" dirty="0"/>
              <a:t>&amp; add “</a:t>
            </a:r>
            <a:r>
              <a:rPr lang="en-GB" sz="3600" dirty="0">
                <a:solidFill>
                  <a:srgbClr val="FD8C00"/>
                </a:solidFill>
              </a:rPr>
              <a:t>do</a:t>
            </a:r>
            <a:r>
              <a:rPr lang="en-GB" sz="3600" dirty="0"/>
              <a:t>”</a:t>
            </a:r>
            <a:endParaRPr lang="en-GB" sz="2200" dirty="0"/>
          </a:p>
        </p:txBody>
      </p:sp>
      <p:sp>
        <p:nvSpPr>
          <p:cNvPr id="6" name="Arrow: Down 5">
            <a:extLst>
              <a:ext uri="{FF2B5EF4-FFF2-40B4-BE49-F238E27FC236}">
                <a16:creationId xmlns:a16="http://schemas.microsoft.com/office/drawing/2014/main" id="{24789A73-D4DF-4118-8AE7-DCD33520E330}"/>
              </a:ext>
            </a:extLst>
          </p:cNvPr>
          <p:cNvSpPr/>
          <p:nvPr/>
        </p:nvSpPr>
        <p:spPr>
          <a:xfrm rot="5400000">
            <a:off x="4355006" y="313780"/>
            <a:ext cx="406400" cy="47997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716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CE7EAD-0152-4499-BD28-03A5C5FC92D0}"/>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3115442" y="3041104"/>
            <a:ext cx="8422508" cy="1754326"/>
          </a:xfrm>
          <a:prstGeom prst="rect">
            <a:avLst/>
          </a:prstGeom>
          <a:solidFill>
            <a:schemeClr val="bg1">
              <a:alpha val="90000"/>
            </a:schemeClr>
          </a:solidFill>
        </p:spPr>
        <p:txBody>
          <a:bodyPr wrap="square" rtlCol="0">
            <a:spAutoFit/>
          </a:bodyPr>
          <a:lstStyle/>
          <a:p>
            <a:r>
              <a:rPr lang="en-GB" sz="3600" dirty="0"/>
              <a:t>Add a final sleep (if you didn’t have one)</a:t>
            </a:r>
          </a:p>
          <a:p>
            <a:r>
              <a:rPr lang="en-GB" sz="3600" dirty="0"/>
              <a:t>And type “</a:t>
            </a:r>
            <a:r>
              <a:rPr lang="en-GB" sz="3600" dirty="0">
                <a:solidFill>
                  <a:srgbClr val="FD8C00"/>
                </a:solidFill>
              </a:rPr>
              <a:t>end</a:t>
            </a:r>
            <a:r>
              <a:rPr lang="en-GB" sz="3600" dirty="0"/>
              <a:t>” (at the end!)</a:t>
            </a:r>
            <a:br>
              <a:rPr lang="en-GB" sz="3600" dirty="0"/>
            </a:br>
            <a:r>
              <a:rPr lang="en-GB" sz="3600" dirty="0"/>
              <a:t>Press Run!</a:t>
            </a:r>
            <a:endParaRPr lang="en-GB" sz="2200" dirty="0"/>
          </a:p>
        </p:txBody>
      </p:sp>
      <p:sp>
        <p:nvSpPr>
          <p:cNvPr id="7" name="Arrow: Down 6">
            <a:extLst>
              <a:ext uri="{FF2B5EF4-FFF2-40B4-BE49-F238E27FC236}">
                <a16:creationId xmlns:a16="http://schemas.microsoft.com/office/drawing/2014/main" id="{C9242BBA-0811-4FBA-816E-E28CA1A113EA}"/>
              </a:ext>
            </a:extLst>
          </p:cNvPr>
          <p:cNvSpPr/>
          <p:nvPr/>
        </p:nvSpPr>
        <p:spPr>
          <a:xfrm rot="5400000">
            <a:off x="2070483" y="2667933"/>
            <a:ext cx="406400" cy="1480317"/>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6706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4E305-476A-43F6-8590-AB361CA64083}"/>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4423542" y="266154"/>
            <a:ext cx="8422508" cy="1754326"/>
          </a:xfrm>
          <a:prstGeom prst="rect">
            <a:avLst/>
          </a:prstGeom>
          <a:solidFill>
            <a:schemeClr val="bg1">
              <a:alpha val="90000"/>
            </a:schemeClr>
          </a:solidFill>
        </p:spPr>
        <p:txBody>
          <a:bodyPr wrap="square" rtlCol="0">
            <a:spAutoFit/>
          </a:bodyPr>
          <a:lstStyle/>
          <a:p>
            <a:r>
              <a:rPr lang="en-GB" sz="3600" dirty="0"/>
              <a:t>A bit slow?</a:t>
            </a:r>
          </a:p>
          <a:p>
            <a:r>
              <a:rPr lang="en-GB" sz="3600" dirty="0"/>
              <a:t>Change the BPM (beats per minute)</a:t>
            </a:r>
          </a:p>
          <a:p>
            <a:r>
              <a:rPr lang="en-GB" sz="3600" dirty="0" err="1">
                <a:solidFill>
                  <a:srgbClr val="5E5E5E"/>
                </a:solidFill>
              </a:rPr>
              <a:t>use_bpm</a:t>
            </a:r>
            <a:r>
              <a:rPr lang="en-GB" sz="3600" dirty="0">
                <a:solidFill>
                  <a:srgbClr val="5E5E5E"/>
                </a:solidFill>
              </a:rPr>
              <a:t> </a:t>
            </a:r>
            <a:r>
              <a:rPr lang="en-GB" sz="3600" dirty="0">
                <a:solidFill>
                  <a:srgbClr val="309CFF"/>
                </a:solidFill>
              </a:rPr>
              <a:t>120</a:t>
            </a:r>
            <a:r>
              <a:rPr lang="en-GB" sz="3600" dirty="0"/>
              <a:t> makes the loop faster</a:t>
            </a:r>
            <a:endParaRPr lang="en-GB" sz="2200" dirty="0"/>
          </a:p>
        </p:txBody>
      </p:sp>
      <p:sp>
        <p:nvSpPr>
          <p:cNvPr id="7" name="Arrow: Down 6">
            <a:extLst>
              <a:ext uri="{FF2B5EF4-FFF2-40B4-BE49-F238E27FC236}">
                <a16:creationId xmlns:a16="http://schemas.microsoft.com/office/drawing/2014/main" id="{C9242BBA-0811-4FBA-816E-E28CA1A113EA}"/>
              </a:ext>
            </a:extLst>
          </p:cNvPr>
          <p:cNvSpPr/>
          <p:nvPr/>
        </p:nvSpPr>
        <p:spPr>
          <a:xfrm rot="5400000">
            <a:off x="3478708" y="-173855"/>
            <a:ext cx="406400" cy="148327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485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881DBE-3F23-4499-BE4F-45672620BD97}"/>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5106167" y="1621879"/>
            <a:ext cx="8422508" cy="3416320"/>
          </a:xfrm>
          <a:prstGeom prst="rect">
            <a:avLst/>
          </a:prstGeom>
          <a:solidFill>
            <a:schemeClr val="bg1">
              <a:alpha val="90000"/>
            </a:schemeClr>
          </a:solidFill>
        </p:spPr>
        <p:txBody>
          <a:bodyPr wrap="square" rtlCol="0">
            <a:spAutoFit/>
          </a:bodyPr>
          <a:lstStyle/>
          <a:p>
            <a:r>
              <a:rPr lang="en-GB" sz="3600" dirty="0"/>
              <a:t>We can control the volume</a:t>
            </a:r>
          </a:p>
          <a:p>
            <a:r>
              <a:rPr lang="en-GB" sz="3600" dirty="0"/>
              <a:t>Of each note.</a:t>
            </a:r>
          </a:p>
          <a:p>
            <a:r>
              <a:rPr lang="en-GB" sz="3600" dirty="0"/>
              <a:t>After the note type “,”</a:t>
            </a:r>
          </a:p>
          <a:p>
            <a:r>
              <a:rPr lang="en-GB" sz="3600" dirty="0"/>
              <a:t>And select “</a:t>
            </a:r>
            <a:r>
              <a:rPr lang="en-GB" sz="3600" dirty="0">
                <a:solidFill>
                  <a:srgbClr val="5E5E5E"/>
                </a:solidFill>
              </a:rPr>
              <a:t>amp</a:t>
            </a:r>
            <a:r>
              <a:rPr lang="en-GB" sz="3600" dirty="0">
                <a:solidFill>
                  <a:srgbClr val="FF1493"/>
                </a:solidFill>
              </a:rPr>
              <a:t>:</a:t>
            </a:r>
            <a:r>
              <a:rPr lang="en-GB" sz="3600" dirty="0"/>
              <a:t>”</a:t>
            </a:r>
            <a:br>
              <a:rPr lang="en-GB" sz="3600" dirty="0"/>
            </a:br>
            <a:r>
              <a:rPr lang="en-GB" sz="3600" dirty="0"/>
              <a:t>put in something between </a:t>
            </a:r>
            <a:r>
              <a:rPr lang="en-GB" sz="3600" dirty="0">
                <a:solidFill>
                  <a:srgbClr val="309CFF"/>
                </a:solidFill>
              </a:rPr>
              <a:t>0</a:t>
            </a:r>
            <a:r>
              <a:rPr lang="en-GB" sz="3600" dirty="0"/>
              <a:t> &amp; </a:t>
            </a:r>
            <a:r>
              <a:rPr lang="en-GB" sz="3600" dirty="0">
                <a:solidFill>
                  <a:srgbClr val="309CFF"/>
                </a:solidFill>
              </a:rPr>
              <a:t>1</a:t>
            </a:r>
            <a:endParaRPr lang="en-GB" sz="3600" dirty="0"/>
          </a:p>
          <a:p>
            <a:r>
              <a:rPr lang="en-GB" sz="3600" dirty="0">
                <a:solidFill>
                  <a:srgbClr val="309CFF"/>
                </a:solidFill>
              </a:rPr>
              <a:t>0.4</a:t>
            </a:r>
            <a:r>
              <a:rPr lang="en-GB" sz="3600" dirty="0"/>
              <a:t> etc.</a:t>
            </a:r>
            <a:endParaRPr lang="en-GB" sz="2200" dirty="0"/>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535982" y="1724795"/>
            <a:ext cx="406400" cy="47997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399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DE1073-7975-4473-A1EA-A5FF8B992B9E}"/>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4966468" y="1136104"/>
            <a:ext cx="8422508" cy="4524315"/>
          </a:xfrm>
          <a:prstGeom prst="rect">
            <a:avLst/>
          </a:prstGeom>
          <a:solidFill>
            <a:schemeClr val="bg1">
              <a:alpha val="90000"/>
            </a:schemeClr>
          </a:solidFill>
        </p:spPr>
        <p:txBody>
          <a:bodyPr wrap="square" rtlCol="0">
            <a:spAutoFit/>
          </a:bodyPr>
          <a:lstStyle/>
          <a:p>
            <a:r>
              <a:rPr lang="en-GB" sz="3600" dirty="0"/>
              <a:t>We can also control the volume</a:t>
            </a:r>
            <a:br>
              <a:rPr lang="en-GB" sz="3600" dirty="0"/>
            </a:br>
            <a:r>
              <a:rPr lang="en-GB" sz="3600" dirty="0"/>
              <a:t>of all the notes by using “</a:t>
            </a:r>
            <a:r>
              <a:rPr lang="en-GB" sz="3600" dirty="0" err="1">
                <a:solidFill>
                  <a:srgbClr val="5E5E5E"/>
                </a:solidFill>
              </a:rPr>
              <a:t>with_fx</a:t>
            </a:r>
            <a:r>
              <a:rPr lang="en-GB" sz="3600" dirty="0"/>
              <a:t>”</a:t>
            </a:r>
            <a:br>
              <a:rPr lang="en-GB" sz="3600" dirty="0"/>
            </a:br>
            <a:endParaRPr lang="en-GB" sz="3600" dirty="0"/>
          </a:p>
          <a:p>
            <a:r>
              <a:rPr lang="en-GB" sz="3600" dirty="0" err="1">
                <a:solidFill>
                  <a:srgbClr val="5E5E5E"/>
                </a:solidFill>
              </a:rPr>
              <a:t>with_fx</a:t>
            </a:r>
            <a:r>
              <a:rPr lang="en-GB" sz="3600" dirty="0">
                <a:solidFill>
                  <a:srgbClr val="5E5E5E"/>
                </a:solidFill>
              </a:rPr>
              <a:t> </a:t>
            </a:r>
            <a:r>
              <a:rPr lang="en-GB" sz="3600" dirty="0">
                <a:solidFill>
                  <a:srgbClr val="FF1493"/>
                </a:solidFill>
              </a:rPr>
              <a:t>:level</a:t>
            </a:r>
            <a:r>
              <a:rPr lang="en-GB" sz="3600" dirty="0">
                <a:solidFill>
                  <a:srgbClr val="5E5E5E"/>
                </a:solidFill>
              </a:rPr>
              <a:t>, amp</a:t>
            </a:r>
            <a:r>
              <a:rPr lang="en-GB" sz="3600" dirty="0">
                <a:solidFill>
                  <a:srgbClr val="FF1493"/>
                </a:solidFill>
              </a:rPr>
              <a:t>: </a:t>
            </a:r>
            <a:r>
              <a:rPr lang="en-GB" sz="3600" dirty="0">
                <a:solidFill>
                  <a:srgbClr val="309CFF"/>
                </a:solidFill>
              </a:rPr>
              <a:t>0.4</a:t>
            </a:r>
          </a:p>
          <a:p>
            <a:endParaRPr lang="en-GB" sz="3600" dirty="0">
              <a:solidFill>
                <a:srgbClr val="309CFF"/>
              </a:solidFill>
            </a:endParaRPr>
          </a:p>
          <a:p>
            <a:r>
              <a:rPr lang="en-GB" sz="3600" dirty="0"/>
              <a:t>This will affect the whole block</a:t>
            </a:r>
            <a:br>
              <a:rPr lang="en-GB" sz="3600" dirty="0"/>
            </a:br>
            <a:r>
              <a:rPr lang="en-GB" sz="3600" dirty="0"/>
              <a:t>it surrounds. </a:t>
            </a:r>
            <a:r>
              <a:rPr lang="en-GB" sz="3600" b="1" dirty="0"/>
              <a:t>End the FX with</a:t>
            </a:r>
            <a:br>
              <a:rPr lang="en-GB" sz="3600" b="1" dirty="0"/>
            </a:br>
            <a:r>
              <a:rPr lang="en-GB" sz="3600" b="1" dirty="0"/>
              <a:t>an “</a:t>
            </a:r>
            <a:r>
              <a:rPr lang="en-GB" sz="3600" b="1" dirty="0">
                <a:solidFill>
                  <a:srgbClr val="FD8C00"/>
                </a:solidFill>
              </a:rPr>
              <a:t>end</a:t>
            </a:r>
            <a:r>
              <a:rPr lang="en-GB" sz="3600" b="1" dirty="0"/>
              <a:t>” too.</a:t>
            </a:r>
            <a:endParaRPr lang="en-GB" sz="2200" b="1" dirty="0"/>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523282" y="1239021"/>
            <a:ext cx="406400" cy="47997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93638A34-47AF-42BF-9C8E-F25C9C215B71}"/>
              </a:ext>
            </a:extLst>
          </p:cNvPr>
          <p:cNvSpPr/>
          <p:nvPr/>
        </p:nvSpPr>
        <p:spPr>
          <a:xfrm rot="5400000">
            <a:off x="2800571" y="1743076"/>
            <a:ext cx="406400" cy="2965449"/>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477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232A89-A553-4DF5-AFC9-E1BFB52F9CC9}"/>
              </a:ext>
            </a:extLst>
          </p:cNvPr>
          <p:cNvSpPr txBox="1"/>
          <p:nvPr/>
        </p:nvSpPr>
        <p:spPr>
          <a:xfrm>
            <a:off x="1606385" y="734937"/>
            <a:ext cx="8979229" cy="5016758"/>
          </a:xfrm>
          <a:prstGeom prst="rect">
            <a:avLst/>
          </a:prstGeom>
          <a:noFill/>
        </p:spPr>
        <p:txBody>
          <a:bodyPr wrap="square" rtlCol="0">
            <a:spAutoFit/>
          </a:bodyPr>
          <a:lstStyle/>
          <a:p>
            <a:r>
              <a:rPr lang="en-US" sz="3600" dirty="0"/>
              <a:t>Today’s Lesson : </a:t>
            </a:r>
            <a:br>
              <a:rPr lang="en-US" sz="3600" dirty="0"/>
            </a:br>
            <a:endParaRPr lang="en-US" sz="3600" dirty="0"/>
          </a:p>
          <a:p>
            <a:pPr marL="285750" indent="-285750">
              <a:spcAft>
                <a:spcPts val="600"/>
              </a:spcAft>
              <a:buFont typeface="Arial" panose="020B0604020202020204" pitchFamily="34" charset="0"/>
              <a:buChar char="•"/>
            </a:pPr>
            <a:r>
              <a:rPr lang="en-US" dirty="0"/>
              <a:t>Discover “Sonic Pi” </a:t>
            </a:r>
          </a:p>
          <a:p>
            <a:pPr marL="285750" indent="-285750">
              <a:spcAft>
                <a:spcPts val="600"/>
              </a:spcAft>
              <a:buFont typeface="Arial" panose="020B0604020202020204" pitchFamily="34" charset="0"/>
              <a:buChar char="•"/>
            </a:pPr>
            <a:r>
              <a:rPr lang="en-US" dirty="0"/>
              <a:t>Learn to play notes </a:t>
            </a:r>
          </a:p>
          <a:p>
            <a:pPr marL="285750" indent="-285750">
              <a:spcAft>
                <a:spcPts val="600"/>
              </a:spcAft>
              <a:buFont typeface="Arial" panose="020B0604020202020204" pitchFamily="34" charset="0"/>
              <a:buChar char="•"/>
            </a:pPr>
            <a:r>
              <a:rPr lang="en-US" dirty="0"/>
              <a:t>Learn to use different sounds</a:t>
            </a:r>
          </a:p>
          <a:p>
            <a:pPr marL="285750" indent="-285750">
              <a:spcAft>
                <a:spcPts val="600"/>
              </a:spcAft>
              <a:buFont typeface="Arial" panose="020B0604020202020204" pitchFamily="34" charset="0"/>
              <a:buChar char="•"/>
            </a:pPr>
            <a:r>
              <a:rPr lang="en-US" dirty="0"/>
              <a:t>Learn to play more than one note</a:t>
            </a:r>
          </a:p>
          <a:p>
            <a:pPr marL="285750" indent="-285750">
              <a:spcAft>
                <a:spcPts val="600"/>
              </a:spcAft>
              <a:buFont typeface="Arial" panose="020B0604020202020204" pitchFamily="34" charset="0"/>
              <a:buChar char="•"/>
            </a:pPr>
            <a:r>
              <a:rPr lang="en-US" dirty="0"/>
              <a:t>Make loops</a:t>
            </a:r>
          </a:p>
          <a:p>
            <a:pPr marL="285750" indent="-285750">
              <a:spcAft>
                <a:spcPts val="600"/>
              </a:spcAft>
              <a:buFont typeface="Arial" panose="020B0604020202020204" pitchFamily="34" charset="0"/>
              <a:buChar char="•"/>
            </a:pPr>
            <a:r>
              <a:rPr lang="en-US" dirty="0"/>
              <a:t>Change the Speed (BPM)</a:t>
            </a:r>
          </a:p>
          <a:p>
            <a:pPr marL="285750" indent="-285750">
              <a:spcAft>
                <a:spcPts val="600"/>
              </a:spcAft>
              <a:buFont typeface="Arial" panose="020B0604020202020204" pitchFamily="34" charset="0"/>
              <a:buChar char="•"/>
            </a:pPr>
            <a:r>
              <a:rPr lang="en-US" dirty="0"/>
              <a:t>Add effects</a:t>
            </a:r>
          </a:p>
          <a:p>
            <a:pPr marL="285750" indent="-285750">
              <a:spcAft>
                <a:spcPts val="600"/>
              </a:spcAft>
              <a:buFont typeface="Arial" panose="020B0604020202020204" pitchFamily="34" charset="0"/>
              <a:buChar char="•"/>
            </a:pPr>
            <a:r>
              <a:rPr lang="en-US" dirty="0"/>
              <a:t>Play samples</a:t>
            </a:r>
          </a:p>
          <a:p>
            <a:pPr marL="285750" indent="-285750">
              <a:spcAft>
                <a:spcPts val="600"/>
              </a:spcAft>
              <a:buFont typeface="Arial" panose="020B0604020202020204" pitchFamily="34" charset="0"/>
              <a:buChar char="•"/>
            </a:pPr>
            <a:r>
              <a:rPr lang="en-US" dirty="0"/>
              <a:t>Change parameters of sounds and samples</a:t>
            </a:r>
          </a:p>
          <a:p>
            <a:pPr marL="285750" indent="-285750">
              <a:spcAft>
                <a:spcPts val="600"/>
              </a:spcAft>
              <a:buFont typeface="Arial" panose="020B0604020202020204" pitchFamily="34" charset="0"/>
              <a:buChar char="•"/>
            </a:pPr>
            <a:r>
              <a:rPr lang="en-US" dirty="0"/>
              <a:t>Use random values</a:t>
            </a:r>
          </a:p>
          <a:p>
            <a:pPr marL="285750" indent="-285750">
              <a:spcAft>
                <a:spcPts val="600"/>
              </a:spcAft>
              <a:buFont typeface="Arial" panose="020B0604020202020204" pitchFamily="34" charset="0"/>
              <a:buChar char="•"/>
            </a:pPr>
            <a:r>
              <a:rPr lang="en-US" dirty="0"/>
              <a:t>Use “If</a:t>
            </a:r>
            <a:r>
              <a:rPr lang="en-US"/>
              <a:t>” statements</a:t>
            </a:r>
            <a:endParaRPr lang="en-GB" dirty="0"/>
          </a:p>
        </p:txBody>
      </p:sp>
    </p:spTree>
    <p:extLst>
      <p:ext uri="{BB962C8B-B14F-4D97-AF65-F5344CB8AC3E}">
        <p14:creationId xmlns:p14="http://schemas.microsoft.com/office/powerpoint/2010/main" val="160781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70D3B4-F86D-4D8D-B766-61717B437502}"/>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6188843" y="1050379"/>
            <a:ext cx="5831707" cy="3970318"/>
          </a:xfrm>
          <a:prstGeom prst="rect">
            <a:avLst/>
          </a:prstGeom>
          <a:solidFill>
            <a:schemeClr val="bg1">
              <a:alpha val="90000"/>
            </a:schemeClr>
          </a:solidFill>
        </p:spPr>
        <p:txBody>
          <a:bodyPr wrap="square" rtlCol="0">
            <a:spAutoFit/>
          </a:bodyPr>
          <a:lstStyle/>
          <a:p>
            <a:r>
              <a:rPr lang="en-GB" sz="3600" dirty="0"/>
              <a:t>You can add a few “</a:t>
            </a:r>
            <a:r>
              <a:rPr lang="en-GB" sz="3600" dirty="0" err="1">
                <a:solidFill>
                  <a:srgbClr val="5E5E5E"/>
                </a:solidFill>
              </a:rPr>
              <a:t>with_fx</a:t>
            </a:r>
            <a:r>
              <a:rPr lang="en-GB" sz="3600" dirty="0"/>
              <a:t>”</a:t>
            </a:r>
            <a:br>
              <a:rPr lang="en-GB" sz="3600" dirty="0"/>
            </a:br>
            <a:endParaRPr lang="en-GB" sz="3600" dirty="0"/>
          </a:p>
          <a:p>
            <a:r>
              <a:rPr lang="en-GB" sz="3600" dirty="0"/>
              <a:t>The FX affects up to where</a:t>
            </a:r>
            <a:br>
              <a:rPr lang="en-GB" sz="3600" dirty="0"/>
            </a:br>
            <a:r>
              <a:rPr lang="en-GB" sz="3600" dirty="0"/>
              <a:t>the “</a:t>
            </a:r>
            <a:r>
              <a:rPr lang="en-GB" sz="3600" dirty="0">
                <a:solidFill>
                  <a:srgbClr val="FD8C00"/>
                </a:solidFill>
              </a:rPr>
              <a:t>end</a:t>
            </a:r>
            <a:r>
              <a:rPr lang="en-GB" sz="3600" dirty="0"/>
              <a:t>” wraps.</a:t>
            </a:r>
            <a:br>
              <a:rPr lang="en-GB" sz="3600" dirty="0"/>
            </a:br>
            <a:br>
              <a:rPr lang="en-GB" sz="3600" dirty="0"/>
            </a:br>
            <a:r>
              <a:rPr lang="en-GB" sz="3600" dirty="0"/>
              <a:t>Try changing the position</a:t>
            </a:r>
            <a:br>
              <a:rPr lang="en-GB" sz="3600" dirty="0"/>
            </a:br>
            <a:r>
              <a:rPr lang="en-GB" sz="3600" dirty="0"/>
              <a:t>of the “</a:t>
            </a:r>
            <a:r>
              <a:rPr lang="en-GB" sz="3600" dirty="0">
                <a:solidFill>
                  <a:srgbClr val="FF1493"/>
                </a:solidFill>
              </a:rPr>
              <a:t>:echo</a:t>
            </a:r>
            <a:r>
              <a:rPr lang="en-GB" sz="3600" dirty="0"/>
              <a:t>” </a:t>
            </a:r>
            <a:r>
              <a:rPr lang="en-GB" sz="3600" dirty="0">
                <a:solidFill>
                  <a:srgbClr val="FD8C00"/>
                </a:solidFill>
              </a:rPr>
              <a:t>end</a:t>
            </a:r>
            <a:endParaRPr lang="en-GB" sz="2200" dirty="0">
              <a:solidFill>
                <a:srgbClr val="FD8C00"/>
              </a:solidFill>
            </a:endParaRP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5745657" y="1153296"/>
            <a:ext cx="406400" cy="47997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93638A34-47AF-42BF-9C8E-F25C9C215B71}"/>
              </a:ext>
            </a:extLst>
          </p:cNvPr>
          <p:cNvSpPr/>
          <p:nvPr/>
        </p:nvSpPr>
        <p:spPr>
          <a:xfrm rot="5400000">
            <a:off x="3600561" y="384525"/>
            <a:ext cx="406400" cy="458448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494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6CC3F-D82B-44D2-B0BC-EC37196000D3}"/>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6096000" y="1107529"/>
            <a:ext cx="6096000" cy="5078313"/>
          </a:xfrm>
          <a:prstGeom prst="rect">
            <a:avLst/>
          </a:prstGeom>
          <a:solidFill>
            <a:schemeClr val="bg1">
              <a:alpha val="90000"/>
            </a:schemeClr>
          </a:solidFill>
        </p:spPr>
        <p:txBody>
          <a:bodyPr wrap="square" rtlCol="0">
            <a:spAutoFit/>
          </a:bodyPr>
          <a:lstStyle/>
          <a:p>
            <a:r>
              <a:rPr lang="en-GB" sz="3600" dirty="0"/>
              <a:t>We’ll add another “</a:t>
            </a:r>
            <a:r>
              <a:rPr lang="en-GB" sz="3600" dirty="0" err="1">
                <a:solidFill>
                  <a:srgbClr val="5E5E5E"/>
                </a:solidFill>
              </a:rPr>
              <a:t>live_loop</a:t>
            </a:r>
            <a:r>
              <a:rPr lang="en-GB" sz="3600" dirty="0"/>
              <a:t>”.</a:t>
            </a:r>
            <a:br>
              <a:rPr lang="en-GB" sz="3600" dirty="0"/>
            </a:br>
            <a:br>
              <a:rPr lang="en-GB" sz="3600" dirty="0"/>
            </a:br>
            <a:r>
              <a:rPr lang="en-GB" sz="3600" dirty="0"/>
              <a:t>We’ll call it “</a:t>
            </a:r>
            <a:r>
              <a:rPr lang="en-GB" sz="3600" dirty="0">
                <a:solidFill>
                  <a:srgbClr val="FF1493"/>
                </a:solidFill>
              </a:rPr>
              <a:t>:drums</a:t>
            </a:r>
            <a:r>
              <a:rPr lang="en-GB" sz="3600" dirty="0"/>
              <a:t>”</a:t>
            </a:r>
          </a:p>
          <a:p>
            <a:r>
              <a:rPr lang="en-GB" sz="3600" dirty="0"/>
              <a:t>We’ll add a “</a:t>
            </a:r>
            <a:r>
              <a:rPr lang="en-GB" sz="3600" dirty="0">
                <a:solidFill>
                  <a:srgbClr val="5E5E5E"/>
                </a:solidFill>
              </a:rPr>
              <a:t>sample</a:t>
            </a:r>
            <a:r>
              <a:rPr lang="en-GB" sz="3600" dirty="0"/>
              <a:t>” now</a:t>
            </a:r>
            <a:br>
              <a:rPr lang="en-GB" sz="3600" dirty="0"/>
            </a:br>
            <a:r>
              <a:rPr lang="en-GB" sz="3600" dirty="0"/>
              <a:t>Select “</a:t>
            </a:r>
            <a:r>
              <a:rPr lang="en-GB" sz="3600" dirty="0">
                <a:solidFill>
                  <a:srgbClr val="FF1493"/>
                </a:solidFill>
              </a:rPr>
              <a:t>:</a:t>
            </a:r>
            <a:r>
              <a:rPr lang="en-GB" sz="3600" dirty="0" err="1">
                <a:solidFill>
                  <a:srgbClr val="FF1493"/>
                </a:solidFill>
              </a:rPr>
              <a:t>bd_haus</a:t>
            </a:r>
            <a:r>
              <a:rPr lang="en-GB" sz="3600" dirty="0"/>
              <a:t>”</a:t>
            </a:r>
            <a:br>
              <a:rPr lang="en-GB" sz="3600" dirty="0"/>
            </a:br>
            <a:r>
              <a:rPr lang="en-GB" sz="3600" dirty="0"/>
              <a:t>Add a sleep (1 beat)</a:t>
            </a:r>
            <a:br>
              <a:rPr lang="en-GB" sz="3600" dirty="0"/>
            </a:br>
            <a:r>
              <a:rPr lang="en-GB" sz="3600" dirty="0"/>
              <a:t>and an </a:t>
            </a:r>
            <a:r>
              <a:rPr lang="en-GB" sz="3600" dirty="0">
                <a:solidFill>
                  <a:srgbClr val="FD8C00"/>
                </a:solidFill>
              </a:rPr>
              <a:t>end</a:t>
            </a:r>
          </a:p>
          <a:p>
            <a:endParaRPr lang="en-GB" sz="3600" dirty="0">
              <a:solidFill>
                <a:srgbClr val="FD8C00"/>
              </a:solidFill>
            </a:endParaRPr>
          </a:p>
          <a:p>
            <a:r>
              <a:rPr lang="en-GB" sz="3600" dirty="0">
                <a:solidFill>
                  <a:srgbClr val="FD8C00"/>
                </a:solidFill>
              </a:rPr>
              <a:t>Press Run</a:t>
            </a:r>
            <a:endParaRPr lang="en-GB" sz="2200" dirty="0">
              <a:solidFill>
                <a:srgbClr val="FD8C00"/>
              </a:solidFill>
            </a:endParaRP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3931854" y="2030254"/>
            <a:ext cx="406400" cy="339331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7577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D21FE0-9EED-4B38-8D38-01827F066410}"/>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6096000" y="678904"/>
            <a:ext cx="6096000" cy="4308872"/>
          </a:xfrm>
          <a:prstGeom prst="rect">
            <a:avLst/>
          </a:prstGeom>
          <a:solidFill>
            <a:schemeClr val="bg1">
              <a:alpha val="90000"/>
            </a:schemeClr>
          </a:solidFill>
        </p:spPr>
        <p:txBody>
          <a:bodyPr wrap="square" rtlCol="0">
            <a:spAutoFit/>
          </a:bodyPr>
          <a:lstStyle/>
          <a:p>
            <a:r>
              <a:rPr lang="en-GB" sz="3600" dirty="0"/>
              <a:t>We can also</a:t>
            </a:r>
          </a:p>
          <a:p>
            <a:r>
              <a:rPr lang="en-GB" sz="3600" dirty="0"/>
              <a:t>“</a:t>
            </a:r>
            <a:r>
              <a:rPr lang="en-GB" sz="3600" dirty="0">
                <a:solidFill>
                  <a:srgbClr val="5E5E5E"/>
                </a:solidFill>
              </a:rPr>
              <a:t>sync</a:t>
            </a:r>
            <a:r>
              <a:rPr lang="en-GB" sz="3600" dirty="0"/>
              <a:t>” (syncopate) </a:t>
            </a:r>
          </a:p>
          <a:p>
            <a:r>
              <a:rPr lang="en-GB" sz="3600" dirty="0"/>
              <a:t>The loop to the tune</a:t>
            </a:r>
          </a:p>
          <a:p>
            <a:r>
              <a:rPr lang="en-GB" sz="3600" dirty="0"/>
              <a:t>Instead of a “</a:t>
            </a:r>
            <a:r>
              <a:rPr lang="en-GB" sz="3600" dirty="0">
                <a:solidFill>
                  <a:srgbClr val="5E5E5E"/>
                </a:solidFill>
              </a:rPr>
              <a:t>sleep</a:t>
            </a:r>
            <a:r>
              <a:rPr lang="en-GB" sz="3600" dirty="0"/>
              <a:t> </a:t>
            </a:r>
            <a:r>
              <a:rPr lang="en-GB" sz="3600" dirty="0">
                <a:solidFill>
                  <a:srgbClr val="309CFF"/>
                </a:solidFill>
              </a:rPr>
              <a:t>1</a:t>
            </a:r>
            <a:r>
              <a:rPr lang="en-GB" sz="3600" dirty="0"/>
              <a:t>”</a:t>
            </a:r>
          </a:p>
          <a:p>
            <a:endParaRPr lang="en-GB" sz="3600" dirty="0"/>
          </a:p>
          <a:p>
            <a:r>
              <a:rPr lang="en-GB" sz="3600" dirty="0"/>
              <a:t>We’ll replace it with </a:t>
            </a:r>
            <a:br>
              <a:rPr lang="en-GB" sz="3600" dirty="0"/>
            </a:br>
            <a:r>
              <a:rPr lang="en-GB" sz="3600" dirty="0"/>
              <a:t>“</a:t>
            </a:r>
            <a:r>
              <a:rPr lang="en-GB" sz="3600" dirty="0">
                <a:solidFill>
                  <a:srgbClr val="5E5E5E"/>
                </a:solidFill>
              </a:rPr>
              <a:t>sync </a:t>
            </a:r>
            <a:r>
              <a:rPr lang="en-GB" sz="3600" dirty="0">
                <a:solidFill>
                  <a:srgbClr val="FF1493"/>
                </a:solidFill>
              </a:rPr>
              <a:t>:tune1</a:t>
            </a:r>
            <a:r>
              <a:rPr lang="en-GB" sz="3600" dirty="0"/>
              <a:t>”</a:t>
            </a:r>
          </a:p>
          <a:p>
            <a:endParaRPr lang="en-GB" sz="2200" dirty="0">
              <a:solidFill>
                <a:srgbClr val="FD8C00"/>
              </a:solidFill>
            </a:endParaRP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014842" y="1896578"/>
            <a:ext cx="406400" cy="3755914"/>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431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64E197-0833-4540-AB3B-19FCF816A29C}"/>
              </a:ext>
            </a:extLst>
          </p:cNvPr>
          <p:cNvPicPr>
            <a:picLocks noChangeAspect="1"/>
          </p:cNvPicPr>
          <p:nvPr/>
        </p:nvPicPr>
        <p:blipFill>
          <a:blip r:embed="rId3"/>
          <a:stretch>
            <a:fillRect/>
          </a:stretch>
        </p:blipFill>
        <p:spPr>
          <a:xfrm>
            <a:off x="0" y="8196"/>
            <a:ext cx="12192000" cy="6841608"/>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6096000" y="1107529"/>
            <a:ext cx="6096000" cy="5416868"/>
          </a:xfrm>
          <a:prstGeom prst="rect">
            <a:avLst/>
          </a:prstGeom>
          <a:solidFill>
            <a:schemeClr val="bg1">
              <a:alpha val="90000"/>
            </a:schemeClr>
          </a:solidFill>
        </p:spPr>
        <p:txBody>
          <a:bodyPr wrap="square" rtlCol="0">
            <a:spAutoFit/>
          </a:bodyPr>
          <a:lstStyle/>
          <a:p>
            <a:r>
              <a:rPr lang="en-GB" sz="3600" b="1" dirty="0"/>
              <a:t>What?!</a:t>
            </a:r>
            <a:br>
              <a:rPr lang="en-GB" sz="3600" dirty="0"/>
            </a:br>
            <a:r>
              <a:rPr lang="en-GB" sz="3600" dirty="0"/>
              <a:t>The Beat just plays slowly now</a:t>
            </a:r>
          </a:p>
          <a:p>
            <a:r>
              <a:rPr lang="en-GB" sz="3600" dirty="0"/>
              <a:t>Because it is “Sync’d” to the tune, the tune is 3 beats long, so the drums wait for </a:t>
            </a:r>
            <a:r>
              <a:rPr lang="en-GB" sz="3600" dirty="0">
                <a:solidFill>
                  <a:srgbClr val="FF1493"/>
                </a:solidFill>
              </a:rPr>
              <a:t>:tune1</a:t>
            </a:r>
            <a:r>
              <a:rPr lang="en-GB" sz="3600" dirty="0"/>
              <a:t> to finish before playing again. </a:t>
            </a:r>
          </a:p>
          <a:p>
            <a:r>
              <a:rPr lang="en-GB" sz="3600" dirty="0"/>
              <a:t>Add some new drum samples and sleeps (that add up to 3 beats) add a snare?</a:t>
            </a:r>
          </a:p>
          <a:p>
            <a:endParaRPr lang="en-GB" sz="2200" dirty="0">
              <a:solidFill>
                <a:srgbClr val="FD8C00"/>
              </a:solidFill>
            </a:endParaRP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182735" y="3909909"/>
            <a:ext cx="406400" cy="2891549"/>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094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266E7-51BF-45AE-B495-D1C72D085680}"/>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6096000" y="3328843"/>
            <a:ext cx="6096000" cy="2308324"/>
          </a:xfrm>
          <a:prstGeom prst="rect">
            <a:avLst/>
          </a:prstGeom>
          <a:solidFill>
            <a:schemeClr val="bg1">
              <a:alpha val="90000"/>
            </a:schemeClr>
          </a:solidFill>
        </p:spPr>
        <p:txBody>
          <a:bodyPr wrap="square" rtlCol="0">
            <a:spAutoFit/>
          </a:bodyPr>
          <a:lstStyle/>
          <a:p>
            <a:r>
              <a:rPr lang="en-GB" sz="3600" dirty="0"/>
              <a:t>I’ve added some sleeps and new drum samples. Play with the samples / sleeps see what happens. </a:t>
            </a: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519980" y="3110185"/>
            <a:ext cx="406400" cy="274564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2156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CF9EC5-C552-4D2A-B54C-20B99BCEF9DB}"/>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6087454" y="3225319"/>
            <a:ext cx="6096000" cy="2308324"/>
          </a:xfrm>
          <a:prstGeom prst="rect">
            <a:avLst/>
          </a:prstGeom>
          <a:solidFill>
            <a:schemeClr val="bg1">
              <a:alpha val="90000"/>
            </a:schemeClr>
          </a:solidFill>
        </p:spPr>
        <p:txBody>
          <a:bodyPr wrap="square" rtlCol="0">
            <a:spAutoFit/>
          </a:bodyPr>
          <a:lstStyle/>
          <a:p>
            <a:r>
              <a:rPr lang="en-GB" sz="3600" dirty="0"/>
              <a:t>Like the “</a:t>
            </a:r>
            <a:r>
              <a:rPr lang="en-GB" sz="3600" dirty="0">
                <a:solidFill>
                  <a:srgbClr val="5E5E5E"/>
                </a:solidFill>
              </a:rPr>
              <a:t>amp</a:t>
            </a:r>
            <a:r>
              <a:rPr lang="en-GB" sz="3600" dirty="0">
                <a:solidFill>
                  <a:srgbClr val="FF1493"/>
                </a:solidFill>
              </a:rPr>
              <a:t>:</a:t>
            </a:r>
            <a:r>
              <a:rPr lang="en-GB" sz="3600" dirty="0"/>
              <a:t>”, we can affect the “</a:t>
            </a:r>
            <a:r>
              <a:rPr lang="en-GB" sz="3600" dirty="0">
                <a:solidFill>
                  <a:srgbClr val="5E5E5E"/>
                </a:solidFill>
              </a:rPr>
              <a:t>pan</a:t>
            </a:r>
            <a:r>
              <a:rPr lang="en-GB" sz="3600" dirty="0">
                <a:solidFill>
                  <a:srgbClr val="FF1493"/>
                </a:solidFill>
              </a:rPr>
              <a:t>:</a:t>
            </a:r>
            <a:r>
              <a:rPr lang="en-GB" sz="3600" dirty="0"/>
              <a:t>” (left to right) position of a sound. The values can only be between </a:t>
            </a:r>
            <a:r>
              <a:rPr lang="en-GB" sz="3600" dirty="0">
                <a:solidFill>
                  <a:srgbClr val="309CFF"/>
                </a:solidFill>
              </a:rPr>
              <a:t>-1 </a:t>
            </a:r>
            <a:r>
              <a:rPr lang="en-GB" sz="3600" dirty="0"/>
              <a:t>&amp;</a:t>
            </a:r>
            <a:r>
              <a:rPr lang="en-GB" sz="3600" dirty="0">
                <a:solidFill>
                  <a:srgbClr val="309CFF"/>
                </a:solidFill>
              </a:rPr>
              <a:t> 1</a:t>
            </a: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355108" y="2316069"/>
            <a:ext cx="406400" cy="252971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842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201624-4555-44F7-A0DC-6DBCE458585D}"/>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5321300" y="2999829"/>
            <a:ext cx="6096000" cy="2862322"/>
          </a:xfrm>
          <a:prstGeom prst="rect">
            <a:avLst/>
          </a:prstGeom>
          <a:solidFill>
            <a:schemeClr val="bg1">
              <a:alpha val="90000"/>
            </a:schemeClr>
          </a:solidFill>
        </p:spPr>
        <p:txBody>
          <a:bodyPr wrap="square" rtlCol="0">
            <a:spAutoFit/>
          </a:bodyPr>
          <a:lstStyle/>
          <a:p>
            <a:r>
              <a:rPr lang="en-GB" sz="3600" dirty="0"/>
              <a:t>Add more “</a:t>
            </a:r>
            <a:r>
              <a:rPr lang="en-GB" sz="3600" dirty="0" err="1"/>
              <a:t>live_loops</a:t>
            </a:r>
            <a:r>
              <a:rPr lang="en-GB" sz="3600" dirty="0"/>
              <a:t>”</a:t>
            </a:r>
            <a:br>
              <a:rPr lang="en-GB" sz="3600" dirty="0"/>
            </a:br>
            <a:r>
              <a:rPr lang="en-GB" sz="3600" dirty="0"/>
              <a:t>Sync them to other loops</a:t>
            </a:r>
            <a:br>
              <a:rPr lang="en-GB" sz="3600" dirty="0"/>
            </a:br>
            <a:r>
              <a:rPr lang="en-GB" sz="3600" dirty="0"/>
              <a:t>or just add different sleeps</a:t>
            </a:r>
            <a:br>
              <a:rPr lang="en-GB" sz="3600" dirty="0"/>
            </a:br>
            <a:r>
              <a:rPr lang="en-GB" sz="3600" dirty="0"/>
              <a:t>see what happens!</a:t>
            </a:r>
            <a:br>
              <a:rPr lang="en-GB" sz="3600" dirty="0"/>
            </a:br>
            <a:r>
              <a:rPr lang="en-GB" sz="3600" b="1" dirty="0"/>
              <a:t>(</a:t>
            </a:r>
            <a:r>
              <a:rPr lang="en-GB" sz="3600" b="1" dirty="0" err="1"/>
              <a:t>psst</a:t>
            </a:r>
            <a:r>
              <a:rPr lang="en-GB" sz="3600" b="1" dirty="0"/>
              <a:t>, you’re making music!)</a:t>
            </a: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187973" y="4119629"/>
            <a:ext cx="406400" cy="186025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7132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F46208-3043-4E74-B58C-7FF18F63B3B9}"/>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4775200" y="1725012"/>
            <a:ext cx="7416800" cy="4524315"/>
          </a:xfrm>
          <a:prstGeom prst="rect">
            <a:avLst/>
          </a:prstGeom>
          <a:solidFill>
            <a:schemeClr val="bg1">
              <a:alpha val="90000"/>
            </a:schemeClr>
          </a:solidFill>
        </p:spPr>
        <p:txBody>
          <a:bodyPr wrap="square" rtlCol="0">
            <a:spAutoFit/>
          </a:bodyPr>
          <a:lstStyle/>
          <a:p>
            <a:r>
              <a:rPr lang="en-GB" sz="3600" dirty="0"/>
              <a:t>There are loads of “parameters” we can affect. We can also add random values.</a:t>
            </a:r>
          </a:p>
          <a:p>
            <a:endParaRPr lang="en-GB" sz="3600" dirty="0"/>
          </a:p>
          <a:p>
            <a:r>
              <a:rPr lang="en-GB" sz="3600" dirty="0"/>
              <a:t>Lets change the “</a:t>
            </a:r>
            <a:r>
              <a:rPr lang="en-GB" sz="3600" dirty="0">
                <a:solidFill>
                  <a:srgbClr val="5E5E5E"/>
                </a:solidFill>
              </a:rPr>
              <a:t>rate</a:t>
            </a:r>
            <a:r>
              <a:rPr lang="en-GB" sz="3600" dirty="0">
                <a:solidFill>
                  <a:srgbClr val="FF1493"/>
                </a:solidFill>
              </a:rPr>
              <a:t>:</a:t>
            </a:r>
            <a:r>
              <a:rPr lang="en-GB" sz="3600" dirty="0"/>
              <a:t>” of the choir sample to be a random number between </a:t>
            </a:r>
            <a:r>
              <a:rPr lang="en-GB" sz="3600" dirty="0">
                <a:solidFill>
                  <a:srgbClr val="309CFF"/>
                </a:solidFill>
              </a:rPr>
              <a:t>0.8</a:t>
            </a:r>
            <a:r>
              <a:rPr lang="en-GB" sz="3600" dirty="0"/>
              <a:t> &amp; </a:t>
            </a:r>
            <a:r>
              <a:rPr lang="en-GB" sz="3600" dirty="0">
                <a:solidFill>
                  <a:srgbClr val="309CFF"/>
                </a:solidFill>
              </a:rPr>
              <a:t>1.2</a:t>
            </a:r>
          </a:p>
          <a:p>
            <a:r>
              <a:rPr lang="en-GB" sz="3600" dirty="0"/>
              <a:t>Type</a:t>
            </a:r>
            <a:r>
              <a:rPr lang="en-GB" sz="3600" b="1" dirty="0"/>
              <a:t> “</a:t>
            </a:r>
            <a:r>
              <a:rPr lang="en-GB" sz="3600" b="1" dirty="0">
                <a:solidFill>
                  <a:srgbClr val="5E5E5E"/>
                </a:solidFill>
              </a:rPr>
              <a:t>, rate</a:t>
            </a:r>
            <a:r>
              <a:rPr lang="en-GB" sz="3600" b="1" dirty="0">
                <a:solidFill>
                  <a:srgbClr val="FF1493"/>
                </a:solidFill>
              </a:rPr>
              <a:t>:</a:t>
            </a:r>
            <a:r>
              <a:rPr lang="en-GB" sz="3600" b="1" dirty="0">
                <a:solidFill>
                  <a:srgbClr val="309CFF"/>
                </a:solidFill>
              </a:rPr>
              <a:t> </a:t>
            </a:r>
            <a:r>
              <a:rPr lang="en-GB" sz="3600" b="1" dirty="0">
                <a:solidFill>
                  <a:srgbClr val="5E5E5E"/>
                </a:solidFill>
              </a:rPr>
              <a:t>rand</a:t>
            </a:r>
            <a:r>
              <a:rPr lang="en-GB" sz="3600" b="1" dirty="0">
                <a:solidFill>
                  <a:srgbClr val="FF1493"/>
                </a:solidFill>
              </a:rPr>
              <a:t>(</a:t>
            </a:r>
            <a:r>
              <a:rPr lang="en-GB" sz="3600" b="1" dirty="0">
                <a:solidFill>
                  <a:srgbClr val="309CFF"/>
                </a:solidFill>
              </a:rPr>
              <a:t>0.8</a:t>
            </a:r>
            <a:r>
              <a:rPr lang="en-GB" sz="3600" b="1" dirty="0">
                <a:solidFill>
                  <a:srgbClr val="5E5E5E"/>
                </a:solidFill>
              </a:rPr>
              <a:t>..</a:t>
            </a:r>
            <a:r>
              <a:rPr lang="en-GB" sz="3600" b="1" dirty="0">
                <a:solidFill>
                  <a:srgbClr val="309CFF"/>
                </a:solidFill>
              </a:rPr>
              <a:t>1.2</a:t>
            </a:r>
            <a:r>
              <a:rPr lang="en-GB" sz="3600" b="1" dirty="0">
                <a:solidFill>
                  <a:srgbClr val="FF1493"/>
                </a:solidFill>
              </a:rPr>
              <a:t>)</a:t>
            </a:r>
            <a:r>
              <a:rPr lang="en-GB" sz="3600" b="1" dirty="0"/>
              <a:t>”</a:t>
            </a:r>
            <a:endParaRPr lang="en-GB" sz="3600" b="1" dirty="0">
              <a:solidFill>
                <a:srgbClr val="FF1493"/>
              </a:solidFill>
            </a:endParaRPr>
          </a:p>
        </p:txBody>
      </p:sp>
      <p:sp>
        <p:nvSpPr>
          <p:cNvPr id="7" name="Arrow: Down 6">
            <a:extLst>
              <a:ext uri="{FF2B5EF4-FFF2-40B4-BE49-F238E27FC236}">
                <a16:creationId xmlns:a16="http://schemas.microsoft.com/office/drawing/2014/main" id="{C9242BBA-0811-4FBA-816E-E28CA1A113EA}"/>
              </a:ext>
            </a:extLst>
          </p:cNvPr>
          <p:cNvSpPr/>
          <p:nvPr/>
        </p:nvSpPr>
        <p:spPr>
          <a:xfrm>
            <a:off x="4047620" y="4277667"/>
            <a:ext cx="406400" cy="96520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072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EBA50B-BC36-4C03-85CA-A688BC7880AF}"/>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4990745" y="1613916"/>
            <a:ext cx="6859424" cy="3970318"/>
          </a:xfrm>
          <a:prstGeom prst="rect">
            <a:avLst/>
          </a:prstGeom>
          <a:solidFill>
            <a:schemeClr val="bg1">
              <a:alpha val="90000"/>
            </a:schemeClr>
          </a:solidFill>
        </p:spPr>
        <p:txBody>
          <a:bodyPr wrap="square" rtlCol="0">
            <a:spAutoFit/>
          </a:bodyPr>
          <a:lstStyle/>
          <a:p>
            <a:r>
              <a:rPr lang="en-GB" sz="3600" dirty="0"/>
              <a:t>“tick” is a way Sonic Pi can keep track  of how many times a loop has played for. You can also use it to change when things happen.</a:t>
            </a:r>
            <a:br>
              <a:rPr lang="en-GB" sz="3600" dirty="0"/>
            </a:br>
            <a:br>
              <a:rPr lang="en-GB" sz="3600" dirty="0"/>
            </a:br>
            <a:r>
              <a:rPr lang="en-GB" sz="3600" dirty="0"/>
              <a:t>We’ll use an “if” statement</a:t>
            </a:r>
            <a:br>
              <a:rPr lang="en-GB" sz="3600" dirty="0"/>
            </a:br>
            <a:r>
              <a:rPr lang="en-GB" sz="3600" b="1" dirty="0"/>
              <a:t>(I’ll zoom in)…</a:t>
            </a:r>
          </a:p>
        </p:txBody>
      </p:sp>
      <p:sp>
        <p:nvSpPr>
          <p:cNvPr id="7" name="Arrow: Down 6">
            <a:extLst>
              <a:ext uri="{FF2B5EF4-FFF2-40B4-BE49-F238E27FC236}">
                <a16:creationId xmlns:a16="http://schemas.microsoft.com/office/drawing/2014/main" id="{C9242BBA-0811-4FBA-816E-E28CA1A113EA}"/>
              </a:ext>
            </a:extLst>
          </p:cNvPr>
          <p:cNvSpPr/>
          <p:nvPr/>
        </p:nvSpPr>
        <p:spPr>
          <a:xfrm rot="5400000">
            <a:off x="4183403" y="4204911"/>
            <a:ext cx="406400" cy="965201"/>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4126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45B9C0-ACC2-4AFE-A119-A8B8E9D9390D}"/>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38F00A0-CF46-40F5-A153-E36E8029C770}"/>
              </a:ext>
            </a:extLst>
          </p:cNvPr>
          <p:cNvSpPr txBox="1"/>
          <p:nvPr/>
        </p:nvSpPr>
        <p:spPr>
          <a:xfrm>
            <a:off x="84506" y="739792"/>
            <a:ext cx="8318502" cy="2862322"/>
          </a:xfrm>
          <a:prstGeom prst="rect">
            <a:avLst/>
          </a:prstGeom>
          <a:solidFill>
            <a:schemeClr val="bg1">
              <a:alpha val="90000"/>
            </a:schemeClr>
          </a:solidFill>
        </p:spPr>
        <p:txBody>
          <a:bodyPr wrap="square" rtlCol="0">
            <a:spAutoFit/>
          </a:bodyPr>
          <a:lstStyle/>
          <a:p>
            <a:endParaRPr lang="en-GB" sz="3600" dirty="0"/>
          </a:p>
          <a:p>
            <a:r>
              <a:rPr lang="en-GB" sz="3600" dirty="0"/>
              <a:t>Copy the code below, then press Stop (if it is already playing). Press “Run” and wait a while. </a:t>
            </a:r>
            <a:r>
              <a:rPr lang="en-GB" sz="3600" b="1" dirty="0"/>
              <a:t>What happens?</a:t>
            </a:r>
          </a:p>
          <a:p>
            <a:endParaRPr lang="en-GB" sz="3600" b="1" dirty="0"/>
          </a:p>
        </p:txBody>
      </p:sp>
      <p:sp>
        <p:nvSpPr>
          <p:cNvPr id="7" name="Arrow: Down 6">
            <a:extLst>
              <a:ext uri="{FF2B5EF4-FFF2-40B4-BE49-F238E27FC236}">
                <a16:creationId xmlns:a16="http://schemas.microsoft.com/office/drawing/2014/main" id="{C9242BBA-0811-4FBA-816E-E28CA1A113EA}"/>
              </a:ext>
            </a:extLst>
          </p:cNvPr>
          <p:cNvSpPr/>
          <p:nvPr/>
        </p:nvSpPr>
        <p:spPr>
          <a:xfrm>
            <a:off x="955525" y="3027122"/>
            <a:ext cx="406400" cy="80375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668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BE11A0F4-4F57-4F8A-BD8D-5A878D94D326}"/>
              </a:ext>
            </a:extLst>
          </p:cNvPr>
          <p:cNvGraphicFramePr>
            <a:graphicFrameLocks noChangeAspect="1"/>
          </p:cNvGraphicFramePr>
          <p:nvPr/>
        </p:nvGraphicFramePr>
        <p:xfrm>
          <a:off x="4102100" y="2163763"/>
          <a:ext cx="3986213" cy="2527300"/>
        </p:xfrm>
        <a:graphic>
          <a:graphicData uri="http://schemas.openxmlformats.org/presentationml/2006/ole">
            <mc:AlternateContent xmlns:mc="http://schemas.openxmlformats.org/markup-compatibility/2006">
              <mc:Choice xmlns:v="urn:schemas-microsoft-com:vml" Requires="v">
                <p:oleObj spid="_x0000_s7181" name="Image" r:id="rId4" imgW="3987000" imgH="2526840" progId="Photoshop.Image.11">
                  <p:embed/>
                </p:oleObj>
              </mc:Choice>
              <mc:Fallback>
                <p:oleObj name="Image" r:id="rId4" imgW="3987000" imgH="2526840" progId="Photoshop.Image.11">
                  <p:embed/>
                  <p:pic>
                    <p:nvPicPr>
                      <p:cNvPr id="6" name="Object 5">
                        <a:extLst>
                          <a:ext uri="{FF2B5EF4-FFF2-40B4-BE49-F238E27FC236}">
                            <a16:creationId xmlns:a16="http://schemas.microsoft.com/office/drawing/2014/main" id="{BE11A0F4-4F57-4F8A-BD8D-5A878D94D326}"/>
                          </a:ext>
                        </a:extLst>
                      </p:cNvPr>
                      <p:cNvPicPr/>
                      <p:nvPr/>
                    </p:nvPicPr>
                    <p:blipFill>
                      <a:blip r:embed="rId5"/>
                      <a:stretch>
                        <a:fillRect/>
                      </a:stretch>
                    </p:blipFill>
                    <p:spPr>
                      <a:xfrm>
                        <a:off x="4102100" y="2163763"/>
                        <a:ext cx="3986213" cy="25273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97232A89-A553-4DF5-AFC9-E1BFB52F9CC9}"/>
              </a:ext>
            </a:extLst>
          </p:cNvPr>
          <p:cNvSpPr txBox="1"/>
          <p:nvPr/>
        </p:nvSpPr>
        <p:spPr>
          <a:xfrm>
            <a:off x="5283702" y="4571999"/>
            <a:ext cx="1623008" cy="369332"/>
          </a:xfrm>
          <a:prstGeom prst="rect">
            <a:avLst/>
          </a:prstGeom>
          <a:noFill/>
        </p:spPr>
        <p:txBody>
          <a:bodyPr wrap="none" rtlCol="0">
            <a:spAutoFit/>
          </a:bodyPr>
          <a:lstStyle/>
          <a:p>
            <a:pPr algn="ctr"/>
            <a:r>
              <a:rPr lang="en-US" dirty="0"/>
              <a:t>[By Sam Aaron]</a:t>
            </a:r>
            <a:endParaRPr lang="en-GB" dirty="0"/>
          </a:p>
        </p:txBody>
      </p:sp>
    </p:spTree>
    <p:extLst>
      <p:ext uri="{BB962C8B-B14F-4D97-AF65-F5344CB8AC3E}">
        <p14:creationId xmlns:p14="http://schemas.microsoft.com/office/powerpoint/2010/main" val="902818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8F00A0-CF46-40F5-A153-E36E8029C770}"/>
              </a:ext>
            </a:extLst>
          </p:cNvPr>
          <p:cNvSpPr txBox="1"/>
          <p:nvPr/>
        </p:nvSpPr>
        <p:spPr>
          <a:xfrm>
            <a:off x="0" y="484923"/>
            <a:ext cx="12192000" cy="5684954"/>
          </a:xfrm>
          <a:prstGeom prst="rect">
            <a:avLst/>
          </a:prstGeom>
          <a:solidFill>
            <a:schemeClr val="bg1">
              <a:alpha val="90000"/>
            </a:schemeClr>
          </a:solidFill>
        </p:spPr>
        <p:txBody>
          <a:bodyPr wrap="square" rtlCol="0">
            <a:spAutoFit/>
          </a:bodyPr>
          <a:lstStyle/>
          <a:p>
            <a:pPr algn="ctr">
              <a:lnSpc>
                <a:spcPct val="150000"/>
              </a:lnSpc>
            </a:pPr>
            <a:r>
              <a:rPr lang="en-GB" sz="6600" dirty="0">
                <a:solidFill>
                  <a:srgbClr val="FF1493"/>
                </a:solidFill>
              </a:rPr>
              <a:t>NOW MAKE SOME MUSIC!</a:t>
            </a:r>
          </a:p>
          <a:p>
            <a:pPr algn="ctr">
              <a:lnSpc>
                <a:spcPct val="150000"/>
              </a:lnSpc>
            </a:pPr>
            <a:r>
              <a:rPr lang="en-GB" sz="3600" b="1" dirty="0"/>
              <a:t>Play…</a:t>
            </a:r>
          </a:p>
          <a:p>
            <a:pPr algn="ctr">
              <a:lnSpc>
                <a:spcPct val="150000"/>
              </a:lnSpc>
            </a:pPr>
            <a:r>
              <a:rPr lang="en-GB" sz="3600" b="1" dirty="0"/>
              <a:t>Try…</a:t>
            </a:r>
          </a:p>
          <a:p>
            <a:pPr algn="ctr">
              <a:lnSpc>
                <a:spcPct val="150000"/>
              </a:lnSpc>
            </a:pPr>
            <a:r>
              <a:rPr lang="en-GB" sz="3600" b="1" dirty="0"/>
              <a:t>Make Mistakes…</a:t>
            </a:r>
          </a:p>
          <a:p>
            <a:pPr algn="ctr">
              <a:lnSpc>
                <a:spcPct val="150000"/>
              </a:lnSpc>
            </a:pPr>
            <a:r>
              <a:rPr lang="en-GB" sz="3600" b="1" dirty="0"/>
              <a:t>Fix the mistakes!</a:t>
            </a:r>
          </a:p>
          <a:p>
            <a:pPr algn="ctr">
              <a:lnSpc>
                <a:spcPct val="150000"/>
              </a:lnSpc>
            </a:pPr>
            <a:r>
              <a:rPr lang="en-GB" sz="3600" b="1" dirty="0"/>
              <a:t>Enjoy!</a:t>
            </a:r>
          </a:p>
        </p:txBody>
      </p:sp>
    </p:spTree>
    <p:extLst>
      <p:ext uri="{BB962C8B-B14F-4D97-AF65-F5344CB8AC3E}">
        <p14:creationId xmlns:p14="http://schemas.microsoft.com/office/powerpoint/2010/main" val="135884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8F00A0-CF46-40F5-A153-E36E8029C770}"/>
              </a:ext>
            </a:extLst>
          </p:cNvPr>
          <p:cNvSpPr txBox="1"/>
          <p:nvPr/>
        </p:nvSpPr>
        <p:spPr>
          <a:xfrm>
            <a:off x="0" y="484923"/>
            <a:ext cx="12192000" cy="4505401"/>
          </a:xfrm>
          <a:prstGeom prst="rect">
            <a:avLst/>
          </a:prstGeom>
          <a:solidFill>
            <a:schemeClr val="bg1">
              <a:alpha val="90000"/>
            </a:schemeClr>
          </a:solidFill>
        </p:spPr>
        <p:txBody>
          <a:bodyPr wrap="square" rtlCol="0">
            <a:spAutoFit/>
          </a:bodyPr>
          <a:lstStyle/>
          <a:p>
            <a:pPr algn="ctr">
              <a:lnSpc>
                <a:spcPct val="150000"/>
              </a:lnSpc>
            </a:pPr>
            <a:r>
              <a:rPr lang="en-GB" sz="6600" dirty="0">
                <a:solidFill>
                  <a:srgbClr val="FF1493"/>
                </a:solidFill>
              </a:rPr>
              <a:t>Sonic Pi</a:t>
            </a:r>
          </a:p>
          <a:p>
            <a:pPr algn="ctr">
              <a:lnSpc>
                <a:spcPct val="150000"/>
              </a:lnSpc>
            </a:pPr>
            <a:r>
              <a:rPr lang="en-GB" sz="6600" b="1" dirty="0">
                <a:solidFill>
                  <a:srgbClr val="FF1493"/>
                </a:solidFill>
              </a:rPr>
              <a:t>Free to download!</a:t>
            </a:r>
          </a:p>
          <a:p>
            <a:pPr algn="ctr">
              <a:lnSpc>
                <a:spcPct val="150000"/>
              </a:lnSpc>
            </a:pPr>
            <a:r>
              <a:rPr lang="en-GB" sz="6600" dirty="0"/>
              <a:t>www.sonic-pi.net</a:t>
            </a:r>
            <a:endParaRPr lang="en-GB" sz="3600" dirty="0"/>
          </a:p>
        </p:txBody>
      </p:sp>
    </p:spTree>
    <p:extLst>
      <p:ext uri="{BB962C8B-B14F-4D97-AF65-F5344CB8AC3E}">
        <p14:creationId xmlns:p14="http://schemas.microsoft.com/office/powerpoint/2010/main" val="406529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E887DFF8-5252-40A6-A103-6E53A220F095}"/>
              </a:ext>
            </a:extLst>
          </p:cNvPr>
          <p:cNvGraphicFramePr>
            <a:graphicFrameLocks noChangeAspect="1"/>
          </p:cNvGraphicFramePr>
          <p:nvPr>
            <p:extLst>
              <p:ext uri="{D42A27DB-BD31-4B8C-83A1-F6EECF244321}">
                <p14:modId xmlns:p14="http://schemas.microsoft.com/office/powerpoint/2010/main" val="970162478"/>
              </p:ext>
            </p:extLst>
          </p:nvPr>
        </p:nvGraphicFramePr>
        <p:xfrm>
          <a:off x="-706" y="1"/>
          <a:ext cx="12196234" cy="6858000"/>
        </p:xfrm>
        <a:graphic>
          <a:graphicData uri="http://schemas.openxmlformats.org/presentationml/2006/ole">
            <mc:AlternateContent xmlns:mc="http://schemas.openxmlformats.org/markup-compatibility/2006">
              <mc:Choice xmlns:v="urn:schemas-microsoft-com:vml" Requires="v">
                <p:oleObj spid="_x0000_s2068" name="Image" r:id="rId4" imgW="20660040" imgH="11593440" progId="Photoshop.Image.11">
                  <p:embed/>
                </p:oleObj>
              </mc:Choice>
              <mc:Fallback>
                <p:oleObj name="Image" r:id="rId4" imgW="20660040" imgH="11593440" progId="Photoshop.Image.11">
                  <p:embed/>
                  <p:pic>
                    <p:nvPicPr>
                      <p:cNvPr id="0" name=""/>
                      <p:cNvPicPr/>
                      <p:nvPr/>
                    </p:nvPicPr>
                    <p:blipFill>
                      <a:blip r:embed="rId5"/>
                      <a:stretch>
                        <a:fillRect/>
                      </a:stretch>
                    </p:blipFill>
                    <p:spPr>
                      <a:xfrm>
                        <a:off x="-706" y="1"/>
                        <a:ext cx="12196234" cy="6858000"/>
                      </a:xfrm>
                      <a:prstGeom prst="rect">
                        <a:avLst/>
                      </a:prstGeom>
                    </p:spPr>
                  </p:pic>
                </p:oleObj>
              </mc:Fallback>
            </mc:AlternateContent>
          </a:graphicData>
        </a:graphic>
      </p:graphicFrame>
    </p:spTree>
    <p:extLst>
      <p:ext uri="{BB962C8B-B14F-4D97-AF65-F5344CB8AC3E}">
        <p14:creationId xmlns:p14="http://schemas.microsoft.com/office/powerpoint/2010/main" val="252787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E887DFF8-5252-40A6-A103-6E53A220F095}"/>
              </a:ext>
            </a:extLst>
          </p:cNvPr>
          <p:cNvGraphicFramePr>
            <a:graphicFrameLocks noChangeAspect="1"/>
          </p:cNvGraphicFramePr>
          <p:nvPr/>
        </p:nvGraphicFramePr>
        <p:xfrm>
          <a:off x="-706" y="1"/>
          <a:ext cx="12196234" cy="6858000"/>
        </p:xfrm>
        <a:graphic>
          <a:graphicData uri="http://schemas.openxmlformats.org/presentationml/2006/ole">
            <mc:AlternateContent xmlns:mc="http://schemas.openxmlformats.org/markup-compatibility/2006">
              <mc:Choice xmlns:v="urn:schemas-microsoft-com:vml" Requires="v">
                <p:oleObj spid="_x0000_s6166" name="Image" r:id="rId4" imgW="20660040" imgH="11593440" progId="Photoshop.Image.11">
                  <p:embed/>
                </p:oleObj>
              </mc:Choice>
              <mc:Fallback>
                <p:oleObj name="Image" r:id="rId4" imgW="20660040" imgH="11593440" progId="Photoshop.Image.11">
                  <p:embed/>
                  <p:pic>
                    <p:nvPicPr>
                      <p:cNvPr id="3" name="Object 2">
                        <a:extLst>
                          <a:ext uri="{FF2B5EF4-FFF2-40B4-BE49-F238E27FC236}">
                            <a16:creationId xmlns:a16="http://schemas.microsoft.com/office/drawing/2014/main" id="{E887DFF8-5252-40A6-A103-6E53A220F095}"/>
                          </a:ext>
                        </a:extLst>
                      </p:cNvPr>
                      <p:cNvPicPr/>
                      <p:nvPr/>
                    </p:nvPicPr>
                    <p:blipFill>
                      <a:blip r:embed="rId5"/>
                      <a:stretch>
                        <a:fillRect/>
                      </a:stretch>
                    </p:blipFill>
                    <p:spPr>
                      <a:xfrm>
                        <a:off x="-706" y="1"/>
                        <a:ext cx="12196234" cy="6858000"/>
                      </a:xfrm>
                      <a:prstGeom prst="rect">
                        <a:avLst/>
                      </a:prstGeom>
                    </p:spPr>
                  </p:pic>
                </p:oleObj>
              </mc:Fallback>
            </mc:AlternateContent>
          </a:graphicData>
        </a:graphic>
      </p:graphicFrame>
      <p:sp>
        <p:nvSpPr>
          <p:cNvPr id="2" name="L-Shape 1">
            <a:extLst>
              <a:ext uri="{FF2B5EF4-FFF2-40B4-BE49-F238E27FC236}">
                <a16:creationId xmlns:a16="http://schemas.microsoft.com/office/drawing/2014/main" id="{299F18FC-4FAF-4324-B200-EEBAFDD90459}"/>
              </a:ext>
            </a:extLst>
          </p:cNvPr>
          <p:cNvSpPr/>
          <p:nvPr/>
        </p:nvSpPr>
        <p:spPr>
          <a:xfrm rot="5400000">
            <a:off x="2666999" y="-2667003"/>
            <a:ext cx="6858001" cy="12192001"/>
          </a:xfrm>
          <a:prstGeom prst="corner">
            <a:avLst>
              <a:gd name="adj1" fmla="val 138240"/>
              <a:gd name="adj2" fmla="val 62481"/>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38F00A0-CF46-40F5-A153-E36E8029C770}"/>
              </a:ext>
            </a:extLst>
          </p:cNvPr>
          <p:cNvSpPr txBox="1"/>
          <p:nvPr/>
        </p:nvSpPr>
        <p:spPr>
          <a:xfrm>
            <a:off x="4089400" y="4927600"/>
            <a:ext cx="5201680" cy="984885"/>
          </a:xfrm>
          <a:prstGeom prst="rect">
            <a:avLst/>
          </a:prstGeom>
          <a:noFill/>
        </p:spPr>
        <p:txBody>
          <a:bodyPr wrap="none" rtlCol="0">
            <a:spAutoFit/>
          </a:bodyPr>
          <a:lstStyle/>
          <a:p>
            <a:pPr algn="r"/>
            <a:r>
              <a:rPr lang="en-US" sz="3600" dirty="0"/>
              <a:t>Sonic Pi version info &gt;</a:t>
            </a:r>
            <a:br>
              <a:rPr lang="en-US" sz="3600" dirty="0"/>
            </a:br>
            <a:r>
              <a:rPr lang="en-US" sz="2200" dirty="0"/>
              <a:t>(Free to download for Pi / Microsoft / Mac!)</a:t>
            </a:r>
            <a:endParaRPr lang="en-GB" sz="2200" dirty="0"/>
          </a:p>
        </p:txBody>
      </p:sp>
    </p:spTree>
    <p:extLst>
      <p:ext uri="{BB962C8B-B14F-4D97-AF65-F5344CB8AC3E}">
        <p14:creationId xmlns:p14="http://schemas.microsoft.com/office/powerpoint/2010/main" val="322651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E887DFF8-5252-40A6-A103-6E53A220F095}"/>
              </a:ext>
            </a:extLst>
          </p:cNvPr>
          <p:cNvGraphicFramePr>
            <a:graphicFrameLocks noChangeAspect="1"/>
          </p:cNvGraphicFramePr>
          <p:nvPr/>
        </p:nvGraphicFramePr>
        <p:xfrm>
          <a:off x="-706" y="1"/>
          <a:ext cx="12196234" cy="6858000"/>
        </p:xfrm>
        <a:graphic>
          <a:graphicData uri="http://schemas.openxmlformats.org/presentationml/2006/ole">
            <mc:AlternateContent xmlns:mc="http://schemas.openxmlformats.org/markup-compatibility/2006">
              <mc:Choice xmlns:v="urn:schemas-microsoft-com:vml" Requires="v">
                <p:oleObj spid="_x0000_s3093" name="Image" r:id="rId4" imgW="20660040" imgH="11593440" progId="Photoshop.Image.11">
                  <p:embed/>
                </p:oleObj>
              </mc:Choice>
              <mc:Fallback>
                <p:oleObj name="Image" r:id="rId4" imgW="20660040" imgH="11593440" progId="Photoshop.Image.11">
                  <p:embed/>
                  <p:pic>
                    <p:nvPicPr>
                      <p:cNvPr id="3" name="Object 2">
                        <a:extLst>
                          <a:ext uri="{FF2B5EF4-FFF2-40B4-BE49-F238E27FC236}">
                            <a16:creationId xmlns:a16="http://schemas.microsoft.com/office/drawing/2014/main" id="{E887DFF8-5252-40A6-A103-6E53A220F095}"/>
                          </a:ext>
                        </a:extLst>
                      </p:cNvPr>
                      <p:cNvPicPr/>
                      <p:nvPr/>
                    </p:nvPicPr>
                    <p:blipFill>
                      <a:blip r:embed="rId5"/>
                      <a:stretch>
                        <a:fillRect/>
                      </a:stretch>
                    </p:blipFill>
                    <p:spPr>
                      <a:xfrm>
                        <a:off x="-706" y="1"/>
                        <a:ext cx="12196234" cy="6858000"/>
                      </a:xfrm>
                      <a:prstGeom prst="rect">
                        <a:avLst/>
                      </a:prstGeom>
                    </p:spPr>
                  </p:pic>
                </p:oleObj>
              </mc:Fallback>
            </mc:AlternateContent>
          </a:graphicData>
        </a:graphic>
      </p:graphicFrame>
      <p:sp>
        <p:nvSpPr>
          <p:cNvPr id="2" name="L-Shape 1">
            <a:extLst>
              <a:ext uri="{FF2B5EF4-FFF2-40B4-BE49-F238E27FC236}">
                <a16:creationId xmlns:a16="http://schemas.microsoft.com/office/drawing/2014/main" id="{299F18FC-4FAF-4324-B200-EEBAFDD90459}"/>
              </a:ext>
            </a:extLst>
          </p:cNvPr>
          <p:cNvSpPr/>
          <p:nvPr/>
        </p:nvSpPr>
        <p:spPr>
          <a:xfrm rot="16200000">
            <a:off x="2666999" y="-2667003"/>
            <a:ext cx="6858001" cy="12192001"/>
          </a:xfrm>
          <a:prstGeom prst="corner">
            <a:avLst>
              <a:gd name="adj1" fmla="val 56944"/>
              <a:gd name="adj2" fmla="val 37481"/>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90D8CDD-8C68-48E9-8934-1A042537A125}"/>
              </a:ext>
            </a:extLst>
          </p:cNvPr>
          <p:cNvSpPr txBox="1"/>
          <p:nvPr/>
        </p:nvSpPr>
        <p:spPr>
          <a:xfrm>
            <a:off x="1752600" y="1460500"/>
            <a:ext cx="3849580" cy="984885"/>
          </a:xfrm>
          <a:prstGeom prst="rect">
            <a:avLst/>
          </a:prstGeom>
          <a:noFill/>
        </p:spPr>
        <p:txBody>
          <a:bodyPr wrap="none" rtlCol="0">
            <a:spAutoFit/>
          </a:bodyPr>
          <a:lstStyle/>
          <a:p>
            <a:r>
              <a:rPr lang="en-US" sz="3600" dirty="0"/>
              <a:t>Coding Area</a:t>
            </a:r>
          </a:p>
          <a:p>
            <a:r>
              <a:rPr lang="en-US" sz="2200" dirty="0"/>
              <a:t>(Where we type the Ruby Code)</a:t>
            </a:r>
            <a:endParaRPr lang="en-GB" sz="2200" dirty="0"/>
          </a:p>
        </p:txBody>
      </p:sp>
    </p:spTree>
    <p:extLst>
      <p:ext uri="{BB962C8B-B14F-4D97-AF65-F5344CB8AC3E}">
        <p14:creationId xmlns:p14="http://schemas.microsoft.com/office/powerpoint/2010/main" val="90745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E887DFF8-5252-40A6-A103-6E53A220F095}"/>
              </a:ext>
            </a:extLst>
          </p:cNvPr>
          <p:cNvGraphicFramePr>
            <a:graphicFrameLocks noChangeAspect="1"/>
          </p:cNvGraphicFramePr>
          <p:nvPr/>
        </p:nvGraphicFramePr>
        <p:xfrm>
          <a:off x="-706" y="1"/>
          <a:ext cx="12196234" cy="6858000"/>
        </p:xfrm>
        <a:graphic>
          <a:graphicData uri="http://schemas.openxmlformats.org/presentationml/2006/ole">
            <mc:AlternateContent xmlns:mc="http://schemas.openxmlformats.org/markup-compatibility/2006">
              <mc:Choice xmlns:v="urn:schemas-microsoft-com:vml" Requires="v">
                <p:oleObj spid="_x0000_s5141" name="Image" r:id="rId4" imgW="20660040" imgH="11593440" progId="Photoshop.Image.11">
                  <p:embed/>
                </p:oleObj>
              </mc:Choice>
              <mc:Fallback>
                <p:oleObj name="Image" r:id="rId4" imgW="20660040" imgH="11593440" progId="Photoshop.Image.11">
                  <p:embed/>
                  <p:pic>
                    <p:nvPicPr>
                      <p:cNvPr id="3" name="Object 2">
                        <a:extLst>
                          <a:ext uri="{FF2B5EF4-FFF2-40B4-BE49-F238E27FC236}">
                            <a16:creationId xmlns:a16="http://schemas.microsoft.com/office/drawing/2014/main" id="{E887DFF8-5252-40A6-A103-6E53A220F095}"/>
                          </a:ext>
                        </a:extLst>
                      </p:cNvPr>
                      <p:cNvPicPr/>
                      <p:nvPr/>
                    </p:nvPicPr>
                    <p:blipFill>
                      <a:blip r:embed="rId5"/>
                      <a:stretch>
                        <a:fillRect/>
                      </a:stretch>
                    </p:blipFill>
                    <p:spPr>
                      <a:xfrm>
                        <a:off x="-706" y="1"/>
                        <a:ext cx="12196234" cy="6858000"/>
                      </a:xfrm>
                      <a:prstGeom prst="rect">
                        <a:avLst/>
                      </a:prstGeom>
                    </p:spPr>
                  </p:pic>
                </p:oleObj>
              </mc:Fallback>
            </mc:AlternateContent>
          </a:graphicData>
        </a:graphic>
      </p:graphicFrame>
      <p:sp>
        <p:nvSpPr>
          <p:cNvPr id="2" name="L-Shape 1">
            <a:extLst>
              <a:ext uri="{FF2B5EF4-FFF2-40B4-BE49-F238E27FC236}">
                <a16:creationId xmlns:a16="http://schemas.microsoft.com/office/drawing/2014/main" id="{299F18FC-4FAF-4324-B200-EEBAFDD90459}"/>
              </a:ext>
            </a:extLst>
          </p:cNvPr>
          <p:cNvSpPr/>
          <p:nvPr/>
        </p:nvSpPr>
        <p:spPr>
          <a:xfrm rot="10800000">
            <a:off x="0" y="-1"/>
            <a:ext cx="12192000" cy="6857999"/>
          </a:xfrm>
          <a:prstGeom prst="corner">
            <a:avLst>
              <a:gd name="adj1" fmla="val 62314"/>
              <a:gd name="adj2" fmla="val 42295"/>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15858CD-E3B2-4288-BCE5-225828F0CDF9}"/>
              </a:ext>
            </a:extLst>
          </p:cNvPr>
          <p:cNvSpPr txBox="1"/>
          <p:nvPr/>
        </p:nvSpPr>
        <p:spPr>
          <a:xfrm>
            <a:off x="1841500" y="4495800"/>
            <a:ext cx="4401782" cy="1323439"/>
          </a:xfrm>
          <a:prstGeom prst="rect">
            <a:avLst/>
          </a:prstGeom>
          <a:noFill/>
        </p:spPr>
        <p:txBody>
          <a:bodyPr wrap="none" rtlCol="0">
            <a:spAutoFit/>
          </a:bodyPr>
          <a:lstStyle/>
          <a:p>
            <a:r>
              <a:rPr lang="en-US" sz="3600" dirty="0"/>
              <a:t>Help / Examples</a:t>
            </a:r>
            <a:br>
              <a:rPr lang="en-US" sz="3600" dirty="0"/>
            </a:br>
            <a:r>
              <a:rPr lang="en-US" sz="2200" dirty="0"/>
              <a:t>(you can copy / paste from here into </a:t>
            </a:r>
          </a:p>
          <a:p>
            <a:r>
              <a:rPr lang="en-US" sz="2200" dirty="0"/>
              <a:t>The coding area above)</a:t>
            </a:r>
            <a:endParaRPr lang="en-GB" sz="2200" dirty="0"/>
          </a:p>
        </p:txBody>
      </p:sp>
    </p:spTree>
    <p:extLst>
      <p:ext uri="{BB962C8B-B14F-4D97-AF65-F5344CB8AC3E}">
        <p14:creationId xmlns:p14="http://schemas.microsoft.com/office/powerpoint/2010/main" val="11147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E887DFF8-5252-40A6-A103-6E53A220F095}"/>
              </a:ext>
            </a:extLst>
          </p:cNvPr>
          <p:cNvGraphicFramePr>
            <a:graphicFrameLocks noChangeAspect="1"/>
          </p:cNvGraphicFramePr>
          <p:nvPr/>
        </p:nvGraphicFramePr>
        <p:xfrm>
          <a:off x="-706" y="1"/>
          <a:ext cx="12196234" cy="6858000"/>
        </p:xfrm>
        <a:graphic>
          <a:graphicData uri="http://schemas.openxmlformats.org/presentationml/2006/ole">
            <mc:AlternateContent xmlns:mc="http://schemas.openxmlformats.org/markup-compatibility/2006">
              <mc:Choice xmlns:v="urn:schemas-microsoft-com:vml" Requires="v">
                <p:oleObj spid="_x0000_s4118" name="Image" r:id="rId4" imgW="20660040" imgH="11593440" progId="Photoshop.Image.11">
                  <p:embed/>
                </p:oleObj>
              </mc:Choice>
              <mc:Fallback>
                <p:oleObj name="Image" r:id="rId4" imgW="20660040" imgH="11593440" progId="Photoshop.Image.11">
                  <p:embed/>
                  <p:pic>
                    <p:nvPicPr>
                      <p:cNvPr id="3" name="Object 2">
                        <a:extLst>
                          <a:ext uri="{FF2B5EF4-FFF2-40B4-BE49-F238E27FC236}">
                            <a16:creationId xmlns:a16="http://schemas.microsoft.com/office/drawing/2014/main" id="{E887DFF8-5252-40A6-A103-6E53A220F095}"/>
                          </a:ext>
                        </a:extLst>
                      </p:cNvPr>
                      <p:cNvPicPr/>
                      <p:nvPr/>
                    </p:nvPicPr>
                    <p:blipFill>
                      <a:blip r:embed="rId5"/>
                      <a:stretch>
                        <a:fillRect/>
                      </a:stretch>
                    </p:blipFill>
                    <p:spPr>
                      <a:xfrm>
                        <a:off x="-706" y="1"/>
                        <a:ext cx="12196234" cy="6858000"/>
                      </a:xfrm>
                      <a:prstGeom prst="rect">
                        <a:avLst/>
                      </a:prstGeom>
                    </p:spPr>
                  </p:pic>
                </p:oleObj>
              </mc:Fallback>
            </mc:AlternateContent>
          </a:graphicData>
        </a:graphic>
      </p:graphicFrame>
      <p:sp>
        <p:nvSpPr>
          <p:cNvPr id="2" name="L-Shape 1">
            <a:extLst>
              <a:ext uri="{FF2B5EF4-FFF2-40B4-BE49-F238E27FC236}">
                <a16:creationId xmlns:a16="http://schemas.microsoft.com/office/drawing/2014/main" id="{299F18FC-4FAF-4324-B200-EEBAFDD90459}"/>
              </a:ext>
            </a:extLst>
          </p:cNvPr>
          <p:cNvSpPr/>
          <p:nvPr/>
        </p:nvSpPr>
        <p:spPr>
          <a:xfrm>
            <a:off x="0" y="0"/>
            <a:ext cx="12191999" cy="6858000"/>
          </a:xfrm>
          <a:prstGeom prst="corner">
            <a:avLst>
              <a:gd name="adj1" fmla="val 37870"/>
              <a:gd name="adj2" fmla="val 121310"/>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3D21BA6-A492-4404-93EC-7D7E25ADDB75}"/>
              </a:ext>
            </a:extLst>
          </p:cNvPr>
          <p:cNvSpPr txBox="1"/>
          <p:nvPr/>
        </p:nvSpPr>
        <p:spPr>
          <a:xfrm>
            <a:off x="5727700" y="1612900"/>
            <a:ext cx="2393156" cy="1200329"/>
          </a:xfrm>
          <a:prstGeom prst="rect">
            <a:avLst/>
          </a:prstGeom>
          <a:noFill/>
        </p:spPr>
        <p:txBody>
          <a:bodyPr wrap="none" rtlCol="0">
            <a:spAutoFit/>
          </a:bodyPr>
          <a:lstStyle/>
          <a:p>
            <a:r>
              <a:rPr lang="en-US" sz="3600" dirty="0"/>
              <a:t>Settings / &gt;</a:t>
            </a:r>
          </a:p>
          <a:p>
            <a:r>
              <a:rPr lang="en-US" sz="3600" dirty="0"/>
              <a:t>Preferences</a:t>
            </a:r>
            <a:endParaRPr lang="en-GB" sz="3600" dirty="0"/>
          </a:p>
        </p:txBody>
      </p:sp>
    </p:spTree>
    <p:extLst>
      <p:ext uri="{BB962C8B-B14F-4D97-AF65-F5344CB8AC3E}">
        <p14:creationId xmlns:p14="http://schemas.microsoft.com/office/powerpoint/2010/main" val="46564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42897-2C5D-4565-B5DE-125CD785FD73}"/>
              </a:ext>
            </a:extLst>
          </p:cNvPr>
          <p:cNvPicPr>
            <a:picLocks noChangeAspect="1"/>
          </p:cNvPicPr>
          <p:nvPr/>
        </p:nvPicPr>
        <p:blipFill>
          <a:blip r:embed="rId3"/>
          <a:stretch>
            <a:fillRect/>
          </a:stretch>
        </p:blipFill>
        <p:spPr>
          <a:xfrm>
            <a:off x="0" y="8196"/>
            <a:ext cx="12192000" cy="6841608"/>
          </a:xfrm>
          <a:prstGeom prst="rect">
            <a:avLst/>
          </a:prstGeom>
        </p:spPr>
      </p:pic>
      <p:sp>
        <p:nvSpPr>
          <p:cNvPr id="6" name="TextBox 5">
            <a:extLst>
              <a:ext uri="{FF2B5EF4-FFF2-40B4-BE49-F238E27FC236}">
                <a16:creationId xmlns:a16="http://schemas.microsoft.com/office/drawing/2014/main" id="{89C3B96C-428B-4657-B6BD-24FC3DA40E22}"/>
              </a:ext>
            </a:extLst>
          </p:cNvPr>
          <p:cNvSpPr txBox="1"/>
          <p:nvPr/>
        </p:nvSpPr>
        <p:spPr>
          <a:xfrm>
            <a:off x="749678" y="573837"/>
            <a:ext cx="6566926" cy="1200329"/>
          </a:xfrm>
          <a:prstGeom prst="rect">
            <a:avLst/>
          </a:prstGeom>
          <a:noFill/>
        </p:spPr>
        <p:txBody>
          <a:bodyPr wrap="none" rtlCol="0">
            <a:spAutoFit/>
          </a:bodyPr>
          <a:lstStyle/>
          <a:p>
            <a:pPr algn="r"/>
            <a:r>
              <a:rPr lang="en-GB" sz="3600" dirty="0"/>
              <a:t>Select “Audio”</a:t>
            </a:r>
          </a:p>
          <a:p>
            <a:pPr algn="r"/>
            <a:r>
              <a:rPr lang="en-GB" sz="3600" dirty="0"/>
              <a:t>And put the Volume to maximum</a:t>
            </a:r>
            <a:endParaRPr lang="en-GB" sz="2200" dirty="0"/>
          </a:p>
        </p:txBody>
      </p:sp>
      <p:sp>
        <p:nvSpPr>
          <p:cNvPr id="7" name="Arrow: Down 6">
            <a:extLst>
              <a:ext uri="{FF2B5EF4-FFF2-40B4-BE49-F238E27FC236}">
                <a16:creationId xmlns:a16="http://schemas.microsoft.com/office/drawing/2014/main" id="{C6D3A5C4-9575-4CA5-89D5-CFCDD00BBEA5}"/>
              </a:ext>
            </a:extLst>
          </p:cNvPr>
          <p:cNvSpPr/>
          <p:nvPr/>
        </p:nvSpPr>
        <p:spPr>
          <a:xfrm rot="16200000">
            <a:off x="7926717" y="730849"/>
            <a:ext cx="406400" cy="1553234"/>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6BF9E860-088A-4320-B6AF-46D7AC10B851}"/>
              </a:ext>
            </a:extLst>
          </p:cNvPr>
          <p:cNvSpPr/>
          <p:nvPr/>
        </p:nvSpPr>
        <p:spPr>
          <a:xfrm rot="16200000">
            <a:off x="8102600" y="-143534"/>
            <a:ext cx="406400" cy="1905000"/>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306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2235</Words>
  <Application>Microsoft Office PowerPoint</Application>
  <PresentationFormat>Widescreen</PresentationFormat>
  <Paragraphs>175</Paragraphs>
  <Slides>31</Slides>
  <Notes>29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Arial</vt:lpstr>
      <vt:lpstr>Calibri</vt:lpstr>
      <vt:lpstr>Calibri Light</vt: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Thompson</dc:creator>
  <cp:lastModifiedBy>philip Thompson</cp:lastModifiedBy>
  <cp:revision>30</cp:revision>
  <cp:lastPrinted>2020-02-21T12:54:04Z</cp:lastPrinted>
  <dcterms:created xsi:type="dcterms:W3CDTF">2020-02-21T10:51:33Z</dcterms:created>
  <dcterms:modified xsi:type="dcterms:W3CDTF">2020-03-08T20:46:06Z</dcterms:modified>
</cp:coreProperties>
</file>